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147" y="4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362200" y="1866426"/>
            <a:ext cx="7086726" cy="509114"/>
          </a:xfrm>
          <a:prstGeom prst="rect">
            <a:avLst/>
          </a:prstGeom>
        </p:spPr>
        <p:txBody>
          <a:bodyPr vert="horz" wrap="square" lIns="0" tIns="16510" rIns="0" bIns="0" rtlCol="0">
            <a:spAutoFit/>
          </a:bodyPr>
          <a:lstStyle/>
          <a:p>
            <a:pPr marL="3213735">
              <a:lnSpc>
                <a:spcPct val="100000"/>
              </a:lnSpc>
              <a:spcBef>
                <a:spcPts val="130"/>
              </a:spcBef>
            </a:pPr>
            <a:r>
              <a:rPr spc="15" dirty="0"/>
              <a:t>S</a:t>
            </a:r>
            <a:r>
              <a:rPr lang="en-US" spc="15" dirty="0"/>
              <a:t>arla Harshavardhan</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 name="Picture 9">
            <a:extLst>
              <a:ext uri="{FF2B5EF4-FFF2-40B4-BE49-F238E27FC236}">
                <a16:creationId xmlns:a16="http://schemas.microsoft.com/office/drawing/2014/main" id="{F147D4C9-D1EB-2790-DD8F-56955CC40F90}"/>
              </a:ext>
            </a:extLst>
          </p:cNvPr>
          <p:cNvPicPr>
            <a:picLocks noChangeAspect="1"/>
          </p:cNvPicPr>
          <p:nvPr/>
        </p:nvPicPr>
        <p:blipFill>
          <a:blip r:embed="rId3"/>
          <a:stretch>
            <a:fillRect/>
          </a:stretch>
        </p:blipFill>
        <p:spPr>
          <a:xfrm>
            <a:off x="6297414" y="1429945"/>
            <a:ext cx="5864460" cy="3352166"/>
          </a:xfrm>
          <a:prstGeom prst="rect">
            <a:avLst/>
          </a:prstGeom>
        </p:spPr>
      </p:pic>
      <p:pic>
        <p:nvPicPr>
          <p:cNvPr id="12" name="Picture 11">
            <a:extLst>
              <a:ext uri="{FF2B5EF4-FFF2-40B4-BE49-F238E27FC236}">
                <a16:creationId xmlns:a16="http://schemas.microsoft.com/office/drawing/2014/main" id="{895DEFBC-E3FA-78B0-B0F1-A6FF218EC362}"/>
              </a:ext>
            </a:extLst>
          </p:cNvPr>
          <p:cNvPicPr>
            <a:picLocks noChangeAspect="1"/>
          </p:cNvPicPr>
          <p:nvPr/>
        </p:nvPicPr>
        <p:blipFill>
          <a:blip r:embed="rId4"/>
          <a:stretch>
            <a:fillRect/>
          </a:stretch>
        </p:blipFill>
        <p:spPr>
          <a:xfrm>
            <a:off x="81951" y="1429945"/>
            <a:ext cx="6019800" cy="3352166"/>
          </a:xfrm>
          <a:prstGeom prst="rect">
            <a:avLst/>
          </a:prstGeom>
        </p:spPr>
      </p:pic>
      <p:sp>
        <p:nvSpPr>
          <p:cNvPr id="13" name="TextBox 12">
            <a:extLst>
              <a:ext uri="{FF2B5EF4-FFF2-40B4-BE49-F238E27FC236}">
                <a16:creationId xmlns:a16="http://schemas.microsoft.com/office/drawing/2014/main" id="{DB407DB7-7BE3-E2ED-87D6-8911BA0AC050}"/>
              </a:ext>
            </a:extLst>
          </p:cNvPr>
          <p:cNvSpPr txBox="1"/>
          <p:nvPr/>
        </p:nvSpPr>
        <p:spPr>
          <a:xfrm>
            <a:off x="838200" y="5181600"/>
            <a:ext cx="9462270" cy="369332"/>
          </a:xfrm>
          <a:prstGeom prst="rect">
            <a:avLst/>
          </a:prstGeom>
          <a:noFill/>
        </p:spPr>
        <p:txBody>
          <a:bodyPr wrap="none" rtlCol="0">
            <a:spAutoFit/>
          </a:bodyPr>
          <a:lstStyle/>
          <a:p>
            <a:r>
              <a:rPr lang="en-US" dirty="0"/>
              <a:t>After clicking the start button and typing any thing It will be recorded in the key.txt as shown above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US" sz="4250" dirty="0"/>
              <a:t>KEY LOGGER</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4" name="Picture 23">
            <a:extLst>
              <a:ext uri="{FF2B5EF4-FFF2-40B4-BE49-F238E27FC236}">
                <a16:creationId xmlns:a16="http://schemas.microsoft.com/office/drawing/2014/main" id="{5B4B5E31-1351-08FA-900F-0E49D5610E8E}"/>
              </a:ext>
            </a:extLst>
          </p:cNvPr>
          <p:cNvPicPr>
            <a:picLocks noChangeAspect="1"/>
          </p:cNvPicPr>
          <p:nvPr/>
        </p:nvPicPr>
        <p:blipFill>
          <a:blip r:embed="rId4"/>
          <a:stretch>
            <a:fillRect/>
          </a:stretch>
        </p:blipFill>
        <p:spPr>
          <a:xfrm>
            <a:off x="871546" y="1821933"/>
            <a:ext cx="3076597" cy="319566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CA76CE9E-63C6-7731-2BD8-873C5CE9F417}"/>
              </a:ext>
            </a:extLst>
          </p:cNvPr>
          <p:cNvSpPr txBox="1"/>
          <p:nvPr/>
        </p:nvSpPr>
        <p:spPr>
          <a:xfrm>
            <a:off x="2362200" y="1371600"/>
            <a:ext cx="6728841" cy="1200329"/>
          </a:xfrm>
          <a:prstGeom prst="rect">
            <a:avLst/>
          </a:prstGeom>
          <a:noFill/>
        </p:spPr>
        <p:txBody>
          <a:bodyPr wrap="square" rtlCol="0">
            <a:spAutoFit/>
          </a:bodyPr>
          <a:lstStyle/>
          <a:p>
            <a:r>
              <a:rPr lang="en-US" b="1" dirty="0"/>
              <a:t>Project Setup and Research</a:t>
            </a:r>
            <a:br>
              <a:rPr lang="en-US" b="1" dirty="0"/>
            </a:br>
            <a:r>
              <a:rPr lang="en-US" b="1" dirty="0"/>
              <a:t>Development and Integration</a:t>
            </a:r>
            <a:br>
              <a:rPr lang="en-US" b="1" dirty="0"/>
            </a:br>
            <a:r>
              <a:rPr lang="en-US" b="1" dirty="0"/>
              <a:t>Testing and Enhancement</a:t>
            </a:r>
            <a:br>
              <a:rPr lang="en-US" dirty="0"/>
            </a:br>
            <a:r>
              <a:rPr lang="en-US" b="1" dirty="0"/>
              <a:t>Documentation and Presentation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9AC66A11-3464-E975-6BDD-7CA2CC7968BE}"/>
              </a:ext>
            </a:extLst>
          </p:cNvPr>
          <p:cNvSpPr txBox="1"/>
          <p:nvPr/>
        </p:nvSpPr>
        <p:spPr>
          <a:xfrm>
            <a:off x="676275" y="1695450"/>
            <a:ext cx="6943725" cy="2031325"/>
          </a:xfrm>
          <a:prstGeom prst="rect">
            <a:avLst/>
          </a:prstGeom>
          <a:noFill/>
        </p:spPr>
        <p:txBody>
          <a:bodyPr wrap="square" rtlCol="0">
            <a:spAutoFit/>
          </a:bodyPr>
          <a:lstStyle/>
          <a:p>
            <a:r>
              <a:rPr lang="en-US"/>
              <a:t>In the modern digital era, keyloggers are frequently used for malicious purposes such as stealing sensitive information including passwords, credit card numbers, and personal messages. Despite their negative connotations, keyloggers can also be utilized for legitimate purposes such as parental monitoring, employee monitoring, or security testing. The main challenge lies in developing a keylogger that can serve ethical purposes while ensuring privacy and security.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8" name="TextBox 17">
            <a:extLst>
              <a:ext uri="{FF2B5EF4-FFF2-40B4-BE49-F238E27FC236}">
                <a16:creationId xmlns:a16="http://schemas.microsoft.com/office/drawing/2014/main" id="{0A78472C-BE30-0D39-A4DA-CAE7CF1FC09C}"/>
              </a:ext>
            </a:extLst>
          </p:cNvPr>
          <p:cNvSpPr txBox="1"/>
          <p:nvPr/>
        </p:nvSpPr>
        <p:spPr>
          <a:xfrm>
            <a:off x="381000" y="838200"/>
            <a:ext cx="8229600" cy="480131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chemeClr val="tx1"/>
                </a:solidFill>
                <a:effectLst/>
                <a:latin typeface="Arial" panose="020B0604020202020204" pitchFamily="34" charset="0"/>
              </a:rPr>
              <a:t>Project Overview: Ethical Keylogger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Objective</a:t>
            </a:r>
            <a:r>
              <a:rPr kumimoji="0" lang="en-US" altLang="en-US" sz="1800" b="0" i="0" u="none" strike="noStrike" cap="none" normalizeH="0" baseline="0" dirty="0">
                <a:ln>
                  <a:noFill/>
                </a:ln>
                <a:solidFill>
                  <a:schemeClr val="tx1"/>
                </a:solidFill>
                <a:effectLst/>
                <a:latin typeface="Arial" panose="020B0604020202020204" pitchFamily="34" charset="0"/>
              </a:rPr>
              <a:t>: Create a Python-based keylogger with a focus on ethical use, privacy, and security.</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Setup</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Define objectives and guidelines.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Install Python, </a:t>
            </a:r>
            <a:r>
              <a:rPr kumimoji="0" lang="en-US" altLang="en-US" b="0" i="0" u="none" strike="noStrike" cap="none" normalizeH="0" baseline="0" dirty="0" err="1">
                <a:ln>
                  <a:noFill/>
                </a:ln>
                <a:solidFill>
                  <a:schemeClr val="tx1"/>
                </a:solidFill>
                <a:effectLst/>
                <a:latin typeface="Arial Unicode MS"/>
              </a:rPr>
              <a:t>pynput</a:t>
            </a:r>
            <a:r>
              <a:rPr kumimoji="0" lang="en-US" altLang="en-US" b="0" i="0" u="none" strike="noStrike" cap="none" normalizeH="0" baseline="0" dirty="0">
                <a:ln>
                  <a:noFill/>
                </a:ln>
                <a:solidFill>
                  <a:schemeClr val="tx1"/>
                </a:solidFill>
                <a:effectLst/>
              </a:rPr>
              <a:t>, and </a:t>
            </a:r>
            <a:r>
              <a:rPr kumimoji="0" lang="en-US" altLang="en-US" b="0" i="0" u="none" strike="noStrike" cap="none" normalizeH="0" baseline="0" dirty="0" err="1">
                <a:ln>
                  <a:noFill/>
                </a:ln>
                <a:solidFill>
                  <a:schemeClr val="tx1"/>
                </a:solidFill>
                <a:effectLst/>
                <a:latin typeface="Arial Unicode MS"/>
              </a:rPr>
              <a:t>tkinter</a:t>
            </a:r>
            <a:r>
              <a:rPr kumimoji="0" lang="en-US" altLang="en-US" sz="5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Development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Implement keylogging and GUI.</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Ensure secure and encrypted logging.</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Testing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Test for accuracy and security.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Add features like timestamps.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Documentation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Document usage and ethical guidelines.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Prepare a concise report and presentation.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Outcome</a:t>
            </a:r>
            <a:r>
              <a:rPr kumimoji="0" lang="en-US" altLang="en-US" sz="1800" b="0" i="0" u="none" strike="noStrike" cap="none" normalizeH="0" baseline="0" dirty="0">
                <a:ln>
                  <a:noFill/>
                </a:ln>
                <a:solidFill>
                  <a:schemeClr val="tx1"/>
                </a:solidFill>
                <a:effectLst/>
                <a:latin typeface="Arial" panose="020B0604020202020204" pitchFamily="34" charset="0"/>
              </a:rPr>
              <a:t>: A secure, ethical keylogger with a user-friendly interface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3" name="TextBox 12">
            <a:extLst>
              <a:ext uri="{FF2B5EF4-FFF2-40B4-BE49-F238E27FC236}">
                <a16:creationId xmlns:a16="http://schemas.microsoft.com/office/drawing/2014/main" id="{E0BC7141-F0A7-08B6-9EB6-2ECB710C8084}"/>
              </a:ext>
            </a:extLst>
          </p:cNvPr>
          <p:cNvSpPr txBox="1"/>
          <p:nvPr/>
        </p:nvSpPr>
        <p:spPr>
          <a:xfrm>
            <a:off x="152400" y="200025"/>
            <a:ext cx="5867400" cy="1200329"/>
          </a:xfrm>
          <a:prstGeom prst="rect">
            <a:avLst/>
          </a:prstGeom>
          <a:noFill/>
        </p:spPr>
        <p:txBody>
          <a:bodyPr wrap="square" rtlCol="0">
            <a:spAutoFit/>
          </a:bodyPr>
          <a:lstStyle/>
          <a:p>
            <a:r>
              <a:rPr lang="en-US" sz="3600" b="1" dirty="0"/>
              <a:t>WHO ARE THE END USERS?</a:t>
            </a:r>
            <a:endParaRPr lang="en-US" sz="3600" dirty="0"/>
          </a:p>
          <a:p>
            <a:endParaRPr lang="en-US" sz="3600" dirty="0"/>
          </a:p>
        </p:txBody>
      </p:sp>
      <p:sp>
        <p:nvSpPr>
          <p:cNvPr id="15" name="TextBox 14">
            <a:extLst>
              <a:ext uri="{FF2B5EF4-FFF2-40B4-BE49-F238E27FC236}">
                <a16:creationId xmlns:a16="http://schemas.microsoft.com/office/drawing/2014/main" id="{83BC2613-F43C-9BC1-0D8A-6A9DF5742077}"/>
              </a:ext>
            </a:extLst>
          </p:cNvPr>
          <p:cNvSpPr txBox="1"/>
          <p:nvPr/>
        </p:nvSpPr>
        <p:spPr>
          <a:xfrm>
            <a:off x="1143000" y="2209800"/>
            <a:ext cx="3429000" cy="1754326"/>
          </a:xfrm>
          <a:prstGeom prst="rect">
            <a:avLst/>
          </a:prstGeom>
          <a:noFill/>
        </p:spPr>
        <p:txBody>
          <a:bodyPr wrap="square" rtlCol="0">
            <a:spAutoFit/>
          </a:bodyPr>
          <a:lstStyle/>
          <a:p>
            <a:pPr marL="342900" indent="-342900">
              <a:buAutoNum type="arabicPeriod"/>
            </a:pPr>
            <a:r>
              <a:rPr lang="en-US" dirty="0"/>
              <a:t>Parental Monitors</a:t>
            </a:r>
          </a:p>
          <a:p>
            <a:pPr marL="342900" indent="-342900">
              <a:buAutoNum type="arabicPeriod"/>
            </a:pPr>
            <a:r>
              <a:rPr lang="en-US" dirty="0"/>
              <a:t>Investigators</a:t>
            </a:r>
          </a:p>
          <a:p>
            <a:pPr marL="342900" indent="-342900">
              <a:buAutoNum type="arabicPeriod"/>
            </a:pPr>
            <a:r>
              <a:rPr lang="en-US" dirty="0"/>
              <a:t>Employers</a:t>
            </a:r>
          </a:p>
          <a:p>
            <a:pPr marL="342900" indent="-342900">
              <a:buAutoNum type="arabicPeriod"/>
            </a:pPr>
            <a:r>
              <a:rPr lang="en-US" dirty="0"/>
              <a:t>Security professional</a:t>
            </a:r>
          </a:p>
          <a:p>
            <a:pPr marL="342900" indent="-342900">
              <a:buAutoNum type="arabicPeriod"/>
            </a:pPr>
            <a:r>
              <a:rPr lang="en-US" dirty="0"/>
              <a:t>Educational Institutes</a:t>
            </a:r>
          </a:p>
          <a:p>
            <a:pPr marL="342900" indent="-342900">
              <a:buAutoNum type="arabicPeriod"/>
            </a:pPr>
            <a:endParaRPr lang="en-US" dirty="0"/>
          </a:p>
        </p:txBody>
      </p:sp>
      <p:pic>
        <p:nvPicPr>
          <p:cNvPr id="18" name="Picture 17">
            <a:extLst>
              <a:ext uri="{FF2B5EF4-FFF2-40B4-BE49-F238E27FC236}">
                <a16:creationId xmlns:a16="http://schemas.microsoft.com/office/drawing/2014/main" id="{EEC62252-6BF9-072B-76CA-947AF400C7FC}"/>
              </a:ext>
            </a:extLst>
          </p:cNvPr>
          <p:cNvPicPr>
            <a:picLocks noChangeAspect="1"/>
          </p:cNvPicPr>
          <p:nvPr/>
        </p:nvPicPr>
        <p:blipFill>
          <a:blip r:embed="rId3"/>
          <a:stretch>
            <a:fillRect/>
          </a:stretch>
        </p:blipFill>
        <p:spPr>
          <a:xfrm>
            <a:off x="4114800" y="712979"/>
            <a:ext cx="7641134" cy="444957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477494"/>
            <a:ext cx="9733915" cy="567463"/>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7A2C170A-EBF0-E0CC-1826-62BB36AD16F9}"/>
              </a:ext>
            </a:extLst>
          </p:cNvPr>
          <p:cNvSpPr txBox="1"/>
          <p:nvPr/>
        </p:nvSpPr>
        <p:spPr>
          <a:xfrm>
            <a:off x="3020976" y="2138997"/>
            <a:ext cx="6116378" cy="2585323"/>
          </a:xfrm>
          <a:prstGeom prst="rect">
            <a:avLst/>
          </a:prstGeom>
          <a:noFill/>
        </p:spPr>
        <p:txBody>
          <a:bodyPr wrap="square">
            <a:spAutoFit/>
          </a:bodyPr>
          <a:lstStyle/>
          <a:p>
            <a:r>
              <a:rPr lang="en-US" dirty="0"/>
              <a:t>Solution Overview:</a:t>
            </a:r>
          </a:p>
          <a:p>
            <a:r>
              <a:rPr lang="en-US" dirty="0"/>
              <a:t>1. Ethical Keylogger: Developed in Python for responsible monitoring.</a:t>
            </a:r>
          </a:p>
          <a:p>
            <a:r>
              <a:rPr lang="en-US" dirty="0"/>
              <a:t>2. Key Features: Accurate logging, secure storage, and user-friendly interface.</a:t>
            </a:r>
          </a:p>
          <a:p>
            <a:r>
              <a:rPr lang="en-US" dirty="0"/>
              <a:t>3. Value Proposition: Ensures safety, productivity, and privacy for users.</a:t>
            </a:r>
          </a:p>
          <a:p>
            <a:r>
              <a:rPr lang="en-US" dirty="0"/>
              <a:t>4. Conclusion: Balances functionality with ethical standards, serving diverse needs.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2C5E008E-98F5-39EF-CBD7-5D16CD0FD338}"/>
              </a:ext>
            </a:extLst>
          </p:cNvPr>
          <p:cNvSpPr txBox="1"/>
          <p:nvPr/>
        </p:nvSpPr>
        <p:spPr>
          <a:xfrm>
            <a:off x="3048886" y="2138997"/>
            <a:ext cx="6097772" cy="2585323"/>
          </a:xfrm>
          <a:prstGeom prst="rect">
            <a:avLst/>
          </a:prstGeom>
          <a:noFill/>
        </p:spPr>
        <p:txBody>
          <a:bodyPr wrap="square">
            <a:spAutoFit/>
          </a:bodyPr>
          <a:lstStyle/>
          <a:p>
            <a:r>
              <a:rPr lang="en-US" dirty="0"/>
              <a:t>Wow Factor:</a:t>
            </a:r>
          </a:p>
          <a:p>
            <a:r>
              <a:rPr lang="en-US" dirty="0"/>
              <a:t>- Stealthy Elegance: Operates discreetly while maintaining a sophisticated user experience.</a:t>
            </a:r>
          </a:p>
          <a:p>
            <a:r>
              <a:rPr lang="en-US" dirty="0"/>
              <a:t>- Uncompromising Security: Utilizes encryption and ethical guidelines to safeguard data with integrity.</a:t>
            </a:r>
          </a:p>
          <a:p>
            <a:r>
              <a:rPr lang="en-US" dirty="0"/>
              <a:t>- Empowering Insights: Provides invaluable insights into user behavior for enhanced safety and productivity.</a:t>
            </a:r>
          </a:p>
          <a:p>
            <a:r>
              <a:rPr lang="en-US" dirty="0"/>
              <a:t>- Ethical Ingenuity: Demonstrates a pioneering approach to monitoring that prioritizes privacy and responsibility.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TextBox 10">
            <a:extLst>
              <a:ext uri="{FF2B5EF4-FFF2-40B4-BE49-F238E27FC236}">
                <a16:creationId xmlns:a16="http://schemas.microsoft.com/office/drawing/2014/main" id="{F06360EE-7C00-37A4-9391-3CD1819D804A}"/>
              </a:ext>
            </a:extLst>
          </p:cNvPr>
          <p:cNvSpPr txBox="1"/>
          <p:nvPr/>
        </p:nvSpPr>
        <p:spPr>
          <a:xfrm>
            <a:off x="752475" y="1841072"/>
            <a:ext cx="6097772" cy="3970318"/>
          </a:xfrm>
          <a:prstGeom prst="rect">
            <a:avLst/>
          </a:prstGeom>
          <a:noFill/>
        </p:spPr>
        <p:txBody>
          <a:bodyPr wrap="square">
            <a:spAutoFit/>
          </a:bodyPr>
          <a:lstStyle/>
          <a:p>
            <a:r>
              <a:rPr lang="en-US" dirty="0"/>
              <a:t>Modelling and Wireframes Collaboration:</a:t>
            </a:r>
          </a:p>
          <a:p>
            <a:endParaRPr lang="en-US" dirty="0"/>
          </a:p>
          <a:p>
            <a:r>
              <a:rPr lang="en-US" dirty="0"/>
              <a:t>- Seamless Integration: Enables teams to seamlessly integrate wireframes into the modelling process, fostering a cohesive design workflow.</a:t>
            </a:r>
          </a:p>
          <a:p>
            <a:r>
              <a:rPr lang="en-US" dirty="0"/>
              <a:t>- Visual Representation: Enhances understanding through visual representations of the proposed solution, promoting clarity and alignment among team members.</a:t>
            </a:r>
          </a:p>
          <a:p>
            <a:r>
              <a:rPr lang="en-US" dirty="0"/>
              <a:t>- Iterative Development: Facilitates iterative development by allowing for quick adjustments and feedback loops based on wireframe prototypes.</a:t>
            </a:r>
          </a:p>
          <a:p>
            <a:r>
              <a:rPr lang="en-US" dirty="0"/>
              <a:t>- Efficiency and Accuracy: Streamlines the design process, leading to more efficient and accurate modelling outcomes while ensuring the final product meets user needs effectively.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TotalTime>
  <Words>500</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Unicode MS</vt:lpstr>
      <vt:lpstr>Calibri</vt:lpstr>
      <vt:lpstr>Trebuchet MS</vt:lpstr>
      <vt:lpstr>Office Theme</vt:lpstr>
      <vt:lpstr>Sarla Harshavardhan</vt:lpstr>
      <vt:lpstr>KEY LOGGER</vt:lpstr>
      <vt:lpstr>AGENDA</vt:lpstr>
      <vt:lpstr>PROBLEM STATEMENT</vt:lpstr>
      <vt:lpstr>PowerPoint Presentation</vt:lpstr>
      <vt:lpstr>PowerPoint Presentation</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SARLA  HARSHAVARDHAN</cp:lastModifiedBy>
  <cp:revision>2</cp:revision>
  <dcterms:created xsi:type="dcterms:W3CDTF">2024-06-03T05:48:59Z</dcterms:created>
  <dcterms:modified xsi:type="dcterms:W3CDTF">2024-06-12T08:01:46Z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