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70" r:id="rId6"/>
    <p:sldId id="271" r:id="rId7"/>
    <p:sldId id="272" r:id="rId8"/>
    <p:sldId id="273" r:id="rId9"/>
    <p:sldId id="274" r:id="rId10"/>
    <p:sldId id="275" r:id="rId11"/>
    <p:sldId id="276" r:id="rId12"/>
    <p:sldId id="277" r:id="rId13"/>
    <p:sldId id="261" r:id="rId14"/>
    <p:sldId id="262" r:id="rId15"/>
    <p:sldId id="263" r:id="rId16"/>
    <p:sldId id="264" r:id="rId17"/>
    <p:sldId id="265"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ogistic_regression" TargetMode="External"/><Relationship Id="rId2" Type="http://schemas.openxmlformats.org/officeDocument/2006/relationships/hyperlink" Target="https://towardsdatascience.com/building-a-logistic-regression-in-python-step-by-step-becd4d56c9c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anderson112358.medium.com/python-decision-tree-classifier-example-d73bc3aeca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owardsdatascience.com/understanding-random-forest-58381e0602d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B786-AD52-4AEC-87E0-13F0F95D9340}"/>
              </a:ext>
            </a:extLst>
          </p:cNvPr>
          <p:cNvSpPr>
            <a:spLocks noGrp="1"/>
          </p:cNvSpPr>
          <p:nvPr>
            <p:ph type="ctrTitle"/>
          </p:nvPr>
        </p:nvSpPr>
        <p:spPr/>
        <p:txBody>
          <a:bodyPr>
            <a:normAutofit/>
          </a:bodyPr>
          <a:lstStyle/>
          <a:p>
            <a:r>
              <a:rPr lang="en-IN" sz="4000" dirty="0">
                <a:latin typeface="Gill Sans MT (Headings)"/>
              </a:rPr>
              <a:t>Risk classification for </a:t>
            </a:r>
            <a:br>
              <a:rPr lang="en-IN" sz="4000" dirty="0">
                <a:latin typeface="Gill Sans MT (Headings)"/>
              </a:rPr>
            </a:br>
            <a:r>
              <a:rPr lang="en-IN" sz="4000" dirty="0">
                <a:latin typeface="Gill Sans MT (Headings)"/>
              </a:rPr>
              <a:t>life insurance</a:t>
            </a:r>
          </a:p>
        </p:txBody>
      </p:sp>
      <p:sp>
        <p:nvSpPr>
          <p:cNvPr id="3" name="Subtitle 2">
            <a:extLst>
              <a:ext uri="{FF2B5EF4-FFF2-40B4-BE49-F238E27FC236}">
                <a16:creationId xmlns:a16="http://schemas.microsoft.com/office/drawing/2014/main" id="{7DFCDACB-875A-41C6-A62C-7E11A23B6AAB}"/>
              </a:ext>
            </a:extLst>
          </p:cNvPr>
          <p:cNvSpPr>
            <a:spLocks noGrp="1"/>
          </p:cNvSpPr>
          <p:nvPr>
            <p:ph type="subTitle" idx="1"/>
          </p:nvPr>
        </p:nvSpPr>
        <p:spPr>
          <a:xfrm>
            <a:off x="2417780" y="3531204"/>
            <a:ext cx="8927882" cy="1395903"/>
          </a:xfrm>
        </p:spPr>
        <p:txBody>
          <a:bodyPr>
            <a:normAutofit lnSpcReduction="10000"/>
          </a:bodyPr>
          <a:lstStyle/>
          <a:p>
            <a:r>
              <a:rPr lang="en-IN" dirty="0">
                <a:latin typeface="Gill Sans MT (Headings)"/>
              </a:rPr>
              <a:t>Classification of insurance policy based on several risk factors</a:t>
            </a:r>
          </a:p>
          <a:p>
            <a:r>
              <a:rPr lang="en-IN" dirty="0">
                <a:latin typeface="Gill Sans MT (Headings)"/>
              </a:rPr>
              <a:t>								</a:t>
            </a:r>
          </a:p>
          <a:p>
            <a:r>
              <a:rPr lang="en-IN" dirty="0">
                <a:latin typeface="Gill Sans MT (Headings)"/>
              </a:rPr>
              <a:t>								</a:t>
            </a:r>
            <a:r>
              <a:rPr lang="en-IN" dirty="0" err="1">
                <a:latin typeface="Gill Sans MT (Headings)"/>
              </a:rPr>
              <a:t>sri</a:t>
            </a:r>
            <a:r>
              <a:rPr lang="en-IN" dirty="0">
                <a:latin typeface="Gill Sans MT (Headings)"/>
              </a:rPr>
              <a:t> </a:t>
            </a:r>
            <a:r>
              <a:rPr lang="en-IN" dirty="0" err="1">
                <a:latin typeface="Gill Sans MT (Headings)"/>
              </a:rPr>
              <a:t>harsha</a:t>
            </a:r>
            <a:endParaRPr lang="en-IN" dirty="0">
              <a:latin typeface="Gill Sans MT (Headings)"/>
            </a:endParaRPr>
          </a:p>
          <a:p>
            <a:endParaRPr lang="en-IN" dirty="0">
              <a:latin typeface="Gill Sans MT (Headings)"/>
            </a:endParaRPr>
          </a:p>
        </p:txBody>
      </p:sp>
    </p:spTree>
    <p:extLst>
      <p:ext uri="{BB962C8B-B14F-4D97-AF65-F5344CB8AC3E}">
        <p14:creationId xmlns:p14="http://schemas.microsoft.com/office/powerpoint/2010/main" val="3141385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32F9-B3B9-48FE-8AF3-D39E06983D1A}"/>
              </a:ext>
            </a:extLst>
          </p:cNvPr>
          <p:cNvSpPr>
            <a:spLocks noGrp="1"/>
          </p:cNvSpPr>
          <p:nvPr>
            <p:ph type="title"/>
          </p:nvPr>
        </p:nvSpPr>
        <p:spPr/>
        <p:txBody>
          <a:bodyPr/>
          <a:lstStyle/>
          <a:p>
            <a:r>
              <a:rPr lang="en-IN" dirty="0" err="1"/>
              <a:t>High_Risk_Status</a:t>
            </a:r>
            <a:r>
              <a:rPr lang="en-IN" dirty="0"/>
              <a:t> categorization based on response</a:t>
            </a:r>
          </a:p>
        </p:txBody>
      </p:sp>
      <p:sp>
        <p:nvSpPr>
          <p:cNvPr id="3" name="Content Placeholder 2">
            <a:extLst>
              <a:ext uri="{FF2B5EF4-FFF2-40B4-BE49-F238E27FC236}">
                <a16:creationId xmlns:a16="http://schemas.microsoft.com/office/drawing/2014/main" id="{22F5F37C-87B2-4AC4-85DE-2BBF3C597754}"/>
              </a:ext>
            </a:extLst>
          </p:cNvPr>
          <p:cNvSpPr>
            <a:spLocks noGrp="1"/>
          </p:cNvSpPr>
          <p:nvPr>
            <p:ph sz="half" idx="1"/>
          </p:nvPr>
        </p:nvSpPr>
        <p:spPr/>
        <p:txBody>
          <a:bodyPr>
            <a:normAutofit fontScale="92500" lnSpcReduction="10000"/>
          </a:bodyPr>
          <a:lstStyle/>
          <a:p>
            <a:r>
              <a:rPr lang="en-IN" dirty="0"/>
              <a:t>High_Risk_Status is derived based on the below conditions</a:t>
            </a:r>
          </a:p>
          <a:p>
            <a:pPr marL="0" indent="0">
              <a:buNone/>
            </a:pPr>
            <a:r>
              <a:rPr lang="en-IN" dirty="0"/>
              <a:t>If </a:t>
            </a:r>
            <a:r>
              <a:rPr lang="en-IN" dirty="0" err="1"/>
              <a:t>BMI_Wt</a:t>
            </a:r>
            <a:r>
              <a:rPr lang="en-IN" dirty="0"/>
              <a:t> is overweight or </a:t>
            </a:r>
            <a:r>
              <a:rPr lang="en-IN" dirty="0" err="1"/>
              <a:t>Age_Class</a:t>
            </a:r>
            <a:r>
              <a:rPr lang="en-IN" dirty="0"/>
              <a:t> is Old or </a:t>
            </a:r>
            <a:r>
              <a:rPr lang="en-IN" dirty="0" err="1"/>
              <a:t>Weight_Class</a:t>
            </a:r>
            <a:r>
              <a:rPr lang="en-IN" dirty="0"/>
              <a:t> is fat we label it as </a:t>
            </a:r>
            <a:r>
              <a:rPr lang="en-IN" dirty="0" err="1"/>
              <a:t>extremely_risky</a:t>
            </a:r>
            <a:r>
              <a:rPr lang="en-IN" dirty="0"/>
              <a:t> else </a:t>
            </a:r>
            <a:r>
              <a:rPr lang="en-IN" dirty="0" err="1"/>
              <a:t>not_extremely_risky</a:t>
            </a:r>
            <a:endParaRPr lang="en-IN" dirty="0"/>
          </a:p>
          <a:p>
            <a:pPr>
              <a:lnSpc>
                <a:spcPct val="130000"/>
              </a:lnSpc>
            </a:pPr>
            <a:r>
              <a:rPr lang="en-US" dirty="0"/>
              <a:t>The policies which are categorized as extremely risky are either rejected or accepted with additional terms and conditions</a:t>
            </a:r>
          </a:p>
          <a:p>
            <a:pPr marL="0" indent="0">
              <a:buNone/>
            </a:pPr>
            <a:endParaRPr lang="en-IN" dirty="0"/>
          </a:p>
        </p:txBody>
      </p:sp>
      <p:pic>
        <p:nvPicPr>
          <p:cNvPr id="7" name="Content Placeholder 6">
            <a:extLst>
              <a:ext uri="{FF2B5EF4-FFF2-40B4-BE49-F238E27FC236}">
                <a16:creationId xmlns:a16="http://schemas.microsoft.com/office/drawing/2014/main" id="{BEFD5147-88BA-463F-A2C5-130FB40E8C14}"/>
              </a:ext>
            </a:extLst>
          </p:cNvPr>
          <p:cNvPicPr>
            <a:picLocks noGrp="1" noChangeAspect="1"/>
          </p:cNvPicPr>
          <p:nvPr>
            <p:ph sz="half" idx="2"/>
          </p:nvPr>
        </p:nvPicPr>
        <p:blipFill>
          <a:blip r:embed="rId2"/>
          <a:stretch>
            <a:fillRect/>
          </a:stretch>
        </p:blipFill>
        <p:spPr>
          <a:xfrm>
            <a:off x="6413500" y="2154010"/>
            <a:ext cx="4645025" cy="3169105"/>
          </a:xfrm>
        </p:spPr>
      </p:pic>
    </p:spTree>
    <p:extLst>
      <p:ext uri="{BB962C8B-B14F-4D97-AF65-F5344CB8AC3E}">
        <p14:creationId xmlns:p14="http://schemas.microsoft.com/office/powerpoint/2010/main" val="37999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D72E-7F79-4CF2-ACC5-4221923668F6}"/>
              </a:ext>
            </a:extLst>
          </p:cNvPr>
          <p:cNvSpPr>
            <a:spLocks noGrp="1"/>
          </p:cNvSpPr>
          <p:nvPr>
            <p:ph type="title"/>
          </p:nvPr>
        </p:nvSpPr>
        <p:spPr/>
        <p:txBody>
          <a:bodyPr/>
          <a:lstStyle/>
          <a:p>
            <a:r>
              <a:rPr lang="en-IN" dirty="0" err="1"/>
              <a:t>Average_Risk_Status</a:t>
            </a:r>
            <a:r>
              <a:rPr lang="en-IN" dirty="0"/>
              <a:t> categorization based on response</a:t>
            </a:r>
          </a:p>
        </p:txBody>
      </p:sp>
      <p:sp>
        <p:nvSpPr>
          <p:cNvPr id="3" name="Content Placeholder 2">
            <a:extLst>
              <a:ext uri="{FF2B5EF4-FFF2-40B4-BE49-F238E27FC236}">
                <a16:creationId xmlns:a16="http://schemas.microsoft.com/office/drawing/2014/main" id="{002C1A90-1E7D-4DBB-AAD2-98FB4683E52E}"/>
              </a:ext>
            </a:extLst>
          </p:cNvPr>
          <p:cNvSpPr>
            <a:spLocks noGrp="1"/>
          </p:cNvSpPr>
          <p:nvPr>
            <p:ph sz="half" idx="1"/>
          </p:nvPr>
        </p:nvSpPr>
        <p:spPr/>
        <p:txBody>
          <a:bodyPr/>
          <a:lstStyle/>
          <a:p>
            <a:r>
              <a:rPr lang="en-IN" dirty="0" err="1"/>
              <a:t>Average_Risk_Status</a:t>
            </a:r>
            <a:r>
              <a:rPr lang="en-IN" dirty="0"/>
              <a:t> is derived based on the below conditions</a:t>
            </a:r>
          </a:p>
          <a:p>
            <a:pPr marL="0" indent="0">
              <a:buNone/>
            </a:pPr>
            <a:r>
              <a:rPr lang="en-IN" dirty="0"/>
              <a:t>If </a:t>
            </a:r>
            <a:r>
              <a:rPr lang="en-IN" dirty="0" err="1"/>
              <a:t>BMI_Wt</a:t>
            </a:r>
            <a:r>
              <a:rPr lang="en-IN" dirty="0"/>
              <a:t> is average or </a:t>
            </a:r>
            <a:r>
              <a:rPr lang="en-IN" dirty="0" err="1"/>
              <a:t>Age_Class</a:t>
            </a:r>
            <a:r>
              <a:rPr lang="en-IN" dirty="0"/>
              <a:t> is average or </a:t>
            </a:r>
            <a:r>
              <a:rPr lang="en-IN" dirty="0" err="1"/>
              <a:t>Weight_Class</a:t>
            </a:r>
            <a:r>
              <a:rPr lang="en-IN" dirty="0"/>
              <a:t> is average we label it as average else </a:t>
            </a:r>
            <a:r>
              <a:rPr lang="en-IN" dirty="0" err="1"/>
              <a:t>non_average</a:t>
            </a:r>
            <a:endParaRPr lang="en-IN" dirty="0"/>
          </a:p>
          <a:p>
            <a:r>
              <a:rPr lang="en-US" dirty="0"/>
              <a:t>There is no </a:t>
            </a:r>
            <a:r>
              <a:rPr lang="en-US" dirty="0" err="1"/>
              <a:t>behaviour</a:t>
            </a:r>
            <a:r>
              <a:rPr lang="en-US" dirty="0"/>
              <a:t> that can be extracted from this feature hence this can be dropped</a:t>
            </a:r>
          </a:p>
          <a:p>
            <a:pPr marL="0" indent="0">
              <a:buNone/>
            </a:pPr>
            <a:endParaRPr lang="en-IN" dirty="0"/>
          </a:p>
        </p:txBody>
      </p:sp>
      <p:pic>
        <p:nvPicPr>
          <p:cNvPr id="6" name="Content Placeholder 5">
            <a:extLst>
              <a:ext uri="{FF2B5EF4-FFF2-40B4-BE49-F238E27FC236}">
                <a16:creationId xmlns:a16="http://schemas.microsoft.com/office/drawing/2014/main" id="{C664B8DE-394F-407F-8EEC-D71C076809EE}"/>
              </a:ext>
            </a:extLst>
          </p:cNvPr>
          <p:cNvPicPr>
            <a:picLocks noGrp="1" noChangeAspect="1"/>
          </p:cNvPicPr>
          <p:nvPr>
            <p:ph sz="half" idx="2"/>
          </p:nvPr>
        </p:nvPicPr>
        <p:blipFill>
          <a:blip r:embed="rId2"/>
          <a:stretch>
            <a:fillRect/>
          </a:stretch>
        </p:blipFill>
        <p:spPr>
          <a:xfrm>
            <a:off x="6413500" y="2154010"/>
            <a:ext cx="4645025" cy="3169105"/>
          </a:xfrm>
        </p:spPr>
      </p:pic>
    </p:spTree>
    <p:extLst>
      <p:ext uri="{BB962C8B-B14F-4D97-AF65-F5344CB8AC3E}">
        <p14:creationId xmlns:p14="http://schemas.microsoft.com/office/powerpoint/2010/main" val="259763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E9D6-8BD4-49D2-B5F7-FAC7C0F6BBEB}"/>
              </a:ext>
            </a:extLst>
          </p:cNvPr>
          <p:cNvSpPr>
            <a:spLocks noGrp="1"/>
          </p:cNvSpPr>
          <p:nvPr>
            <p:ph type="title"/>
          </p:nvPr>
        </p:nvSpPr>
        <p:spPr/>
        <p:txBody>
          <a:bodyPr/>
          <a:lstStyle/>
          <a:p>
            <a:r>
              <a:rPr lang="en-IN" dirty="0" err="1"/>
              <a:t>Low_Risk_Status</a:t>
            </a:r>
            <a:r>
              <a:rPr lang="en-IN" dirty="0"/>
              <a:t> categorization based on response</a:t>
            </a:r>
          </a:p>
        </p:txBody>
      </p:sp>
      <p:sp>
        <p:nvSpPr>
          <p:cNvPr id="3" name="Content Placeholder 2">
            <a:extLst>
              <a:ext uri="{FF2B5EF4-FFF2-40B4-BE49-F238E27FC236}">
                <a16:creationId xmlns:a16="http://schemas.microsoft.com/office/drawing/2014/main" id="{6BC03251-1600-4148-857E-218A1809331C}"/>
              </a:ext>
            </a:extLst>
          </p:cNvPr>
          <p:cNvSpPr>
            <a:spLocks noGrp="1"/>
          </p:cNvSpPr>
          <p:nvPr>
            <p:ph sz="half" idx="1"/>
          </p:nvPr>
        </p:nvSpPr>
        <p:spPr/>
        <p:txBody>
          <a:bodyPr/>
          <a:lstStyle/>
          <a:p>
            <a:r>
              <a:rPr lang="en-IN" dirty="0" err="1"/>
              <a:t>Low_Risk_Status</a:t>
            </a:r>
            <a:r>
              <a:rPr lang="en-IN" dirty="0"/>
              <a:t> is derived based on the below conditions</a:t>
            </a:r>
          </a:p>
          <a:p>
            <a:pPr marL="0" indent="0">
              <a:buNone/>
            </a:pPr>
            <a:r>
              <a:rPr lang="en-IN" dirty="0"/>
              <a:t>If </a:t>
            </a:r>
            <a:r>
              <a:rPr lang="en-IN" dirty="0" err="1"/>
              <a:t>BMI_Wt</a:t>
            </a:r>
            <a:r>
              <a:rPr lang="en-IN" dirty="0"/>
              <a:t> is </a:t>
            </a:r>
            <a:r>
              <a:rPr lang="en-IN" dirty="0" err="1"/>
              <a:t>under_weight</a:t>
            </a:r>
            <a:r>
              <a:rPr lang="en-IN" dirty="0"/>
              <a:t> or </a:t>
            </a:r>
            <a:r>
              <a:rPr lang="en-IN" dirty="0" err="1"/>
              <a:t>Age_Class</a:t>
            </a:r>
            <a:r>
              <a:rPr lang="en-IN" dirty="0"/>
              <a:t> is young or </a:t>
            </a:r>
            <a:r>
              <a:rPr lang="en-IN" dirty="0" err="1"/>
              <a:t>Weight_Class</a:t>
            </a:r>
            <a:r>
              <a:rPr lang="en-IN" dirty="0"/>
              <a:t> is thin we label it as </a:t>
            </a:r>
            <a:r>
              <a:rPr lang="en-IN" dirty="0" err="1"/>
              <a:t>low_end</a:t>
            </a:r>
            <a:r>
              <a:rPr lang="en-IN" dirty="0"/>
              <a:t> else </a:t>
            </a:r>
            <a:r>
              <a:rPr lang="en-IN" dirty="0" err="1"/>
              <a:t>non_low_end</a:t>
            </a:r>
            <a:endParaRPr lang="en-IN" dirty="0"/>
          </a:p>
          <a:p>
            <a:r>
              <a:rPr lang="en-US" dirty="0"/>
              <a:t>Under non low end risk most of the policies are either rejected or accepted with additional terms and conditions</a:t>
            </a:r>
          </a:p>
          <a:p>
            <a:pPr marL="0" indent="0">
              <a:buNone/>
            </a:pPr>
            <a:endParaRPr lang="en-IN" dirty="0"/>
          </a:p>
          <a:p>
            <a:pPr marL="0" indent="0">
              <a:buNone/>
            </a:pPr>
            <a:endParaRPr lang="en-IN" dirty="0"/>
          </a:p>
          <a:p>
            <a:endParaRPr lang="en-IN" dirty="0"/>
          </a:p>
        </p:txBody>
      </p:sp>
      <p:pic>
        <p:nvPicPr>
          <p:cNvPr id="6" name="Content Placeholder 5">
            <a:extLst>
              <a:ext uri="{FF2B5EF4-FFF2-40B4-BE49-F238E27FC236}">
                <a16:creationId xmlns:a16="http://schemas.microsoft.com/office/drawing/2014/main" id="{FDF7D8CD-13C5-4930-971F-578C45B1B4F0}"/>
              </a:ext>
            </a:extLst>
          </p:cNvPr>
          <p:cNvPicPr>
            <a:picLocks noGrp="1" noChangeAspect="1"/>
          </p:cNvPicPr>
          <p:nvPr>
            <p:ph sz="half" idx="2"/>
          </p:nvPr>
        </p:nvPicPr>
        <p:blipFill>
          <a:blip r:embed="rId2"/>
          <a:stretch>
            <a:fillRect/>
          </a:stretch>
        </p:blipFill>
        <p:spPr>
          <a:xfrm>
            <a:off x="6413500" y="2154010"/>
            <a:ext cx="4645025" cy="3169105"/>
          </a:xfrm>
        </p:spPr>
      </p:pic>
    </p:spTree>
    <p:extLst>
      <p:ext uri="{BB962C8B-B14F-4D97-AF65-F5344CB8AC3E}">
        <p14:creationId xmlns:p14="http://schemas.microsoft.com/office/powerpoint/2010/main" val="101228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2C0D-B84D-45A6-A5B6-4B8ABD96BD40}"/>
              </a:ext>
            </a:extLst>
          </p:cNvPr>
          <p:cNvSpPr>
            <a:spLocks noGrp="1"/>
          </p:cNvSpPr>
          <p:nvPr>
            <p:ph type="title"/>
          </p:nvPr>
        </p:nvSpPr>
        <p:spPr/>
        <p:txBody>
          <a:bodyPr/>
          <a:lstStyle/>
          <a:p>
            <a:r>
              <a:rPr lang="en-IN" dirty="0"/>
              <a:t>Model creation</a:t>
            </a:r>
          </a:p>
        </p:txBody>
      </p:sp>
      <p:sp>
        <p:nvSpPr>
          <p:cNvPr id="3" name="Content Placeholder 2">
            <a:extLst>
              <a:ext uri="{FF2B5EF4-FFF2-40B4-BE49-F238E27FC236}">
                <a16:creationId xmlns:a16="http://schemas.microsoft.com/office/drawing/2014/main" id="{FF5BF1D9-4E89-482B-935F-55625711C19F}"/>
              </a:ext>
            </a:extLst>
          </p:cNvPr>
          <p:cNvSpPr>
            <a:spLocks noGrp="1"/>
          </p:cNvSpPr>
          <p:nvPr>
            <p:ph idx="1"/>
          </p:nvPr>
        </p:nvSpPr>
        <p:spPr/>
        <p:txBody>
          <a:bodyPr/>
          <a:lstStyle/>
          <a:p>
            <a:r>
              <a:rPr lang="en-IN" dirty="0"/>
              <a:t>Logistic Regression</a:t>
            </a:r>
          </a:p>
          <a:p>
            <a:r>
              <a:rPr lang="en-IN" dirty="0"/>
              <a:t>Decision Tree</a:t>
            </a:r>
          </a:p>
          <a:p>
            <a:r>
              <a:rPr lang="en-IN" dirty="0"/>
              <a:t>Random Forest</a:t>
            </a:r>
          </a:p>
          <a:p>
            <a:endParaRPr lang="en-IN" dirty="0"/>
          </a:p>
          <a:p>
            <a:r>
              <a:rPr lang="en-IN" dirty="0"/>
              <a:t>We are using above algorithms to create our model. We will be creating model with default hyperparameters and then we will be tuning these parameters using Randomized and </a:t>
            </a:r>
            <a:r>
              <a:rPr lang="en-IN" dirty="0" err="1"/>
              <a:t>GridSearchCv</a:t>
            </a:r>
            <a:r>
              <a:rPr lang="en-IN" dirty="0"/>
              <a:t> techniques.</a:t>
            </a:r>
          </a:p>
        </p:txBody>
      </p:sp>
    </p:spTree>
    <p:extLst>
      <p:ext uri="{BB962C8B-B14F-4D97-AF65-F5344CB8AC3E}">
        <p14:creationId xmlns:p14="http://schemas.microsoft.com/office/powerpoint/2010/main" val="3863062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F028-A71E-4FA4-B1A1-2D98A5475110}"/>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7516080E-6492-4741-B4EF-C3828D9F4C20}"/>
              </a:ext>
            </a:extLst>
          </p:cNvPr>
          <p:cNvSpPr>
            <a:spLocks noGrp="1"/>
          </p:cNvSpPr>
          <p:nvPr>
            <p:ph idx="1"/>
          </p:nvPr>
        </p:nvSpPr>
        <p:spPr/>
        <p:txBody>
          <a:bodyPr>
            <a:normAutofit fontScale="92500" lnSpcReduction="20000"/>
          </a:bodyPr>
          <a:lstStyle/>
          <a:p>
            <a:r>
              <a:rPr lang="en-US" dirty="0">
                <a:solidFill>
                  <a:srgbClr val="0070C0"/>
                </a:solidFill>
                <a:hlinkClick r:id="rId2">
                  <a:extLst>
                    <a:ext uri="{A12FA001-AC4F-418D-AE19-62706E023703}">
                      <ahyp:hlinkClr xmlns:ahyp="http://schemas.microsoft.com/office/drawing/2018/hyperlinkcolor" val="tx"/>
                    </a:ext>
                  </a:extLst>
                </a:hlinkClick>
              </a:rPr>
              <a:t>Logistic</a:t>
            </a:r>
            <a:r>
              <a:rPr lang="en-US" b="1" u="sng" dirty="0">
                <a:solidFill>
                  <a:srgbClr val="0070C0"/>
                </a:solidFill>
                <a:hlinkClick r:id="rId3">
                  <a:extLst>
                    <a:ext uri="{A12FA001-AC4F-418D-AE19-62706E023703}">
                      <ahyp:hlinkClr xmlns:ahyp="http://schemas.microsoft.com/office/drawing/2018/hyperlinkcolor" val="tx"/>
                    </a:ext>
                  </a:extLst>
                </a:hlinkClick>
              </a:rPr>
              <a:t> </a:t>
            </a:r>
            <a:r>
              <a:rPr lang="en-US" dirty="0">
                <a:solidFill>
                  <a:srgbClr val="0070C0"/>
                </a:solidFill>
                <a:hlinkClick r:id="rId3">
                  <a:extLst>
                    <a:ext uri="{A12FA001-AC4F-418D-AE19-62706E023703}">
                      <ahyp:hlinkClr xmlns:ahyp="http://schemas.microsoft.com/office/drawing/2018/hyperlinkcolor" val="tx"/>
                    </a:ext>
                  </a:extLst>
                </a:hlinkClick>
              </a:rPr>
              <a:t>Regression</a:t>
            </a:r>
            <a:r>
              <a:rPr lang="en-US" dirty="0"/>
              <a:t> is a Machine Learning classification algorithm that is used to predict the probability of a categorical dependent variable. In logistic regression, the dependent variable is a binary variable that contains data coded as 1 (yes, success, etc.) or 0 (no, failure, etc.). In other words, the logistic regression model predicts P(Y=1) as a function of X.</a:t>
            </a:r>
          </a:p>
          <a:p>
            <a:pPr marL="0" indent="0">
              <a:buNone/>
            </a:pPr>
            <a:r>
              <a:rPr lang="en-US" b="1" dirty="0"/>
              <a:t>Logistic Regression Assumptions</a:t>
            </a:r>
          </a:p>
          <a:p>
            <a:r>
              <a:rPr lang="en-US" dirty="0"/>
              <a:t>Binary logistic regression requires the dependent variable to be binary.</a:t>
            </a:r>
          </a:p>
          <a:p>
            <a:r>
              <a:rPr lang="en-US" dirty="0"/>
              <a:t>The independent variables should be independent of each other. That is, the model should have little or no multicollinearity.</a:t>
            </a:r>
          </a:p>
          <a:p>
            <a:r>
              <a:rPr lang="en-US" dirty="0"/>
              <a:t>Logistic regression requires quite large sample sizes.</a:t>
            </a:r>
          </a:p>
          <a:p>
            <a:endParaRPr lang="en-US" dirty="0"/>
          </a:p>
          <a:p>
            <a:endParaRPr lang="en-IN" dirty="0"/>
          </a:p>
        </p:txBody>
      </p:sp>
    </p:spTree>
    <p:extLst>
      <p:ext uri="{BB962C8B-B14F-4D97-AF65-F5344CB8AC3E}">
        <p14:creationId xmlns:p14="http://schemas.microsoft.com/office/powerpoint/2010/main" val="3846286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0CCD-5101-489A-9842-128D0E3D9088}"/>
              </a:ext>
            </a:extLst>
          </p:cNvPr>
          <p:cNvSpPr>
            <a:spLocks noGrp="1"/>
          </p:cNvSpPr>
          <p:nvPr>
            <p:ph type="title"/>
          </p:nvPr>
        </p:nvSpPr>
        <p:spPr/>
        <p:txBody>
          <a:bodyPr/>
          <a:lstStyle/>
          <a:p>
            <a:r>
              <a:rPr lang="en-IN" dirty="0"/>
              <a:t>Logistic regression </a:t>
            </a:r>
            <a:r>
              <a:rPr lang="en-IN" dirty="0" err="1"/>
              <a:t>contd</a:t>
            </a:r>
            <a:r>
              <a:rPr lang="en-IN" dirty="0"/>
              <a:t>…</a:t>
            </a:r>
          </a:p>
        </p:txBody>
      </p:sp>
      <p:sp>
        <p:nvSpPr>
          <p:cNvPr id="3" name="Content Placeholder 2">
            <a:extLst>
              <a:ext uri="{FF2B5EF4-FFF2-40B4-BE49-F238E27FC236}">
                <a16:creationId xmlns:a16="http://schemas.microsoft.com/office/drawing/2014/main" id="{96244136-ABEC-428F-B948-54C7397DD116}"/>
              </a:ext>
            </a:extLst>
          </p:cNvPr>
          <p:cNvSpPr>
            <a:spLocks noGrp="1"/>
          </p:cNvSpPr>
          <p:nvPr>
            <p:ph idx="1"/>
          </p:nvPr>
        </p:nvSpPr>
        <p:spPr/>
        <p:txBody>
          <a:bodyPr/>
          <a:lstStyle/>
          <a:p>
            <a:r>
              <a:rPr lang="en-IN" dirty="0"/>
              <a:t>Below is the performance of Logistic regression model with default hyperparameters</a:t>
            </a:r>
          </a:p>
          <a:p>
            <a:pPr marL="0" indent="0">
              <a:buNone/>
            </a:pPr>
            <a:endParaRPr lang="en-IN" dirty="0"/>
          </a:p>
          <a:p>
            <a:pPr marL="0" indent="0">
              <a:buNone/>
            </a:pPr>
            <a:endParaRPr lang="en-IN" dirty="0"/>
          </a:p>
          <a:p>
            <a:r>
              <a:rPr lang="en-IN" dirty="0"/>
              <a:t>Below s the performance of Logistic regression model after hyperparameters tuning</a:t>
            </a:r>
          </a:p>
          <a:p>
            <a:pPr marL="0" indent="0">
              <a:buNone/>
            </a:pPr>
            <a:endParaRPr lang="en-IN" dirty="0"/>
          </a:p>
        </p:txBody>
      </p:sp>
      <p:pic>
        <p:nvPicPr>
          <p:cNvPr id="6" name="Picture 5">
            <a:extLst>
              <a:ext uri="{FF2B5EF4-FFF2-40B4-BE49-F238E27FC236}">
                <a16:creationId xmlns:a16="http://schemas.microsoft.com/office/drawing/2014/main" id="{242627FC-F52B-469D-95A9-FD6262402C8C}"/>
              </a:ext>
            </a:extLst>
          </p:cNvPr>
          <p:cNvPicPr>
            <a:picLocks noChangeAspect="1"/>
          </p:cNvPicPr>
          <p:nvPr/>
        </p:nvPicPr>
        <p:blipFill>
          <a:blip r:embed="rId2"/>
          <a:stretch>
            <a:fillRect/>
          </a:stretch>
        </p:blipFill>
        <p:spPr>
          <a:xfrm>
            <a:off x="1694618" y="2409501"/>
            <a:ext cx="7258050" cy="1133475"/>
          </a:xfrm>
          <a:prstGeom prst="rect">
            <a:avLst/>
          </a:prstGeom>
        </p:spPr>
      </p:pic>
      <p:pic>
        <p:nvPicPr>
          <p:cNvPr id="7" name="Picture 6">
            <a:extLst>
              <a:ext uri="{FF2B5EF4-FFF2-40B4-BE49-F238E27FC236}">
                <a16:creationId xmlns:a16="http://schemas.microsoft.com/office/drawing/2014/main" id="{9A5507C7-4C05-460D-B9B3-DF6BEF9712B9}"/>
              </a:ext>
            </a:extLst>
          </p:cNvPr>
          <p:cNvPicPr>
            <a:picLocks noChangeAspect="1"/>
          </p:cNvPicPr>
          <p:nvPr/>
        </p:nvPicPr>
        <p:blipFill>
          <a:blip r:embed="rId3"/>
          <a:stretch>
            <a:fillRect/>
          </a:stretch>
        </p:blipFill>
        <p:spPr>
          <a:xfrm>
            <a:off x="1451579" y="4000361"/>
            <a:ext cx="9582150" cy="1343025"/>
          </a:xfrm>
          <a:prstGeom prst="rect">
            <a:avLst/>
          </a:prstGeom>
        </p:spPr>
      </p:pic>
    </p:spTree>
    <p:extLst>
      <p:ext uri="{BB962C8B-B14F-4D97-AF65-F5344CB8AC3E}">
        <p14:creationId xmlns:p14="http://schemas.microsoft.com/office/powerpoint/2010/main" val="34311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CA2D-05CE-4426-AE87-5A307FD77567}"/>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4E7CA2A0-2279-4A0B-935D-4232674E2466}"/>
              </a:ext>
            </a:extLst>
          </p:cNvPr>
          <p:cNvSpPr>
            <a:spLocks noGrp="1"/>
          </p:cNvSpPr>
          <p:nvPr>
            <p:ph idx="1"/>
          </p:nvPr>
        </p:nvSpPr>
        <p:spPr/>
        <p:txBody>
          <a:bodyPr>
            <a:normAutofit fontScale="70000" lnSpcReduction="20000"/>
          </a:bodyPr>
          <a:lstStyle/>
          <a:p>
            <a:r>
              <a:rPr lang="en-US" sz="1900" dirty="0">
                <a:solidFill>
                  <a:srgbClr val="0070C0"/>
                </a:solidFill>
                <a:hlinkClick r:id="rId2">
                  <a:extLst>
                    <a:ext uri="{A12FA001-AC4F-418D-AE19-62706E023703}">
                      <ahyp:hlinkClr xmlns:ahyp="http://schemas.microsoft.com/office/drawing/2018/hyperlinkcolor" val="tx"/>
                    </a:ext>
                  </a:extLst>
                </a:hlinkClick>
              </a:rPr>
              <a:t>Decision</a:t>
            </a:r>
            <a:r>
              <a:rPr lang="en-US" b="1" dirty="0">
                <a:hlinkClick r:id="rId2"/>
              </a:rPr>
              <a:t> </a:t>
            </a:r>
            <a:r>
              <a:rPr lang="en-US" sz="1900" dirty="0">
                <a:solidFill>
                  <a:srgbClr val="0070C0"/>
                </a:solidFill>
                <a:hlinkClick r:id="rId2">
                  <a:extLst>
                    <a:ext uri="{A12FA001-AC4F-418D-AE19-62706E023703}">
                      <ahyp:hlinkClr xmlns:ahyp="http://schemas.microsoft.com/office/drawing/2018/hyperlinkcolor" val="tx"/>
                    </a:ext>
                  </a:extLst>
                </a:hlinkClick>
              </a:rPr>
              <a:t>Trees</a:t>
            </a:r>
            <a:r>
              <a:rPr lang="en-US" dirty="0"/>
              <a:t> are a type of Supervised Learning Algorithm. The training data is continuously split into two more sub-nodes according to a certain parameter. The tree can be explained by two things, </a:t>
            </a:r>
            <a:r>
              <a:rPr lang="en-US" b="1" dirty="0"/>
              <a:t>leaves</a:t>
            </a:r>
            <a:r>
              <a:rPr lang="en-US" dirty="0"/>
              <a:t> and </a:t>
            </a:r>
            <a:r>
              <a:rPr lang="en-US" b="1" dirty="0"/>
              <a:t>decision nodes</a:t>
            </a:r>
            <a:r>
              <a:rPr lang="en-US" dirty="0"/>
              <a:t>. The decision nodes are where the data is split. The leaves are the decisions or the final outcomes. You can think of a decision tree in programming terms as a tree that has a bunch of “</a:t>
            </a:r>
            <a:r>
              <a:rPr lang="en-US" b="1" dirty="0"/>
              <a:t>if statements</a:t>
            </a:r>
            <a:r>
              <a:rPr lang="en-US" dirty="0"/>
              <a:t>” for each node until you get to a leaf node (the final outcome).</a:t>
            </a:r>
          </a:p>
          <a:p>
            <a:pPr marL="0" indent="0">
              <a:buNone/>
            </a:pPr>
            <a:r>
              <a:rPr lang="en-US" b="1" dirty="0"/>
              <a:t>Decision Tree Pros:</a:t>
            </a:r>
          </a:p>
          <a:p>
            <a:r>
              <a:rPr lang="en-US" dirty="0"/>
              <a:t>Simple to understand and to interpret</a:t>
            </a:r>
          </a:p>
          <a:p>
            <a:r>
              <a:rPr lang="en-US" dirty="0"/>
              <a:t>List Requires little data preparation</a:t>
            </a:r>
          </a:p>
          <a:p>
            <a:pPr marL="0" indent="0">
              <a:buNone/>
            </a:pPr>
            <a:r>
              <a:rPr lang="en-US" b="1" dirty="0"/>
              <a:t>Decision Tree Cons:</a:t>
            </a:r>
          </a:p>
          <a:p>
            <a:r>
              <a:rPr lang="en-US" dirty="0"/>
              <a:t>Prone to over-fitting</a:t>
            </a:r>
          </a:p>
          <a:p>
            <a:r>
              <a:rPr lang="en-US" dirty="0"/>
              <a:t>Decision trees can be unstable (a small variation in the data may result in a completely different tree being generated)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20651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3C17-65C2-47E6-97F8-2520F7C6546F}"/>
              </a:ext>
            </a:extLst>
          </p:cNvPr>
          <p:cNvSpPr>
            <a:spLocks noGrp="1"/>
          </p:cNvSpPr>
          <p:nvPr>
            <p:ph type="title"/>
          </p:nvPr>
        </p:nvSpPr>
        <p:spPr/>
        <p:txBody>
          <a:bodyPr/>
          <a:lstStyle/>
          <a:p>
            <a:r>
              <a:rPr lang="en-IN" dirty="0"/>
              <a:t>Decision tree </a:t>
            </a:r>
            <a:r>
              <a:rPr lang="en-IN" dirty="0" err="1"/>
              <a:t>contd</a:t>
            </a:r>
            <a:r>
              <a:rPr lang="en-IN" dirty="0"/>
              <a:t>….</a:t>
            </a:r>
          </a:p>
        </p:txBody>
      </p:sp>
      <p:sp>
        <p:nvSpPr>
          <p:cNvPr id="3" name="Content Placeholder 2">
            <a:extLst>
              <a:ext uri="{FF2B5EF4-FFF2-40B4-BE49-F238E27FC236}">
                <a16:creationId xmlns:a16="http://schemas.microsoft.com/office/drawing/2014/main" id="{99EFA5FF-9075-4603-AE91-911397B9B26E}"/>
              </a:ext>
            </a:extLst>
          </p:cNvPr>
          <p:cNvSpPr>
            <a:spLocks noGrp="1"/>
          </p:cNvSpPr>
          <p:nvPr>
            <p:ph idx="1"/>
          </p:nvPr>
        </p:nvSpPr>
        <p:spPr/>
        <p:txBody>
          <a:bodyPr/>
          <a:lstStyle/>
          <a:p>
            <a:r>
              <a:rPr lang="en-IN" dirty="0"/>
              <a:t>Below is the performance of Decision Tree model with default hyperparameters</a:t>
            </a:r>
          </a:p>
          <a:p>
            <a:pPr marL="0" indent="0">
              <a:buNone/>
            </a:pPr>
            <a:endParaRPr lang="en-IN" dirty="0"/>
          </a:p>
          <a:p>
            <a:endParaRPr lang="en-IN" dirty="0"/>
          </a:p>
          <a:p>
            <a:endParaRPr lang="en-IN" dirty="0"/>
          </a:p>
          <a:p>
            <a:r>
              <a:rPr lang="en-IN" dirty="0"/>
              <a:t>Below is the performance of Decision Tree model with hyperparameter tuning</a:t>
            </a:r>
          </a:p>
          <a:p>
            <a:pPr marL="0" indent="0">
              <a:buNone/>
            </a:pPr>
            <a:endParaRPr lang="en-IN" dirty="0"/>
          </a:p>
          <a:p>
            <a:endParaRPr lang="en-IN" dirty="0"/>
          </a:p>
        </p:txBody>
      </p:sp>
      <p:pic>
        <p:nvPicPr>
          <p:cNvPr id="4" name="Picture 3">
            <a:extLst>
              <a:ext uri="{FF2B5EF4-FFF2-40B4-BE49-F238E27FC236}">
                <a16:creationId xmlns:a16="http://schemas.microsoft.com/office/drawing/2014/main" id="{D90A7D10-5AC9-4944-8129-FF4EA21B81A9}"/>
              </a:ext>
            </a:extLst>
          </p:cNvPr>
          <p:cNvPicPr>
            <a:picLocks noChangeAspect="1"/>
          </p:cNvPicPr>
          <p:nvPr/>
        </p:nvPicPr>
        <p:blipFill>
          <a:blip r:embed="rId2"/>
          <a:stretch>
            <a:fillRect/>
          </a:stretch>
        </p:blipFill>
        <p:spPr>
          <a:xfrm>
            <a:off x="1798283" y="2531363"/>
            <a:ext cx="6819900" cy="1209675"/>
          </a:xfrm>
          <a:prstGeom prst="rect">
            <a:avLst/>
          </a:prstGeom>
        </p:spPr>
      </p:pic>
      <p:pic>
        <p:nvPicPr>
          <p:cNvPr id="5" name="Picture 4">
            <a:extLst>
              <a:ext uri="{FF2B5EF4-FFF2-40B4-BE49-F238E27FC236}">
                <a16:creationId xmlns:a16="http://schemas.microsoft.com/office/drawing/2014/main" id="{E6E7CF4E-4CA1-41A5-8EBF-A07A3BF39648}"/>
              </a:ext>
            </a:extLst>
          </p:cNvPr>
          <p:cNvPicPr>
            <a:picLocks noChangeAspect="1"/>
          </p:cNvPicPr>
          <p:nvPr/>
        </p:nvPicPr>
        <p:blipFill>
          <a:blip r:embed="rId3"/>
          <a:stretch>
            <a:fillRect/>
          </a:stretch>
        </p:blipFill>
        <p:spPr>
          <a:xfrm>
            <a:off x="1557337" y="4513898"/>
            <a:ext cx="9077325" cy="1114425"/>
          </a:xfrm>
          <a:prstGeom prst="rect">
            <a:avLst/>
          </a:prstGeom>
        </p:spPr>
      </p:pic>
    </p:spTree>
    <p:extLst>
      <p:ext uri="{BB962C8B-B14F-4D97-AF65-F5344CB8AC3E}">
        <p14:creationId xmlns:p14="http://schemas.microsoft.com/office/powerpoint/2010/main" val="141409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B333-9D94-4886-9464-3CA90E9CC285}"/>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E171B749-80DB-479D-9972-2062CDC1BE98}"/>
              </a:ext>
            </a:extLst>
          </p:cNvPr>
          <p:cNvSpPr>
            <a:spLocks noGrp="1"/>
          </p:cNvSpPr>
          <p:nvPr>
            <p:ph idx="1"/>
          </p:nvPr>
        </p:nvSpPr>
        <p:spPr/>
        <p:txBody>
          <a:bodyPr/>
          <a:lstStyle/>
          <a:p>
            <a:r>
              <a:rPr lang="en-US" dirty="0">
                <a:solidFill>
                  <a:srgbClr val="0070C0"/>
                </a:solidFill>
                <a:hlinkClick r:id="rId2">
                  <a:extLst>
                    <a:ext uri="{A12FA001-AC4F-418D-AE19-62706E023703}">
                      <ahyp:hlinkClr xmlns:ahyp="http://schemas.microsoft.com/office/drawing/2018/hyperlinkcolor" val="tx"/>
                    </a:ext>
                  </a:extLst>
                </a:hlinkClick>
              </a:rPr>
              <a:t>Random forest</a:t>
            </a:r>
            <a:r>
              <a:rPr lang="en-US" dirty="0"/>
              <a:t>, like its name implies, consists of a large number of individual decision trees that operate as an ensemble. Each individual tree in the random forest spits out a class prediction and the class with the most votes becomes our model’s prediction.</a:t>
            </a:r>
          </a:p>
          <a:p>
            <a:r>
              <a:rPr lang="en-US" b="1" i="1" dirty="0"/>
              <a:t>It uses bagging and feature randomness when building each individual tree to try to create an uncorrelated forest of trees</a:t>
            </a:r>
            <a:r>
              <a:rPr lang="en-US" i="1" dirty="0"/>
              <a:t> whose prediction by committee is more accurate than that of any individual tree.</a:t>
            </a:r>
            <a:endParaRPr lang="en-IN" dirty="0"/>
          </a:p>
        </p:txBody>
      </p:sp>
    </p:spTree>
    <p:extLst>
      <p:ext uri="{BB962C8B-B14F-4D97-AF65-F5344CB8AC3E}">
        <p14:creationId xmlns:p14="http://schemas.microsoft.com/office/powerpoint/2010/main" val="2535869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9D97-700F-4B34-8023-B050B3A7726F}"/>
              </a:ext>
            </a:extLst>
          </p:cNvPr>
          <p:cNvSpPr>
            <a:spLocks noGrp="1"/>
          </p:cNvSpPr>
          <p:nvPr>
            <p:ph type="title"/>
          </p:nvPr>
        </p:nvSpPr>
        <p:spPr/>
        <p:txBody>
          <a:bodyPr/>
          <a:lstStyle/>
          <a:p>
            <a:r>
              <a:rPr lang="en-IN" dirty="0"/>
              <a:t>Random forest </a:t>
            </a:r>
            <a:r>
              <a:rPr lang="en-IN" dirty="0" err="1"/>
              <a:t>contd</a:t>
            </a:r>
            <a:r>
              <a:rPr lang="en-IN" dirty="0"/>
              <a:t>…</a:t>
            </a:r>
          </a:p>
        </p:txBody>
      </p:sp>
      <p:sp>
        <p:nvSpPr>
          <p:cNvPr id="3" name="Content Placeholder 2">
            <a:extLst>
              <a:ext uri="{FF2B5EF4-FFF2-40B4-BE49-F238E27FC236}">
                <a16:creationId xmlns:a16="http://schemas.microsoft.com/office/drawing/2014/main" id="{22DE4BE8-6CFB-4C07-99B7-73ECEB90C5A0}"/>
              </a:ext>
            </a:extLst>
          </p:cNvPr>
          <p:cNvSpPr>
            <a:spLocks noGrp="1"/>
          </p:cNvSpPr>
          <p:nvPr>
            <p:ph idx="1"/>
          </p:nvPr>
        </p:nvSpPr>
        <p:spPr/>
        <p:txBody>
          <a:bodyPr/>
          <a:lstStyle/>
          <a:p>
            <a:r>
              <a:rPr lang="en-IN" dirty="0"/>
              <a:t>Below is the performance of Random Forest model with default hyperparameters</a:t>
            </a:r>
          </a:p>
          <a:p>
            <a:pPr marL="0" indent="0">
              <a:buNone/>
            </a:pPr>
            <a:endParaRPr lang="en-IN" dirty="0"/>
          </a:p>
          <a:p>
            <a:pPr marL="0" indent="0">
              <a:buNone/>
            </a:pPr>
            <a:endParaRPr lang="en-IN" dirty="0"/>
          </a:p>
          <a:p>
            <a:pPr marL="0" indent="0">
              <a:buNone/>
            </a:pPr>
            <a:endParaRPr lang="en-IN" dirty="0"/>
          </a:p>
          <a:p>
            <a:r>
              <a:rPr lang="en-IN" dirty="0"/>
              <a:t>Below is the performance of Random Forest model with hyperparameter tuning</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F55799EE-798B-4515-BD59-FD40F7F45CC3}"/>
              </a:ext>
            </a:extLst>
          </p:cNvPr>
          <p:cNvPicPr>
            <a:picLocks noChangeAspect="1"/>
          </p:cNvPicPr>
          <p:nvPr/>
        </p:nvPicPr>
        <p:blipFill>
          <a:blip r:embed="rId2"/>
          <a:stretch>
            <a:fillRect/>
          </a:stretch>
        </p:blipFill>
        <p:spPr>
          <a:xfrm>
            <a:off x="1984529" y="2565831"/>
            <a:ext cx="7086600" cy="1104900"/>
          </a:xfrm>
          <a:prstGeom prst="rect">
            <a:avLst/>
          </a:prstGeom>
        </p:spPr>
      </p:pic>
      <p:pic>
        <p:nvPicPr>
          <p:cNvPr id="5" name="Picture 4">
            <a:extLst>
              <a:ext uri="{FF2B5EF4-FFF2-40B4-BE49-F238E27FC236}">
                <a16:creationId xmlns:a16="http://schemas.microsoft.com/office/drawing/2014/main" id="{7E76D945-D789-4426-8778-054A97398F6C}"/>
              </a:ext>
            </a:extLst>
          </p:cNvPr>
          <p:cNvPicPr>
            <a:picLocks noChangeAspect="1"/>
          </p:cNvPicPr>
          <p:nvPr/>
        </p:nvPicPr>
        <p:blipFill>
          <a:blip r:embed="rId3"/>
          <a:stretch>
            <a:fillRect/>
          </a:stretch>
        </p:blipFill>
        <p:spPr>
          <a:xfrm>
            <a:off x="1451579" y="4498343"/>
            <a:ext cx="9048750" cy="1057275"/>
          </a:xfrm>
          <a:prstGeom prst="rect">
            <a:avLst/>
          </a:prstGeom>
        </p:spPr>
      </p:pic>
    </p:spTree>
    <p:extLst>
      <p:ext uri="{BB962C8B-B14F-4D97-AF65-F5344CB8AC3E}">
        <p14:creationId xmlns:p14="http://schemas.microsoft.com/office/powerpoint/2010/main" val="406104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8DD2-378F-42E6-AE98-39F1C84AA266}"/>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68288F5D-89AF-480F-884F-0F8C71EB7B47}"/>
              </a:ext>
            </a:extLst>
          </p:cNvPr>
          <p:cNvSpPr>
            <a:spLocks noGrp="1"/>
          </p:cNvSpPr>
          <p:nvPr>
            <p:ph idx="1"/>
          </p:nvPr>
        </p:nvSpPr>
        <p:spPr/>
        <p:txBody>
          <a:bodyPr/>
          <a:lstStyle/>
          <a:p>
            <a:r>
              <a:rPr lang="en-IN" dirty="0"/>
              <a:t>Objective</a:t>
            </a:r>
          </a:p>
          <a:p>
            <a:r>
              <a:rPr lang="en-IN" dirty="0"/>
              <a:t>Feature Engineering</a:t>
            </a:r>
          </a:p>
          <a:p>
            <a:r>
              <a:rPr lang="en-IN" dirty="0"/>
              <a:t>Model Creation</a:t>
            </a:r>
          </a:p>
          <a:p>
            <a:r>
              <a:rPr lang="en-IN" dirty="0"/>
              <a:t>Result and Evaluation</a:t>
            </a:r>
          </a:p>
          <a:p>
            <a:endParaRPr lang="en-IN" dirty="0"/>
          </a:p>
        </p:txBody>
      </p:sp>
    </p:spTree>
    <p:extLst>
      <p:ext uri="{BB962C8B-B14F-4D97-AF65-F5344CB8AC3E}">
        <p14:creationId xmlns:p14="http://schemas.microsoft.com/office/powerpoint/2010/main" val="223892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BD1C-4467-4A30-9AC3-54F8F4A5CB57}"/>
              </a:ext>
            </a:extLst>
          </p:cNvPr>
          <p:cNvSpPr>
            <a:spLocks noGrp="1"/>
          </p:cNvSpPr>
          <p:nvPr>
            <p:ph type="title"/>
          </p:nvPr>
        </p:nvSpPr>
        <p:spPr/>
        <p:txBody>
          <a:bodyPr/>
          <a:lstStyle/>
          <a:p>
            <a:r>
              <a:rPr lang="en-IN" dirty="0"/>
              <a:t>Model </a:t>
            </a:r>
            <a:r>
              <a:rPr lang="en-IN" dirty="0" err="1"/>
              <a:t>comparission</a:t>
            </a:r>
            <a:r>
              <a:rPr lang="en-IN" dirty="0"/>
              <a:t> </a:t>
            </a:r>
          </a:p>
        </p:txBody>
      </p:sp>
      <p:sp>
        <p:nvSpPr>
          <p:cNvPr id="3" name="Content Placeholder 2">
            <a:extLst>
              <a:ext uri="{FF2B5EF4-FFF2-40B4-BE49-F238E27FC236}">
                <a16:creationId xmlns:a16="http://schemas.microsoft.com/office/drawing/2014/main" id="{FD51CC89-275E-4E71-A7CB-F56EEB438611}"/>
              </a:ext>
            </a:extLst>
          </p:cNvPr>
          <p:cNvSpPr>
            <a:spLocks noGrp="1"/>
          </p:cNvSpPr>
          <p:nvPr>
            <p:ph idx="1"/>
          </p:nvPr>
        </p:nvSpPr>
        <p:spPr>
          <a:xfrm>
            <a:off x="1451579" y="2015732"/>
            <a:ext cx="9603275" cy="3450613"/>
          </a:xfrm>
        </p:spPr>
        <p:txBody>
          <a:bodyPr/>
          <a:lstStyle/>
          <a:p>
            <a:r>
              <a:rPr lang="en-IN" dirty="0"/>
              <a:t>From the below we can see that Random Forest </a:t>
            </a:r>
            <a:r>
              <a:rPr lang="en-IN" dirty="0" err="1"/>
              <a:t>classifer</a:t>
            </a:r>
            <a:r>
              <a:rPr lang="en-IN" dirty="0"/>
              <a:t> with hyperparameter tuning has given the best performance.</a:t>
            </a:r>
          </a:p>
          <a:p>
            <a:pPr marL="0" indent="0">
              <a:buNone/>
            </a:pPr>
            <a:endParaRPr lang="en-IN" dirty="0"/>
          </a:p>
        </p:txBody>
      </p:sp>
      <p:pic>
        <p:nvPicPr>
          <p:cNvPr id="6" name="Picture 5">
            <a:extLst>
              <a:ext uri="{FF2B5EF4-FFF2-40B4-BE49-F238E27FC236}">
                <a16:creationId xmlns:a16="http://schemas.microsoft.com/office/drawing/2014/main" id="{641BEEFC-381A-46CC-8ACF-59733CE9F4E3}"/>
              </a:ext>
            </a:extLst>
          </p:cNvPr>
          <p:cNvPicPr>
            <a:picLocks noChangeAspect="1"/>
          </p:cNvPicPr>
          <p:nvPr/>
        </p:nvPicPr>
        <p:blipFill>
          <a:blip r:embed="rId2"/>
          <a:stretch>
            <a:fillRect/>
          </a:stretch>
        </p:blipFill>
        <p:spPr>
          <a:xfrm>
            <a:off x="1281113" y="2860182"/>
            <a:ext cx="8821676" cy="3368118"/>
          </a:xfrm>
          <a:prstGeom prst="rect">
            <a:avLst/>
          </a:prstGeom>
        </p:spPr>
      </p:pic>
    </p:spTree>
    <p:extLst>
      <p:ext uri="{BB962C8B-B14F-4D97-AF65-F5344CB8AC3E}">
        <p14:creationId xmlns:p14="http://schemas.microsoft.com/office/powerpoint/2010/main" val="3920875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D61945-23AC-488C-A80C-12113F65040C}"/>
              </a:ext>
            </a:extLst>
          </p:cNvPr>
          <p:cNvSpPr>
            <a:spLocks noGrp="1"/>
          </p:cNvSpPr>
          <p:nvPr>
            <p:ph type="title"/>
          </p:nvPr>
        </p:nvSpPr>
        <p:spPr/>
        <p:txBody>
          <a:bodyPr/>
          <a:lstStyle/>
          <a:p>
            <a:r>
              <a:rPr lang="en-IN" dirty="0"/>
              <a:t>			Thank you</a:t>
            </a:r>
          </a:p>
        </p:txBody>
      </p:sp>
      <p:sp>
        <p:nvSpPr>
          <p:cNvPr id="5" name="Text Placeholder 4">
            <a:extLst>
              <a:ext uri="{FF2B5EF4-FFF2-40B4-BE49-F238E27FC236}">
                <a16:creationId xmlns:a16="http://schemas.microsoft.com/office/drawing/2014/main" id="{3A42DDCD-BC4A-4E65-A74F-C139C25ABCA0}"/>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226672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B74D-D1E3-4649-8628-EDD745F4EAD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1580DA44-B089-4813-BCC3-9061A1E2C506}"/>
              </a:ext>
            </a:extLst>
          </p:cNvPr>
          <p:cNvSpPr>
            <a:spLocks noGrp="1"/>
          </p:cNvSpPr>
          <p:nvPr>
            <p:ph idx="1"/>
          </p:nvPr>
        </p:nvSpPr>
        <p:spPr/>
        <p:txBody>
          <a:bodyPr/>
          <a:lstStyle/>
          <a:p>
            <a:r>
              <a:rPr lang="en-US" dirty="0"/>
              <a:t>In this dataset, we are provided over a hundred variables describing attributes of life insurance applicants. The task is to predict the "Response" variable for each Id in the test set.</a:t>
            </a:r>
          </a:p>
          <a:p>
            <a:r>
              <a:rPr lang="en-US" dirty="0"/>
              <a:t>We will do a binary classification by altering the target variable. Based on the attributes of customers, will the life insurance policy be approved or not </a:t>
            </a:r>
            <a:r>
              <a:rPr lang="en-US" dirty="0" err="1"/>
              <a:t>i.e.yes</a:t>
            </a:r>
            <a:r>
              <a:rPr lang="en-US" dirty="0"/>
              <a:t>(1) or no(0).We will turn this Multiclass classification into Binary classification. We are making 0 to 7 as one class (0 - which mean approved with additional terms and conditions or rejected) and 8 as another class (1 - which means approved)</a:t>
            </a:r>
            <a:endParaRPr lang="en-IN" dirty="0"/>
          </a:p>
        </p:txBody>
      </p:sp>
    </p:spTree>
    <p:extLst>
      <p:ext uri="{BB962C8B-B14F-4D97-AF65-F5344CB8AC3E}">
        <p14:creationId xmlns:p14="http://schemas.microsoft.com/office/powerpoint/2010/main" val="93396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EA4F-B3CE-41CA-AE9B-F4AABE3B4F4C}"/>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A0D1FA07-61C7-43F9-9070-866BD7BD9346}"/>
              </a:ext>
            </a:extLst>
          </p:cNvPr>
          <p:cNvSpPr>
            <a:spLocks noGrp="1"/>
          </p:cNvSpPr>
          <p:nvPr>
            <p:ph idx="1"/>
          </p:nvPr>
        </p:nvSpPr>
        <p:spPr/>
        <p:txBody>
          <a:bodyPr/>
          <a:lstStyle/>
          <a:p>
            <a:r>
              <a:rPr lang="en-US" dirty="0"/>
              <a:t>Data with 126 features, and a Target variable.</a:t>
            </a:r>
          </a:p>
          <a:p>
            <a:r>
              <a:rPr lang="en-US" dirty="0"/>
              <a:t>Target variable is the risk level, from level 1 to level 8.</a:t>
            </a:r>
          </a:p>
          <a:p>
            <a:r>
              <a:rPr lang="en-US" dirty="0"/>
              <a:t>Among the 126 features, 60 are categorical, 13 continuous, 53 are discrete. </a:t>
            </a:r>
          </a:p>
          <a:p>
            <a:r>
              <a:rPr lang="en-US" dirty="0"/>
              <a:t>So the objective is to make a classification of the risk level according to the 126 features.</a:t>
            </a:r>
          </a:p>
          <a:p>
            <a:r>
              <a:rPr lang="en-US" dirty="0"/>
              <a:t>Most of the features in the data are normalized so we will be performing analysis on some continuous variables and creating new features based on Risk parameters 	</a:t>
            </a:r>
            <a:endParaRPr lang="en-IN" dirty="0"/>
          </a:p>
        </p:txBody>
      </p:sp>
    </p:spTree>
    <p:extLst>
      <p:ext uri="{BB962C8B-B14F-4D97-AF65-F5344CB8AC3E}">
        <p14:creationId xmlns:p14="http://schemas.microsoft.com/office/powerpoint/2010/main" val="193526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F18F-C86A-454B-95AB-9CEF72F386DB}"/>
              </a:ext>
            </a:extLst>
          </p:cNvPr>
          <p:cNvSpPr>
            <a:spLocks noGrp="1"/>
          </p:cNvSpPr>
          <p:nvPr>
            <p:ph type="title"/>
          </p:nvPr>
        </p:nvSpPr>
        <p:spPr/>
        <p:txBody>
          <a:bodyPr/>
          <a:lstStyle/>
          <a:p>
            <a:r>
              <a:rPr lang="en-IN" dirty="0"/>
              <a:t>Analysis of response feature</a:t>
            </a:r>
          </a:p>
        </p:txBody>
      </p:sp>
      <p:sp>
        <p:nvSpPr>
          <p:cNvPr id="3" name="Content Placeholder 2">
            <a:extLst>
              <a:ext uri="{FF2B5EF4-FFF2-40B4-BE49-F238E27FC236}">
                <a16:creationId xmlns:a16="http://schemas.microsoft.com/office/drawing/2014/main" id="{5292A58E-401D-4B8A-B5A0-DE275AAFBD71}"/>
              </a:ext>
            </a:extLst>
          </p:cNvPr>
          <p:cNvSpPr>
            <a:spLocks noGrp="1"/>
          </p:cNvSpPr>
          <p:nvPr>
            <p:ph sz="half" idx="1"/>
          </p:nvPr>
        </p:nvSpPr>
        <p:spPr/>
        <p:txBody>
          <a:bodyPr>
            <a:normAutofit fontScale="92500" lnSpcReduction="20000"/>
          </a:bodyPr>
          <a:lstStyle/>
          <a:p>
            <a:r>
              <a:rPr lang="en-US" dirty="0"/>
              <a:t>We can see that Class 8 has the highest distribution. We will assume this as clean and accepted policies on standard underwriting terms. Rest other classes can be considered as policies rejected or accepted at extra terms and conditions</a:t>
            </a:r>
          </a:p>
          <a:p>
            <a:r>
              <a:rPr lang="en-US" dirty="0"/>
              <a:t>We will do a binary classification by altering the response variable. We are making 0 to 7 as one class (0 - rejected or accepted at extra terms and conditions) and 8 (1 - Accepted) as another class</a:t>
            </a:r>
            <a:endParaRPr lang="en-IN" dirty="0"/>
          </a:p>
        </p:txBody>
      </p:sp>
      <p:pic>
        <p:nvPicPr>
          <p:cNvPr id="6" name="Content Placeholder 5">
            <a:extLst>
              <a:ext uri="{FF2B5EF4-FFF2-40B4-BE49-F238E27FC236}">
                <a16:creationId xmlns:a16="http://schemas.microsoft.com/office/drawing/2014/main" id="{5CDC4D17-0676-4A6F-8064-0172DB3787FD}"/>
              </a:ext>
            </a:extLst>
          </p:cNvPr>
          <p:cNvPicPr>
            <a:picLocks noGrp="1" noChangeAspect="1"/>
          </p:cNvPicPr>
          <p:nvPr>
            <p:ph sz="half" idx="2"/>
          </p:nvPr>
        </p:nvPicPr>
        <p:blipFill>
          <a:blip r:embed="rId2"/>
          <a:stretch>
            <a:fillRect/>
          </a:stretch>
        </p:blipFill>
        <p:spPr>
          <a:xfrm>
            <a:off x="6413500" y="2603830"/>
            <a:ext cx="4645025" cy="2269466"/>
          </a:xfrm>
        </p:spPr>
      </p:pic>
    </p:spTree>
    <p:extLst>
      <p:ext uri="{BB962C8B-B14F-4D97-AF65-F5344CB8AC3E}">
        <p14:creationId xmlns:p14="http://schemas.microsoft.com/office/powerpoint/2010/main" val="60193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6F96-21C0-4EFD-A425-C27544DFF205}"/>
              </a:ext>
            </a:extLst>
          </p:cNvPr>
          <p:cNvSpPr>
            <a:spLocks noGrp="1"/>
          </p:cNvSpPr>
          <p:nvPr>
            <p:ph type="title"/>
          </p:nvPr>
        </p:nvSpPr>
        <p:spPr/>
        <p:txBody>
          <a:bodyPr/>
          <a:lstStyle/>
          <a:p>
            <a:r>
              <a:rPr lang="en-IN" dirty="0"/>
              <a:t>Bmi categorization based on response</a:t>
            </a:r>
          </a:p>
        </p:txBody>
      </p:sp>
      <p:sp>
        <p:nvSpPr>
          <p:cNvPr id="3" name="Content Placeholder 2">
            <a:extLst>
              <a:ext uri="{FF2B5EF4-FFF2-40B4-BE49-F238E27FC236}">
                <a16:creationId xmlns:a16="http://schemas.microsoft.com/office/drawing/2014/main" id="{13F44E2F-B7D1-4129-B23F-9D22AA65FA03}"/>
              </a:ext>
            </a:extLst>
          </p:cNvPr>
          <p:cNvSpPr>
            <a:spLocks noGrp="1"/>
          </p:cNvSpPr>
          <p:nvPr>
            <p:ph sz="half" idx="1"/>
          </p:nvPr>
        </p:nvSpPr>
        <p:spPr/>
        <p:txBody>
          <a:bodyPr/>
          <a:lstStyle/>
          <a:p>
            <a:r>
              <a:rPr lang="en-US" dirty="0"/>
              <a:t>Most of the policies for the overweight category people are either rejected or accepted with additional terms and conditions</a:t>
            </a:r>
          </a:p>
          <a:p>
            <a:endParaRPr lang="en-IN" dirty="0"/>
          </a:p>
        </p:txBody>
      </p:sp>
      <p:pic>
        <p:nvPicPr>
          <p:cNvPr id="6" name="Content Placeholder 5">
            <a:extLst>
              <a:ext uri="{FF2B5EF4-FFF2-40B4-BE49-F238E27FC236}">
                <a16:creationId xmlns:a16="http://schemas.microsoft.com/office/drawing/2014/main" id="{0FE2C5E2-D048-4D76-ABD8-AC6009CD39E7}"/>
              </a:ext>
            </a:extLst>
          </p:cNvPr>
          <p:cNvPicPr>
            <a:picLocks noGrp="1" noChangeAspect="1"/>
          </p:cNvPicPr>
          <p:nvPr>
            <p:ph sz="half" idx="2"/>
          </p:nvPr>
        </p:nvPicPr>
        <p:blipFill>
          <a:blip r:embed="rId2"/>
          <a:stretch>
            <a:fillRect/>
          </a:stretch>
        </p:blipFill>
        <p:spPr>
          <a:xfrm>
            <a:off x="6413500" y="2154010"/>
            <a:ext cx="4645025" cy="3169105"/>
          </a:xfrm>
        </p:spPr>
      </p:pic>
    </p:spTree>
    <p:extLst>
      <p:ext uri="{BB962C8B-B14F-4D97-AF65-F5344CB8AC3E}">
        <p14:creationId xmlns:p14="http://schemas.microsoft.com/office/powerpoint/2010/main" val="129720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2D6E-BBD1-42D9-B751-7D913139AA9F}"/>
              </a:ext>
            </a:extLst>
          </p:cNvPr>
          <p:cNvSpPr>
            <a:spLocks noGrp="1"/>
          </p:cNvSpPr>
          <p:nvPr>
            <p:ph type="title"/>
          </p:nvPr>
        </p:nvSpPr>
        <p:spPr/>
        <p:txBody>
          <a:bodyPr/>
          <a:lstStyle/>
          <a:p>
            <a:r>
              <a:rPr lang="en-IN" dirty="0"/>
              <a:t>Age categorization based on response</a:t>
            </a:r>
          </a:p>
        </p:txBody>
      </p:sp>
      <p:sp>
        <p:nvSpPr>
          <p:cNvPr id="3" name="Content Placeholder 2">
            <a:extLst>
              <a:ext uri="{FF2B5EF4-FFF2-40B4-BE49-F238E27FC236}">
                <a16:creationId xmlns:a16="http://schemas.microsoft.com/office/drawing/2014/main" id="{5505318E-1F4F-48C7-BEBD-F93901D3395B}"/>
              </a:ext>
            </a:extLst>
          </p:cNvPr>
          <p:cNvSpPr>
            <a:spLocks noGrp="1"/>
          </p:cNvSpPr>
          <p:nvPr>
            <p:ph sz="half" idx="1"/>
          </p:nvPr>
        </p:nvSpPr>
        <p:spPr/>
        <p:txBody>
          <a:bodyPr/>
          <a:lstStyle/>
          <a:p>
            <a:r>
              <a:rPr lang="en-US" dirty="0"/>
              <a:t>Most of the policies for middle aged and old people are rejected or accepted with additional terms and conditions</a:t>
            </a:r>
          </a:p>
          <a:p>
            <a:r>
              <a:rPr lang="en-US" dirty="0"/>
              <a:t>Young aged people have high rate of acceptance of policies with standard terms and conditions compared with other age groups</a:t>
            </a:r>
          </a:p>
          <a:p>
            <a:endParaRPr lang="en-US" dirty="0"/>
          </a:p>
          <a:p>
            <a:endParaRPr lang="en-IN" dirty="0"/>
          </a:p>
          <a:p>
            <a:pPr marL="0" indent="0">
              <a:buNone/>
            </a:pPr>
            <a:endParaRPr lang="en-IN" dirty="0"/>
          </a:p>
        </p:txBody>
      </p:sp>
      <p:pic>
        <p:nvPicPr>
          <p:cNvPr id="6" name="Content Placeholder 5">
            <a:extLst>
              <a:ext uri="{FF2B5EF4-FFF2-40B4-BE49-F238E27FC236}">
                <a16:creationId xmlns:a16="http://schemas.microsoft.com/office/drawing/2014/main" id="{36BBF17E-74FD-44A9-BF24-3A9E2EA5D9C1}"/>
              </a:ext>
            </a:extLst>
          </p:cNvPr>
          <p:cNvPicPr>
            <a:picLocks noGrp="1" noChangeAspect="1"/>
          </p:cNvPicPr>
          <p:nvPr>
            <p:ph sz="half" idx="2"/>
          </p:nvPr>
        </p:nvPicPr>
        <p:blipFill>
          <a:blip r:embed="rId2"/>
          <a:stretch>
            <a:fillRect/>
          </a:stretch>
        </p:blipFill>
        <p:spPr>
          <a:xfrm>
            <a:off x="6413500" y="2154010"/>
            <a:ext cx="4645025" cy="3169105"/>
          </a:xfrm>
        </p:spPr>
      </p:pic>
    </p:spTree>
    <p:extLst>
      <p:ext uri="{BB962C8B-B14F-4D97-AF65-F5344CB8AC3E}">
        <p14:creationId xmlns:p14="http://schemas.microsoft.com/office/powerpoint/2010/main" val="178505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BC19-70DF-4112-B206-FE6DE5A6079C}"/>
              </a:ext>
            </a:extLst>
          </p:cNvPr>
          <p:cNvSpPr>
            <a:spLocks noGrp="1"/>
          </p:cNvSpPr>
          <p:nvPr>
            <p:ph type="title"/>
          </p:nvPr>
        </p:nvSpPr>
        <p:spPr/>
        <p:txBody>
          <a:bodyPr/>
          <a:lstStyle/>
          <a:p>
            <a:r>
              <a:rPr lang="en-IN" dirty="0"/>
              <a:t>Height categorization based on response</a:t>
            </a:r>
          </a:p>
        </p:txBody>
      </p:sp>
      <p:sp>
        <p:nvSpPr>
          <p:cNvPr id="3" name="Content Placeholder 2">
            <a:extLst>
              <a:ext uri="{FF2B5EF4-FFF2-40B4-BE49-F238E27FC236}">
                <a16:creationId xmlns:a16="http://schemas.microsoft.com/office/drawing/2014/main" id="{13C1A445-51E0-41B3-A606-2290CA520204}"/>
              </a:ext>
            </a:extLst>
          </p:cNvPr>
          <p:cNvSpPr>
            <a:spLocks noGrp="1"/>
          </p:cNvSpPr>
          <p:nvPr>
            <p:ph sz="half" idx="1"/>
          </p:nvPr>
        </p:nvSpPr>
        <p:spPr/>
        <p:txBody>
          <a:bodyPr/>
          <a:lstStyle/>
          <a:p>
            <a:r>
              <a:rPr lang="en-US" dirty="0"/>
              <a:t>This feature has no consistent behavior with respect to Response variable hence we can drop this feature</a:t>
            </a:r>
            <a:endParaRPr lang="en-IN" dirty="0"/>
          </a:p>
        </p:txBody>
      </p:sp>
      <p:pic>
        <p:nvPicPr>
          <p:cNvPr id="6" name="Content Placeholder 5">
            <a:extLst>
              <a:ext uri="{FF2B5EF4-FFF2-40B4-BE49-F238E27FC236}">
                <a16:creationId xmlns:a16="http://schemas.microsoft.com/office/drawing/2014/main" id="{E78CE230-DACC-43F3-90A8-93D5BB9A2AFB}"/>
              </a:ext>
            </a:extLst>
          </p:cNvPr>
          <p:cNvPicPr>
            <a:picLocks noGrp="1" noChangeAspect="1"/>
          </p:cNvPicPr>
          <p:nvPr>
            <p:ph sz="half" idx="2"/>
          </p:nvPr>
        </p:nvPicPr>
        <p:blipFill>
          <a:blip r:embed="rId2"/>
          <a:stretch>
            <a:fillRect/>
          </a:stretch>
        </p:blipFill>
        <p:spPr>
          <a:xfrm>
            <a:off x="6413500" y="2154010"/>
            <a:ext cx="4645025" cy="3169105"/>
          </a:xfrm>
        </p:spPr>
      </p:pic>
    </p:spTree>
    <p:extLst>
      <p:ext uri="{BB962C8B-B14F-4D97-AF65-F5344CB8AC3E}">
        <p14:creationId xmlns:p14="http://schemas.microsoft.com/office/powerpoint/2010/main" val="258281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86FC-507B-45BA-B613-4DC74558D117}"/>
              </a:ext>
            </a:extLst>
          </p:cNvPr>
          <p:cNvSpPr>
            <a:spLocks noGrp="1"/>
          </p:cNvSpPr>
          <p:nvPr>
            <p:ph type="title"/>
          </p:nvPr>
        </p:nvSpPr>
        <p:spPr/>
        <p:txBody>
          <a:bodyPr/>
          <a:lstStyle/>
          <a:p>
            <a:r>
              <a:rPr lang="en-IN" dirty="0"/>
              <a:t>Weight categorization based on response</a:t>
            </a:r>
          </a:p>
        </p:txBody>
      </p:sp>
      <p:sp>
        <p:nvSpPr>
          <p:cNvPr id="3" name="Content Placeholder 2">
            <a:extLst>
              <a:ext uri="{FF2B5EF4-FFF2-40B4-BE49-F238E27FC236}">
                <a16:creationId xmlns:a16="http://schemas.microsoft.com/office/drawing/2014/main" id="{35CF0022-F49D-4A1E-9BAF-16133CCF1533}"/>
              </a:ext>
            </a:extLst>
          </p:cNvPr>
          <p:cNvSpPr>
            <a:spLocks noGrp="1"/>
          </p:cNvSpPr>
          <p:nvPr>
            <p:ph sz="half" idx="1"/>
          </p:nvPr>
        </p:nvSpPr>
        <p:spPr/>
        <p:txBody>
          <a:bodyPr/>
          <a:lstStyle/>
          <a:p>
            <a:r>
              <a:rPr lang="en-US" dirty="0"/>
              <a:t>The policies for people who belong to fat category are either rejected or accepted with additional terms and conditions</a:t>
            </a:r>
          </a:p>
          <a:p>
            <a:endParaRPr lang="en-IN" dirty="0"/>
          </a:p>
        </p:txBody>
      </p:sp>
      <p:pic>
        <p:nvPicPr>
          <p:cNvPr id="6" name="Content Placeholder 5">
            <a:extLst>
              <a:ext uri="{FF2B5EF4-FFF2-40B4-BE49-F238E27FC236}">
                <a16:creationId xmlns:a16="http://schemas.microsoft.com/office/drawing/2014/main" id="{FA72D415-9D02-49CC-8824-6957A0703835}"/>
              </a:ext>
            </a:extLst>
          </p:cNvPr>
          <p:cNvPicPr>
            <a:picLocks noGrp="1" noChangeAspect="1"/>
          </p:cNvPicPr>
          <p:nvPr>
            <p:ph sz="half" idx="2"/>
          </p:nvPr>
        </p:nvPicPr>
        <p:blipFill>
          <a:blip r:embed="rId2"/>
          <a:stretch>
            <a:fillRect/>
          </a:stretch>
        </p:blipFill>
        <p:spPr>
          <a:xfrm>
            <a:off x="6413500" y="2154010"/>
            <a:ext cx="4645025" cy="3169105"/>
          </a:xfrm>
        </p:spPr>
      </p:pic>
    </p:spTree>
    <p:extLst>
      <p:ext uri="{BB962C8B-B14F-4D97-AF65-F5344CB8AC3E}">
        <p14:creationId xmlns:p14="http://schemas.microsoft.com/office/powerpoint/2010/main" val="19918634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327</TotalTime>
  <Words>1167</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Gill Sans MT (Headings)</vt:lpstr>
      <vt:lpstr>Gallery</vt:lpstr>
      <vt:lpstr>Risk classification for  life insurance</vt:lpstr>
      <vt:lpstr>Contents</vt:lpstr>
      <vt:lpstr>objective</vt:lpstr>
      <vt:lpstr>Feature engineering</vt:lpstr>
      <vt:lpstr>Analysis of response feature</vt:lpstr>
      <vt:lpstr>Bmi categorization based on response</vt:lpstr>
      <vt:lpstr>Age categorization based on response</vt:lpstr>
      <vt:lpstr>Height categorization based on response</vt:lpstr>
      <vt:lpstr>Weight categorization based on response</vt:lpstr>
      <vt:lpstr>High_Risk_Status categorization based on response</vt:lpstr>
      <vt:lpstr>Average_Risk_Status categorization based on response</vt:lpstr>
      <vt:lpstr>Low_Risk_Status categorization based on response</vt:lpstr>
      <vt:lpstr>Model creation</vt:lpstr>
      <vt:lpstr>Logistic regression</vt:lpstr>
      <vt:lpstr>Logistic regression contd…</vt:lpstr>
      <vt:lpstr>Decision tree</vt:lpstr>
      <vt:lpstr>Decision tree contd….</vt:lpstr>
      <vt:lpstr>Random forest</vt:lpstr>
      <vt:lpstr>Random forest contd…</vt:lpstr>
      <vt:lpstr>Model comparission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classification for  life insurance</dc:title>
  <dc:creator>Sri Harsha</dc:creator>
  <cp:lastModifiedBy>Sri Harsha</cp:lastModifiedBy>
  <cp:revision>39</cp:revision>
  <dcterms:created xsi:type="dcterms:W3CDTF">2021-04-06T11:55:26Z</dcterms:created>
  <dcterms:modified xsi:type="dcterms:W3CDTF">2021-04-07T14:19:17Z</dcterms:modified>
</cp:coreProperties>
</file>