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4"/>
  </p:sldMasterIdLst>
  <p:notesMasterIdLst>
    <p:notesMasterId r:id="rId54"/>
  </p:notesMasterIdLst>
  <p:sldIdLst>
    <p:sldId id="256" r:id="rId5"/>
    <p:sldId id="297" r:id="rId6"/>
    <p:sldId id="298" r:id="rId7"/>
    <p:sldId id="299" r:id="rId8"/>
    <p:sldId id="300"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306"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301" r:id="rId48"/>
    <p:sldId id="305" r:id="rId49"/>
    <p:sldId id="302" r:id="rId50"/>
    <p:sldId id="303" r:id="rId51"/>
    <p:sldId id="304" r:id="rId52"/>
    <p:sldId id="294" r:id="rId53"/>
  </p:sldIdLst>
  <p:sldSz cx="9144000" cy="6858000" type="screen4x3"/>
  <p:notesSz cx="6858000" cy="9144000"/>
  <p:embeddedFontLst>
    <p:embeddedFont>
      <p:font typeface="Helvetica Neue" panose="020B0604020202020204" charset="0"/>
      <p:regular r:id="rId55"/>
      <p:bold r:id="rId56"/>
      <p:italic r:id="rId57"/>
      <p:boldItalic r:id="rId58"/>
    </p:embeddedFont>
    <p:embeddedFont>
      <p:font typeface="Times" panose="02020603050405020304" pitchFamily="18"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69" roundtripDataSignature="AMtx7mh9gEqGjHuW1bMJyRCw7+ucYnFC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518D51-4256-4FE9-9B1C-B9CF02FE9D72}" v="2" dt="2023-07-24T13:29:38.553"/>
    <p1510:client id="{9480E685-3070-4A57-9B95-31489F1C811F}" v="1" dt="2023-07-18T10:23:50.363"/>
    <p1510:client id="{A6DBF0C6-C100-4D10-A7A5-452A5CC341B5}" v="1" dt="2023-06-30T08:33:42.838"/>
    <p1510:client id="{AEAD0789-C8F0-4644-A921-E3281486A6FC}" v="1" dt="2023-06-29T11:24:53.678"/>
  </p1510:revLst>
</p1510:revInfo>
</file>

<file path=ppt/tableStyles.xml><?xml version="1.0" encoding="utf-8"?>
<a:tblStyleLst xmlns:a="http://schemas.openxmlformats.org/drawingml/2006/main" def="{1E2721E7-8646-4CC1-883F-5221935B4CBB}">
  <a:tblStyle styleId="{1E2721E7-8646-4CC1-883F-5221935B4CBB}"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1" d="100"/>
          <a:sy n="51" d="100"/>
        </p:scale>
        <p:origin x="1720" y="4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7" Type="http://schemas.openxmlformats.org/officeDocument/2006/relationships/slide" Target="slides/slide3.xml"/><Relationship Id="rId71"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font" Target="fonts/font4.fntdata"/><Relationship Id="rId74"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font" Target="fonts/font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9" Type="http://customschemas.google.com/relationships/presentationmetadata" Target="metadata"/><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kulla Devi Dhanush" userId="S::narkulladevi.dhanush2021@vitstudent.ac.in::82a503f4-4822-4feb-b9d9-6d46eedbadba" providerId="AD" clId="Web-{9480E685-3070-4A57-9B95-31489F1C811F}"/>
    <pc:docChg chg="modSld">
      <pc:chgData name="Narkulla Devi Dhanush" userId="S::narkulladevi.dhanush2021@vitstudent.ac.in::82a503f4-4822-4feb-b9d9-6d46eedbadba" providerId="AD" clId="Web-{9480E685-3070-4A57-9B95-31489F1C811F}" dt="2023-07-18T10:23:50.363" v="0" actId="1076"/>
      <pc:docMkLst>
        <pc:docMk/>
      </pc:docMkLst>
      <pc:sldChg chg="modSp">
        <pc:chgData name="Narkulla Devi Dhanush" userId="S::narkulladevi.dhanush2021@vitstudent.ac.in::82a503f4-4822-4feb-b9d9-6d46eedbadba" providerId="AD" clId="Web-{9480E685-3070-4A57-9B95-31489F1C811F}" dt="2023-07-18T10:23:50.363" v="0" actId="1076"/>
        <pc:sldMkLst>
          <pc:docMk/>
          <pc:sldMk cId="0" sldId="256"/>
        </pc:sldMkLst>
        <pc:spChg chg="mod">
          <ac:chgData name="Narkulla Devi Dhanush" userId="S::narkulladevi.dhanush2021@vitstudent.ac.in::82a503f4-4822-4feb-b9d9-6d46eedbadba" providerId="AD" clId="Web-{9480E685-3070-4A57-9B95-31489F1C811F}" dt="2023-07-18T10:23:50.363" v="0" actId="1076"/>
          <ac:spMkLst>
            <pc:docMk/>
            <pc:sldMk cId="0" sldId="256"/>
            <ac:spMk id="90" creationId="{00000000-0000-0000-0000-000000000000}"/>
          </ac:spMkLst>
        </pc:spChg>
      </pc:sldChg>
    </pc:docChg>
  </pc:docChgLst>
  <pc:docChgLst>
    <pc:chgData name="Pritika K" userId="S::pritika.k2021@vitstudent.ac.in::3066e4b4-c16f-41dd-9670-f53dd5799ca7" providerId="AD" clId="Web-{40518D51-4256-4FE9-9B1C-B9CF02FE9D72}"/>
    <pc:docChg chg="modSld">
      <pc:chgData name="Pritika K" userId="S::pritika.k2021@vitstudent.ac.in::3066e4b4-c16f-41dd-9670-f53dd5799ca7" providerId="AD" clId="Web-{40518D51-4256-4FE9-9B1C-B9CF02FE9D72}" dt="2023-07-24T13:29:38.553" v="1" actId="1076"/>
      <pc:docMkLst>
        <pc:docMk/>
      </pc:docMkLst>
      <pc:sldChg chg="modSp">
        <pc:chgData name="Pritika K" userId="S::pritika.k2021@vitstudent.ac.in::3066e4b4-c16f-41dd-9670-f53dd5799ca7" providerId="AD" clId="Web-{40518D51-4256-4FE9-9B1C-B9CF02FE9D72}" dt="2023-07-24T13:29:38.553" v="1" actId="1076"/>
        <pc:sldMkLst>
          <pc:docMk/>
          <pc:sldMk cId="0" sldId="282"/>
        </pc:sldMkLst>
        <pc:picChg chg="mod">
          <ac:chgData name="Pritika K" userId="S::pritika.k2021@vitstudent.ac.in::3066e4b4-c16f-41dd-9670-f53dd5799ca7" providerId="AD" clId="Web-{40518D51-4256-4FE9-9B1C-B9CF02FE9D72}" dt="2023-07-24T13:29:38.553" v="1" actId="1076"/>
          <ac:picMkLst>
            <pc:docMk/>
            <pc:sldMk cId="0" sldId="282"/>
            <ac:picMk id="301" creationId="{00000000-0000-0000-0000-000000000000}"/>
          </ac:picMkLst>
        </pc:picChg>
      </pc:sldChg>
    </pc:docChg>
  </pc:docChgLst>
  <pc:docChgLst>
    <pc:chgData name="Siddhi Marri" userId="S::siddhi.marri2021@vitstudent.ac.in::65056bcf-1669-491e-b9f9-3c4146ec1d83" providerId="AD" clId="Web-{A6DBF0C6-C100-4D10-A7A5-452A5CC341B5}"/>
    <pc:docChg chg="modSld">
      <pc:chgData name="Siddhi Marri" userId="S::siddhi.marri2021@vitstudent.ac.in::65056bcf-1669-491e-b9f9-3c4146ec1d83" providerId="AD" clId="Web-{A6DBF0C6-C100-4D10-A7A5-452A5CC341B5}" dt="2023-06-30T08:33:42.838" v="0" actId="1076"/>
      <pc:docMkLst>
        <pc:docMk/>
      </pc:docMkLst>
      <pc:sldChg chg="modSp">
        <pc:chgData name="Siddhi Marri" userId="S::siddhi.marri2021@vitstudent.ac.in::65056bcf-1669-491e-b9f9-3c4146ec1d83" providerId="AD" clId="Web-{A6DBF0C6-C100-4D10-A7A5-452A5CC341B5}" dt="2023-06-30T08:33:42.838" v="0" actId="1076"/>
        <pc:sldMkLst>
          <pc:docMk/>
          <pc:sldMk cId="4201208150" sldId="303"/>
        </pc:sldMkLst>
        <pc:picChg chg="mod">
          <ac:chgData name="Siddhi Marri" userId="S::siddhi.marri2021@vitstudent.ac.in::65056bcf-1669-491e-b9f9-3c4146ec1d83" providerId="AD" clId="Web-{A6DBF0C6-C100-4D10-A7A5-452A5CC341B5}" dt="2023-06-30T08:33:42.838" v="0" actId="1076"/>
          <ac:picMkLst>
            <pc:docMk/>
            <pc:sldMk cId="4201208150" sldId="303"/>
            <ac:picMk id="6" creationId="{00000000-0000-0000-0000-000000000000}"/>
          </ac:picMkLst>
        </pc:picChg>
      </pc:sldChg>
    </pc:docChg>
  </pc:docChgLst>
  <pc:docChgLst>
    <pc:chgData name="Shreya Roshan" userId="S::shreya.roshan2021@vitstudent.ac.in::4fac1f12-3ef0-43d3-a6fc-98de677ffbfd" providerId="AD" clId="Web-{AEAD0789-C8F0-4644-A921-E3281486A6FC}"/>
    <pc:docChg chg="addSld">
      <pc:chgData name="Shreya Roshan" userId="S::shreya.roshan2021@vitstudent.ac.in::4fac1f12-3ef0-43d3-a6fc-98de677ffbfd" providerId="AD" clId="Web-{AEAD0789-C8F0-4644-A921-E3281486A6FC}" dt="2023-06-29T11:24:53.678" v="0"/>
      <pc:docMkLst>
        <pc:docMk/>
      </pc:docMkLst>
      <pc:sldChg chg="new">
        <pc:chgData name="Shreya Roshan" userId="S::shreya.roshan2021@vitstudent.ac.in::4fac1f12-3ef0-43d3-a6fc-98de677ffbfd" providerId="AD" clId="Web-{AEAD0789-C8F0-4644-A921-E3281486A6FC}" dt="2023-06-29T11:24:53.678" v="0"/>
        <pc:sldMkLst>
          <pc:docMk/>
          <pc:sldMk cId="731348234" sldId="30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1pPr>
            <a:lvl2pPr marL="914400" marR="0" lvl="1"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2pPr>
            <a:lvl3pPr marL="1371600" marR="0" lvl="2"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3pPr>
            <a:lvl4pPr marL="1828800" marR="0" lvl="3"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4pPr>
            <a:lvl5pPr marL="2286000" marR="0" lvl="4" indent="-228600" algn="l" rtl="0">
              <a:spcBef>
                <a:spcPts val="360"/>
              </a:spcBef>
              <a:spcAft>
                <a:spcPts val="0"/>
              </a:spcAft>
              <a:buSzPts val="1400"/>
              <a:buNone/>
              <a:defRPr sz="1200" b="0" i="0" u="none" strike="noStrike" cap="none">
                <a:solidFill>
                  <a:schemeClr val="dk1"/>
                </a:solidFill>
                <a:latin typeface="Times"/>
                <a:ea typeface="Times"/>
                <a:cs typeface="Times"/>
                <a:sym typeface="Time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a:ea typeface="Times"/>
                <a:cs typeface="Times"/>
                <a:sym typeface="Times"/>
              </a:defRPr>
            </a:lvl1pPr>
            <a:lvl2pPr marR="0" lvl="1"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Times"/>
                <a:ea typeface="Times"/>
                <a:cs typeface="Times"/>
                <a:sym typeface="Times"/>
              </a:rPr>
              <a:t>‹#›</a:t>
            </a:fld>
            <a:endParaRPr sz="1200" b="0" i="0" u="none" strike="noStrike" cap="none">
              <a:solidFill>
                <a:schemeClr val="dk1"/>
              </a:solidFill>
              <a:latin typeface="Times"/>
              <a:ea typeface="Times"/>
              <a:cs typeface="Times"/>
              <a:sym typeface="Times"/>
            </a:endParaRPr>
          </a:p>
        </p:txBody>
      </p:sp>
    </p:spTree>
    <p:extLst>
      <p:ext uri="{BB962C8B-B14F-4D97-AF65-F5344CB8AC3E}">
        <p14:creationId xmlns:p14="http://schemas.microsoft.com/office/powerpoint/2010/main" val="336069166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88" name="Google Shape;88;p1: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a:ea typeface="Times"/>
              <a:cs typeface="Times"/>
              <a:sym typeface="Times"/>
            </a:endParaRPr>
          </a:p>
        </p:txBody>
      </p:sp>
    </p:spTree>
    <p:extLst>
      <p:ext uri="{BB962C8B-B14F-4D97-AF65-F5344CB8AC3E}">
        <p14:creationId xmlns:p14="http://schemas.microsoft.com/office/powerpoint/2010/main" val="21420084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0" name="Google Shape;16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1839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8" name="Google Shape;16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241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5" name="Google Shape;17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7669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4" name="Google Shape;18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8390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3" name="Google Shape;19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02741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9" name="Google Shape;19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57307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6" name="Google Shape;20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83415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3" name="Google Shape;2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99576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1" name="Google Shape;2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17199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29" name="Google Shape;22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3709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a:noFill/>
          </a:ln>
        </p:spPr>
      </p:sp>
      <p:sp>
        <p:nvSpPr>
          <p:cNvPr id="94" name="Google Shape;94;p2:notes"/>
          <p:cNvSpPr txBox="1">
            <a:spLocks noGrp="1"/>
          </p:cNvSpPr>
          <p:nvPr>
            <p:ph type="body" idx="1"/>
          </p:nvPr>
        </p:nvSpPr>
        <p:spPr>
          <a:xfrm>
            <a:off x="914400" y="4343400"/>
            <a:ext cx="5029200" cy="41148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a:ea typeface="Times"/>
              <a:cs typeface="Times"/>
              <a:sym typeface="Times"/>
            </a:endParaRPr>
          </a:p>
        </p:txBody>
      </p:sp>
    </p:spTree>
    <p:extLst>
      <p:ext uri="{BB962C8B-B14F-4D97-AF65-F5344CB8AC3E}">
        <p14:creationId xmlns:p14="http://schemas.microsoft.com/office/powerpoint/2010/main" val="30653581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7" name="Google Shape;23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4691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92602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3" name="Google Shape;253;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9069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4" name="Google Shape;26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35626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5" name="Google Shape;27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12610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2" name="Google Shape;28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8394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9" name="Google Shape;289;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9993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6" name="Google Shape;29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7116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4" name="Google Shape;304;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18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2" name="Google Shape;31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914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1364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0" name="Google Shape;32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31706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7" name="Google Shape;32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07014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3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6" name="Google Shape;336;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6139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5" name="Google Shape;345;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91555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4" name="Google Shape;354;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0909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1" name="Google Shape;36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49285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8" name="Google Shape;368;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17497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5" name="Google Shape;375;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9490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3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1" name="Google Shape;38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2837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0" name="Google Shape;39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140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437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806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5" name="Google Shape;125;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6707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3" name="Google Shape;13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1275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1" name="Google Shape;14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4218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1" name="Google Shape;15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4695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43"/>
          <p:cNvSpPr txBox="1">
            <a:spLocks noGrp="1"/>
          </p:cNvSpPr>
          <p:nvPr>
            <p:ph type="ctrTitle"/>
          </p:nvPr>
        </p:nvSpPr>
        <p:spPr>
          <a:xfrm>
            <a:off x="1143000" y="1122363"/>
            <a:ext cx="6858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43"/>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4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a:p>
        </p:txBody>
      </p:sp>
      <p:sp>
        <p:nvSpPr>
          <p:cNvPr id="22" name="Google Shape;22;p43"/>
          <p:cNvSpPr/>
          <p:nvPr/>
        </p:nvSpPr>
        <p:spPr>
          <a:xfrm>
            <a:off x="0" y="1447800"/>
            <a:ext cx="7315200" cy="5029200"/>
          </a:xfrm>
          <a:prstGeom prst="rect">
            <a:avLst/>
          </a:prstGeom>
          <a:solidFill>
            <a:srgbClr val="9CBDD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a:ea typeface="Times"/>
              <a:cs typeface="Times"/>
              <a:sym typeface="Time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53"/>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53"/>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83" name="Google Shape;83;p5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5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5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6" name="Google Shape;26;p4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5"/>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45"/>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3" name="Google Shape;33;p4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2"/>
        <p:cNvGrpSpPr/>
        <p:nvPr/>
      </p:nvGrpSpPr>
      <p:grpSpPr>
        <a:xfrm>
          <a:off x="0" y="0"/>
          <a:ext cx="0" cy="0"/>
          <a:chOff x="0" y="0"/>
          <a:chExt cx="0" cy="0"/>
        </a:xfrm>
      </p:grpSpPr>
      <p:sp>
        <p:nvSpPr>
          <p:cNvPr id="43" name="Google Shape;43;p47"/>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47"/>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47"/>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47"/>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350"/>
              <a:buNone/>
              <a:defRPr sz="135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7" name="Google Shape;47;p47"/>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8" name="Google Shape;48;p4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sp>
        <p:nvSpPr>
          <p:cNvPr id="52" name="Google Shape;52;p4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4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4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4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50"/>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50"/>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63" name="Google Shape;63;p50"/>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64" name="Google Shape;64;p5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51"/>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51"/>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75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1pPr>
            <a:lvl2pPr marR="0" lvl="1" algn="l" rtl="0">
              <a:lnSpc>
                <a:spcPct val="90000"/>
              </a:lnSpc>
              <a:spcBef>
                <a:spcPts val="375"/>
              </a:spcBef>
              <a:spcAft>
                <a:spcPts val="0"/>
              </a:spcAft>
              <a:buClr>
                <a:schemeClr val="dk1"/>
              </a:buClr>
              <a:buSzPts val="2100"/>
              <a:buFont typeface="Arial"/>
              <a:buNone/>
              <a:defRPr sz="2100" b="0" i="0" u="none" strike="noStrike" cap="none">
                <a:solidFill>
                  <a:schemeClr val="dk1"/>
                </a:solidFill>
                <a:latin typeface="Calibri"/>
                <a:ea typeface="Calibri"/>
                <a:cs typeface="Calibri"/>
                <a:sym typeface="Calibri"/>
              </a:defRPr>
            </a:lvl2pPr>
            <a:lvl3pPr marR="0" lvl="2" algn="l" rtl="0">
              <a:lnSpc>
                <a:spcPct val="90000"/>
              </a:lnSpc>
              <a:spcBef>
                <a:spcPts val="375"/>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4pPr>
            <a:lvl5pPr marR="0" lvl="4"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5pPr>
            <a:lvl6pPr marR="0" lvl="5"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6pPr>
            <a:lvl7pPr marR="0" lvl="6"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7pPr>
            <a:lvl8pPr marR="0" lvl="7"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8pPr>
            <a:lvl9pPr marR="0" lvl="8" algn="l" rtl="0">
              <a:lnSpc>
                <a:spcPct val="90000"/>
              </a:lnSpc>
              <a:spcBef>
                <a:spcPts val="375"/>
              </a:spcBef>
              <a:spcAft>
                <a:spcPts val="0"/>
              </a:spcAft>
              <a:buClr>
                <a:schemeClr val="dk1"/>
              </a:buClr>
              <a:buSzPts val="1500"/>
              <a:buFont typeface="Arial"/>
              <a:buNone/>
              <a:defRPr sz="1500" b="0" i="0" u="none" strike="noStrike" cap="none">
                <a:solidFill>
                  <a:schemeClr val="dk1"/>
                </a:solidFill>
                <a:latin typeface="Calibri"/>
                <a:ea typeface="Calibri"/>
                <a:cs typeface="Calibri"/>
                <a:sym typeface="Calibri"/>
              </a:defRPr>
            </a:lvl9pPr>
          </a:lstStyle>
          <a:p>
            <a:endParaRPr/>
          </a:p>
        </p:txBody>
      </p:sp>
      <p:sp>
        <p:nvSpPr>
          <p:cNvPr id="70" name="Google Shape;70;p51"/>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050"/>
              <a:buNone/>
              <a:defRPr sz="105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750"/>
              <a:buNone/>
              <a:defRPr sz="750"/>
            </a:lvl4pPr>
            <a:lvl5pPr marL="2286000" lvl="4" indent="-228600" algn="l">
              <a:lnSpc>
                <a:spcPct val="90000"/>
              </a:lnSpc>
              <a:spcBef>
                <a:spcPts val="375"/>
              </a:spcBef>
              <a:spcAft>
                <a:spcPts val="0"/>
              </a:spcAft>
              <a:buClr>
                <a:schemeClr val="dk1"/>
              </a:buClr>
              <a:buSzPts val="750"/>
              <a:buNone/>
              <a:defRPr sz="750"/>
            </a:lvl5pPr>
            <a:lvl6pPr marL="2743200" lvl="5" indent="-228600" algn="l">
              <a:lnSpc>
                <a:spcPct val="90000"/>
              </a:lnSpc>
              <a:spcBef>
                <a:spcPts val="375"/>
              </a:spcBef>
              <a:spcAft>
                <a:spcPts val="0"/>
              </a:spcAft>
              <a:buClr>
                <a:schemeClr val="dk1"/>
              </a:buClr>
              <a:buSzPts val="750"/>
              <a:buNone/>
              <a:defRPr sz="750"/>
            </a:lvl6pPr>
            <a:lvl7pPr marL="3200400" lvl="6" indent="-228600" algn="l">
              <a:lnSpc>
                <a:spcPct val="90000"/>
              </a:lnSpc>
              <a:spcBef>
                <a:spcPts val="375"/>
              </a:spcBef>
              <a:spcAft>
                <a:spcPts val="0"/>
              </a:spcAft>
              <a:buClr>
                <a:schemeClr val="dk1"/>
              </a:buClr>
              <a:buSzPts val="750"/>
              <a:buNone/>
              <a:defRPr sz="750"/>
            </a:lvl7pPr>
            <a:lvl8pPr marL="3657600" lvl="7" indent="-228600" algn="l">
              <a:lnSpc>
                <a:spcPct val="90000"/>
              </a:lnSpc>
              <a:spcBef>
                <a:spcPts val="375"/>
              </a:spcBef>
              <a:spcAft>
                <a:spcPts val="0"/>
              </a:spcAft>
              <a:buClr>
                <a:schemeClr val="dk1"/>
              </a:buClr>
              <a:buSzPts val="750"/>
              <a:buNone/>
              <a:defRPr sz="750"/>
            </a:lvl8pPr>
            <a:lvl9pPr marL="4114800" lvl="8" indent="-228600" algn="l">
              <a:lnSpc>
                <a:spcPct val="90000"/>
              </a:lnSpc>
              <a:spcBef>
                <a:spcPts val="375"/>
              </a:spcBef>
              <a:spcAft>
                <a:spcPts val="0"/>
              </a:spcAft>
              <a:buClr>
                <a:schemeClr val="dk1"/>
              </a:buClr>
              <a:buSzPts val="750"/>
              <a:buNone/>
              <a:defRPr sz="750"/>
            </a:lvl9pPr>
          </a:lstStyle>
          <a:p>
            <a:endParaRPr/>
          </a:p>
        </p:txBody>
      </p:sp>
      <p:sp>
        <p:nvSpPr>
          <p:cNvPr id="71" name="Google Shape;71;p5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5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2"/>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7" name="Google Shape;77;p5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4pPr>
            <a:lvl5pPr marL="2286000" marR="0" lvl="4"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4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9pPr>
          </a:lstStyle>
          <a:p>
            <a:endParaRPr/>
          </a:p>
        </p:txBody>
      </p:sp>
      <p:sp>
        <p:nvSpPr>
          <p:cNvPr id="13" name="Google Shape;13;p4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888888"/>
                </a:solidFill>
                <a:latin typeface="Helvetica Neue"/>
                <a:ea typeface="Helvetica Neue"/>
                <a:cs typeface="Helvetica Neue"/>
                <a:sym typeface="Helvetica Neue"/>
              </a:defRPr>
            </a:lvl1pPr>
            <a:lvl2pPr marR="0" lvl="1"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2pPr>
            <a:lvl3pPr marR="0" lvl="2"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3pPr>
            <a:lvl4pPr marR="0" lvl="3"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4pPr>
            <a:lvl5pPr marR="0" lvl="4"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5pPr>
            <a:lvl6pPr marR="0" lvl="5"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6pPr>
            <a:lvl7pPr marR="0" lvl="6"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7pPr>
            <a:lvl8pPr marR="0" lvl="7"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8pPr>
            <a:lvl9pPr marR="0" lvl="8" algn="l" rtl="0">
              <a:spcBef>
                <a:spcPts val="0"/>
              </a:spcBef>
              <a:spcAft>
                <a:spcPts val="0"/>
              </a:spcAft>
              <a:buSzPts val="1400"/>
              <a:buNone/>
              <a:defRPr sz="2400" b="0" i="0" u="none" strike="noStrike" cap="none">
                <a:solidFill>
                  <a:schemeClr val="dk1"/>
                </a:solidFill>
                <a:latin typeface="Helvetica Neue"/>
                <a:ea typeface="Helvetica Neue"/>
                <a:cs typeface="Helvetica Neue"/>
                <a:sym typeface="Helvetica Neue"/>
              </a:defRPr>
            </a:lvl9pPr>
          </a:lstStyle>
          <a:p>
            <a:endParaRPr/>
          </a:p>
        </p:txBody>
      </p:sp>
      <p:sp>
        <p:nvSpPr>
          <p:cNvPr id="14" name="Google Shape;14;p4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1pPr>
            <a:lvl2pPr marL="0" marR="0" lvl="1"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2pPr>
            <a:lvl3pPr marL="0" marR="0" lvl="2"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3pPr>
            <a:lvl4pPr marL="0" marR="0" lvl="3"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4pPr>
            <a:lvl5pPr marL="0" marR="0" lvl="4"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5pPr>
            <a:lvl6pPr marL="0" marR="0" lvl="5"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6pPr>
            <a:lvl7pPr marL="0" marR="0" lvl="6"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7pPr>
            <a:lvl8pPr marL="0" marR="0" lvl="7"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8pPr>
            <a:lvl9pPr marL="0" marR="0" lvl="8" indent="0" algn="r" rtl="0">
              <a:spcBef>
                <a:spcPts val="0"/>
              </a:spcBef>
              <a:spcAft>
                <a:spcPts val="0"/>
              </a:spcAft>
              <a:buNone/>
              <a:defRPr sz="900" b="0" i="0" u="none" strike="noStrike" cap="none">
                <a:solidFill>
                  <a:srgbClr val="888888"/>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IN"/>
              <a:t>‹#›</a:t>
            </a:fld>
            <a:endParaRPr sz="1400">
              <a:solidFill>
                <a:srgbClr val="7E7E7E"/>
              </a:solidFill>
              <a:latin typeface="Times"/>
              <a:ea typeface="Times"/>
              <a:cs typeface="Times"/>
              <a:sym typeface="Times"/>
            </a:endParaRPr>
          </a:p>
        </p:txBody>
      </p:sp>
      <p:sp>
        <p:nvSpPr>
          <p:cNvPr id="15" name="Google Shape;15;p42"/>
          <p:cNvSpPr/>
          <p:nvPr/>
        </p:nvSpPr>
        <p:spPr>
          <a:xfrm>
            <a:off x="0" y="0"/>
            <a:ext cx="9144000" cy="1447800"/>
          </a:xfrm>
          <a:prstGeom prst="rect">
            <a:avLst/>
          </a:prstGeom>
          <a:solidFill>
            <a:srgbClr val="E1EBF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b="0" i="0" u="none" strike="noStrike" cap="none">
              <a:solidFill>
                <a:schemeClr val="dk1"/>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gif"/></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gif"/></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39.png"/></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8.gif"/><Relationship Id="rId5" Type="http://schemas.openxmlformats.org/officeDocument/2006/relationships/image" Target="../media/image27.gif"/><Relationship Id="rId4"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8.gif"/><Relationship Id="rId4" Type="http://schemas.openxmlformats.org/officeDocument/2006/relationships/image" Target="../media/image27.gif"/></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hyperlink" Target="https://www.v7labs.com/blog/confusion-matrix-guide" TargetMode="External"/><Relationship Id="rId3" Type="http://schemas.openxmlformats.org/officeDocument/2006/relationships/hyperlink" Target="https://medium.com/thalus-ai/performance-metrics-for-classification-problems-in-machine-learning-part-i-b085d432082b" TargetMode="External"/><Relationship Id="rId7" Type="http://schemas.openxmlformats.org/officeDocument/2006/relationships/hyperlink" Target="https://towardsdatascience.com/understanding-the-roc-and-auc-curves-a05b68550b69"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www.youtube.com/watch?v=mUMd_cKU0VM" TargetMode="External"/><Relationship Id="rId5" Type="http://schemas.openxmlformats.org/officeDocument/2006/relationships/hyperlink" Target="https://towardsdatascience.com/metrics-to-evaluate-your-machine-learning-algorithm-f10ba6e38234" TargetMode="External"/><Relationship Id="rId4" Type="http://schemas.openxmlformats.org/officeDocument/2006/relationships/hyperlink" Target="https://becominghuman.ai/understand-classification-performance-metrics-cad56f2da3aa" TargetMode="External"/><Relationship Id="rId9" Type="http://schemas.openxmlformats.org/officeDocument/2006/relationships/hyperlink" Target="https://www.analyticsvidhya.com/blog/2021/06/confusion-matrix-for-multi-class-classifica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644525" y="1644650"/>
            <a:ext cx="8299450" cy="11430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4050"/>
              <a:buFont typeface="Calibri"/>
              <a:buNone/>
            </a:pPr>
            <a:r>
              <a:rPr lang="en-IN" sz="4050"/>
              <a:t>Classification : Performance Metrics</a:t>
            </a:r>
            <a:endParaRPr sz="4050"/>
          </a:p>
        </p:txBody>
      </p:sp>
      <p:sp>
        <p:nvSpPr>
          <p:cNvPr id="91" name="Google Shape;91;p1"/>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1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When to minimise what?</a:t>
            </a:r>
            <a:br>
              <a:rPr lang="en-IN" sz="2970"/>
            </a:br>
            <a:br>
              <a:rPr lang="en-IN" sz="2970"/>
            </a:br>
            <a:endParaRPr sz="2970"/>
          </a:p>
        </p:txBody>
      </p:sp>
      <p:sp>
        <p:nvSpPr>
          <p:cNvPr id="128" name="Google Shape;128;p6"/>
          <p:cNvSpPr txBox="1">
            <a:spLocks noGrp="1"/>
          </p:cNvSpPr>
          <p:nvPr>
            <p:ph type="body" idx="1"/>
          </p:nvPr>
        </p:nvSpPr>
        <p:spPr>
          <a:xfrm>
            <a:off x="416682" y="2132856"/>
            <a:ext cx="38862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sp>
        <p:nvSpPr>
          <p:cNvPr id="129" name="Google Shape;129;p6"/>
          <p:cNvSpPr txBox="1">
            <a:spLocks noGrp="1"/>
          </p:cNvSpPr>
          <p:nvPr>
            <p:ph type="body" idx="2"/>
          </p:nvPr>
        </p:nvSpPr>
        <p:spPr>
          <a:xfrm>
            <a:off x="4572000" y="2132856"/>
            <a:ext cx="38862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sp>
        <p:nvSpPr>
          <p:cNvPr id="130" name="Google Shape;130;p6"/>
          <p:cNvSpPr/>
          <p:nvPr/>
        </p:nvSpPr>
        <p:spPr>
          <a:xfrm>
            <a:off x="0" y="1398301"/>
            <a:ext cx="9144000" cy="584775"/>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IN" sz="1600">
                <a:solidFill>
                  <a:schemeClr val="dk1"/>
                </a:solidFill>
                <a:latin typeface="Helvetica Neue"/>
                <a:ea typeface="Helvetica Neue"/>
                <a:cs typeface="Helvetica Neue"/>
                <a:sym typeface="Helvetica Neue"/>
              </a:rPr>
              <a:t>No hard rule that says what should be minimised in all the situations</a:t>
            </a:r>
            <a:endParaRPr/>
          </a:p>
          <a:p>
            <a:pPr marL="285750" marR="0" lvl="0" indent="-285750" algn="l" rtl="0">
              <a:spcBef>
                <a:spcPts val="0"/>
              </a:spcBef>
              <a:spcAft>
                <a:spcPts val="0"/>
              </a:spcAft>
              <a:buClr>
                <a:schemeClr val="dk1"/>
              </a:buClr>
              <a:buSzPts val="1600"/>
              <a:buFont typeface="Noto Sans Symbols"/>
              <a:buChar char="⮚"/>
            </a:pPr>
            <a:r>
              <a:rPr lang="en-IN" sz="1600">
                <a:solidFill>
                  <a:schemeClr val="dk1"/>
                </a:solidFill>
                <a:latin typeface="Helvetica Neue"/>
                <a:ea typeface="Helvetica Neue"/>
                <a:cs typeface="Helvetica Neue"/>
                <a:sym typeface="Helvetica Neue"/>
              </a:rPr>
              <a:t>Depends on the business needs and the context of the problem you are trying to solve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When to minimise what?</a:t>
            </a:r>
            <a:br>
              <a:rPr lang="en-IN" sz="2970"/>
            </a:br>
            <a:br>
              <a:rPr lang="en-IN" sz="2970"/>
            </a:br>
            <a:endParaRPr sz="2970"/>
          </a:p>
        </p:txBody>
      </p:sp>
      <p:sp>
        <p:nvSpPr>
          <p:cNvPr id="136" name="Google Shape;136;p7"/>
          <p:cNvSpPr txBox="1">
            <a:spLocks noGrp="1"/>
          </p:cNvSpPr>
          <p:nvPr>
            <p:ph type="body" idx="1"/>
          </p:nvPr>
        </p:nvSpPr>
        <p:spPr>
          <a:xfrm>
            <a:off x="179512" y="2135160"/>
            <a:ext cx="4248472" cy="4349034"/>
          </a:xfrm>
          <a:prstGeom prst="rect">
            <a:avLst/>
          </a:prstGeom>
          <a:solidFill>
            <a:srgbClr val="FF9999"/>
          </a:solidFill>
          <a:ln>
            <a:noFill/>
          </a:ln>
        </p:spPr>
        <p:txBody>
          <a:bodyPr spcFirstLastPara="1" wrap="square" lIns="91425" tIns="45700" rIns="91425" bIns="45700" anchor="t" anchorCtr="0">
            <a:normAutofit lnSpcReduction="10000"/>
          </a:bodyPr>
          <a:lstStyle/>
          <a:p>
            <a:pPr marL="171450" lvl="0" indent="-171450">
              <a:lnSpc>
                <a:spcPct val="70000"/>
              </a:lnSpc>
              <a:spcBef>
                <a:spcPts val="0"/>
              </a:spcBef>
              <a:buSzPts val="1850"/>
            </a:pPr>
            <a:r>
              <a:rPr lang="en-IN" sz="1850" b="1"/>
              <a:t>Minimising False Negatives - </a:t>
            </a:r>
            <a:r>
              <a:rPr lang="en-IN" sz="2000"/>
              <a:t>Type II Error</a:t>
            </a:r>
            <a:r>
              <a:rPr lang="en-IN" sz="1850" b="1"/>
              <a:t>	</a:t>
            </a:r>
            <a:endParaRPr/>
          </a:p>
          <a:p>
            <a:pPr marL="171450" lvl="0" indent="-171450" algn="just" rtl="0">
              <a:lnSpc>
                <a:spcPct val="70000"/>
              </a:lnSpc>
              <a:spcBef>
                <a:spcPts val="750"/>
              </a:spcBef>
              <a:spcAft>
                <a:spcPts val="0"/>
              </a:spcAft>
              <a:buClr>
                <a:schemeClr val="dk1"/>
              </a:buClr>
              <a:buSzPts val="1850"/>
              <a:buChar char="•"/>
            </a:pPr>
            <a:r>
              <a:rPr lang="en-IN" sz="2400"/>
              <a:t>Consider an cancer detection problem example, out of 100 people, only 5 people have cancer- 95% accuracy</a:t>
            </a:r>
            <a:endParaRPr sz="2800"/>
          </a:p>
          <a:p>
            <a:pPr marL="171450" lvl="0" indent="-171450" algn="just" rtl="0">
              <a:lnSpc>
                <a:spcPct val="70000"/>
              </a:lnSpc>
              <a:spcBef>
                <a:spcPts val="750"/>
              </a:spcBef>
              <a:spcAft>
                <a:spcPts val="0"/>
              </a:spcAft>
              <a:buClr>
                <a:schemeClr val="dk1"/>
              </a:buClr>
              <a:buSzPts val="1850"/>
              <a:buChar char="•"/>
            </a:pPr>
            <a:r>
              <a:rPr lang="en-IN" sz="2400"/>
              <a:t>When the person actually NOT having cancer is classified as Cancerous- might be okay as it is less dangerous than NOT identifying/capturing a cancerous patient</a:t>
            </a:r>
            <a:endParaRPr sz="2800"/>
          </a:p>
          <a:p>
            <a:pPr marL="171450" lvl="0" indent="-171450" algn="just" rtl="0">
              <a:lnSpc>
                <a:spcPct val="70000"/>
              </a:lnSpc>
              <a:spcBef>
                <a:spcPts val="750"/>
              </a:spcBef>
              <a:spcAft>
                <a:spcPts val="0"/>
              </a:spcAft>
              <a:buClr>
                <a:schemeClr val="dk1"/>
              </a:buClr>
              <a:buSzPts val="1850"/>
              <a:buChar char="•"/>
            </a:pPr>
            <a:r>
              <a:rPr lang="en-IN" sz="2400"/>
              <a:t>Missing a cancer patient will be a huge mistake as no further examination will be done on them</a:t>
            </a:r>
            <a:endParaRPr sz="2800"/>
          </a:p>
        </p:txBody>
      </p:sp>
      <p:sp>
        <p:nvSpPr>
          <p:cNvPr id="137" name="Google Shape;137;p7"/>
          <p:cNvSpPr txBox="1">
            <a:spLocks noGrp="1"/>
          </p:cNvSpPr>
          <p:nvPr>
            <p:ph type="body" idx="2"/>
          </p:nvPr>
        </p:nvSpPr>
        <p:spPr>
          <a:xfrm>
            <a:off x="4788024" y="2135160"/>
            <a:ext cx="4104456" cy="4351338"/>
          </a:xfrm>
          <a:prstGeom prst="rect">
            <a:avLst/>
          </a:prstGeom>
          <a:solidFill>
            <a:schemeClr val="lt1"/>
          </a:solidFill>
          <a:ln>
            <a:noFill/>
          </a:ln>
        </p:spPr>
        <p:txBody>
          <a:bodyPr spcFirstLastPara="1" wrap="square" lIns="91425" tIns="45700" rIns="91425" bIns="45700" anchor="t" anchorCtr="0">
            <a:normAutofit/>
          </a:bodyPr>
          <a:lstStyle/>
          <a:p>
            <a:pPr marL="171450" lvl="0" indent="-171450">
              <a:lnSpc>
                <a:spcPct val="70000"/>
              </a:lnSpc>
              <a:spcBef>
                <a:spcPts val="0"/>
              </a:spcBef>
              <a:buSzPts val="1942"/>
            </a:pPr>
            <a:r>
              <a:rPr lang="en-IN" sz="1942" b="1"/>
              <a:t>Minimising False Positives - </a:t>
            </a:r>
            <a:r>
              <a:rPr lang="en-IN"/>
              <a:t>Type I Error</a:t>
            </a:r>
            <a:endParaRPr/>
          </a:p>
          <a:p>
            <a:pPr marL="171450" lvl="0" indent="-171450" algn="just" rtl="0">
              <a:lnSpc>
                <a:spcPct val="70000"/>
              </a:lnSpc>
              <a:spcBef>
                <a:spcPts val="750"/>
              </a:spcBef>
              <a:spcAft>
                <a:spcPts val="0"/>
              </a:spcAft>
              <a:buClr>
                <a:schemeClr val="dk1"/>
              </a:buClr>
              <a:buSzPts val="1665"/>
              <a:buChar char="•"/>
            </a:pPr>
            <a:r>
              <a:rPr lang="en-IN" sz="2000"/>
              <a:t>Let’s assign a label to the target variable and say,</a:t>
            </a:r>
            <a:r>
              <a:rPr lang="en-IN" sz="2000" b="1"/>
              <a:t>1:</a:t>
            </a:r>
            <a:r>
              <a:rPr lang="en-IN" sz="2000"/>
              <a:t> “Email is a spam” and </a:t>
            </a:r>
            <a:r>
              <a:rPr lang="en-IN" sz="2000" b="1"/>
              <a:t>0:</a:t>
            </a:r>
            <a:r>
              <a:rPr lang="en-IN" sz="2000"/>
              <a:t>”Email is not a spam”</a:t>
            </a:r>
            <a:endParaRPr sz="2800"/>
          </a:p>
          <a:p>
            <a:pPr marL="171450" lvl="0" indent="-171450" algn="just" rtl="0">
              <a:lnSpc>
                <a:spcPct val="70000"/>
              </a:lnSpc>
              <a:spcBef>
                <a:spcPts val="750"/>
              </a:spcBef>
              <a:spcAft>
                <a:spcPts val="0"/>
              </a:spcAft>
              <a:buClr>
                <a:schemeClr val="dk1"/>
              </a:buClr>
              <a:buSzPts val="1665"/>
              <a:buChar char="•"/>
            </a:pPr>
            <a:r>
              <a:rPr lang="en-IN" sz="2000"/>
              <a:t>That important email that you are desperately waiting for, as Spam(case of False positive)</a:t>
            </a:r>
            <a:endParaRPr sz="2800"/>
          </a:p>
          <a:p>
            <a:pPr marL="171450" lvl="0" indent="-171450" algn="just" rtl="0">
              <a:lnSpc>
                <a:spcPct val="70000"/>
              </a:lnSpc>
              <a:spcBef>
                <a:spcPts val="750"/>
              </a:spcBef>
              <a:spcAft>
                <a:spcPts val="0"/>
              </a:spcAft>
              <a:buClr>
                <a:schemeClr val="dk1"/>
              </a:buClr>
              <a:buSzPts val="1665"/>
              <a:buChar char="•"/>
            </a:pPr>
            <a:r>
              <a:rPr lang="en-IN" sz="2000"/>
              <a:t>In this situation, this is pretty bad than classifying a spam email as important or not spam since in that case, we can still go ahead and manually delete it</a:t>
            </a:r>
            <a:endParaRPr sz="2800"/>
          </a:p>
          <a:p>
            <a:pPr marL="171450" lvl="0" indent="-171450" algn="just" rtl="0">
              <a:lnSpc>
                <a:spcPct val="70000"/>
              </a:lnSpc>
              <a:spcBef>
                <a:spcPts val="750"/>
              </a:spcBef>
              <a:spcAft>
                <a:spcPts val="0"/>
              </a:spcAft>
              <a:buClr>
                <a:schemeClr val="dk1"/>
              </a:buClr>
              <a:buSzPts val="1665"/>
              <a:buChar char="•"/>
            </a:pPr>
            <a:r>
              <a:rPr lang="en-IN" sz="2000"/>
              <a:t>Spam email classification, minimising False positives is more important than False Negatives.</a:t>
            </a:r>
            <a:endParaRPr sz="2800"/>
          </a:p>
        </p:txBody>
      </p:sp>
      <p:sp>
        <p:nvSpPr>
          <p:cNvPr id="138" name="Google Shape;138;p7"/>
          <p:cNvSpPr/>
          <p:nvPr/>
        </p:nvSpPr>
        <p:spPr>
          <a:xfrm>
            <a:off x="0" y="1398301"/>
            <a:ext cx="9144000" cy="584775"/>
          </a:xfrm>
          <a:prstGeom prst="rect">
            <a:avLst/>
          </a:prstGeom>
          <a:solidFill>
            <a:srgbClr val="FFD966"/>
          </a:solid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Noto Sans Symbols"/>
              <a:buChar char="⮚"/>
            </a:pPr>
            <a:r>
              <a:rPr lang="en-IN" sz="1600">
                <a:solidFill>
                  <a:schemeClr val="dk1"/>
                </a:solidFill>
                <a:latin typeface="Helvetica Neue"/>
                <a:ea typeface="Helvetica Neue"/>
                <a:cs typeface="Helvetica Neue"/>
                <a:sym typeface="Helvetica Neue"/>
              </a:rPr>
              <a:t>No hard rule that says what should be minimised in all the situations</a:t>
            </a:r>
            <a:endParaRPr/>
          </a:p>
          <a:p>
            <a:pPr marL="285750" marR="0" lvl="0" indent="-285750" algn="l" rtl="0">
              <a:spcBef>
                <a:spcPts val="0"/>
              </a:spcBef>
              <a:spcAft>
                <a:spcPts val="0"/>
              </a:spcAft>
              <a:buClr>
                <a:schemeClr val="dk1"/>
              </a:buClr>
              <a:buSzPts val="1600"/>
              <a:buFont typeface="Noto Sans Symbols"/>
              <a:buChar char="⮚"/>
            </a:pPr>
            <a:r>
              <a:rPr lang="en-IN" sz="1600">
                <a:solidFill>
                  <a:schemeClr val="dk1"/>
                </a:solidFill>
                <a:latin typeface="Helvetica Neue"/>
                <a:ea typeface="Helvetica Neue"/>
                <a:cs typeface="Helvetica Neue"/>
                <a:sym typeface="Helvetica Neue"/>
              </a:rPr>
              <a:t>Depends on the business needs and the context of the problem you are trying to solve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Accuracy</a:t>
            </a:r>
            <a:br>
              <a:rPr lang="en-IN" sz="2970" b="1"/>
            </a:br>
            <a:endParaRPr sz="2970"/>
          </a:p>
        </p:txBody>
      </p:sp>
      <p:sp>
        <p:nvSpPr>
          <p:cNvPr id="144" name="Google Shape;144;p8"/>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The number of correct predictions made by the model over all kinds predictions made</a:t>
            </a:r>
            <a:endParaRPr/>
          </a:p>
        </p:txBody>
      </p:sp>
      <p:sp>
        <p:nvSpPr>
          <p:cNvPr id="145" name="Google Shape;145;p8"/>
          <p:cNvSpPr txBox="1">
            <a:spLocks noGrp="1"/>
          </p:cNvSpPr>
          <p:nvPr>
            <p:ph type="body" idx="2"/>
          </p:nvPr>
        </p:nvSpPr>
        <p:spPr>
          <a:xfrm>
            <a:off x="4640566" y="97433"/>
            <a:ext cx="3531834" cy="3043535"/>
          </a:xfrm>
          <a:prstGeom prst="rect">
            <a:avLst/>
          </a:prstGeom>
          <a:solidFill>
            <a:srgbClr val="F7CAAC"/>
          </a:solid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800"/>
              <a:buChar char="•"/>
            </a:pPr>
            <a:r>
              <a:rPr lang="en-IN" sz="1800" b="1"/>
              <a:t>When to use Accuracy:</a:t>
            </a:r>
            <a:endParaRPr sz="1800"/>
          </a:p>
          <a:p>
            <a:pPr marL="171450" lvl="0" indent="-171450" algn="just" rtl="0">
              <a:lnSpc>
                <a:spcPct val="90000"/>
              </a:lnSpc>
              <a:spcBef>
                <a:spcPts val="750"/>
              </a:spcBef>
              <a:spcAft>
                <a:spcPts val="0"/>
              </a:spcAft>
              <a:buClr>
                <a:schemeClr val="dk1"/>
              </a:buClr>
              <a:buSzPts val="1800"/>
              <a:buChar char="•"/>
            </a:pPr>
            <a:r>
              <a:rPr lang="en-IN" sz="1800"/>
              <a:t> The target variable classes in the data are nearly balanced.</a:t>
            </a:r>
            <a:endParaRPr/>
          </a:p>
          <a:p>
            <a:pPr marL="171450" lvl="0" indent="-171450" algn="just" rtl="0">
              <a:lnSpc>
                <a:spcPct val="90000"/>
              </a:lnSpc>
              <a:spcBef>
                <a:spcPts val="750"/>
              </a:spcBef>
              <a:spcAft>
                <a:spcPts val="0"/>
              </a:spcAft>
              <a:buClr>
                <a:schemeClr val="dk1"/>
              </a:buClr>
              <a:buSzPts val="1800"/>
              <a:buChar char="•"/>
            </a:pPr>
            <a:r>
              <a:rPr lang="en-IN" sz="1800" i="1"/>
              <a:t>Ex:60% classes in our fruits images data are apple and 40% are oranges.</a:t>
            </a:r>
            <a:endParaRPr sz="1800"/>
          </a:p>
          <a:p>
            <a:pPr marL="171450" lvl="0" indent="-171450" algn="just" rtl="0">
              <a:lnSpc>
                <a:spcPct val="90000"/>
              </a:lnSpc>
              <a:spcBef>
                <a:spcPts val="750"/>
              </a:spcBef>
              <a:spcAft>
                <a:spcPts val="0"/>
              </a:spcAft>
              <a:buClr>
                <a:schemeClr val="dk1"/>
              </a:buClr>
              <a:buSzPts val="1800"/>
              <a:buChar char="•"/>
            </a:pPr>
            <a:r>
              <a:rPr lang="en-IN" sz="1800" i="1"/>
              <a:t>A model which predicts whether a new image is Apple or an Orange, 97% of times correctly is a very good measure in this example</a:t>
            </a:r>
            <a:endParaRPr sz="1800"/>
          </a:p>
          <a:p>
            <a:pPr marL="171450" lvl="0" indent="-57150" algn="l" rtl="0">
              <a:lnSpc>
                <a:spcPct val="90000"/>
              </a:lnSpc>
              <a:spcBef>
                <a:spcPts val="750"/>
              </a:spcBef>
              <a:spcAft>
                <a:spcPts val="0"/>
              </a:spcAft>
              <a:buClr>
                <a:schemeClr val="dk1"/>
              </a:buClr>
              <a:buSzPts val="1800"/>
              <a:buNone/>
            </a:pPr>
            <a:endParaRPr sz="1800"/>
          </a:p>
        </p:txBody>
      </p:sp>
      <p:pic>
        <p:nvPicPr>
          <p:cNvPr id="146" name="Google Shape;146;p8"/>
          <p:cNvPicPr preferRelativeResize="0"/>
          <p:nvPr/>
        </p:nvPicPr>
        <p:blipFill rotWithShape="1">
          <a:blip r:embed="rId3">
            <a:alphaModFix/>
          </a:blip>
          <a:srcRect l="10210" t="8386" r="11632" b="8385"/>
          <a:stretch/>
        </p:blipFill>
        <p:spPr>
          <a:xfrm>
            <a:off x="498366" y="2996952"/>
            <a:ext cx="3960440" cy="2592288"/>
          </a:xfrm>
          <a:prstGeom prst="rect">
            <a:avLst/>
          </a:prstGeom>
          <a:noFill/>
          <a:ln>
            <a:noFill/>
          </a:ln>
        </p:spPr>
      </p:pic>
      <p:sp>
        <p:nvSpPr>
          <p:cNvPr id="147" name="Google Shape;147;p8"/>
          <p:cNvSpPr txBox="1"/>
          <p:nvPr/>
        </p:nvSpPr>
        <p:spPr>
          <a:xfrm>
            <a:off x="4689708" y="3284984"/>
            <a:ext cx="3886200" cy="3456384"/>
          </a:xfrm>
          <a:prstGeom prst="rect">
            <a:avLst/>
          </a:prstGeom>
          <a:noFill/>
          <a:ln>
            <a:noFill/>
          </a:ln>
        </p:spPr>
        <p:txBody>
          <a:bodyPr spcFirstLastPara="1" wrap="square" lIns="91425" tIns="45700" rIns="91425" bIns="45700" anchor="t" anchorCtr="0">
            <a:normAutofit/>
          </a:bodyPr>
          <a:lstStyle/>
          <a:p>
            <a:pPr marL="171450" marR="0" lvl="0" indent="-57150" algn="l" rtl="0">
              <a:lnSpc>
                <a:spcPct val="90000"/>
              </a:lnSpc>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
        <p:nvSpPr>
          <p:cNvPr id="148" name="Google Shape;148;p8"/>
          <p:cNvSpPr txBox="1"/>
          <p:nvPr/>
        </p:nvSpPr>
        <p:spPr>
          <a:xfrm>
            <a:off x="4706836" y="3284984"/>
            <a:ext cx="3531834" cy="3043535"/>
          </a:xfrm>
          <a:prstGeom prst="rect">
            <a:avLst/>
          </a:prstGeom>
          <a:solidFill>
            <a:srgbClr val="FEE599"/>
          </a:solidFill>
          <a:ln>
            <a:noFill/>
          </a:ln>
        </p:spPr>
        <p:txBody>
          <a:bodyPr spcFirstLastPara="1" wrap="square" lIns="91425" tIns="45700" rIns="91425" bIns="45700" anchor="t" anchorCtr="0">
            <a:normAutofit/>
          </a:bodyPr>
          <a:lstStyle/>
          <a:p>
            <a:pPr marL="171450" marR="0" lvl="0" indent="-171450" algn="l" rtl="0">
              <a:lnSpc>
                <a:spcPct val="70000"/>
              </a:lnSpc>
              <a:spcBef>
                <a:spcPts val="0"/>
              </a:spcBef>
              <a:spcAft>
                <a:spcPts val="0"/>
              </a:spcAft>
              <a:buClr>
                <a:schemeClr val="dk1"/>
              </a:buClr>
              <a:buSzPts val="1665"/>
              <a:buFont typeface="Arial"/>
              <a:buChar char="•"/>
            </a:pPr>
            <a:r>
              <a:rPr lang="en-IN" sz="1665" b="1">
                <a:solidFill>
                  <a:schemeClr val="dk1"/>
                </a:solidFill>
                <a:latin typeface="Calibri"/>
                <a:ea typeface="Calibri"/>
                <a:cs typeface="Calibri"/>
                <a:sym typeface="Calibri"/>
              </a:rPr>
              <a:t>When NOT to use Accuracy:</a:t>
            </a:r>
            <a:endParaRPr sz="1665">
              <a:solidFill>
                <a:schemeClr val="dk1"/>
              </a:solidFill>
              <a:latin typeface="Calibri"/>
              <a:ea typeface="Calibri"/>
              <a:cs typeface="Calibri"/>
              <a:sym typeface="Calibri"/>
            </a:endParaRPr>
          </a:p>
          <a:p>
            <a:pPr marL="171450" marR="0" lvl="0" indent="-171450" algn="just" rtl="0">
              <a:lnSpc>
                <a:spcPct val="70000"/>
              </a:lnSpc>
              <a:spcBef>
                <a:spcPts val="750"/>
              </a:spcBef>
              <a:spcAft>
                <a:spcPts val="0"/>
              </a:spcAft>
              <a:buClr>
                <a:schemeClr val="dk1"/>
              </a:buClr>
              <a:buSzPts val="1665"/>
              <a:buFont typeface="Arial"/>
              <a:buChar char="•"/>
            </a:pPr>
            <a:r>
              <a:rPr lang="en-IN" sz="1665">
                <a:solidFill>
                  <a:schemeClr val="dk1"/>
                </a:solidFill>
                <a:latin typeface="Calibri"/>
                <a:ea typeface="Calibri"/>
                <a:cs typeface="Calibri"/>
                <a:sym typeface="Calibri"/>
              </a:rPr>
              <a:t>Accuracy should NEVER be used as a measure when the target variable classes in the data are a majority of one class.</a:t>
            </a:r>
            <a:endParaRPr/>
          </a:p>
          <a:p>
            <a:pPr marL="171450" marR="0" lvl="0" indent="-171450" algn="just" rtl="0">
              <a:lnSpc>
                <a:spcPct val="70000"/>
              </a:lnSpc>
              <a:spcBef>
                <a:spcPts val="750"/>
              </a:spcBef>
              <a:spcAft>
                <a:spcPts val="0"/>
              </a:spcAft>
              <a:buClr>
                <a:schemeClr val="dk1"/>
              </a:buClr>
              <a:buSzPts val="1665"/>
              <a:buFont typeface="Arial"/>
              <a:buChar char="•"/>
            </a:pPr>
            <a:r>
              <a:rPr lang="en-IN" sz="1665" i="1">
                <a:solidFill>
                  <a:schemeClr val="dk1"/>
                </a:solidFill>
                <a:latin typeface="Calibri"/>
                <a:ea typeface="Calibri"/>
                <a:cs typeface="Calibri"/>
                <a:sym typeface="Calibri"/>
              </a:rPr>
              <a:t>Ex: In our cancer detection example with 100 people, only 5 people has cancer. </a:t>
            </a:r>
            <a:endParaRPr sz="1665" i="1">
              <a:solidFill>
                <a:schemeClr val="dk1"/>
              </a:solidFill>
              <a:latin typeface="Calibri"/>
              <a:ea typeface="Calibri"/>
              <a:cs typeface="Calibri"/>
              <a:sym typeface="Calibri"/>
            </a:endParaRPr>
          </a:p>
          <a:p>
            <a:pPr marL="171450" marR="0" lvl="0" indent="-171450" algn="just" rtl="0">
              <a:lnSpc>
                <a:spcPct val="70000"/>
              </a:lnSpc>
              <a:spcBef>
                <a:spcPts val="750"/>
              </a:spcBef>
              <a:spcAft>
                <a:spcPts val="0"/>
              </a:spcAft>
              <a:buClr>
                <a:schemeClr val="dk1"/>
              </a:buClr>
              <a:buSzPts val="1665"/>
              <a:buFont typeface="Arial"/>
              <a:buChar char="•"/>
            </a:pPr>
            <a:r>
              <a:rPr lang="en-IN" sz="1665" i="1">
                <a:solidFill>
                  <a:schemeClr val="dk1"/>
                </a:solidFill>
                <a:latin typeface="Calibri"/>
                <a:ea typeface="Calibri"/>
                <a:cs typeface="Calibri"/>
                <a:sym typeface="Calibri"/>
              </a:rPr>
              <a:t>Let’s say our model is very bad and predicts every case as No Cancer. In doing so, it has classified those 95 non-cancer patients correctly and 5 cancerous patients as Non-cancerous.</a:t>
            </a:r>
            <a:endParaRPr sz="1665">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9"/>
          <p:cNvPicPr preferRelativeResize="0"/>
          <p:nvPr/>
        </p:nvPicPr>
        <p:blipFill rotWithShape="1">
          <a:blip r:embed="rId3">
            <a:alphaModFix/>
          </a:blip>
          <a:srcRect l="4035" t="4673" r="6454" b="9529"/>
          <a:stretch/>
        </p:blipFill>
        <p:spPr>
          <a:xfrm>
            <a:off x="4859038" y="1"/>
            <a:ext cx="4284962" cy="3068960"/>
          </a:xfrm>
          <a:prstGeom prst="rect">
            <a:avLst/>
          </a:prstGeom>
          <a:noFill/>
          <a:ln>
            <a:noFill/>
          </a:ln>
        </p:spPr>
      </p:pic>
      <p:sp>
        <p:nvSpPr>
          <p:cNvPr id="154" name="Google Shape;154;p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b="1"/>
              <a:t>Precision</a:t>
            </a:r>
            <a:br>
              <a:rPr lang="en-IN" b="1"/>
            </a:br>
            <a:endParaRPr/>
          </a:p>
        </p:txBody>
      </p:sp>
      <p:sp>
        <p:nvSpPr>
          <p:cNvPr id="155" name="Google Shape;155;p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IN"/>
              <a:t>It is the number of correct positive results divided by the number of positive results predicted by the classifier</a:t>
            </a:r>
            <a:endParaRPr/>
          </a:p>
          <a:p>
            <a:pPr marL="171450" lvl="0" indent="-171450" algn="just" rtl="0">
              <a:lnSpc>
                <a:spcPct val="90000"/>
              </a:lnSpc>
              <a:spcBef>
                <a:spcPts val="750"/>
              </a:spcBef>
              <a:spcAft>
                <a:spcPts val="0"/>
              </a:spcAft>
              <a:buClr>
                <a:schemeClr val="dk1"/>
              </a:buClr>
              <a:buSzPts val="2100"/>
              <a:buChar char="•"/>
            </a:pPr>
            <a:r>
              <a:rPr lang="en-IN"/>
              <a:t>Precision is a measure that tells us what proportion of patients that we diagnosed as having cancer, actually had cancer</a:t>
            </a:r>
            <a:endParaRPr/>
          </a:p>
          <a:p>
            <a:pPr marL="171450" lvl="0" indent="-171450" algn="just" rtl="0">
              <a:lnSpc>
                <a:spcPct val="90000"/>
              </a:lnSpc>
              <a:spcBef>
                <a:spcPts val="750"/>
              </a:spcBef>
              <a:spcAft>
                <a:spcPts val="0"/>
              </a:spcAft>
              <a:buClr>
                <a:schemeClr val="dk1"/>
              </a:buClr>
              <a:buSzPts val="2100"/>
              <a:buChar char="•"/>
            </a:pPr>
            <a:r>
              <a:rPr lang="en-IN"/>
              <a:t>The predicted positives (People predicted as cancerous are TP and FP) and the people actually having a cancer are TP.</a:t>
            </a:r>
            <a:endParaRPr/>
          </a:p>
        </p:txBody>
      </p:sp>
      <p:sp>
        <p:nvSpPr>
          <p:cNvPr id="156" name="Google Shape;156;p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sp>
        <p:nvSpPr>
          <p:cNvPr id="157" name="Google Shape;157;p9"/>
          <p:cNvSpPr/>
          <p:nvPr/>
        </p:nvSpPr>
        <p:spPr>
          <a:xfrm>
            <a:off x="4785787" y="3284984"/>
            <a:ext cx="4043888" cy="3293209"/>
          </a:xfrm>
          <a:prstGeom prst="rect">
            <a:avLst/>
          </a:prstGeom>
          <a:solidFill>
            <a:srgbClr val="9CC2E5"/>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600">
                <a:solidFill>
                  <a:schemeClr val="dk1"/>
                </a:solidFill>
                <a:latin typeface="Helvetica Neue"/>
                <a:ea typeface="Helvetica Neue"/>
                <a:cs typeface="Helvetica Neue"/>
                <a:sym typeface="Helvetica Neue"/>
              </a:rPr>
              <a:t>Ex: In our cancer example with 100 people, only 5 people have cancer. Let’s say our model is very bad and predicts every case as Cancer. </a:t>
            </a:r>
            <a:endParaRPr sz="160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endParaRPr sz="160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n-IN" sz="1600">
                <a:solidFill>
                  <a:schemeClr val="dk1"/>
                </a:solidFill>
                <a:latin typeface="Helvetica Neue"/>
                <a:ea typeface="Helvetica Neue"/>
                <a:cs typeface="Helvetica Neue"/>
                <a:sym typeface="Helvetica Neue"/>
              </a:rPr>
              <a:t>Since we are predicting everyone as having cancer, our denominator(True positives and False Positives) is 100 and the numerator, person having cancer and the model predicting his case as cancer is 5. </a:t>
            </a:r>
            <a:endParaRPr sz="1600">
              <a:solidFill>
                <a:schemeClr val="dk1"/>
              </a:solidFill>
              <a:latin typeface="Helvetica Neue"/>
              <a:ea typeface="Helvetica Neue"/>
              <a:cs typeface="Helvetica Neue"/>
              <a:sym typeface="Helvetica Neue"/>
            </a:endParaRPr>
          </a:p>
          <a:p>
            <a:pPr marL="0" marR="0" lvl="0" indent="0" algn="just" rtl="0">
              <a:spcBef>
                <a:spcPts val="0"/>
              </a:spcBef>
              <a:spcAft>
                <a:spcPts val="0"/>
              </a:spcAft>
              <a:buNone/>
            </a:pPr>
            <a:r>
              <a:rPr lang="en-IN" sz="1600">
                <a:solidFill>
                  <a:schemeClr val="dk1"/>
                </a:solidFill>
                <a:latin typeface="Helvetica Neue"/>
                <a:ea typeface="Helvetica Neue"/>
                <a:cs typeface="Helvetica Neue"/>
                <a:sym typeface="Helvetica Neue"/>
              </a:rPr>
              <a:t>So in this example, we can say that Precision of such model is 5%.</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Recall or Sensitivity</a:t>
            </a:r>
            <a:br>
              <a:rPr lang="en-IN" sz="2970" b="1"/>
            </a:br>
            <a:br>
              <a:rPr lang="en-IN" sz="2970"/>
            </a:br>
            <a:endParaRPr sz="2970"/>
          </a:p>
        </p:txBody>
      </p:sp>
      <p:sp>
        <p:nvSpPr>
          <p:cNvPr id="163" name="Google Shape;163;p1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1942"/>
              <a:buChar char="•"/>
            </a:pPr>
            <a:r>
              <a:rPr lang="en-IN" sz="1942"/>
              <a:t>True Positive Rate corresponds to the proportion of positive data points that are correctly considered as positive, with respect to all positive data points.</a:t>
            </a:r>
            <a:endParaRPr/>
          </a:p>
          <a:p>
            <a:pPr marL="171450" lvl="0" indent="-171450" algn="just" rtl="0">
              <a:lnSpc>
                <a:spcPct val="90000"/>
              </a:lnSpc>
              <a:spcBef>
                <a:spcPts val="750"/>
              </a:spcBef>
              <a:spcAft>
                <a:spcPts val="0"/>
              </a:spcAft>
              <a:buClr>
                <a:schemeClr val="dk1"/>
              </a:buClr>
              <a:buSzPts val="1942"/>
              <a:buChar char="•"/>
            </a:pPr>
            <a:r>
              <a:rPr lang="en-IN" sz="1942"/>
              <a:t>Recall is a measure that tells us what proportion of patients that actually had cancer was diagnosed by the algorithm as having cancer.</a:t>
            </a:r>
            <a:endParaRPr/>
          </a:p>
          <a:p>
            <a:pPr marL="171450" lvl="0" indent="-171450" algn="just" rtl="0">
              <a:lnSpc>
                <a:spcPct val="90000"/>
              </a:lnSpc>
              <a:spcBef>
                <a:spcPts val="750"/>
              </a:spcBef>
              <a:spcAft>
                <a:spcPts val="0"/>
              </a:spcAft>
              <a:buClr>
                <a:schemeClr val="dk1"/>
              </a:buClr>
              <a:buSzPts val="1942"/>
              <a:buChar char="•"/>
            </a:pPr>
            <a:r>
              <a:rPr lang="en-IN" sz="1942"/>
              <a:t>The actual positives (People having cancer are TP and FN) and the people diagnosed by the model having a cancer are TP. </a:t>
            </a:r>
            <a:endParaRPr/>
          </a:p>
        </p:txBody>
      </p:sp>
      <p:sp>
        <p:nvSpPr>
          <p:cNvPr id="164" name="Google Shape;164;p10"/>
          <p:cNvSpPr txBox="1">
            <a:spLocks noGrp="1"/>
          </p:cNvSpPr>
          <p:nvPr>
            <p:ph type="body" idx="2"/>
          </p:nvPr>
        </p:nvSpPr>
        <p:spPr>
          <a:xfrm>
            <a:off x="4629150" y="2972658"/>
            <a:ext cx="4263330" cy="3696701"/>
          </a:xfrm>
          <a:prstGeom prst="rect">
            <a:avLst/>
          </a:prstGeom>
          <a:solidFill>
            <a:srgbClr val="FFC000"/>
          </a:solid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1942"/>
              <a:buChar char="•"/>
            </a:pPr>
            <a:r>
              <a:rPr lang="en-IN" sz="1942" i="1"/>
              <a:t>In our cancer example with 100 people, 5 people actually have cancer. Let’s say that the model predicts every case as cancer</a:t>
            </a:r>
            <a:endParaRPr/>
          </a:p>
          <a:p>
            <a:pPr marL="171450" lvl="0" indent="-171450" algn="l" rtl="0">
              <a:lnSpc>
                <a:spcPct val="90000"/>
              </a:lnSpc>
              <a:spcBef>
                <a:spcPts val="750"/>
              </a:spcBef>
              <a:spcAft>
                <a:spcPts val="0"/>
              </a:spcAft>
              <a:buClr>
                <a:schemeClr val="dk1"/>
              </a:buClr>
              <a:buSzPts val="1942"/>
              <a:buChar char="•"/>
            </a:pPr>
            <a:r>
              <a:rPr lang="en-IN" sz="1942" i="1"/>
              <a:t>So our denominator(True positives and False Negatives) is 5 and the numerator, person having cancer and the model predicting his case as cancer is also 5(Since we predicted 5 cancer cases correctly). </a:t>
            </a:r>
            <a:endParaRPr sz="1942" i="1"/>
          </a:p>
          <a:p>
            <a:pPr marL="171450" lvl="0" indent="-171450" algn="l" rtl="0">
              <a:lnSpc>
                <a:spcPct val="90000"/>
              </a:lnSpc>
              <a:spcBef>
                <a:spcPts val="750"/>
              </a:spcBef>
              <a:spcAft>
                <a:spcPts val="0"/>
              </a:spcAft>
              <a:buClr>
                <a:schemeClr val="dk1"/>
              </a:buClr>
              <a:buSzPts val="1942"/>
              <a:buChar char="•"/>
            </a:pPr>
            <a:r>
              <a:rPr lang="en-IN" sz="1942" i="1"/>
              <a:t>So in this example, we can say that the </a:t>
            </a:r>
            <a:r>
              <a:rPr lang="en-IN" sz="1942" b="1" i="1"/>
              <a:t>Recall</a:t>
            </a:r>
            <a:r>
              <a:rPr lang="en-IN" sz="1942" i="1"/>
              <a:t> of such model is 100%.</a:t>
            </a:r>
            <a:endParaRPr sz="1942"/>
          </a:p>
        </p:txBody>
      </p:sp>
      <p:pic>
        <p:nvPicPr>
          <p:cNvPr id="165" name="Google Shape;165;p10"/>
          <p:cNvPicPr preferRelativeResize="0"/>
          <p:nvPr/>
        </p:nvPicPr>
        <p:blipFill rotWithShape="1">
          <a:blip r:embed="rId3">
            <a:alphaModFix/>
          </a:blip>
          <a:srcRect l="2826" r="8872" b="8315"/>
          <a:stretch/>
        </p:blipFill>
        <p:spPr>
          <a:xfrm>
            <a:off x="4629150" y="16"/>
            <a:ext cx="4484526" cy="29726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When to use Precision and When to use Recall?</a:t>
            </a:r>
            <a:br>
              <a:rPr lang="en-IN" sz="2970"/>
            </a:br>
            <a:br>
              <a:rPr lang="en-IN" sz="2970"/>
            </a:br>
            <a:endParaRPr sz="2970"/>
          </a:p>
        </p:txBody>
      </p:sp>
      <p:sp>
        <p:nvSpPr>
          <p:cNvPr id="171" name="Google Shape;171;p11"/>
          <p:cNvSpPr txBox="1">
            <a:spLocks noGrp="1"/>
          </p:cNvSpPr>
          <p:nvPr>
            <p:ph type="body" idx="1"/>
          </p:nvPr>
        </p:nvSpPr>
        <p:spPr>
          <a:xfrm>
            <a:off x="4761738" y="1675386"/>
            <a:ext cx="3886200" cy="4351338"/>
          </a:xfrm>
          <a:prstGeom prst="rect">
            <a:avLst/>
          </a:prstGeom>
          <a:solidFill>
            <a:srgbClr val="FFC000"/>
          </a:solid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Recall gives us information about a classifier’s performance with respect to false negatives (how many did we miss)</a:t>
            </a:r>
            <a:endParaRPr/>
          </a:p>
          <a:p>
            <a:pPr marL="171450" lvl="0" indent="-38100" algn="l" rtl="0">
              <a:lnSpc>
                <a:spcPct val="90000"/>
              </a:lnSpc>
              <a:spcBef>
                <a:spcPts val="750"/>
              </a:spcBef>
              <a:spcAft>
                <a:spcPts val="0"/>
              </a:spcAft>
              <a:buClr>
                <a:schemeClr val="dk1"/>
              </a:buClr>
              <a:buSzPts val="2100"/>
              <a:buNone/>
            </a:pPr>
            <a:endParaRPr/>
          </a:p>
          <a:p>
            <a:pPr marL="171450" lvl="0" indent="-38100" algn="l" rtl="0">
              <a:lnSpc>
                <a:spcPct val="90000"/>
              </a:lnSpc>
              <a:spcBef>
                <a:spcPts val="750"/>
              </a:spcBef>
              <a:spcAft>
                <a:spcPts val="0"/>
              </a:spcAft>
              <a:buClr>
                <a:schemeClr val="dk1"/>
              </a:buClr>
              <a:buSzPts val="2100"/>
              <a:buNone/>
            </a:pPr>
            <a:endParaRPr/>
          </a:p>
          <a:p>
            <a:pPr marL="171450" lvl="0" indent="-171450" algn="l" rtl="0">
              <a:lnSpc>
                <a:spcPct val="90000"/>
              </a:lnSpc>
              <a:spcBef>
                <a:spcPts val="750"/>
              </a:spcBef>
              <a:spcAft>
                <a:spcPts val="0"/>
              </a:spcAft>
              <a:buClr>
                <a:schemeClr val="dk1"/>
              </a:buClr>
              <a:buSzPts val="2100"/>
              <a:buChar char="•"/>
            </a:pPr>
            <a:r>
              <a:rPr lang="en-IN"/>
              <a:t>Focus more on minimising False Negatives, we would want our Recall to be as close to 100% as possible</a:t>
            </a:r>
            <a:endParaRPr/>
          </a:p>
          <a:p>
            <a:pPr marL="171450" lvl="0" indent="-38100" algn="l" rtl="0">
              <a:lnSpc>
                <a:spcPct val="90000"/>
              </a:lnSpc>
              <a:spcBef>
                <a:spcPts val="750"/>
              </a:spcBef>
              <a:spcAft>
                <a:spcPts val="0"/>
              </a:spcAft>
              <a:buClr>
                <a:schemeClr val="dk1"/>
              </a:buClr>
              <a:buSzPts val="2100"/>
              <a:buNone/>
            </a:pPr>
            <a:endParaRPr/>
          </a:p>
        </p:txBody>
      </p:sp>
      <p:sp>
        <p:nvSpPr>
          <p:cNvPr id="172" name="Google Shape;172;p11"/>
          <p:cNvSpPr txBox="1">
            <a:spLocks noGrp="1"/>
          </p:cNvSpPr>
          <p:nvPr>
            <p:ph type="body" idx="2"/>
          </p:nvPr>
        </p:nvSpPr>
        <p:spPr>
          <a:xfrm>
            <a:off x="496062" y="1660082"/>
            <a:ext cx="3886200" cy="4351338"/>
          </a:xfrm>
          <a:prstGeom prst="rect">
            <a:avLst/>
          </a:prstGeom>
          <a:solidFill>
            <a:srgbClr val="FBE4D4"/>
          </a:solid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IN"/>
              <a:t>Precision gives us information about its performance with respect to false positives(how many did we caught)</a:t>
            </a:r>
            <a:endParaRPr/>
          </a:p>
          <a:p>
            <a:pPr marL="171450" lvl="0" indent="-38100" algn="just" rtl="0">
              <a:lnSpc>
                <a:spcPct val="90000"/>
              </a:lnSpc>
              <a:spcBef>
                <a:spcPts val="750"/>
              </a:spcBef>
              <a:spcAft>
                <a:spcPts val="0"/>
              </a:spcAft>
              <a:buClr>
                <a:schemeClr val="dk1"/>
              </a:buClr>
              <a:buSzPts val="2100"/>
              <a:buNone/>
            </a:pPr>
            <a:endParaRPr/>
          </a:p>
          <a:p>
            <a:pPr marL="171450" lvl="0" indent="-38100" algn="just" rtl="0">
              <a:lnSpc>
                <a:spcPct val="90000"/>
              </a:lnSpc>
              <a:spcBef>
                <a:spcPts val="750"/>
              </a:spcBef>
              <a:spcAft>
                <a:spcPts val="0"/>
              </a:spcAft>
              <a:buClr>
                <a:schemeClr val="dk1"/>
              </a:buClr>
              <a:buSzPts val="2100"/>
              <a:buNone/>
            </a:pPr>
            <a:endParaRPr/>
          </a:p>
          <a:p>
            <a:pPr marL="171450" lvl="0" indent="-171450" algn="just" rtl="0">
              <a:lnSpc>
                <a:spcPct val="90000"/>
              </a:lnSpc>
              <a:spcBef>
                <a:spcPts val="750"/>
              </a:spcBef>
              <a:spcAft>
                <a:spcPts val="0"/>
              </a:spcAft>
              <a:buClr>
                <a:schemeClr val="dk1"/>
              </a:buClr>
              <a:buSzPts val="2100"/>
              <a:buChar char="•"/>
            </a:pPr>
            <a:r>
              <a:rPr lang="en-IN"/>
              <a:t>If we want to focus on minimising False positives, then our focus should be to make Precision as close to 100% as possible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2"/>
          <p:cNvSpPr txBox="1">
            <a:spLocks noGrp="1"/>
          </p:cNvSpPr>
          <p:nvPr>
            <p:ph type="title"/>
          </p:nvPr>
        </p:nvSpPr>
        <p:spPr>
          <a:xfrm>
            <a:off x="484208" y="260649"/>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b="1"/>
              <a:t>Specificity</a:t>
            </a:r>
            <a:br>
              <a:rPr lang="en-IN" b="1"/>
            </a:br>
            <a:endParaRPr/>
          </a:p>
        </p:txBody>
      </p:sp>
      <p:sp>
        <p:nvSpPr>
          <p:cNvPr id="178" name="Google Shape;178;p12"/>
          <p:cNvSpPr txBox="1">
            <a:spLocks noGrp="1"/>
          </p:cNvSpPr>
          <p:nvPr>
            <p:ph type="body" idx="1"/>
          </p:nvPr>
        </p:nvSpPr>
        <p:spPr>
          <a:xfrm>
            <a:off x="339766" y="1586212"/>
            <a:ext cx="38862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IN"/>
              <a:t>False Positive Rate corresponds to the proportion of negative data points that are mistakenly considered as positive, with respect to all negative data points</a:t>
            </a:r>
            <a:endParaRPr/>
          </a:p>
        </p:txBody>
      </p:sp>
      <p:sp>
        <p:nvSpPr>
          <p:cNvPr id="179" name="Google Shape;179;p12"/>
          <p:cNvSpPr txBox="1">
            <a:spLocks noGrp="1"/>
          </p:cNvSpPr>
          <p:nvPr>
            <p:ph type="body" idx="2"/>
          </p:nvPr>
        </p:nvSpPr>
        <p:spPr>
          <a:xfrm>
            <a:off x="4629150" y="260649"/>
            <a:ext cx="3886200" cy="2808311"/>
          </a:xfrm>
          <a:prstGeom prst="rect">
            <a:avLst/>
          </a:prstGeom>
          <a:solidFill>
            <a:srgbClr val="F7CAAC"/>
          </a:solidFill>
          <a:ln>
            <a:noFill/>
          </a:ln>
        </p:spPr>
        <p:txBody>
          <a:bodyPr spcFirstLastPara="1" wrap="square" lIns="91425" tIns="45700" rIns="91425" bIns="45700" anchor="t" anchorCtr="0">
            <a:noAutofit/>
          </a:bodyPr>
          <a:lstStyle/>
          <a:p>
            <a:pPr marL="171450" lvl="0" indent="-171450" algn="l" rtl="0">
              <a:lnSpc>
                <a:spcPct val="90000"/>
              </a:lnSpc>
              <a:spcBef>
                <a:spcPts val="0"/>
              </a:spcBef>
              <a:spcAft>
                <a:spcPts val="0"/>
              </a:spcAft>
              <a:buClr>
                <a:schemeClr val="dk1"/>
              </a:buClr>
              <a:buSzPts val="1800"/>
              <a:buChar char="•"/>
            </a:pPr>
            <a:r>
              <a:rPr lang="en-IN" sz="1800"/>
              <a:t>Specificity is a measure that tells us what proportion of patients that did NOT have cancer, were predicted by the model as non-cancerous.</a:t>
            </a:r>
            <a:endParaRPr/>
          </a:p>
          <a:p>
            <a:pPr marL="171450" lvl="0" indent="-171450" algn="just" rtl="0">
              <a:lnSpc>
                <a:spcPct val="90000"/>
              </a:lnSpc>
              <a:spcBef>
                <a:spcPts val="750"/>
              </a:spcBef>
              <a:spcAft>
                <a:spcPts val="0"/>
              </a:spcAft>
              <a:buClr>
                <a:schemeClr val="dk1"/>
              </a:buClr>
              <a:buSzPts val="1800"/>
              <a:buChar char="•"/>
            </a:pPr>
            <a:r>
              <a:rPr lang="en-IN" sz="1800"/>
              <a:t>The actual negatives (People actually NOT having cancer are FP and TN) and the people diagnosed by us not having cancer are TN.</a:t>
            </a:r>
            <a:endParaRPr/>
          </a:p>
          <a:p>
            <a:pPr marL="171450" lvl="0" indent="-171450" algn="just" rtl="0">
              <a:lnSpc>
                <a:spcPct val="90000"/>
              </a:lnSpc>
              <a:spcBef>
                <a:spcPts val="750"/>
              </a:spcBef>
              <a:spcAft>
                <a:spcPts val="0"/>
              </a:spcAft>
              <a:buClr>
                <a:schemeClr val="dk1"/>
              </a:buClr>
              <a:buSzPts val="1800"/>
              <a:buChar char="•"/>
            </a:pPr>
            <a:r>
              <a:rPr lang="en-IN" sz="1800"/>
              <a:t>Specificity is the exact opposite of Recall.</a:t>
            </a:r>
            <a:endParaRPr/>
          </a:p>
        </p:txBody>
      </p:sp>
      <p:pic>
        <p:nvPicPr>
          <p:cNvPr id="180" name="Google Shape;180;p12"/>
          <p:cNvPicPr preferRelativeResize="0"/>
          <p:nvPr/>
        </p:nvPicPr>
        <p:blipFill rotWithShape="1">
          <a:blip r:embed="rId3">
            <a:alphaModFix/>
          </a:blip>
          <a:srcRect t="6145" r="5424" b="12408"/>
          <a:stretch/>
        </p:blipFill>
        <p:spPr>
          <a:xfrm>
            <a:off x="373116" y="3420147"/>
            <a:ext cx="3819500" cy="2808312"/>
          </a:xfrm>
          <a:prstGeom prst="rect">
            <a:avLst/>
          </a:prstGeom>
          <a:noFill/>
          <a:ln>
            <a:noFill/>
          </a:ln>
        </p:spPr>
      </p:pic>
      <p:sp>
        <p:nvSpPr>
          <p:cNvPr id="181" name="Google Shape;181;p12"/>
          <p:cNvSpPr txBox="1"/>
          <p:nvPr/>
        </p:nvSpPr>
        <p:spPr>
          <a:xfrm>
            <a:off x="4629150" y="3322298"/>
            <a:ext cx="3886200" cy="3275054"/>
          </a:xfrm>
          <a:prstGeom prst="rect">
            <a:avLst/>
          </a:prstGeom>
          <a:solidFill>
            <a:srgbClr val="F7CAAC"/>
          </a:solidFill>
          <a:ln>
            <a:noFill/>
          </a:ln>
        </p:spPr>
        <p:txBody>
          <a:bodyPr spcFirstLastPara="1" wrap="square" lIns="91425" tIns="45700" rIns="91425" bIns="45700" anchor="t" anchorCtr="0">
            <a:noAutofit/>
          </a:bodyPr>
          <a:lstStyle/>
          <a:p>
            <a:pPr marL="171450" marR="0" lvl="0" indent="-171450" algn="l" rtl="0">
              <a:lnSpc>
                <a:spcPct val="90000"/>
              </a:lnSpc>
              <a:spcBef>
                <a:spcPts val="0"/>
              </a:spcBef>
              <a:spcAft>
                <a:spcPts val="0"/>
              </a:spcAft>
              <a:buClr>
                <a:schemeClr val="dk1"/>
              </a:buClr>
              <a:buSzPts val="1800"/>
              <a:buFont typeface="Arial"/>
              <a:buChar char="•"/>
            </a:pPr>
            <a:r>
              <a:rPr lang="en-IN" sz="1800" i="1">
                <a:solidFill>
                  <a:schemeClr val="dk1"/>
                </a:solidFill>
                <a:latin typeface="Calibri"/>
                <a:ea typeface="Calibri"/>
                <a:cs typeface="Calibri"/>
                <a:sym typeface="Calibri"/>
              </a:rPr>
              <a:t>In our cancer example with 100 people, 5 people actually have cancer. Let’s say that the model predicts every case as cancer.</a:t>
            </a:r>
            <a:endParaRPr sz="1800">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ts val="1800"/>
              <a:buFont typeface="Arial"/>
              <a:buChar char="•"/>
            </a:pPr>
            <a:r>
              <a:rPr lang="en-IN" sz="1800" i="1">
                <a:solidFill>
                  <a:schemeClr val="dk1"/>
                </a:solidFill>
                <a:latin typeface="Calibri"/>
                <a:ea typeface="Calibri"/>
                <a:cs typeface="Calibri"/>
                <a:sym typeface="Calibri"/>
              </a:rPr>
              <a:t>So our denominator(False positives and True Negatives) is 95 and the numerator, person not having cancer and the model predicting his case as no cancer is 0 (Since we predicted every case as cancer). </a:t>
            </a:r>
            <a:endParaRPr sz="1800" i="1">
              <a:solidFill>
                <a:schemeClr val="dk1"/>
              </a:solidFill>
              <a:latin typeface="Calibri"/>
              <a:ea typeface="Calibri"/>
              <a:cs typeface="Calibri"/>
              <a:sym typeface="Calibri"/>
            </a:endParaRPr>
          </a:p>
          <a:p>
            <a:pPr marL="171450" marR="0" lvl="0" indent="-171450" algn="l" rtl="0">
              <a:lnSpc>
                <a:spcPct val="90000"/>
              </a:lnSpc>
              <a:spcBef>
                <a:spcPts val="750"/>
              </a:spcBef>
              <a:spcAft>
                <a:spcPts val="0"/>
              </a:spcAft>
              <a:buClr>
                <a:schemeClr val="dk1"/>
              </a:buClr>
              <a:buSzPts val="1800"/>
              <a:buFont typeface="Arial"/>
              <a:buChar char="•"/>
            </a:pPr>
            <a:r>
              <a:rPr lang="en-IN" sz="1800" i="1">
                <a:solidFill>
                  <a:schemeClr val="dk1"/>
                </a:solidFill>
                <a:latin typeface="Calibri"/>
                <a:ea typeface="Calibri"/>
                <a:cs typeface="Calibri"/>
                <a:sym typeface="Calibri"/>
              </a:rPr>
              <a:t>So </a:t>
            </a:r>
            <a:r>
              <a:rPr lang="en-IN" sz="1800" b="1" i="1">
                <a:solidFill>
                  <a:schemeClr val="dk1"/>
                </a:solidFill>
                <a:latin typeface="Calibri"/>
                <a:ea typeface="Calibri"/>
                <a:cs typeface="Calibri"/>
                <a:sym typeface="Calibri"/>
              </a:rPr>
              <a:t>Specificity</a:t>
            </a:r>
            <a:r>
              <a:rPr lang="en-IN" sz="1800" i="1">
                <a:solidFill>
                  <a:schemeClr val="dk1"/>
                </a:solidFill>
                <a:latin typeface="Calibri"/>
                <a:ea typeface="Calibri"/>
                <a:cs typeface="Calibri"/>
                <a:sym typeface="Calibri"/>
              </a:rPr>
              <a:t> of such model is 0%.</a:t>
            </a:r>
            <a:endParaRPr sz="1800">
              <a:solidFill>
                <a:schemeClr val="dk1"/>
              </a:solidFill>
              <a:latin typeface="Calibri"/>
              <a:ea typeface="Calibri"/>
              <a:cs typeface="Calibri"/>
              <a:sym typeface="Calibri"/>
            </a:endParaRPr>
          </a:p>
          <a:p>
            <a:pPr marL="171450" marR="0" lvl="0" indent="-57150" algn="l" rtl="0">
              <a:lnSpc>
                <a:spcPct val="90000"/>
              </a:lnSpc>
              <a:spcBef>
                <a:spcPts val="75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Sensitivity (Recall)  Vs Specificity</a:t>
            </a:r>
            <a:endParaRPr/>
          </a:p>
        </p:txBody>
      </p:sp>
      <p:sp>
        <p:nvSpPr>
          <p:cNvPr id="187" name="Google Shape;187;p13"/>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p>
            <a:pPr marL="171450" lvl="0" indent="-171450" algn="just" rtl="0">
              <a:lnSpc>
                <a:spcPct val="90000"/>
              </a:lnSpc>
              <a:spcBef>
                <a:spcPts val="0"/>
              </a:spcBef>
              <a:spcAft>
                <a:spcPts val="0"/>
              </a:spcAft>
              <a:buClr>
                <a:schemeClr val="dk1"/>
              </a:buClr>
              <a:buSzPts val="2100"/>
              <a:buChar char="•"/>
            </a:pPr>
            <a:r>
              <a:rPr lang="en-IN"/>
              <a:t> Sensitivity measure is used to determine the proportion of actual positive cases, which got predicted correctly.</a:t>
            </a:r>
            <a:endParaRPr/>
          </a:p>
        </p:txBody>
      </p:sp>
      <p:sp>
        <p:nvSpPr>
          <p:cNvPr id="188" name="Google Shape;188;p13"/>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Specificity measure is used to determine the proportion of actual negative cases, which got predicted correctly</a:t>
            </a:r>
            <a:endParaRPr/>
          </a:p>
        </p:txBody>
      </p:sp>
      <p:pic>
        <p:nvPicPr>
          <p:cNvPr id="189" name="Google Shape;189;p13"/>
          <p:cNvPicPr preferRelativeResize="0"/>
          <p:nvPr/>
        </p:nvPicPr>
        <p:blipFill rotWithShape="1">
          <a:blip r:embed="rId3">
            <a:alphaModFix/>
          </a:blip>
          <a:srcRect/>
          <a:stretch/>
        </p:blipFill>
        <p:spPr>
          <a:xfrm>
            <a:off x="628651" y="3178985"/>
            <a:ext cx="3526536" cy="2338247"/>
          </a:xfrm>
          <a:prstGeom prst="rect">
            <a:avLst/>
          </a:prstGeom>
          <a:noFill/>
          <a:ln>
            <a:noFill/>
          </a:ln>
        </p:spPr>
      </p:pic>
      <p:pic>
        <p:nvPicPr>
          <p:cNvPr id="190" name="Google Shape;190;p13"/>
          <p:cNvPicPr preferRelativeResize="0"/>
          <p:nvPr/>
        </p:nvPicPr>
        <p:blipFill rotWithShape="1">
          <a:blip r:embed="rId4">
            <a:alphaModFix/>
          </a:blip>
          <a:srcRect/>
          <a:stretch/>
        </p:blipFill>
        <p:spPr>
          <a:xfrm>
            <a:off x="4932040" y="3175537"/>
            <a:ext cx="3431185" cy="25213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1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196" name="Google Shape;196;p1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Aa random </a:t>
            </a:r>
            <a:r>
              <a:rPr lang="en-IN" b="1"/>
              <a:t>sample of 500</a:t>
            </a:r>
            <a:r>
              <a:rPr lang="en-IN"/>
              <a:t> female, teenage customers. Of these teenagers, </a:t>
            </a:r>
            <a:r>
              <a:rPr lang="en-IN" b="1"/>
              <a:t>50 actually are pregnant</a:t>
            </a:r>
            <a:r>
              <a:rPr lang="en-IN"/>
              <a:t>. Model </a:t>
            </a:r>
            <a:r>
              <a:rPr lang="en-IN" b="1"/>
              <a:t>predicted 100</a:t>
            </a:r>
            <a:r>
              <a:rPr lang="en-IN"/>
              <a:t> total pregnant teenagers, </a:t>
            </a:r>
            <a:r>
              <a:rPr lang="en-IN" b="1"/>
              <a:t>45</a:t>
            </a:r>
            <a:r>
              <a:rPr lang="en-IN"/>
              <a:t> of which are </a:t>
            </a:r>
            <a:r>
              <a:rPr lang="en-IN" b="1"/>
              <a:t>actually pregnant</a:t>
            </a:r>
            <a:r>
              <a:rPr lang="en-IN"/>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02" name="Google Shape;202;p1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Aa random </a:t>
            </a:r>
            <a:r>
              <a:rPr lang="en-IN" b="1"/>
              <a:t>sample of 500</a:t>
            </a:r>
            <a:r>
              <a:rPr lang="en-IN"/>
              <a:t> female, teenage customers. Of these teenagers, </a:t>
            </a:r>
            <a:r>
              <a:rPr lang="en-IN" b="1"/>
              <a:t>50 actually are pregnant</a:t>
            </a:r>
            <a:r>
              <a:rPr lang="en-IN"/>
              <a:t>. model </a:t>
            </a:r>
            <a:r>
              <a:rPr lang="en-IN" b="1"/>
              <a:t>predicted 100</a:t>
            </a:r>
            <a:r>
              <a:rPr lang="en-IN"/>
              <a:t> total pregnant teenagers, </a:t>
            </a:r>
            <a:r>
              <a:rPr lang="en-IN" b="1"/>
              <a:t>45</a:t>
            </a:r>
            <a:r>
              <a:rPr lang="en-IN"/>
              <a:t> of which are </a:t>
            </a:r>
            <a:r>
              <a:rPr lang="en-IN" b="1"/>
              <a:t>actually pregnant</a:t>
            </a:r>
            <a:r>
              <a:rPr lang="en-IN"/>
              <a:t>.</a:t>
            </a:r>
            <a:endParaRPr/>
          </a:p>
        </p:txBody>
      </p:sp>
      <p:pic>
        <p:nvPicPr>
          <p:cNvPr id="203" name="Google Shape;203;p15"/>
          <p:cNvPicPr preferRelativeResize="0"/>
          <p:nvPr/>
        </p:nvPicPr>
        <p:blipFill rotWithShape="1">
          <a:blip r:embed="rId3">
            <a:alphaModFix/>
          </a:blip>
          <a:srcRect/>
          <a:stretch/>
        </p:blipFill>
        <p:spPr>
          <a:xfrm>
            <a:off x="1043608" y="3068960"/>
            <a:ext cx="6884018" cy="244825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71450" y="463169"/>
            <a:ext cx="8801100" cy="4048125"/>
          </a:xfrm>
          <a:prstGeom prst="rect">
            <a:avLst/>
          </a:prstGeom>
        </p:spPr>
      </p:pic>
      <p:sp>
        <p:nvSpPr>
          <p:cNvPr id="2" name="Title 1"/>
          <p:cNvSpPr>
            <a:spLocks noGrp="1"/>
          </p:cNvSpPr>
          <p:nvPr>
            <p:ph type="title"/>
          </p:nvPr>
        </p:nvSpPr>
        <p:spPr>
          <a:xfrm>
            <a:off x="0" y="228600"/>
            <a:ext cx="4901184" cy="129985"/>
          </a:xfrm>
        </p:spPr>
        <p:txBody>
          <a:bodyPr>
            <a:normAutofit fontScale="90000"/>
          </a:bodyPr>
          <a:lstStyle/>
          <a:p>
            <a:r>
              <a:rPr lang="en-IN"/>
              <a:t>Review Logistic Regression </a:t>
            </a:r>
          </a:p>
        </p:txBody>
      </p:sp>
      <p:sp>
        <p:nvSpPr>
          <p:cNvPr id="3" name="Text Placeholder 2"/>
          <p:cNvSpPr>
            <a:spLocks noGrp="1"/>
          </p:cNvSpPr>
          <p:nvPr>
            <p:ph type="body" idx="1"/>
          </p:nvPr>
        </p:nvSpPr>
        <p:spPr/>
        <p:txBody>
          <a:bodyPr/>
          <a:lstStyle/>
          <a:p>
            <a:endParaRPr lang="en-IN"/>
          </a:p>
        </p:txBody>
      </p:sp>
      <p:pic>
        <p:nvPicPr>
          <p:cNvPr id="4" name="Picture 3"/>
          <p:cNvPicPr>
            <a:picLocks noChangeAspect="1"/>
          </p:cNvPicPr>
          <p:nvPr/>
        </p:nvPicPr>
        <p:blipFill>
          <a:blip r:embed="rId3"/>
          <a:stretch>
            <a:fillRect/>
          </a:stretch>
        </p:blipFill>
        <p:spPr>
          <a:xfrm>
            <a:off x="1179576" y="4269328"/>
            <a:ext cx="7498080" cy="2436876"/>
          </a:xfrm>
          <a:prstGeom prst="rect">
            <a:avLst/>
          </a:prstGeom>
        </p:spPr>
      </p:pic>
    </p:spTree>
    <p:extLst>
      <p:ext uri="{BB962C8B-B14F-4D97-AF65-F5344CB8AC3E}">
        <p14:creationId xmlns:p14="http://schemas.microsoft.com/office/powerpoint/2010/main" val="478567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09" name="Google Shape;209;p1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10" name="Google Shape;210;p16"/>
          <p:cNvPicPr preferRelativeResize="0"/>
          <p:nvPr/>
        </p:nvPicPr>
        <p:blipFill rotWithShape="1">
          <a:blip r:embed="rId3">
            <a:alphaModFix/>
          </a:blip>
          <a:srcRect/>
          <a:stretch/>
        </p:blipFill>
        <p:spPr>
          <a:xfrm>
            <a:off x="755576" y="1628800"/>
            <a:ext cx="7272808" cy="28035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16" name="Google Shape;216;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17" name="Google Shape;217;p17"/>
          <p:cNvPicPr preferRelativeResize="0"/>
          <p:nvPr/>
        </p:nvPicPr>
        <p:blipFill rotWithShape="1">
          <a:blip r:embed="rId3">
            <a:alphaModFix/>
          </a:blip>
          <a:srcRect/>
          <a:stretch/>
        </p:blipFill>
        <p:spPr>
          <a:xfrm>
            <a:off x="755576" y="1628800"/>
            <a:ext cx="7272808" cy="2803536"/>
          </a:xfrm>
          <a:prstGeom prst="rect">
            <a:avLst/>
          </a:prstGeom>
          <a:noFill/>
          <a:ln>
            <a:noFill/>
          </a:ln>
        </p:spPr>
      </p:pic>
      <p:pic>
        <p:nvPicPr>
          <p:cNvPr id="2" name="Picture 1"/>
          <p:cNvPicPr>
            <a:picLocks noChangeAspect="1"/>
          </p:cNvPicPr>
          <p:nvPr/>
        </p:nvPicPr>
        <p:blipFill>
          <a:blip r:embed="rId4"/>
          <a:stretch>
            <a:fillRect/>
          </a:stretch>
        </p:blipFill>
        <p:spPr>
          <a:xfrm>
            <a:off x="843951" y="5010875"/>
            <a:ext cx="7949873" cy="84132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24" name="Google Shape;224;p1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25" name="Google Shape;225;p18"/>
          <p:cNvPicPr preferRelativeResize="0"/>
          <p:nvPr/>
        </p:nvPicPr>
        <p:blipFill rotWithShape="1">
          <a:blip r:embed="rId3">
            <a:alphaModFix/>
          </a:blip>
          <a:srcRect/>
          <a:stretch/>
        </p:blipFill>
        <p:spPr>
          <a:xfrm>
            <a:off x="683568" y="1829049"/>
            <a:ext cx="7272808" cy="2803536"/>
          </a:xfrm>
          <a:prstGeom prst="rect">
            <a:avLst/>
          </a:prstGeom>
          <a:noFill/>
          <a:ln>
            <a:noFill/>
          </a:ln>
        </p:spPr>
      </p:pic>
      <p:sp>
        <p:nvSpPr>
          <p:cNvPr id="226" name="Google Shape;226;p18"/>
          <p:cNvSpPr/>
          <p:nvPr/>
        </p:nvSpPr>
        <p:spPr>
          <a:xfrm>
            <a:off x="251520" y="5301208"/>
            <a:ext cx="8784976" cy="707886"/>
          </a:xfrm>
          <a:prstGeom prst="rect">
            <a:avLst/>
          </a:prstGeom>
          <a:solidFill>
            <a:srgbClr val="F4B08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Precision (true positives / predicted positives) = TP / TP + FP</a:t>
            </a:r>
            <a:endParaRPr/>
          </a:p>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45 / (45 + 55) = 45 / 100 = 0.45 or 45% Precision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32" name="Google Shape;232;p1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33" name="Google Shape;233;p19"/>
          <p:cNvPicPr preferRelativeResize="0"/>
          <p:nvPr/>
        </p:nvPicPr>
        <p:blipFill rotWithShape="1">
          <a:blip r:embed="rId3">
            <a:alphaModFix/>
          </a:blip>
          <a:srcRect/>
          <a:stretch/>
        </p:blipFill>
        <p:spPr>
          <a:xfrm>
            <a:off x="683568" y="1829049"/>
            <a:ext cx="7272808" cy="2803536"/>
          </a:xfrm>
          <a:prstGeom prst="rect">
            <a:avLst/>
          </a:prstGeom>
          <a:noFill/>
          <a:ln>
            <a:noFill/>
          </a:ln>
        </p:spPr>
      </p:pic>
      <p:sp>
        <p:nvSpPr>
          <p:cNvPr id="234" name="Google Shape;234;p19"/>
          <p:cNvSpPr/>
          <p:nvPr/>
        </p:nvSpPr>
        <p:spPr>
          <a:xfrm>
            <a:off x="467544" y="5074840"/>
            <a:ext cx="8352928" cy="707886"/>
          </a:xfrm>
          <a:prstGeom prst="rect">
            <a:avLst/>
          </a:prstGeom>
          <a:solidFill>
            <a:srgbClr val="FFD96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Sensitivity/Recall (true positives / all actual positives) = TP / TP + FN</a:t>
            </a:r>
            <a:endParaRPr/>
          </a:p>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45 / (45 + 5) = 45 / 50 = 0.90 or 90% Sensitivity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33256-1119-7C91-D1F8-F353A992268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C6C9196-5E4D-0254-6EA8-98DB3D7001F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313482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More Examples </a:t>
            </a:r>
            <a:endParaRPr/>
          </a:p>
        </p:txBody>
      </p:sp>
      <p:sp>
        <p:nvSpPr>
          <p:cNvPr id="240" name="Google Shape;240;p20"/>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41" name="Google Shape;241;p20"/>
          <p:cNvPicPr preferRelativeResize="0"/>
          <p:nvPr/>
        </p:nvPicPr>
        <p:blipFill rotWithShape="1">
          <a:blip r:embed="rId3">
            <a:alphaModFix/>
          </a:blip>
          <a:srcRect/>
          <a:stretch/>
        </p:blipFill>
        <p:spPr>
          <a:xfrm>
            <a:off x="683568" y="1829049"/>
            <a:ext cx="7272808" cy="2803536"/>
          </a:xfrm>
          <a:prstGeom prst="rect">
            <a:avLst/>
          </a:prstGeom>
          <a:noFill/>
          <a:ln>
            <a:noFill/>
          </a:ln>
        </p:spPr>
      </p:pic>
      <p:sp>
        <p:nvSpPr>
          <p:cNvPr id="242" name="Google Shape;242;p20"/>
          <p:cNvSpPr/>
          <p:nvPr/>
        </p:nvSpPr>
        <p:spPr>
          <a:xfrm>
            <a:off x="384198" y="5050831"/>
            <a:ext cx="8111736" cy="707886"/>
          </a:xfrm>
          <a:prstGeom prst="rect">
            <a:avLst/>
          </a:prstGeom>
          <a:solidFill>
            <a:srgbClr val="92D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Specificity (true negatives / all actual negatives) =TN / TN + FP</a:t>
            </a:r>
            <a:endParaRPr/>
          </a:p>
          <a:p>
            <a:pPr marL="0" marR="0" lvl="0" indent="0" algn="l" rtl="0">
              <a:spcBef>
                <a:spcPts val="0"/>
              </a:spcBef>
              <a:spcAft>
                <a:spcPts val="0"/>
              </a:spcAft>
              <a:buNone/>
            </a:pPr>
            <a:r>
              <a:rPr lang="en-IN" sz="2000">
                <a:solidFill>
                  <a:schemeClr val="dk1"/>
                </a:solidFill>
                <a:latin typeface="Helvetica Neue"/>
                <a:ea typeface="Helvetica Neue"/>
                <a:cs typeface="Helvetica Neue"/>
                <a:sym typeface="Helvetica Neue"/>
              </a:rPr>
              <a:t>395 / (395 + 55) = 395 / 450 = 0.88 or 88% Specificity</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628650" y="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F1 Score</a:t>
            </a:r>
            <a:br>
              <a:rPr lang="en-IN" sz="2970" b="1"/>
            </a:br>
            <a:endParaRPr sz="2970"/>
          </a:p>
        </p:txBody>
      </p:sp>
      <p:sp>
        <p:nvSpPr>
          <p:cNvPr id="248" name="Google Shape;248;p21"/>
          <p:cNvSpPr txBox="1">
            <a:spLocks noGrp="1"/>
          </p:cNvSpPr>
          <p:nvPr>
            <p:ph type="body" idx="1"/>
          </p:nvPr>
        </p:nvSpPr>
        <p:spPr>
          <a:xfrm>
            <a:off x="491490" y="1107629"/>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 A single score that kind of represents both Precision(P) and Recall(R).</a:t>
            </a:r>
            <a:endParaRPr/>
          </a:p>
          <a:p>
            <a:pPr marL="171450" lvl="0" indent="-171450" algn="l" rtl="0">
              <a:lnSpc>
                <a:spcPct val="90000"/>
              </a:lnSpc>
              <a:spcBef>
                <a:spcPts val="750"/>
              </a:spcBef>
              <a:spcAft>
                <a:spcPts val="0"/>
              </a:spcAft>
              <a:buClr>
                <a:schemeClr val="dk1"/>
              </a:buClr>
              <a:buSzPts val="2100"/>
              <a:buChar char="•"/>
            </a:pPr>
            <a:r>
              <a:rPr lang="en-IN"/>
              <a:t>One way to do that is simply taking their arithmetic mean. </a:t>
            </a:r>
            <a:r>
              <a:rPr lang="en-IN" err="1"/>
              <a:t>i.e</a:t>
            </a:r>
            <a:r>
              <a:rPr lang="en-IN"/>
              <a:t> (P + R) / 2 where P is Precision and R is Recall. But that’s pretty bad in some situations.</a:t>
            </a:r>
            <a:endParaRPr/>
          </a:p>
          <a:p>
            <a:pPr marL="171450" lvl="0" indent="-171450" algn="l" rtl="0">
              <a:lnSpc>
                <a:spcPct val="90000"/>
              </a:lnSpc>
              <a:spcBef>
                <a:spcPts val="750"/>
              </a:spcBef>
              <a:spcAft>
                <a:spcPts val="0"/>
              </a:spcAft>
              <a:buClr>
                <a:schemeClr val="dk1"/>
              </a:buClr>
              <a:buSzPts val="2100"/>
              <a:buChar char="•"/>
            </a:pPr>
            <a:r>
              <a:rPr lang="en-IN"/>
              <a:t>Suppose we have 100 credit card transactions, of which 97 are legit and 3 are fraud and let’s say we came up a model that predicts everything as fraud.</a:t>
            </a:r>
            <a:br>
              <a:rPr lang="en-IN"/>
            </a:br>
            <a:endParaRPr/>
          </a:p>
        </p:txBody>
      </p:sp>
      <p:pic>
        <p:nvPicPr>
          <p:cNvPr id="249" name="Google Shape;249;p21"/>
          <p:cNvPicPr preferRelativeResize="0"/>
          <p:nvPr/>
        </p:nvPicPr>
        <p:blipFill rotWithShape="1">
          <a:blip r:embed="rId3">
            <a:alphaModFix/>
          </a:blip>
          <a:srcRect r="6454" b="2522"/>
          <a:stretch/>
        </p:blipFill>
        <p:spPr>
          <a:xfrm>
            <a:off x="354330" y="4162873"/>
            <a:ext cx="3482410" cy="2403723"/>
          </a:xfrm>
          <a:prstGeom prst="rect">
            <a:avLst/>
          </a:prstGeom>
          <a:noFill/>
          <a:ln>
            <a:noFill/>
          </a:ln>
        </p:spPr>
      </p:pic>
      <p:pic>
        <p:nvPicPr>
          <p:cNvPr id="2" name="Picture 1"/>
          <p:cNvPicPr>
            <a:picLocks noChangeAspect="1"/>
          </p:cNvPicPr>
          <p:nvPr/>
        </p:nvPicPr>
        <p:blipFill>
          <a:blip r:embed="rId4"/>
          <a:stretch>
            <a:fillRect/>
          </a:stretch>
        </p:blipFill>
        <p:spPr>
          <a:xfrm>
            <a:off x="4199941" y="3550782"/>
            <a:ext cx="4676037" cy="317629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22"/>
          <p:cNvPicPr preferRelativeResize="0"/>
          <p:nvPr/>
        </p:nvPicPr>
        <p:blipFill rotWithShape="1">
          <a:blip r:embed="rId3">
            <a:alphaModFix/>
          </a:blip>
          <a:srcRect/>
          <a:stretch/>
        </p:blipFill>
        <p:spPr>
          <a:xfrm rot="5400000">
            <a:off x="605808" y="4468961"/>
            <a:ext cx="2049604" cy="2663180"/>
          </a:xfrm>
          <a:prstGeom prst="rect">
            <a:avLst/>
          </a:prstGeom>
          <a:noFill/>
          <a:ln>
            <a:noFill/>
          </a:ln>
        </p:spPr>
      </p:pic>
      <p:sp>
        <p:nvSpPr>
          <p:cNvPr id="256" name="Google Shape;256;p22"/>
          <p:cNvSpPr txBox="1">
            <a:spLocks noGrp="1"/>
          </p:cNvSpPr>
          <p:nvPr>
            <p:ph type="title"/>
          </p:nvPr>
        </p:nvSpPr>
        <p:spPr>
          <a:xfrm>
            <a:off x="555498" y="206850"/>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F1 Score</a:t>
            </a:r>
            <a:br>
              <a:rPr lang="en-IN" sz="2970" b="1"/>
            </a:br>
            <a:endParaRPr sz="2970"/>
          </a:p>
        </p:txBody>
      </p:sp>
      <p:sp>
        <p:nvSpPr>
          <p:cNvPr id="257" name="Google Shape;257;p22"/>
          <p:cNvSpPr txBox="1">
            <a:spLocks noGrp="1"/>
          </p:cNvSpPr>
          <p:nvPr>
            <p:ph type="body" idx="1"/>
          </p:nvPr>
        </p:nvSpPr>
        <p:spPr>
          <a:xfrm>
            <a:off x="555498" y="1637419"/>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Harmonic mean is kind of an average when x and y are equal. But when x and y are different, then it’s closer to the smaller number as compared to the larger number</a:t>
            </a:r>
            <a:endParaRPr/>
          </a:p>
        </p:txBody>
      </p:sp>
      <p:pic>
        <p:nvPicPr>
          <p:cNvPr id="258" name="Google Shape;258;p22"/>
          <p:cNvPicPr preferRelativeResize="0"/>
          <p:nvPr/>
        </p:nvPicPr>
        <p:blipFill rotWithShape="1">
          <a:blip r:embed="rId4">
            <a:alphaModFix/>
          </a:blip>
          <a:srcRect r="6454" b="2522"/>
          <a:stretch/>
        </p:blipFill>
        <p:spPr>
          <a:xfrm>
            <a:off x="116899" y="2799433"/>
            <a:ext cx="2937079" cy="2027310"/>
          </a:xfrm>
          <a:prstGeom prst="rect">
            <a:avLst/>
          </a:prstGeom>
          <a:noFill/>
          <a:ln>
            <a:noFill/>
          </a:ln>
        </p:spPr>
      </p:pic>
      <p:sp>
        <p:nvSpPr>
          <p:cNvPr id="259" name="Google Shape;259;p22"/>
          <p:cNvSpPr/>
          <p:nvPr/>
        </p:nvSpPr>
        <p:spPr>
          <a:xfrm>
            <a:off x="5311733" y="2640500"/>
            <a:ext cx="3384376" cy="646331"/>
          </a:xfrm>
          <a:prstGeom prst="rect">
            <a:avLst/>
          </a:prstGeom>
          <a:solidFill>
            <a:srgbClr val="FFC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Helvetica Neue"/>
                <a:ea typeface="Helvetica Neue"/>
                <a:cs typeface="Helvetica Neue"/>
                <a:sym typeface="Helvetica Neue"/>
              </a:rPr>
              <a:t>F1 Score = Harmonic Mean(Precision, Recall)</a:t>
            </a:r>
            <a:endParaRPr/>
          </a:p>
        </p:txBody>
      </p:sp>
      <p:sp>
        <p:nvSpPr>
          <p:cNvPr id="260" name="Google Shape;260;p22"/>
          <p:cNvSpPr/>
          <p:nvPr/>
        </p:nvSpPr>
        <p:spPr>
          <a:xfrm>
            <a:off x="5351724" y="3451048"/>
            <a:ext cx="3385504" cy="923330"/>
          </a:xfrm>
          <a:prstGeom prst="rect">
            <a:avLst/>
          </a:prstGeom>
          <a:solidFill>
            <a:srgbClr val="FF999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Helvetica Neue"/>
                <a:ea typeface="Helvetica Neue"/>
                <a:cs typeface="Helvetica Neue"/>
                <a:sym typeface="Helvetica Neue"/>
              </a:rPr>
              <a:t>F1 Score = 2 * Precision * Recall / (Precision + Recall) = 2*3*100/103 = 5%</a:t>
            </a:r>
            <a:endParaRPr/>
          </a:p>
        </p:txBody>
      </p:sp>
      <p:sp>
        <p:nvSpPr>
          <p:cNvPr id="261" name="Google Shape;261;p22"/>
          <p:cNvSpPr/>
          <p:nvPr/>
        </p:nvSpPr>
        <p:spPr>
          <a:xfrm>
            <a:off x="3239451" y="4495309"/>
            <a:ext cx="5497778" cy="1477328"/>
          </a:xfrm>
          <a:prstGeom prst="rect">
            <a:avLst/>
          </a:prstGeom>
          <a:solidFill>
            <a:srgbClr val="FFFF6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Helvetica Neue"/>
                <a:ea typeface="Helvetica Neue"/>
                <a:cs typeface="Helvetica Neue"/>
                <a:sym typeface="Helvetica Neue"/>
              </a:rPr>
              <a:t>So if one number is really small between precision and recall, the F1 Score kind of raises a flag and is more closer to the smaller number than the bigger one, giving the model an appropriate score rather than just an arithmetic mean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3"/>
          <p:cNvSpPr txBox="1">
            <a:spLocks noGrp="1"/>
          </p:cNvSpPr>
          <p:nvPr>
            <p:ph type="title"/>
          </p:nvPr>
        </p:nvSpPr>
        <p:spPr>
          <a:xfrm>
            <a:off x="628650" y="236841"/>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970"/>
              <a:buFont typeface="Calibri"/>
              <a:buNone/>
            </a:pPr>
            <a:br>
              <a:rPr lang="en-IN" sz="2970"/>
            </a:br>
            <a:r>
              <a:rPr lang="en-IN" sz="2970"/>
              <a:t>Area Under the ROC(Receiver operating characteristic)</a:t>
            </a:r>
            <a:br>
              <a:rPr lang="en-IN" sz="2970"/>
            </a:br>
            <a:br>
              <a:rPr lang="en-IN" sz="2970"/>
            </a:br>
            <a:endParaRPr sz="2970"/>
          </a:p>
        </p:txBody>
      </p:sp>
      <p:sp>
        <p:nvSpPr>
          <p:cNvPr id="267" name="Google Shape;267;p23"/>
          <p:cNvSpPr txBox="1">
            <a:spLocks noGrp="1"/>
          </p:cNvSpPr>
          <p:nvPr>
            <p:ph type="body" idx="1"/>
          </p:nvPr>
        </p:nvSpPr>
        <p:spPr>
          <a:xfrm>
            <a:off x="628650" y="1733580"/>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The ROC curve is the plot between sensitivity and (1- specificity). </a:t>
            </a:r>
            <a:endParaRPr/>
          </a:p>
          <a:p>
            <a:pPr marL="171450" lvl="0" indent="-171450" algn="l" rtl="0">
              <a:lnSpc>
                <a:spcPct val="90000"/>
              </a:lnSpc>
              <a:spcBef>
                <a:spcPts val="750"/>
              </a:spcBef>
              <a:spcAft>
                <a:spcPts val="0"/>
              </a:spcAft>
              <a:buClr>
                <a:schemeClr val="dk1"/>
              </a:buClr>
              <a:buSzPts val="2100"/>
              <a:buChar char="•"/>
            </a:pPr>
            <a:r>
              <a:rPr lang="en-IN"/>
              <a:t>(1- specificity) is also known as false positive rate and sensitivity is also known as True Positive rate.</a:t>
            </a:r>
            <a:endParaRPr/>
          </a:p>
          <a:p>
            <a:pPr marL="171450" lvl="0" indent="-38100" algn="l" rtl="0">
              <a:lnSpc>
                <a:spcPct val="90000"/>
              </a:lnSpc>
              <a:spcBef>
                <a:spcPts val="750"/>
              </a:spcBef>
              <a:spcAft>
                <a:spcPts val="0"/>
              </a:spcAft>
              <a:buClr>
                <a:schemeClr val="dk1"/>
              </a:buClr>
              <a:buSzPts val="2100"/>
              <a:buNone/>
            </a:pPr>
            <a:endParaRPr/>
          </a:p>
        </p:txBody>
      </p:sp>
      <p:pic>
        <p:nvPicPr>
          <p:cNvPr id="268" name="Google Shape;268;p23"/>
          <p:cNvPicPr preferRelativeResize="0"/>
          <p:nvPr/>
        </p:nvPicPr>
        <p:blipFill rotWithShape="1">
          <a:blip r:embed="rId3">
            <a:alphaModFix/>
          </a:blip>
          <a:srcRect/>
          <a:stretch/>
        </p:blipFill>
        <p:spPr>
          <a:xfrm>
            <a:off x="323528" y="3068960"/>
            <a:ext cx="4608512" cy="2814214"/>
          </a:xfrm>
          <a:prstGeom prst="rect">
            <a:avLst/>
          </a:prstGeom>
          <a:noFill/>
          <a:ln>
            <a:noFill/>
          </a:ln>
        </p:spPr>
      </p:pic>
      <p:sp>
        <p:nvSpPr>
          <p:cNvPr id="269" name="Google Shape;269;p23"/>
          <p:cNvSpPr/>
          <p:nvPr/>
        </p:nvSpPr>
        <p:spPr>
          <a:xfrm>
            <a:off x="5076056" y="2708920"/>
            <a:ext cx="3600400" cy="1200329"/>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Helvetica Neue"/>
                <a:ea typeface="Helvetica Neue"/>
                <a:cs typeface="Helvetica Neue"/>
                <a:sym typeface="Helvetica Neue"/>
              </a:rPr>
              <a:t>Sensitivity : +ve Recall – Out of all +ve samples , how many sample was my classifier able to picks up (TPR)</a:t>
            </a:r>
            <a:endParaRPr sz="1800">
              <a:solidFill>
                <a:schemeClr val="dk1"/>
              </a:solidFill>
              <a:latin typeface="Helvetica Neue"/>
              <a:ea typeface="Helvetica Neue"/>
              <a:cs typeface="Helvetica Neue"/>
              <a:sym typeface="Helvetica Neue"/>
            </a:endParaRPr>
          </a:p>
        </p:txBody>
      </p:sp>
      <p:pic>
        <p:nvPicPr>
          <p:cNvPr id="270" name="Google Shape;270;p23" descr="https://miro.medium.com/max/525/1*yw4Y3D7nGNVza2EC2WrOfg.gif"/>
          <p:cNvPicPr preferRelativeResize="0"/>
          <p:nvPr/>
        </p:nvPicPr>
        <p:blipFill rotWithShape="1">
          <a:blip r:embed="rId4">
            <a:alphaModFix/>
          </a:blip>
          <a:srcRect/>
          <a:stretch/>
        </p:blipFill>
        <p:spPr>
          <a:xfrm>
            <a:off x="5073800" y="4001294"/>
            <a:ext cx="4000500" cy="400050"/>
          </a:xfrm>
          <a:prstGeom prst="rect">
            <a:avLst/>
          </a:prstGeom>
          <a:noFill/>
          <a:ln>
            <a:noFill/>
          </a:ln>
        </p:spPr>
      </p:pic>
      <p:sp>
        <p:nvSpPr>
          <p:cNvPr id="271" name="Google Shape;271;p23"/>
          <p:cNvSpPr/>
          <p:nvPr/>
        </p:nvSpPr>
        <p:spPr>
          <a:xfrm>
            <a:off x="5076056" y="4475081"/>
            <a:ext cx="3600400" cy="1477287"/>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Helvetica Neue"/>
                <a:ea typeface="Helvetica Neue"/>
                <a:cs typeface="Helvetica Neue"/>
                <a:sym typeface="Helvetica Neue"/>
              </a:rPr>
              <a:t>Specificity: -</a:t>
            </a:r>
            <a:r>
              <a:rPr lang="en-IN" sz="1800" err="1">
                <a:solidFill>
                  <a:schemeClr val="dk1"/>
                </a:solidFill>
                <a:latin typeface="Helvetica Neue"/>
                <a:ea typeface="Helvetica Neue"/>
                <a:cs typeface="Helvetica Neue"/>
                <a:sym typeface="Helvetica Neue"/>
              </a:rPr>
              <a:t>ve</a:t>
            </a:r>
            <a:r>
              <a:rPr lang="en-IN" sz="1800">
                <a:solidFill>
                  <a:schemeClr val="dk1"/>
                </a:solidFill>
                <a:latin typeface="Helvetica Neue"/>
                <a:ea typeface="Helvetica Neue"/>
                <a:cs typeface="Helvetica Neue"/>
                <a:sym typeface="Helvetica Neue"/>
              </a:rPr>
              <a:t> Recall – Out of all -</a:t>
            </a:r>
            <a:r>
              <a:rPr lang="en-IN" sz="1800" err="1">
                <a:solidFill>
                  <a:schemeClr val="dk1"/>
                </a:solidFill>
                <a:latin typeface="Helvetica Neue"/>
                <a:ea typeface="Helvetica Neue"/>
                <a:cs typeface="Helvetica Neue"/>
                <a:sym typeface="Helvetica Neue"/>
              </a:rPr>
              <a:t>ve</a:t>
            </a:r>
            <a:r>
              <a:rPr lang="en-IN" sz="1800">
                <a:solidFill>
                  <a:schemeClr val="dk1"/>
                </a:solidFill>
                <a:latin typeface="Helvetica Neue"/>
                <a:ea typeface="Helvetica Neue"/>
                <a:cs typeface="Helvetica Neue"/>
                <a:sym typeface="Helvetica Neue"/>
              </a:rPr>
              <a:t> samples , how many sample was my classifier able to picks up</a:t>
            </a:r>
            <a:endParaRPr/>
          </a:p>
          <a:p>
            <a:pPr marL="0" marR="0" lvl="0" indent="0" algn="l" rtl="0">
              <a:spcBef>
                <a:spcPts val="0"/>
              </a:spcBef>
              <a:spcAft>
                <a:spcPts val="0"/>
              </a:spcAft>
              <a:buNone/>
            </a:pPr>
            <a:r>
              <a:rPr lang="en-IN" sz="1800">
                <a:solidFill>
                  <a:schemeClr val="dk1"/>
                </a:solidFill>
                <a:latin typeface="Helvetica Neue"/>
                <a:ea typeface="Helvetica Neue"/>
                <a:cs typeface="Helvetica Neue"/>
                <a:sym typeface="Helvetica Neue"/>
              </a:rPr>
              <a:t>1- specificity = FPR  </a:t>
            </a:r>
            <a:endParaRPr sz="1800">
              <a:solidFill>
                <a:schemeClr val="dk1"/>
              </a:solidFill>
              <a:latin typeface="Helvetica Neue"/>
              <a:ea typeface="Helvetica Neue"/>
              <a:cs typeface="Helvetica Neue"/>
              <a:sym typeface="Helvetica Neue"/>
            </a:endParaRPr>
          </a:p>
        </p:txBody>
      </p:sp>
      <p:pic>
        <p:nvPicPr>
          <p:cNvPr id="272" name="Google Shape;272;p23" descr="https://miro.medium.com/max/533/1*eIIZS8FNvpxiEzHpFI3QZA.gif"/>
          <p:cNvPicPr preferRelativeResize="0"/>
          <p:nvPr/>
        </p:nvPicPr>
        <p:blipFill rotWithShape="1">
          <a:blip r:embed="rId5">
            <a:alphaModFix/>
          </a:blip>
          <a:srcRect/>
          <a:stretch/>
        </p:blipFill>
        <p:spPr>
          <a:xfrm>
            <a:off x="4847431" y="6176963"/>
            <a:ext cx="4057650" cy="400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278" name="Google Shape;278;p2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79" name="Google Shape;279;p24"/>
          <p:cNvPicPr preferRelativeResize="0"/>
          <p:nvPr/>
        </p:nvPicPr>
        <p:blipFill rotWithShape="1">
          <a:blip r:embed="rId3">
            <a:alphaModFix/>
          </a:blip>
          <a:srcRect/>
          <a:stretch/>
        </p:blipFill>
        <p:spPr>
          <a:xfrm>
            <a:off x="1259632" y="1825625"/>
            <a:ext cx="5781675" cy="4133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Questions </a:t>
            </a:r>
          </a:p>
        </p:txBody>
      </p:sp>
      <p:sp>
        <p:nvSpPr>
          <p:cNvPr id="3" name="Text Placeholder 2"/>
          <p:cNvSpPr>
            <a:spLocks noGrp="1"/>
          </p:cNvSpPr>
          <p:nvPr>
            <p:ph type="body" idx="1"/>
          </p:nvPr>
        </p:nvSpPr>
        <p:spPr/>
        <p:txBody>
          <a:bodyPr/>
          <a:lstStyle/>
          <a:p>
            <a:r>
              <a:rPr lang="en-IN"/>
              <a:t>Estimate the probability of using the coupon for customers who spend $2000 annually and do not have a Simmons credit card,</a:t>
            </a:r>
          </a:p>
        </p:txBody>
      </p:sp>
      <p:pic>
        <p:nvPicPr>
          <p:cNvPr id="4" name="Picture 3"/>
          <p:cNvPicPr>
            <a:picLocks noChangeAspect="1"/>
          </p:cNvPicPr>
          <p:nvPr/>
        </p:nvPicPr>
        <p:blipFill>
          <a:blip r:embed="rId2"/>
          <a:stretch>
            <a:fillRect/>
          </a:stretch>
        </p:blipFill>
        <p:spPr>
          <a:xfrm>
            <a:off x="1376362" y="2943225"/>
            <a:ext cx="6391275" cy="1428750"/>
          </a:xfrm>
          <a:prstGeom prst="rect">
            <a:avLst/>
          </a:prstGeom>
        </p:spPr>
      </p:pic>
      <p:pic>
        <p:nvPicPr>
          <p:cNvPr id="5" name="Picture 4"/>
          <p:cNvPicPr>
            <a:picLocks noChangeAspect="1"/>
          </p:cNvPicPr>
          <p:nvPr/>
        </p:nvPicPr>
        <p:blipFill>
          <a:blip r:embed="rId3"/>
          <a:stretch>
            <a:fillRect/>
          </a:stretch>
        </p:blipFill>
        <p:spPr>
          <a:xfrm>
            <a:off x="490347" y="4506911"/>
            <a:ext cx="8401050" cy="1257300"/>
          </a:xfrm>
          <a:prstGeom prst="rect">
            <a:avLst/>
          </a:prstGeom>
        </p:spPr>
      </p:pic>
    </p:spTree>
    <p:extLst>
      <p:ext uri="{BB962C8B-B14F-4D97-AF65-F5344CB8AC3E}">
        <p14:creationId xmlns:p14="http://schemas.microsoft.com/office/powerpoint/2010/main" val="365329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2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285" name="Google Shape;285;p2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86" name="Google Shape;286;p25"/>
          <p:cNvPicPr preferRelativeResize="0"/>
          <p:nvPr/>
        </p:nvPicPr>
        <p:blipFill rotWithShape="1">
          <a:blip r:embed="rId3">
            <a:alphaModFix/>
          </a:blip>
          <a:srcRect/>
          <a:stretch/>
        </p:blipFill>
        <p:spPr>
          <a:xfrm>
            <a:off x="1259632" y="1962944"/>
            <a:ext cx="5715000" cy="4076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292" name="Google Shape;292;p2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293" name="Google Shape;293;p26"/>
          <p:cNvPicPr preferRelativeResize="0"/>
          <p:nvPr/>
        </p:nvPicPr>
        <p:blipFill rotWithShape="1">
          <a:blip r:embed="rId3">
            <a:alphaModFix/>
          </a:blip>
          <a:srcRect/>
          <a:stretch/>
        </p:blipFill>
        <p:spPr>
          <a:xfrm>
            <a:off x="971600" y="1827905"/>
            <a:ext cx="6267450" cy="40862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27"/>
          <p:cNvPicPr preferRelativeResize="0"/>
          <p:nvPr/>
        </p:nvPicPr>
        <p:blipFill rotWithShape="1">
          <a:blip r:embed="rId3">
            <a:alphaModFix/>
          </a:blip>
          <a:srcRect/>
          <a:stretch/>
        </p:blipFill>
        <p:spPr>
          <a:xfrm>
            <a:off x="3995936" y="4150698"/>
            <a:ext cx="5040560" cy="2295393"/>
          </a:xfrm>
          <a:prstGeom prst="rect">
            <a:avLst/>
          </a:prstGeom>
          <a:noFill/>
          <a:ln>
            <a:noFill/>
          </a:ln>
        </p:spPr>
      </p:pic>
      <p:sp>
        <p:nvSpPr>
          <p:cNvPr id="299" name="Google Shape;299;p2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300" name="Google Shape;300;p2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01" name="Google Shape;301;p27"/>
          <p:cNvPicPr preferRelativeResize="0"/>
          <p:nvPr/>
        </p:nvPicPr>
        <p:blipFill rotWithShape="1">
          <a:blip r:embed="rId4">
            <a:alphaModFix/>
          </a:blip>
          <a:srcRect/>
          <a:stretch/>
        </p:blipFill>
        <p:spPr>
          <a:xfrm>
            <a:off x="1619672" y="1565619"/>
            <a:ext cx="6087801" cy="302413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pic>
        <p:nvPicPr>
          <p:cNvPr id="306" name="Google Shape;306;p28" descr="https://miro.medium.com/max/761/1*ZREqKQH4xZxwa1L7o9ad9w.png"/>
          <p:cNvPicPr preferRelativeResize="0"/>
          <p:nvPr/>
        </p:nvPicPr>
        <p:blipFill rotWithShape="1">
          <a:blip r:embed="rId3">
            <a:alphaModFix/>
          </a:blip>
          <a:srcRect/>
          <a:stretch/>
        </p:blipFill>
        <p:spPr>
          <a:xfrm>
            <a:off x="3147699" y="3583552"/>
            <a:ext cx="5800725" cy="3133726"/>
          </a:xfrm>
          <a:prstGeom prst="rect">
            <a:avLst/>
          </a:prstGeom>
          <a:noFill/>
          <a:ln>
            <a:noFill/>
          </a:ln>
        </p:spPr>
      </p:pic>
      <p:sp>
        <p:nvSpPr>
          <p:cNvPr id="307" name="Google Shape;307;p28"/>
          <p:cNvSpPr txBox="1">
            <a:spLocks noGrp="1"/>
          </p:cNvSpPr>
          <p:nvPr>
            <p:ph type="title"/>
          </p:nvPr>
        </p:nvSpPr>
        <p:spPr>
          <a:xfrm>
            <a:off x="628650" y="620688"/>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790"/>
              <a:buFont typeface="Calibri"/>
              <a:buNone/>
            </a:pPr>
            <a:r>
              <a:rPr lang="en-IN" sz="2790"/>
              <a:t>Area Under the ROC – Example- </a:t>
            </a:r>
            <a:r>
              <a:rPr lang="en-IN" sz="2790" b="1"/>
              <a:t>Setting the Threshold to 0.1</a:t>
            </a:r>
            <a:br>
              <a:rPr lang="en-IN" sz="2790"/>
            </a:br>
            <a:br>
              <a:rPr lang="en-IN" sz="2970"/>
            </a:br>
            <a:r>
              <a:rPr lang="en-IN" sz="2970"/>
              <a:t> </a:t>
            </a:r>
            <a:endParaRPr/>
          </a:p>
        </p:txBody>
      </p:sp>
      <p:sp>
        <p:nvSpPr>
          <p:cNvPr id="308" name="Google Shape;308;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09" name="Google Shape;309;p28"/>
          <p:cNvPicPr preferRelativeResize="0"/>
          <p:nvPr/>
        </p:nvPicPr>
        <p:blipFill rotWithShape="1">
          <a:blip r:embed="rId4">
            <a:alphaModFix/>
          </a:blip>
          <a:srcRect/>
          <a:stretch/>
        </p:blipFill>
        <p:spPr>
          <a:xfrm>
            <a:off x="195576" y="1635054"/>
            <a:ext cx="5727512" cy="28729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29"/>
          <p:cNvPicPr preferRelativeResize="0"/>
          <p:nvPr/>
        </p:nvPicPr>
        <p:blipFill rotWithShape="1">
          <a:blip r:embed="rId3">
            <a:alphaModFix/>
          </a:blip>
          <a:srcRect/>
          <a:stretch/>
        </p:blipFill>
        <p:spPr>
          <a:xfrm>
            <a:off x="4355976" y="3620616"/>
            <a:ext cx="4648200" cy="3228975"/>
          </a:xfrm>
          <a:prstGeom prst="rect">
            <a:avLst/>
          </a:prstGeom>
          <a:noFill/>
          <a:ln>
            <a:noFill/>
          </a:ln>
        </p:spPr>
      </p:pic>
      <p:sp>
        <p:nvSpPr>
          <p:cNvPr id="315" name="Google Shape;315;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970"/>
              <a:buFont typeface="Calibri"/>
              <a:buNone/>
            </a:pPr>
            <a:r>
              <a:rPr lang="en-IN" sz="2970"/>
              <a:t>Area Under the ROC – Example- </a:t>
            </a:r>
            <a:r>
              <a:rPr lang="en-IN" sz="2970" b="1"/>
              <a:t>Setting the Threshold to 0.9</a:t>
            </a:r>
            <a:br>
              <a:rPr lang="en-IN" sz="2970"/>
            </a:br>
            <a:br>
              <a:rPr lang="en-IN" sz="2970"/>
            </a:br>
            <a:r>
              <a:rPr lang="en-IN" sz="2970"/>
              <a:t> </a:t>
            </a:r>
            <a:endParaRPr/>
          </a:p>
        </p:txBody>
      </p:sp>
      <p:sp>
        <p:nvSpPr>
          <p:cNvPr id="316" name="Google Shape;316;p2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17" name="Google Shape;317;p29"/>
          <p:cNvPicPr preferRelativeResize="0"/>
          <p:nvPr/>
        </p:nvPicPr>
        <p:blipFill rotWithShape="1">
          <a:blip r:embed="rId4">
            <a:alphaModFix/>
          </a:blip>
          <a:srcRect/>
          <a:stretch/>
        </p:blipFill>
        <p:spPr>
          <a:xfrm>
            <a:off x="467544" y="1412776"/>
            <a:ext cx="5520481" cy="293761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323" name="Google Shape;323;p30"/>
          <p:cNvSpPr txBox="1">
            <a:spLocks noGrp="1"/>
          </p:cNvSpPr>
          <p:nvPr>
            <p:ph type="body" idx="1"/>
          </p:nvPr>
        </p:nvSpPr>
        <p:spPr>
          <a:xfrm>
            <a:off x="484632" y="1690689"/>
            <a:ext cx="8030718" cy="4486274"/>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ROC(Receiver Operator Characteristic Curve) can help in deciding the best threshold value. It is generated by plotting the True Positive Rate (y-axis) against the False Positive Rate (x-axis)</a:t>
            </a:r>
            <a:endParaRPr/>
          </a:p>
          <a:p>
            <a:pPr marL="171450" lvl="0" indent="-171450" algn="l" rtl="0">
              <a:lnSpc>
                <a:spcPct val="90000"/>
              </a:lnSpc>
              <a:spcBef>
                <a:spcPts val="750"/>
              </a:spcBef>
              <a:spcAft>
                <a:spcPts val="0"/>
              </a:spcAft>
              <a:buClr>
                <a:schemeClr val="dk1"/>
              </a:buClr>
              <a:buSzPts val="2100"/>
              <a:buChar char="•"/>
            </a:pPr>
            <a:r>
              <a:rPr lang="en-IN" b="1"/>
              <a:t>Threshold classifying all people as having heart disease</a:t>
            </a:r>
            <a:endParaRPr/>
          </a:p>
          <a:p>
            <a:pPr marL="171450" lvl="0" indent="-38100" algn="l" rtl="0">
              <a:lnSpc>
                <a:spcPct val="90000"/>
              </a:lnSpc>
              <a:spcBef>
                <a:spcPts val="750"/>
              </a:spcBef>
              <a:spcAft>
                <a:spcPts val="0"/>
              </a:spcAft>
              <a:buClr>
                <a:schemeClr val="dk1"/>
              </a:buClr>
              <a:buSzPts val="2100"/>
              <a:buNone/>
            </a:pPr>
            <a:endParaRPr/>
          </a:p>
        </p:txBody>
      </p:sp>
      <p:pic>
        <p:nvPicPr>
          <p:cNvPr id="324" name="Google Shape;324;p30"/>
          <p:cNvPicPr preferRelativeResize="0"/>
          <p:nvPr/>
        </p:nvPicPr>
        <p:blipFill rotWithShape="1">
          <a:blip r:embed="rId3">
            <a:alphaModFix/>
          </a:blip>
          <a:srcRect/>
          <a:stretch/>
        </p:blipFill>
        <p:spPr>
          <a:xfrm>
            <a:off x="395536" y="3429000"/>
            <a:ext cx="8208912" cy="2231798"/>
          </a:xfrm>
          <a:prstGeom prst="rect">
            <a:avLst/>
          </a:prstGeom>
          <a:noFill/>
          <a:ln>
            <a:noFill/>
          </a:ln>
        </p:spPr>
      </p:pic>
      <p:pic>
        <p:nvPicPr>
          <p:cNvPr id="5" name="Google Shape;270;p23" descr="https://miro.medium.com/max/525/1*yw4Y3D7nGNVza2EC2WrOfg.gif"/>
          <p:cNvPicPr preferRelativeResize="0"/>
          <p:nvPr/>
        </p:nvPicPr>
        <p:blipFill rotWithShape="1">
          <a:blip r:embed="rId4">
            <a:alphaModFix/>
          </a:blip>
          <a:srcRect/>
          <a:stretch/>
        </p:blipFill>
        <p:spPr>
          <a:xfrm>
            <a:off x="395534" y="5976938"/>
            <a:ext cx="4000500" cy="400050"/>
          </a:xfrm>
          <a:prstGeom prst="rect">
            <a:avLst/>
          </a:prstGeom>
          <a:noFill/>
          <a:ln>
            <a:noFill/>
          </a:ln>
        </p:spPr>
      </p:pic>
      <p:pic>
        <p:nvPicPr>
          <p:cNvPr id="6" name="Google Shape;272;p23" descr="https://miro.medium.com/max/533/1*eIIZS8FNvpxiEzHpFI3QZA.gif"/>
          <p:cNvPicPr preferRelativeResize="0"/>
          <p:nvPr/>
        </p:nvPicPr>
        <p:blipFill rotWithShape="1">
          <a:blip r:embed="rId5">
            <a:alphaModFix/>
          </a:blip>
          <a:srcRect/>
          <a:stretch/>
        </p:blipFill>
        <p:spPr>
          <a:xfrm>
            <a:off x="4755991" y="6034995"/>
            <a:ext cx="4057650" cy="4000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Area Under the ROC – Example </a:t>
            </a:r>
            <a:endParaRPr/>
          </a:p>
        </p:txBody>
      </p:sp>
      <p:sp>
        <p:nvSpPr>
          <p:cNvPr id="330" name="Google Shape;330;p31"/>
          <p:cNvSpPr txBox="1">
            <a:spLocks noGrp="1"/>
          </p:cNvSpPr>
          <p:nvPr>
            <p:ph type="body" idx="1"/>
          </p:nvPr>
        </p:nvSpPr>
        <p:spPr>
          <a:xfrm>
            <a:off x="484177" y="1484784"/>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b="1"/>
              <a:t>Threshold classifying all people as having heart disease</a:t>
            </a:r>
            <a:endParaRPr/>
          </a:p>
          <a:p>
            <a:pPr marL="171450" lvl="0" indent="-38100" algn="l" rtl="0">
              <a:lnSpc>
                <a:spcPct val="90000"/>
              </a:lnSpc>
              <a:spcBef>
                <a:spcPts val="750"/>
              </a:spcBef>
              <a:spcAft>
                <a:spcPts val="0"/>
              </a:spcAft>
              <a:buClr>
                <a:schemeClr val="dk1"/>
              </a:buClr>
              <a:buSzPts val="2100"/>
              <a:buNone/>
            </a:pPr>
            <a:endParaRPr/>
          </a:p>
        </p:txBody>
      </p:sp>
      <p:pic>
        <p:nvPicPr>
          <p:cNvPr id="331" name="Google Shape;331;p31"/>
          <p:cNvPicPr preferRelativeResize="0"/>
          <p:nvPr/>
        </p:nvPicPr>
        <p:blipFill rotWithShape="1">
          <a:blip r:embed="rId3">
            <a:alphaModFix/>
          </a:blip>
          <a:srcRect r="39817" b="-7548"/>
          <a:stretch/>
        </p:blipFill>
        <p:spPr>
          <a:xfrm>
            <a:off x="135685" y="1892854"/>
            <a:ext cx="4940371" cy="2400241"/>
          </a:xfrm>
          <a:prstGeom prst="rect">
            <a:avLst/>
          </a:prstGeom>
          <a:noFill/>
          <a:ln>
            <a:noFill/>
          </a:ln>
        </p:spPr>
      </p:pic>
      <p:pic>
        <p:nvPicPr>
          <p:cNvPr id="332" name="Google Shape;332;p31"/>
          <p:cNvPicPr preferRelativeResize="0"/>
          <p:nvPr/>
        </p:nvPicPr>
        <p:blipFill rotWithShape="1">
          <a:blip r:embed="rId4">
            <a:alphaModFix/>
          </a:blip>
          <a:srcRect/>
          <a:stretch/>
        </p:blipFill>
        <p:spPr>
          <a:xfrm>
            <a:off x="4772909" y="3066267"/>
            <a:ext cx="4039603" cy="2883013"/>
          </a:xfrm>
          <a:prstGeom prst="rect">
            <a:avLst/>
          </a:prstGeom>
          <a:noFill/>
          <a:ln>
            <a:noFill/>
          </a:ln>
        </p:spPr>
      </p:pic>
      <p:pic>
        <p:nvPicPr>
          <p:cNvPr id="333" name="Google Shape;333;p31"/>
          <p:cNvPicPr preferRelativeResize="0"/>
          <p:nvPr/>
        </p:nvPicPr>
        <p:blipFill rotWithShape="1">
          <a:blip r:embed="rId3">
            <a:alphaModFix/>
          </a:blip>
          <a:srcRect l="54622" t="3822"/>
          <a:stretch/>
        </p:blipFill>
        <p:spPr>
          <a:xfrm>
            <a:off x="960748" y="4345083"/>
            <a:ext cx="3725038" cy="2146502"/>
          </a:xfrm>
          <a:prstGeom prst="rect">
            <a:avLst/>
          </a:prstGeom>
          <a:noFill/>
          <a:ln>
            <a:noFill/>
          </a:ln>
        </p:spPr>
      </p:pic>
      <p:pic>
        <p:nvPicPr>
          <p:cNvPr id="7" name="Google Shape;270;p23" descr="https://miro.medium.com/max/525/1*yw4Y3D7nGNVza2EC2WrOfg.gif"/>
          <p:cNvPicPr preferRelativeResize="0"/>
          <p:nvPr/>
        </p:nvPicPr>
        <p:blipFill rotWithShape="1">
          <a:blip r:embed="rId5">
            <a:alphaModFix/>
          </a:blip>
          <a:srcRect/>
          <a:stretch/>
        </p:blipFill>
        <p:spPr>
          <a:xfrm>
            <a:off x="427027" y="6091535"/>
            <a:ext cx="4000500" cy="400050"/>
          </a:xfrm>
          <a:prstGeom prst="rect">
            <a:avLst/>
          </a:prstGeom>
          <a:noFill/>
          <a:ln>
            <a:noFill/>
          </a:ln>
        </p:spPr>
      </p:pic>
      <p:pic>
        <p:nvPicPr>
          <p:cNvPr id="8" name="Google Shape;272;p23" descr="https://miro.medium.com/max/533/1*eIIZS8FNvpxiEzHpFI3QZA.gif"/>
          <p:cNvPicPr preferRelativeResize="0"/>
          <p:nvPr/>
        </p:nvPicPr>
        <p:blipFill rotWithShape="1">
          <a:blip r:embed="rId6">
            <a:alphaModFix/>
          </a:blip>
          <a:srcRect/>
          <a:stretch/>
        </p:blipFill>
        <p:spPr>
          <a:xfrm>
            <a:off x="4754862" y="6114381"/>
            <a:ext cx="4057650" cy="4000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pic>
        <p:nvPicPr>
          <p:cNvPr id="338" name="Google Shape;338;p32"/>
          <p:cNvPicPr preferRelativeResize="0"/>
          <p:nvPr/>
        </p:nvPicPr>
        <p:blipFill rotWithShape="1">
          <a:blip r:embed="rId3">
            <a:alphaModFix/>
          </a:blip>
          <a:srcRect/>
          <a:stretch/>
        </p:blipFill>
        <p:spPr>
          <a:xfrm>
            <a:off x="4572000" y="2272098"/>
            <a:ext cx="4345481" cy="3601392"/>
          </a:xfrm>
          <a:prstGeom prst="rect">
            <a:avLst/>
          </a:prstGeom>
          <a:noFill/>
          <a:ln>
            <a:noFill/>
          </a:ln>
        </p:spPr>
      </p:pic>
      <p:sp>
        <p:nvSpPr>
          <p:cNvPr id="339" name="Google Shape;339;p3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70"/>
              <a:buFont typeface="Calibri"/>
              <a:buNone/>
            </a:pPr>
            <a:r>
              <a:rPr lang="en-IN" sz="2970" b="1"/>
              <a:t>Increasing the Threshold slightly so that only the two people with the least cholesterol value are below the threshold</a:t>
            </a:r>
            <a:endParaRPr sz="2970"/>
          </a:p>
        </p:txBody>
      </p:sp>
      <p:sp>
        <p:nvSpPr>
          <p:cNvPr id="340" name="Google Shape;340;p3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41" name="Google Shape;341;p32"/>
          <p:cNvPicPr preferRelativeResize="0"/>
          <p:nvPr/>
        </p:nvPicPr>
        <p:blipFill rotWithShape="1">
          <a:blip r:embed="rId4">
            <a:alphaModFix/>
          </a:blip>
          <a:srcRect l="6688" t="4776" r="42125" b="7601"/>
          <a:stretch/>
        </p:blipFill>
        <p:spPr>
          <a:xfrm>
            <a:off x="467544" y="1705610"/>
            <a:ext cx="4680520" cy="2232248"/>
          </a:xfrm>
          <a:prstGeom prst="rect">
            <a:avLst/>
          </a:prstGeom>
          <a:noFill/>
          <a:ln>
            <a:noFill/>
          </a:ln>
        </p:spPr>
      </p:pic>
      <p:pic>
        <p:nvPicPr>
          <p:cNvPr id="342" name="Google Shape;342;p32"/>
          <p:cNvPicPr preferRelativeResize="0"/>
          <p:nvPr/>
        </p:nvPicPr>
        <p:blipFill rotWithShape="1">
          <a:blip r:embed="rId4">
            <a:alphaModFix/>
          </a:blip>
          <a:srcRect l="56925" t="25386" r="2125" b="15256"/>
          <a:stretch/>
        </p:blipFill>
        <p:spPr>
          <a:xfrm>
            <a:off x="467544" y="3937858"/>
            <a:ext cx="3744416" cy="1512168"/>
          </a:xfrm>
          <a:prstGeom prst="rect">
            <a:avLst/>
          </a:prstGeom>
          <a:noFill/>
          <a:ln>
            <a:noFill/>
          </a:ln>
        </p:spPr>
      </p:pic>
      <p:pic>
        <p:nvPicPr>
          <p:cNvPr id="7" name="Google Shape;270;p23" descr="https://miro.medium.com/max/525/1*yw4Y3D7nGNVza2EC2WrOfg.gif"/>
          <p:cNvPicPr preferRelativeResize="0"/>
          <p:nvPr/>
        </p:nvPicPr>
        <p:blipFill rotWithShape="1">
          <a:blip r:embed="rId5">
            <a:alphaModFix/>
          </a:blip>
          <a:srcRect/>
          <a:stretch/>
        </p:blipFill>
        <p:spPr>
          <a:xfrm>
            <a:off x="467544" y="6311899"/>
            <a:ext cx="4000500" cy="400050"/>
          </a:xfrm>
          <a:prstGeom prst="rect">
            <a:avLst/>
          </a:prstGeom>
          <a:noFill/>
          <a:ln>
            <a:noFill/>
          </a:ln>
        </p:spPr>
      </p:pic>
      <p:pic>
        <p:nvPicPr>
          <p:cNvPr id="8" name="Google Shape;272;p23" descr="https://miro.medium.com/max/533/1*eIIZS8FNvpxiEzHpFI3QZA.gif"/>
          <p:cNvPicPr preferRelativeResize="0"/>
          <p:nvPr/>
        </p:nvPicPr>
        <p:blipFill rotWithShape="1">
          <a:blip r:embed="rId6">
            <a:alphaModFix/>
          </a:blip>
          <a:srcRect/>
          <a:stretch/>
        </p:blipFill>
        <p:spPr>
          <a:xfrm>
            <a:off x="4859831" y="6319963"/>
            <a:ext cx="4057650" cy="400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b="1"/>
              <a:t>Increasing the threshold values</a:t>
            </a:r>
            <a:endParaRPr/>
          </a:p>
        </p:txBody>
      </p:sp>
      <p:sp>
        <p:nvSpPr>
          <p:cNvPr id="348" name="Google Shape;348;p3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49" name="Google Shape;349;p33"/>
          <p:cNvPicPr preferRelativeResize="0"/>
          <p:nvPr/>
        </p:nvPicPr>
        <p:blipFill rotWithShape="1">
          <a:blip r:embed="rId3">
            <a:alphaModFix/>
          </a:blip>
          <a:srcRect r="44088" b="5491"/>
          <a:stretch/>
        </p:blipFill>
        <p:spPr>
          <a:xfrm>
            <a:off x="-97297" y="1359780"/>
            <a:ext cx="4957128" cy="2315126"/>
          </a:xfrm>
          <a:prstGeom prst="rect">
            <a:avLst/>
          </a:prstGeom>
          <a:noFill/>
          <a:ln>
            <a:noFill/>
          </a:ln>
        </p:spPr>
      </p:pic>
      <p:pic>
        <p:nvPicPr>
          <p:cNvPr id="350" name="Google Shape;350;p33"/>
          <p:cNvPicPr preferRelativeResize="0"/>
          <p:nvPr/>
        </p:nvPicPr>
        <p:blipFill rotWithShape="1">
          <a:blip r:embed="rId3">
            <a:alphaModFix/>
          </a:blip>
          <a:srcRect l="58537" t="4711"/>
          <a:stretch/>
        </p:blipFill>
        <p:spPr>
          <a:xfrm>
            <a:off x="301752" y="3674906"/>
            <a:ext cx="3791388" cy="2433440"/>
          </a:xfrm>
          <a:prstGeom prst="rect">
            <a:avLst/>
          </a:prstGeom>
          <a:noFill/>
          <a:ln>
            <a:noFill/>
          </a:ln>
        </p:spPr>
      </p:pic>
      <p:pic>
        <p:nvPicPr>
          <p:cNvPr id="351" name="Google Shape;351;p33"/>
          <p:cNvPicPr preferRelativeResize="0"/>
          <p:nvPr/>
        </p:nvPicPr>
        <p:blipFill rotWithShape="1">
          <a:blip r:embed="rId4">
            <a:alphaModFix/>
          </a:blip>
          <a:srcRect/>
          <a:stretch/>
        </p:blipFill>
        <p:spPr>
          <a:xfrm>
            <a:off x="4289819" y="2985986"/>
            <a:ext cx="4951478" cy="3122360"/>
          </a:xfrm>
          <a:prstGeom prst="rect">
            <a:avLst/>
          </a:prstGeom>
          <a:noFill/>
          <a:ln>
            <a:noFill/>
          </a:ln>
        </p:spPr>
      </p:pic>
      <p:pic>
        <p:nvPicPr>
          <p:cNvPr id="7" name="Google Shape;270;p23" descr="https://miro.medium.com/max/525/1*yw4Y3D7nGNVza2EC2WrOfg.gif"/>
          <p:cNvPicPr preferRelativeResize="0"/>
          <p:nvPr/>
        </p:nvPicPr>
        <p:blipFill rotWithShape="1">
          <a:blip r:embed="rId5">
            <a:alphaModFix/>
          </a:blip>
          <a:srcRect/>
          <a:stretch/>
        </p:blipFill>
        <p:spPr>
          <a:xfrm>
            <a:off x="467544" y="6311899"/>
            <a:ext cx="4000500" cy="400050"/>
          </a:xfrm>
          <a:prstGeom prst="rect">
            <a:avLst/>
          </a:prstGeom>
          <a:noFill/>
          <a:ln>
            <a:noFill/>
          </a:ln>
        </p:spPr>
      </p:pic>
      <p:pic>
        <p:nvPicPr>
          <p:cNvPr id="8" name="Google Shape;272;p23" descr="https://miro.medium.com/max/533/1*eIIZS8FNvpxiEzHpFI3QZA.gif"/>
          <p:cNvPicPr preferRelativeResize="0"/>
          <p:nvPr/>
        </p:nvPicPr>
        <p:blipFill rotWithShape="1">
          <a:blip r:embed="rId6">
            <a:alphaModFix/>
          </a:blip>
          <a:srcRect/>
          <a:stretch/>
        </p:blipFill>
        <p:spPr>
          <a:xfrm>
            <a:off x="4859831" y="6319963"/>
            <a:ext cx="4057650" cy="4000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IN" sz="2800" b="1"/>
              <a:t>Lastly, we choose a threshold where we classify all people as not having a heart disease i.e Threshold of 1</a:t>
            </a:r>
            <a:endParaRPr sz="2800"/>
          </a:p>
        </p:txBody>
      </p:sp>
      <p:sp>
        <p:nvSpPr>
          <p:cNvPr id="357" name="Google Shape;357;p3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58" name="Google Shape;358;p34"/>
          <p:cNvPicPr preferRelativeResize="0"/>
          <p:nvPr/>
        </p:nvPicPr>
        <p:blipFill rotWithShape="1">
          <a:blip r:embed="rId3">
            <a:alphaModFix/>
          </a:blip>
          <a:srcRect/>
          <a:stretch/>
        </p:blipFill>
        <p:spPr>
          <a:xfrm>
            <a:off x="467544" y="1639094"/>
            <a:ext cx="7581900" cy="4724400"/>
          </a:xfrm>
          <a:prstGeom prst="rect">
            <a:avLst/>
          </a:prstGeom>
          <a:noFill/>
          <a:ln>
            <a:noFill/>
          </a:ln>
        </p:spPr>
      </p:pic>
      <p:pic>
        <p:nvPicPr>
          <p:cNvPr id="5" name="Google Shape;270;p23" descr="https://miro.medium.com/max/525/1*yw4Y3D7nGNVza2EC2WrOfg.gif"/>
          <p:cNvPicPr preferRelativeResize="0"/>
          <p:nvPr/>
        </p:nvPicPr>
        <p:blipFill rotWithShape="1">
          <a:blip r:embed="rId4">
            <a:alphaModFix/>
          </a:blip>
          <a:srcRect/>
          <a:stretch/>
        </p:blipFill>
        <p:spPr>
          <a:xfrm>
            <a:off x="467544" y="6311899"/>
            <a:ext cx="4000500" cy="400050"/>
          </a:xfrm>
          <a:prstGeom prst="rect">
            <a:avLst/>
          </a:prstGeom>
          <a:noFill/>
          <a:ln>
            <a:noFill/>
          </a:ln>
        </p:spPr>
      </p:pic>
      <p:pic>
        <p:nvPicPr>
          <p:cNvPr id="6" name="Google Shape;272;p23" descr="https://miro.medium.com/max/533/1*eIIZS8FNvpxiEzHpFI3QZA.gif"/>
          <p:cNvPicPr preferRelativeResize="0"/>
          <p:nvPr/>
        </p:nvPicPr>
        <p:blipFill rotWithShape="1">
          <a:blip r:embed="rId5">
            <a:alphaModFix/>
          </a:blip>
          <a:srcRect/>
          <a:stretch/>
        </p:blipFill>
        <p:spPr>
          <a:xfrm>
            <a:off x="4859831" y="6319963"/>
            <a:ext cx="4057650" cy="40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Questions </a:t>
            </a:r>
          </a:p>
        </p:txBody>
      </p:sp>
      <p:sp>
        <p:nvSpPr>
          <p:cNvPr id="6" name="Text Placeholder 5"/>
          <p:cNvSpPr>
            <a:spLocks noGrp="1"/>
          </p:cNvSpPr>
          <p:nvPr>
            <p:ph type="body" idx="1"/>
          </p:nvPr>
        </p:nvSpPr>
        <p:spPr/>
        <p:txBody>
          <a:bodyPr/>
          <a:lstStyle/>
          <a:p>
            <a:r>
              <a:rPr lang="en-IN"/>
              <a:t>Estimate the probability of using the coupon for customers who spend $2000 annually and have a Simmons credit card,</a:t>
            </a:r>
          </a:p>
          <a:p>
            <a:endParaRPr lang="en-IN"/>
          </a:p>
        </p:txBody>
      </p:sp>
      <p:pic>
        <p:nvPicPr>
          <p:cNvPr id="7" name="Picture 6"/>
          <p:cNvPicPr>
            <a:picLocks noChangeAspect="1"/>
          </p:cNvPicPr>
          <p:nvPr/>
        </p:nvPicPr>
        <p:blipFill>
          <a:blip r:embed="rId2"/>
          <a:stretch>
            <a:fillRect/>
          </a:stretch>
        </p:blipFill>
        <p:spPr>
          <a:xfrm>
            <a:off x="0" y="2810972"/>
            <a:ext cx="9144000" cy="1236055"/>
          </a:xfrm>
          <a:prstGeom prst="rect">
            <a:avLst/>
          </a:prstGeom>
        </p:spPr>
      </p:pic>
    </p:spTree>
    <p:extLst>
      <p:ext uri="{BB962C8B-B14F-4D97-AF65-F5344CB8AC3E}">
        <p14:creationId xmlns:p14="http://schemas.microsoft.com/office/powerpoint/2010/main" val="298886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ROC</a:t>
            </a:r>
            <a:endParaRPr/>
          </a:p>
        </p:txBody>
      </p:sp>
      <p:sp>
        <p:nvSpPr>
          <p:cNvPr id="364" name="Google Shape;364;p3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65" name="Google Shape;365;p35"/>
          <p:cNvPicPr preferRelativeResize="0"/>
          <p:nvPr/>
        </p:nvPicPr>
        <p:blipFill rotWithShape="1">
          <a:blip r:embed="rId3">
            <a:alphaModFix/>
          </a:blip>
          <a:srcRect/>
          <a:stretch/>
        </p:blipFill>
        <p:spPr>
          <a:xfrm>
            <a:off x="823912" y="1743869"/>
            <a:ext cx="7496175" cy="451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AUC</a:t>
            </a:r>
            <a:endParaRPr/>
          </a:p>
        </p:txBody>
      </p:sp>
      <p:sp>
        <p:nvSpPr>
          <p:cNvPr id="371" name="Google Shape;371;p3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72" name="Google Shape;372;p36"/>
          <p:cNvPicPr preferRelativeResize="0"/>
          <p:nvPr/>
        </p:nvPicPr>
        <p:blipFill rotWithShape="1">
          <a:blip r:embed="rId3">
            <a:alphaModFix/>
          </a:blip>
          <a:srcRect/>
          <a:stretch/>
        </p:blipFill>
        <p:spPr>
          <a:xfrm>
            <a:off x="628650" y="1829057"/>
            <a:ext cx="6791325" cy="44862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970"/>
              <a:buFont typeface="Calibri"/>
              <a:buNone/>
            </a:pPr>
            <a:br>
              <a:rPr lang="en-IN" sz="2970"/>
            </a:br>
            <a:r>
              <a:rPr lang="en-IN" sz="2970"/>
              <a:t>Area Under the ROC(Receiver operating characteristic) Example </a:t>
            </a:r>
            <a:br>
              <a:rPr lang="en-IN" sz="2970"/>
            </a:br>
            <a:br>
              <a:rPr lang="en-IN" sz="2970"/>
            </a:br>
            <a:endParaRPr sz="2970"/>
          </a:p>
        </p:txBody>
      </p:sp>
      <p:graphicFrame>
        <p:nvGraphicFramePr>
          <p:cNvPr id="378" name="Google Shape;378;p37"/>
          <p:cNvGraphicFramePr/>
          <p:nvPr/>
        </p:nvGraphicFramePr>
        <p:xfrm>
          <a:off x="323526" y="1772816"/>
          <a:ext cx="8191775" cy="4320525"/>
        </p:xfrm>
        <a:graphic>
          <a:graphicData uri="http://schemas.openxmlformats.org/drawingml/2006/table">
            <a:tbl>
              <a:tblPr>
                <a:noFill/>
                <a:tableStyleId>{1E2721E7-8646-4CC1-883F-5221935B4CBB}</a:tableStyleId>
              </a:tblPr>
              <a:tblGrid>
                <a:gridCol w="826075">
                  <a:extLst>
                    <a:ext uri="{9D8B030D-6E8A-4147-A177-3AD203B41FA5}">
                      <a16:colId xmlns:a16="http://schemas.microsoft.com/office/drawing/2014/main" val="20000"/>
                    </a:ext>
                  </a:extLst>
                </a:gridCol>
                <a:gridCol w="1032575">
                  <a:extLst>
                    <a:ext uri="{9D8B030D-6E8A-4147-A177-3AD203B41FA5}">
                      <a16:colId xmlns:a16="http://schemas.microsoft.com/office/drawing/2014/main" val="20001"/>
                    </a:ext>
                  </a:extLst>
                </a:gridCol>
                <a:gridCol w="980950">
                  <a:extLst>
                    <a:ext uri="{9D8B030D-6E8A-4147-A177-3AD203B41FA5}">
                      <a16:colId xmlns:a16="http://schemas.microsoft.com/office/drawing/2014/main" val="20002"/>
                    </a:ext>
                  </a:extLst>
                </a:gridCol>
                <a:gridCol w="980950">
                  <a:extLst>
                    <a:ext uri="{9D8B030D-6E8A-4147-A177-3AD203B41FA5}">
                      <a16:colId xmlns:a16="http://schemas.microsoft.com/office/drawing/2014/main" val="20003"/>
                    </a:ext>
                  </a:extLst>
                </a:gridCol>
                <a:gridCol w="1084200">
                  <a:extLst>
                    <a:ext uri="{9D8B030D-6E8A-4147-A177-3AD203B41FA5}">
                      <a16:colId xmlns:a16="http://schemas.microsoft.com/office/drawing/2014/main" val="20004"/>
                    </a:ext>
                  </a:extLst>
                </a:gridCol>
                <a:gridCol w="1084200">
                  <a:extLst>
                    <a:ext uri="{9D8B030D-6E8A-4147-A177-3AD203B41FA5}">
                      <a16:colId xmlns:a16="http://schemas.microsoft.com/office/drawing/2014/main" val="20005"/>
                    </a:ext>
                  </a:extLst>
                </a:gridCol>
                <a:gridCol w="1084200">
                  <a:extLst>
                    <a:ext uri="{9D8B030D-6E8A-4147-A177-3AD203B41FA5}">
                      <a16:colId xmlns:a16="http://schemas.microsoft.com/office/drawing/2014/main" val="20006"/>
                    </a:ext>
                  </a:extLst>
                </a:gridCol>
                <a:gridCol w="1118625">
                  <a:extLst>
                    <a:ext uri="{9D8B030D-6E8A-4147-A177-3AD203B41FA5}">
                      <a16:colId xmlns:a16="http://schemas.microsoft.com/office/drawing/2014/main" val="20007"/>
                    </a:ext>
                  </a:extLst>
                </a:gridCol>
              </a:tblGrid>
              <a:tr h="579025">
                <a:tc>
                  <a:txBody>
                    <a:bodyPr/>
                    <a:lstStyle/>
                    <a:p>
                      <a:pPr marL="0" marR="0" lvl="0" indent="0" algn="ctr" rtl="0">
                        <a:spcBef>
                          <a:spcPts val="0"/>
                        </a:spcBef>
                        <a:spcAft>
                          <a:spcPts val="0"/>
                        </a:spcAft>
                        <a:buNone/>
                      </a:pPr>
                      <a:r>
                        <a:rPr lang="en-IN" sz="2400" u="none" strike="noStrike" cap="none">
                          <a:solidFill>
                            <a:srgbClr val="FF0000"/>
                          </a:solidFill>
                        </a:rPr>
                        <a:t>Y</a:t>
                      </a:r>
                      <a:r>
                        <a:rPr lang="en-IN" sz="2400" u="none" strike="noStrike" cap="none" baseline="-25000">
                          <a:solidFill>
                            <a:srgbClr val="FF0000"/>
                          </a:solidFill>
                        </a:rPr>
                        <a:t>a</a:t>
                      </a:r>
                      <a:endParaRPr sz="2400" b="0" i="0" u="none" strike="noStrike" cap="none" baseline="-25000">
                        <a:solidFill>
                          <a:srgbClr val="FF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solidFill>
                            <a:srgbClr val="FF0000"/>
                          </a:solidFill>
                        </a:rPr>
                        <a:t>Y</a:t>
                      </a:r>
                      <a:r>
                        <a:rPr lang="en-IN" sz="2400" u="none" strike="noStrike" cap="none" baseline="-25000">
                          <a:solidFill>
                            <a:srgbClr val="FF0000"/>
                          </a:solidFill>
                        </a:rPr>
                        <a:t>p</a:t>
                      </a:r>
                      <a:endParaRPr sz="2400" b="0" i="0" u="none" strike="noStrike" cap="none">
                        <a:solidFill>
                          <a:srgbClr val="FF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0.2</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0.4</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0.6</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0.8</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tc>
                  <a:txBody>
                    <a:bodyPr/>
                    <a:lstStyle/>
                    <a:p>
                      <a:pPr marL="0" marR="0" lvl="0" indent="0" algn="ctr" rtl="0">
                        <a:spcBef>
                          <a:spcPts val="0"/>
                        </a:spcBef>
                        <a:spcAft>
                          <a:spcPts val="0"/>
                        </a:spcAft>
                        <a:buNone/>
                      </a:pPr>
                      <a:r>
                        <a:rPr lang="en-IN" sz="2400" u="none" strike="noStrike" cap="none"/>
                        <a:t>Y</a:t>
                      </a:r>
                      <a:r>
                        <a:rPr lang="en-IN" sz="2400" u="none" strike="noStrike" cap="none" baseline="-25000"/>
                        <a:t>1.0</a:t>
                      </a:r>
                      <a:endParaRPr sz="2400" b="0" i="0" u="none" strike="noStrike" cap="none">
                        <a:solidFill>
                          <a:srgbClr val="000000"/>
                        </a:solidFill>
                        <a:latin typeface="Calibri"/>
                        <a:ea typeface="Calibri"/>
                        <a:cs typeface="Calibri"/>
                        <a:sym typeface="Calibri"/>
                      </a:endParaRPr>
                    </a:p>
                  </a:txBody>
                  <a:tcPr marL="7625" marR="7625" marT="7625" marB="0" anchor="b">
                    <a:solidFill>
                      <a:schemeClr val="accent1"/>
                    </a:solidFill>
                  </a:tcPr>
                </a:tc>
                <a:extLst>
                  <a:ext uri="{0D108BD9-81ED-4DB2-BD59-A6C34878D82A}">
                    <a16:rowId xmlns:a16="http://schemas.microsoft.com/office/drawing/2014/main" val="10000"/>
                  </a:ext>
                </a:extLst>
              </a:tr>
              <a:tr h="534500">
                <a:tc>
                  <a:txBody>
                    <a:bodyPr/>
                    <a:lstStyle/>
                    <a:p>
                      <a:pPr marL="0" marR="0" lvl="0" indent="0" algn="ctr" rtl="0">
                        <a:spcBef>
                          <a:spcPts val="0"/>
                        </a:spcBef>
                        <a:spcAft>
                          <a:spcPts val="0"/>
                        </a:spcAft>
                        <a:buNone/>
                      </a:pPr>
                      <a:r>
                        <a:rPr lang="en-IN" sz="1800" u="none" strike="noStrike" cap="none">
                          <a:solidFill>
                            <a:srgbClr val="FF0000"/>
                          </a:solidFill>
                        </a:rPr>
                        <a:t>1</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solidFill>
                            <a:srgbClr val="FF0000"/>
                          </a:solidFill>
                        </a:rPr>
                        <a:t>0.8</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extLst>
                  <a:ext uri="{0D108BD9-81ED-4DB2-BD59-A6C34878D82A}">
                    <a16:rowId xmlns:a16="http://schemas.microsoft.com/office/drawing/2014/main" val="10001"/>
                  </a:ext>
                </a:extLst>
              </a:tr>
              <a:tr h="534500">
                <a:tc>
                  <a:txBody>
                    <a:bodyPr/>
                    <a:lstStyle/>
                    <a:p>
                      <a:pPr marL="0" marR="0" lvl="0" indent="0" algn="ctr" rtl="0">
                        <a:spcBef>
                          <a:spcPts val="0"/>
                        </a:spcBef>
                        <a:spcAft>
                          <a:spcPts val="0"/>
                        </a:spcAft>
                        <a:buNone/>
                      </a:pPr>
                      <a:r>
                        <a:rPr lang="en-IN" sz="1800" u="none" strike="noStrike" cap="none">
                          <a:solidFill>
                            <a:srgbClr val="FF0000"/>
                          </a:solidFill>
                        </a:rPr>
                        <a:t>0</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solidFill>
                            <a:srgbClr val="FF0000"/>
                          </a:solidFill>
                        </a:rPr>
                        <a:t>0.6</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extLst>
                  <a:ext uri="{0D108BD9-81ED-4DB2-BD59-A6C34878D82A}">
                    <a16:rowId xmlns:a16="http://schemas.microsoft.com/office/drawing/2014/main" val="10002"/>
                  </a:ext>
                </a:extLst>
              </a:tr>
              <a:tr h="534500">
                <a:tc>
                  <a:txBody>
                    <a:bodyPr/>
                    <a:lstStyle/>
                    <a:p>
                      <a:pPr marL="0" marR="0" lvl="0" indent="0" algn="ctr" rtl="0">
                        <a:spcBef>
                          <a:spcPts val="0"/>
                        </a:spcBef>
                        <a:spcAft>
                          <a:spcPts val="0"/>
                        </a:spcAft>
                        <a:buNone/>
                      </a:pPr>
                      <a:r>
                        <a:rPr lang="en-IN" sz="1800" u="none" strike="noStrike" cap="none">
                          <a:solidFill>
                            <a:srgbClr val="FF0000"/>
                          </a:solidFill>
                        </a:rPr>
                        <a:t>1</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solidFill>
                            <a:srgbClr val="FF0000"/>
                          </a:solidFill>
                        </a:rPr>
                        <a:t>0.4</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extLst>
                  <a:ext uri="{0D108BD9-81ED-4DB2-BD59-A6C34878D82A}">
                    <a16:rowId xmlns:a16="http://schemas.microsoft.com/office/drawing/2014/main" val="10003"/>
                  </a:ext>
                </a:extLst>
              </a:tr>
              <a:tr h="534500">
                <a:tc>
                  <a:txBody>
                    <a:bodyPr/>
                    <a:lstStyle/>
                    <a:p>
                      <a:pPr marL="0" marR="0" lvl="0" indent="0" algn="ctr" rtl="0">
                        <a:spcBef>
                          <a:spcPts val="0"/>
                        </a:spcBef>
                        <a:spcAft>
                          <a:spcPts val="0"/>
                        </a:spcAft>
                        <a:buNone/>
                      </a:pPr>
                      <a:r>
                        <a:rPr lang="en-IN" sz="1800" u="none" strike="noStrike" cap="none">
                          <a:solidFill>
                            <a:srgbClr val="FF0000"/>
                          </a:solidFill>
                        </a:rPr>
                        <a:t>0</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solidFill>
                            <a:srgbClr val="FF0000"/>
                          </a:solidFill>
                        </a:rPr>
                        <a:t>0.2</a:t>
                      </a:r>
                      <a:endParaRPr sz="1800" b="0" i="0" u="none" strike="noStrike" cap="none">
                        <a:solidFill>
                          <a:srgbClr val="FF0000"/>
                        </a:solidFill>
                        <a:latin typeface="Calibri"/>
                        <a:ea typeface="Calibri"/>
                        <a:cs typeface="Calibri"/>
                        <a:sym typeface="Calibri"/>
                      </a:endParaRPr>
                    </a:p>
                  </a:txBody>
                  <a:tcPr marL="7625" marR="7625" marT="7625" marB="0" anchor="b">
                    <a:solidFill>
                      <a:srgbClr val="C9C9C9"/>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1</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tc>
                  <a:txBody>
                    <a:bodyPr/>
                    <a:lstStyle/>
                    <a:p>
                      <a:pPr marL="0" marR="0" lvl="0" indent="0" algn="ctr" rtl="0">
                        <a:spcBef>
                          <a:spcPts val="0"/>
                        </a:spcBef>
                        <a:spcAft>
                          <a:spcPts val="0"/>
                        </a:spcAft>
                        <a:buNone/>
                      </a:pPr>
                      <a:r>
                        <a:rPr lang="en-IN" sz="1800" u="none" strike="noStrike" cap="none"/>
                        <a:t>0</a:t>
                      </a:r>
                      <a:endParaRPr sz="1800" b="0" i="0" u="none" strike="noStrike" cap="none">
                        <a:solidFill>
                          <a:srgbClr val="000000"/>
                        </a:solidFill>
                        <a:latin typeface="Calibri"/>
                        <a:ea typeface="Calibri"/>
                        <a:cs typeface="Calibri"/>
                        <a:sym typeface="Calibri"/>
                      </a:endParaRPr>
                    </a:p>
                  </a:txBody>
                  <a:tcPr marL="7625" marR="7625" marT="7625" marB="0" anchor="b">
                    <a:solidFill>
                      <a:srgbClr val="BBD6EE"/>
                    </a:solidFill>
                  </a:tcPr>
                </a:tc>
                <a:extLst>
                  <a:ext uri="{0D108BD9-81ED-4DB2-BD59-A6C34878D82A}">
                    <a16:rowId xmlns:a16="http://schemas.microsoft.com/office/drawing/2014/main" val="10004"/>
                  </a:ext>
                </a:extLst>
              </a:tr>
              <a:tr h="534500">
                <a:tc>
                  <a:txBody>
                    <a:bodyPr/>
                    <a:lstStyle/>
                    <a:p>
                      <a:pPr marL="0" marR="0" lvl="0" indent="0" algn="l" rtl="0">
                        <a:spcBef>
                          <a:spcPts val="0"/>
                        </a:spcBef>
                        <a:spcAft>
                          <a:spcPts val="0"/>
                        </a:spcAft>
                        <a:buNone/>
                      </a:pPr>
                      <a:r>
                        <a:rPr lang="en-IN" sz="1400" b="1" u="none" strike="noStrike" cap="none">
                          <a:solidFill>
                            <a:schemeClr val="dk1"/>
                          </a:solidFill>
                        </a:rPr>
                        <a:t>TPR</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TP/(FN + TP)</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2/(0 +2)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2/(0 +2)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2/(2+0)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1/(1+1) =0 .5</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1/(1+1) =0 .5</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tc>
                  <a:txBody>
                    <a:bodyPr/>
                    <a:lstStyle/>
                    <a:p>
                      <a:pPr marL="0" marR="0" lvl="0" indent="0" algn="l" rtl="0">
                        <a:spcBef>
                          <a:spcPts val="0"/>
                        </a:spcBef>
                        <a:spcAft>
                          <a:spcPts val="0"/>
                        </a:spcAft>
                        <a:buNone/>
                      </a:pPr>
                      <a:r>
                        <a:rPr lang="en-IN" sz="1400" b="1" u="none" strike="noStrike" cap="none">
                          <a:solidFill>
                            <a:schemeClr val="dk1"/>
                          </a:solidFill>
                        </a:rPr>
                        <a:t>0/(2+0) = 0</a:t>
                      </a:r>
                      <a:endParaRPr sz="1400" b="1" i="0" u="none" strike="noStrike" cap="none">
                        <a:solidFill>
                          <a:schemeClr val="dk1"/>
                        </a:solidFill>
                        <a:latin typeface="Calibri"/>
                        <a:ea typeface="Calibri"/>
                        <a:cs typeface="Calibri"/>
                        <a:sym typeface="Calibri"/>
                      </a:endParaRPr>
                    </a:p>
                  </a:txBody>
                  <a:tcPr marL="7625" marR="7625" marT="7625" marB="0" anchor="b">
                    <a:solidFill>
                      <a:srgbClr val="FEE599"/>
                    </a:solidFill>
                  </a:tcPr>
                </a:tc>
                <a:extLst>
                  <a:ext uri="{0D108BD9-81ED-4DB2-BD59-A6C34878D82A}">
                    <a16:rowId xmlns:a16="http://schemas.microsoft.com/office/drawing/2014/main" val="10005"/>
                  </a:ext>
                </a:extLst>
              </a:tr>
              <a:tr h="534500">
                <a:tc>
                  <a:txBody>
                    <a:bodyPr/>
                    <a:lstStyle/>
                    <a:p>
                      <a:pPr marL="0" marR="0" lvl="0" indent="0" algn="l" rtl="0">
                        <a:spcBef>
                          <a:spcPts val="0"/>
                        </a:spcBef>
                        <a:spcAft>
                          <a:spcPts val="0"/>
                        </a:spcAft>
                        <a:buNone/>
                      </a:pPr>
                      <a:r>
                        <a:rPr lang="en-IN" sz="1400" u="none" strike="noStrike" cap="none">
                          <a:solidFill>
                            <a:schemeClr val="dk1"/>
                          </a:solidFill>
                          <a:latin typeface="Calibri"/>
                          <a:ea typeface="Calibri"/>
                          <a:cs typeface="Calibri"/>
                          <a:sym typeface="Calibri"/>
                        </a:rPr>
                        <a:t> </a:t>
                      </a:r>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solidFill>
                            <a:schemeClr val="dk1"/>
                          </a:solidFill>
                          <a:latin typeface="Calibri"/>
                          <a:ea typeface="Calibri"/>
                          <a:cs typeface="Calibri"/>
                          <a:sym typeface="Calibri"/>
                        </a:rPr>
                        <a:t> </a:t>
                      </a:r>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tc>
                  <a:txBody>
                    <a:bodyPr/>
                    <a:lstStyle/>
                    <a:p>
                      <a:pPr marL="0" marR="0" lvl="0" indent="0" algn="l" rtl="0">
                        <a:spcBef>
                          <a:spcPts val="0"/>
                        </a:spcBef>
                        <a:spcAft>
                          <a:spcPts val="0"/>
                        </a:spcAft>
                        <a:buNone/>
                      </a:pPr>
                      <a:r>
                        <a:rPr lang="en-IN" sz="1400" u="none" strike="noStrike" cap="none"/>
                        <a:t> </a:t>
                      </a:r>
                      <a:endParaRPr sz="1400" b="0" i="0" u="none" strike="noStrike" cap="none">
                        <a:solidFill>
                          <a:srgbClr val="000000"/>
                        </a:solidFill>
                        <a:latin typeface="Calibri"/>
                        <a:ea typeface="Calibri"/>
                        <a:cs typeface="Calibri"/>
                        <a:sym typeface="Calibri"/>
                      </a:endParaRPr>
                    </a:p>
                  </a:txBody>
                  <a:tcPr marL="7625" marR="7625" marT="7625" marB="0" anchor="b">
                    <a:solidFill>
                      <a:srgbClr val="C4E0B2"/>
                    </a:solidFill>
                  </a:tcPr>
                </a:tc>
                <a:extLst>
                  <a:ext uri="{0D108BD9-81ED-4DB2-BD59-A6C34878D82A}">
                    <a16:rowId xmlns:a16="http://schemas.microsoft.com/office/drawing/2014/main" val="10006"/>
                  </a:ext>
                </a:extLst>
              </a:tr>
              <a:tr h="534500">
                <a:tc>
                  <a:txBody>
                    <a:bodyPr/>
                    <a:lstStyle/>
                    <a:p>
                      <a:pPr marL="0" marR="0" lvl="0" indent="0" algn="l" rtl="0">
                        <a:spcBef>
                          <a:spcPts val="0"/>
                        </a:spcBef>
                        <a:spcAft>
                          <a:spcPts val="0"/>
                        </a:spcAft>
                        <a:buNone/>
                      </a:pPr>
                      <a:r>
                        <a:rPr lang="en-IN" sz="1400" b="1" u="none" strike="noStrike" cap="none">
                          <a:solidFill>
                            <a:schemeClr val="dk1"/>
                          </a:solidFill>
                        </a:rPr>
                        <a:t>FPR</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FP/(TN + FP)</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2/(0+2)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2/(0+2) = 1</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1/(1+1) =0 .5</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1/(1+1) =0 .5</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0/(2+0) = 0</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tc>
                  <a:txBody>
                    <a:bodyPr/>
                    <a:lstStyle/>
                    <a:p>
                      <a:pPr marL="0" marR="0" lvl="0" indent="0" algn="l" rtl="0">
                        <a:spcBef>
                          <a:spcPts val="0"/>
                        </a:spcBef>
                        <a:spcAft>
                          <a:spcPts val="0"/>
                        </a:spcAft>
                        <a:buNone/>
                      </a:pPr>
                      <a:r>
                        <a:rPr lang="en-IN" sz="1400" b="1" u="none" strike="noStrike" cap="none">
                          <a:solidFill>
                            <a:schemeClr val="dk1"/>
                          </a:solidFill>
                        </a:rPr>
                        <a:t>0/(2+0) = 0</a:t>
                      </a:r>
                      <a:endParaRPr sz="1400" b="1" i="0" u="none" strike="noStrike" cap="none">
                        <a:solidFill>
                          <a:schemeClr val="dk1"/>
                        </a:solidFill>
                        <a:latin typeface="Calibri"/>
                        <a:ea typeface="Calibri"/>
                        <a:cs typeface="Calibri"/>
                        <a:sym typeface="Calibri"/>
                      </a:endParaRPr>
                    </a:p>
                  </a:txBody>
                  <a:tcPr marL="7625" marR="7625" marT="7625" marB="0" anchor="b">
                    <a:solidFill>
                      <a:srgbClr val="FF9999"/>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ts val="2970"/>
              <a:buFont typeface="Calibri"/>
              <a:buNone/>
            </a:pPr>
            <a:br>
              <a:rPr lang="en-IN" sz="2970"/>
            </a:br>
            <a:r>
              <a:rPr lang="en-IN" sz="2970"/>
              <a:t>Area Under the ROC(Receiver operating characteristic) Example </a:t>
            </a:r>
            <a:br>
              <a:rPr lang="en-IN" sz="2970"/>
            </a:br>
            <a:br>
              <a:rPr lang="en-IN" sz="2970"/>
            </a:br>
            <a:endParaRPr sz="2970"/>
          </a:p>
        </p:txBody>
      </p:sp>
      <p:sp>
        <p:nvSpPr>
          <p:cNvPr id="384" name="Google Shape;384;p3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38100" algn="l" rtl="0">
              <a:lnSpc>
                <a:spcPct val="90000"/>
              </a:lnSpc>
              <a:spcBef>
                <a:spcPts val="0"/>
              </a:spcBef>
              <a:spcAft>
                <a:spcPts val="0"/>
              </a:spcAft>
              <a:buClr>
                <a:schemeClr val="dk1"/>
              </a:buClr>
              <a:buSzPts val="2100"/>
              <a:buNone/>
            </a:pPr>
            <a:endParaRPr/>
          </a:p>
        </p:txBody>
      </p:sp>
      <p:pic>
        <p:nvPicPr>
          <p:cNvPr id="385" name="Google Shape;385;p38"/>
          <p:cNvPicPr preferRelativeResize="0"/>
          <p:nvPr/>
        </p:nvPicPr>
        <p:blipFill rotWithShape="1">
          <a:blip r:embed="rId3">
            <a:alphaModFix/>
          </a:blip>
          <a:srcRect/>
          <a:stretch/>
        </p:blipFill>
        <p:spPr>
          <a:xfrm>
            <a:off x="628650" y="1445961"/>
            <a:ext cx="5815558" cy="4005244"/>
          </a:xfrm>
          <a:prstGeom prst="rect">
            <a:avLst/>
          </a:prstGeom>
          <a:noFill/>
          <a:ln>
            <a:noFill/>
          </a:ln>
        </p:spPr>
      </p:pic>
      <p:sp>
        <p:nvSpPr>
          <p:cNvPr id="386" name="Google Shape;386;p38"/>
          <p:cNvSpPr/>
          <p:nvPr/>
        </p:nvSpPr>
        <p:spPr>
          <a:xfrm>
            <a:off x="583070" y="5446576"/>
            <a:ext cx="4608512" cy="584775"/>
          </a:xfrm>
          <a:prstGeom prst="rect">
            <a:avLst/>
          </a:prstGeom>
          <a:solidFill>
            <a:srgbClr val="F4B08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Helvetica Neue"/>
                <a:ea typeface="Helvetica Neue"/>
                <a:cs typeface="Helvetica Neue"/>
                <a:sym typeface="Helvetica Neue"/>
              </a:rPr>
              <a:t>Area Under Curve value never go under = 0.5</a:t>
            </a:r>
            <a:endParaRPr/>
          </a:p>
          <a:p>
            <a:pPr marL="0" marR="0" lvl="0" indent="0" algn="l" rtl="0">
              <a:spcBef>
                <a:spcPts val="0"/>
              </a:spcBef>
              <a:spcAft>
                <a:spcPts val="0"/>
              </a:spcAft>
              <a:buNone/>
            </a:pPr>
            <a:r>
              <a:rPr lang="en-IN" sz="1600">
                <a:solidFill>
                  <a:schemeClr val="dk1"/>
                </a:solidFill>
                <a:latin typeface="Helvetica Neue"/>
                <a:ea typeface="Helvetica Neue"/>
                <a:cs typeface="Helvetica Neue"/>
                <a:sym typeface="Helvetica Neue"/>
              </a:rPr>
              <a:t>Total AUC in this example =  0.5 + .25 = 0.75</a:t>
            </a:r>
            <a:endParaRPr sz="1600">
              <a:solidFill>
                <a:schemeClr val="dk1"/>
              </a:solidFill>
              <a:latin typeface="Helvetica Neue"/>
              <a:ea typeface="Helvetica Neue"/>
              <a:cs typeface="Helvetica Neue"/>
              <a:sym typeface="Helvetica Neue"/>
            </a:endParaRPr>
          </a:p>
        </p:txBody>
      </p:sp>
      <p:sp>
        <p:nvSpPr>
          <p:cNvPr id="387" name="Google Shape;387;p38"/>
          <p:cNvSpPr/>
          <p:nvPr/>
        </p:nvSpPr>
        <p:spPr>
          <a:xfrm>
            <a:off x="3771920" y="6244546"/>
            <a:ext cx="4608512" cy="584775"/>
          </a:xfrm>
          <a:prstGeom prst="rect">
            <a:avLst/>
          </a:prstGeom>
          <a:solidFill>
            <a:srgbClr val="00B05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a:solidFill>
                  <a:schemeClr val="dk1"/>
                </a:solidFill>
                <a:latin typeface="Helvetica Neue"/>
                <a:ea typeface="Helvetica Neue"/>
                <a:cs typeface="Helvetica Neue"/>
                <a:sym typeface="Helvetica Neue"/>
              </a:rPr>
              <a:t>Choosing a threshold depends on the business need ☺ </a:t>
            </a:r>
            <a:endParaRPr sz="1600">
              <a:solidFill>
                <a:schemeClr val="dk1"/>
              </a:solidFill>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Confusion Matrix for Multiple Classes</a:t>
            </a:r>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83568" y="1905794"/>
            <a:ext cx="4524375" cy="4191000"/>
          </a:xfrm>
          <a:prstGeom prst="rect">
            <a:avLst/>
          </a:prstGeom>
        </p:spPr>
      </p:pic>
    </p:spTree>
    <p:extLst>
      <p:ext uri="{BB962C8B-B14F-4D97-AF65-F5344CB8AC3E}">
        <p14:creationId xmlns:p14="http://schemas.microsoft.com/office/powerpoint/2010/main" val="2141034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Confusion Matrix for Multiple Classes</a:t>
            </a:r>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83568" y="1905794"/>
            <a:ext cx="4524375" cy="4191000"/>
          </a:xfrm>
          <a:prstGeom prst="rect">
            <a:avLst/>
          </a:prstGeom>
        </p:spPr>
      </p:pic>
      <p:pic>
        <p:nvPicPr>
          <p:cNvPr id="6" name="Picture 5"/>
          <p:cNvPicPr>
            <a:picLocks noChangeAspect="1"/>
          </p:cNvPicPr>
          <p:nvPr/>
        </p:nvPicPr>
        <p:blipFill>
          <a:blip r:embed="rId3"/>
          <a:stretch>
            <a:fillRect/>
          </a:stretch>
        </p:blipFill>
        <p:spPr>
          <a:xfrm>
            <a:off x="1151048" y="2235199"/>
            <a:ext cx="6591300" cy="4076700"/>
          </a:xfrm>
          <a:prstGeom prst="rect">
            <a:avLst/>
          </a:prstGeom>
        </p:spPr>
      </p:pic>
    </p:spTree>
    <p:extLst>
      <p:ext uri="{BB962C8B-B14F-4D97-AF65-F5344CB8AC3E}">
        <p14:creationId xmlns:p14="http://schemas.microsoft.com/office/powerpoint/2010/main" val="42131695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Confusion Matrix for Multiple Classes – C1</a:t>
            </a:r>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83568" y="1905794"/>
            <a:ext cx="4524375" cy="4191000"/>
          </a:xfrm>
          <a:prstGeom prst="rect">
            <a:avLst/>
          </a:prstGeom>
        </p:spPr>
      </p:pic>
    </p:spTree>
    <p:extLst>
      <p:ext uri="{BB962C8B-B14F-4D97-AF65-F5344CB8AC3E}">
        <p14:creationId xmlns:p14="http://schemas.microsoft.com/office/powerpoint/2010/main" val="1307413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Confusion Matrix for Multiple Classes</a:t>
            </a:r>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83568" y="1905794"/>
            <a:ext cx="4524375" cy="4191000"/>
          </a:xfrm>
          <a:prstGeom prst="rect">
            <a:avLst/>
          </a:prstGeom>
        </p:spPr>
      </p:pic>
      <p:pic>
        <p:nvPicPr>
          <p:cNvPr id="6" name="Picture 5"/>
          <p:cNvPicPr>
            <a:picLocks noChangeAspect="1"/>
          </p:cNvPicPr>
          <p:nvPr/>
        </p:nvPicPr>
        <p:blipFill>
          <a:blip r:embed="rId3"/>
          <a:stretch>
            <a:fillRect/>
          </a:stretch>
        </p:blipFill>
        <p:spPr>
          <a:xfrm>
            <a:off x="687925" y="2230181"/>
            <a:ext cx="6477000" cy="3543300"/>
          </a:xfrm>
          <a:prstGeom prst="rect">
            <a:avLst/>
          </a:prstGeom>
        </p:spPr>
      </p:pic>
    </p:spTree>
    <p:extLst>
      <p:ext uri="{BB962C8B-B14F-4D97-AF65-F5344CB8AC3E}">
        <p14:creationId xmlns:p14="http://schemas.microsoft.com/office/powerpoint/2010/main" val="4201208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a:t>Confusion Matrix for Multiple Classes – C2 </a:t>
            </a:r>
            <a:endParaRPr lang="en-IN"/>
          </a:p>
        </p:txBody>
      </p:sp>
      <p:sp>
        <p:nvSpPr>
          <p:cNvPr id="3" name="Content Placeholder 2"/>
          <p:cNvSpPr>
            <a:spLocks noGrp="1"/>
          </p:cNvSpPr>
          <p:nvPr>
            <p:ph idx="1"/>
          </p:nvPr>
        </p:nvSpPr>
        <p:spPr/>
        <p:txBody>
          <a:bodyPr/>
          <a:lstStyle/>
          <a:p>
            <a:endParaRPr lang="en-IN"/>
          </a:p>
        </p:txBody>
      </p:sp>
      <p:pic>
        <p:nvPicPr>
          <p:cNvPr id="6" name="Picture 5"/>
          <p:cNvPicPr>
            <a:picLocks noChangeAspect="1"/>
          </p:cNvPicPr>
          <p:nvPr/>
        </p:nvPicPr>
        <p:blipFill>
          <a:blip r:embed="rId2"/>
          <a:stretch>
            <a:fillRect/>
          </a:stretch>
        </p:blipFill>
        <p:spPr>
          <a:xfrm>
            <a:off x="971600" y="2633663"/>
            <a:ext cx="6477000" cy="3543300"/>
          </a:xfrm>
          <a:prstGeom prst="rect">
            <a:avLst/>
          </a:prstGeom>
        </p:spPr>
      </p:pic>
    </p:spTree>
    <p:extLst>
      <p:ext uri="{BB962C8B-B14F-4D97-AF65-F5344CB8AC3E}">
        <p14:creationId xmlns:p14="http://schemas.microsoft.com/office/powerpoint/2010/main" val="920316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References </a:t>
            </a:r>
            <a:endParaRPr/>
          </a:p>
        </p:txBody>
      </p:sp>
      <p:sp>
        <p:nvSpPr>
          <p:cNvPr id="393" name="Google Shape;393;p3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fontScale="92500" lnSpcReduction="20000"/>
          </a:bodyPr>
          <a:lstStyle/>
          <a:p>
            <a:pPr marL="171450" lvl="0" indent="-171450" algn="l" rtl="0">
              <a:lnSpc>
                <a:spcPct val="80000"/>
              </a:lnSpc>
              <a:spcBef>
                <a:spcPts val="0"/>
              </a:spcBef>
              <a:spcAft>
                <a:spcPts val="0"/>
              </a:spcAft>
              <a:buClr>
                <a:schemeClr val="dk1"/>
              </a:buClr>
              <a:buSzPts val="2100"/>
              <a:buChar char="•"/>
            </a:pPr>
            <a:r>
              <a:rPr lang="en-IN" u="sng">
                <a:solidFill>
                  <a:schemeClr val="hlink"/>
                </a:solidFill>
                <a:hlinkClick r:id="rId3"/>
              </a:rPr>
              <a:t>https://medium.com/thalus-ai/performance-metrics-for-classification-problems-in-machine-learning-part-i-b085d432082b</a:t>
            </a:r>
            <a:endParaRPr/>
          </a:p>
          <a:p>
            <a:pPr marL="171450" lvl="0" indent="-38100" algn="l" rtl="0">
              <a:lnSpc>
                <a:spcPct val="80000"/>
              </a:lnSpc>
              <a:spcBef>
                <a:spcPts val="750"/>
              </a:spcBef>
              <a:spcAft>
                <a:spcPts val="0"/>
              </a:spcAft>
              <a:buClr>
                <a:schemeClr val="dk1"/>
              </a:buClr>
              <a:buSzPts val="2100"/>
              <a:buNone/>
            </a:pPr>
            <a:endParaRPr/>
          </a:p>
          <a:p>
            <a:pPr marL="171450" lvl="0" indent="-171450" algn="l" rtl="0">
              <a:lnSpc>
                <a:spcPct val="80000"/>
              </a:lnSpc>
              <a:spcBef>
                <a:spcPts val="750"/>
              </a:spcBef>
              <a:spcAft>
                <a:spcPts val="0"/>
              </a:spcAft>
              <a:buClr>
                <a:schemeClr val="dk1"/>
              </a:buClr>
              <a:buSzPts val="2100"/>
              <a:buChar char="•"/>
            </a:pPr>
            <a:r>
              <a:rPr lang="en-IN" u="sng">
                <a:solidFill>
                  <a:schemeClr val="hlink"/>
                </a:solidFill>
                <a:hlinkClick r:id="rId4"/>
              </a:rPr>
              <a:t>https://becominghuman.ai/understand-classification-performance-metrics-cad56f2da3aa</a:t>
            </a:r>
            <a:endParaRPr/>
          </a:p>
          <a:p>
            <a:pPr marL="171450" lvl="0" indent="-38100" algn="l" rtl="0">
              <a:lnSpc>
                <a:spcPct val="80000"/>
              </a:lnSpc>
              <a:spcBef>
                <a:spcPts val="750"/>
              </a:spcBef>
              <a:spcAft>
                <a:spcPts val="0"/>
              </a:spcAft>
              <a:buClr>
                <a:schemeClr val="dk1"/>
              </a:buClr>
              <a:buSzPts val="2100"/>
              <a:buNone/>
            </a:pPr>
            <a:endParaRPr/>
          </a:p>
          <a:p>
            <a:pPr marL="171450" lvl="0" indent="-171450" algn="l" rtl="0">
              <a:lnSpc>
                <a:spcPct val="80000"/>
              </a:lnSpc>
              <a:spcBef>
                <a:spcPts val="750"/>
              </a:spcBef>
              <a:spcAft>
                <a:spcPts val="0"/>
              </a:spcAft>
              <a:buClr>
                <a:schemeClr val="dk1"/>
              </a:buClr>
              <a:buSzPts val="2100"/>
              <a:buChar char="•"/>
            </a:pPr>
            <a:r>
              <a:rPr lang="en-IN" u="sng">
                <a:solidFill>
                  <a:schemeClr val="hlink"/>
                </a:solidFill>
                <a:hlinkClick r:id="rId5"/>
              </a:rPr>
              <a:t>https://towardsdatascience.com/metrics-to-evaluate-your-machine-learning-algorithm-f10ba6e38234</a:t>
            </a:r>
            <a:endParaRPr/>
          </a:p>
          <a:p>
            <a:pPr marL="171450" lvl="0" indent="-38100" algn="l" rtl="0">
              <a:lnSpc>
                <a:spcPct val="80000"/>
              </a:lnSpc>
              <a:spcBef>
                <a:spcPts val="750"/>
              </a:spcBef>
              <a:spcAft>
                <a:spcPts val="0"/>
              </a:spcAft>
              <a:buClr>
                <a:schemeClr val="dk1"/>
              </a:buClr>
              <a:buSzPts val="2100"/>
              <a:buNone/>
            </a:pPr>
            <a:endParaRPr/>
          </a:p>
          <a:p>
            <a:pPr marL="171450" lvl="0" indent="-171450" algn="l" rtl="0">
              <a:lnSpc>
                <a:spcPct val="80000"/>
              </a:lnSpc>
              <a:spcBef>
                <a:spcPts val="750"/>
              </a:spcBef>
              <a:spcAft>
                <a:spcPts val="0"/>
              </a:spcAft>
              <a:buClr>
                <a:schemeClr val="dk1"/>
              </a:buClr>
              <a:buSzPts val="2100"/>
              <a:buChar char="•"/>
            </a:pPr>
            <a:r>
              <a:rPr lang="en-IN" u="sng">
                <a:solidFill>
                  <a:schemeClr val="hlink"/>
                </a:solidFill>
                <a:hlinkClick r:id="rId6"/>
              </a:rPr>
              <a:t>https://www.youtube.com/watch?v=mUMd_cKU0VM</a:t>
            </a:r>
            <a:endParaRPr/>
          </a:p>
          <a:p>
            <a:pPr marL="171450" lvl="0" indent="-38100" algn="l" rtl="0">
              <a:lnSpc>
                <a:spcPct val="80000"/>
              </a:lnSpc>
              <a:spcBef>
                <a:spcPts val="750"/>
              </a:spcBef>
              <a:spcAft>
                <a:spcPts val="0"/>
              </a:spcAft>
              <a:buClr>
                <a:schemeClr val="dk1"/>
              </a:buClr>
              <a:buSzPts val="2100"/>
              <a:buNone/>
            </a:pPr>
            <a:endParaRPr/>
          </a:p>
          <a:p>
            <a:pPr marL="171450" lvl="0" indent="-171450" algn="l" rtl="0">
              <a:lnSpc>
                <a:spcPct val="80000"/>
              </a:lnSpc>
              <a:spcBef>
                <a:spcPts val="750"/>
              </a:spcBef>
              <a:spcAft>
                <a:spcPts val="0"/>
              </a:spcAft>
              <a:buClr>
                <a:schemeClr val="dk1"/>
              </a:buClr>
              <a:buSzPts val="2100"/>
              <a:buChar char="•"/>
            </a:pPr>
            <a:r>
              <a:rPr lang="en-IN" u="sng">
                <a:solidFill>
                  <a:schemeClr val="hlink"/>
                </a:solidFill>
                <a:hlinkClick r:id="rId7"/>
              </a:rPr>
              <a:t>https://towardsdatascience.com/understanding-the-roc-and-auc-curves-a05b68550b69</a:t>
            </a:r>
            <a:endParaRPr lang="en-IN" u="sng">
              <a:solidFill>
                <a:schemeClr val="hlink"/>
              </a:solidFill>
            </a:endParaRPr>
          </a:p>
          <a:p>
            <a:r>
              <a:rPr lang="en-IN">
                <a:hlinkClick r:id="rId8"/>
              </a:rPr>
              <a:t>https://www.v7labs.com/blog/confusion-matrix-guide</a:t>
            </a:r>
            <a:endParaRPr lang="en-IN"/>
          </a:p>
          <a:p>
            <a:endParaRPr lang="en-IN"/>
          </a:p>
          <a:p>
            <a:r>
              <a:rPr lang="en-IN">
                <a:hlinkClick r:id="rId9"/>
              </a:rPr>
              <a:t>https://www.analyticsvidhya.com/blog/2021/06/confusion-matrix-for-multi-class-classification/</a:t>
            </a:r>
            <a:endParaRPr lang="en-IN"/>
          </a:p>
          <a:p>
            <a:pPr marL="171450" lvl="0" indent="-171450" algn="l" rtl="0">
              <a:lnSpc>
                <a:spcPct val="80000"/>
              </a:lnSpc>
              <a:spcBef>
                <a:spcPts val="750"/>
              </a:spcBef>
              <a:spcAft>
                <a:spcPts val="0"/>
              </a:spcAft>
              <a:buClr>
                <a:schemeClr val="dk1"/>
              </a:buClr>
              <a:buSzPts val="21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7966"/>
            <a:ext cx="7886700" cy="1325563"/>
          </a:xfrm>
        </p:spPr>
        <p:txBody>
          <a:bodyPr/>
          <a:lstStyle/>
          <a:p>
            <a:r>
              <a:rPr lang="en-IN"/>
              <a:t>Questions </a:t>
            </a:r>
          </a:p>
        </p:txBody>
      </p:sp>
      <p:pic>
        <p:nvPicPr>
          <p:cNvPr id="8" name="Picture 7"/>
          <p:cNvPicPr>
            <a:picLocks noChangeAspect="1"/>
          </p:cNvPicPr>
          <p:nvPr/>
        </p:nvPicPr>
        <p:blipFill>
          <a:blip r:embed="rId2"/>
          <a:stretch>
            <a:fillRect/>
          </a:stretch>
        </p:blipFill>
        <p:spPr>
          <a:xfrm>
            <a:off x="113538" y="1436305"/>
            <a:ext cx="4838700" cy="1266825"/>
          </a:xfrm>
          <a:prstGeom prst="rect">
            <a:avLst/>
          </a:prstGeom>
        </p:spPr>
      </p:pic>
      <p:pic>
        <p:nvPicPr>
          <p:cNvPr id="3" name="Picture 2"/>
          <p:cNvPicPr>
            <a:picLocks noChangeAspect="1"/>
          </p:cNvPicPr>
          <p:nvPr/>
        </p:nvPicPr>
        <p:blipFill>
          <a:blip r:embed="rId3"/>
          <a:stretch>
            <a:fillRect/>
          </a:stretch>
        </p:blipFill>
        <p:spPr>
          <a:xfrm>
            <a:off x="214122" y="3760660"/>
            <a:ext cx="5038725" cy="1209675"/>
          </a:xfrm>
          <a:prstGeom prst="rect">
            <a:avLst/>
          </a:prstGeom>
        </p:spPr>
      </p:pic>
      <p:pic>
        <p:nvPicPr>
          <p:cNvPr id="4" name="Picture 3"/>
          <p:cNvPicPr>
            <a:picLocks noChangeAspect="1"/>
          </p:cNvPicPr>
          <p:nvPr/>
        </p:nvPicPr>
        <p:blipFill>
          <a:blip r:embed="rId4"/>
          <a:stretch>
            <a:fillRect/>
          </a:stretch>
        </p:blipFill>
        <p:spPr>
          <a:xfrm>
            <a:off x="195072" y="2493835"/>
            <a:ext cx="5057775" cy="1266825"/>
          </a:xfrm>
          <a:prstGeom prst="rect">
            <a:avLst/>
          </a:prstGeom>
        </p:spPr>
      </p:pic>
      <p:pic>
        <p:nvPicPr>
          <p:cNvPr id="5" name="Picture 4"/>
          <p:cNvPicPr>
            <a:picLocks noChangeAspect="1"/>
          </p:cNvPicPr>
          <p:nvPr/>
        </p:nvPicPr>
        <p:blipFill>
          <a:blip r:embed="rId5"/>
          <a:stretch>
            <a:fillRect/>
          </a:stretch>
        </p:blipFill>
        <p:spPr>
          <a:xfrm>
            <a:off x="214122" y="4914327"/>
            <a:ext cx="5162550" cy="1247775"/>
          </a:xfrm>
          <a:prstGeom prst="rect">
            <a:avLst/>
          </a:prstGeom>
        </p:spPr>
      </p:pic>
      <p:pic>
        <p:nvPicPr>
          <p:cNvPr id="9" name="Picture 8"/>
          <p:cNvPicPr>
            <a:picLocks noChangeAspect="1"/>
          </p:cNvPicPr>
          <p:nvPr/>
        </p:nvPicPr>
        <p:blipFill>
          <a:blip r:embed="rId6"/>
          <a:stretch>
            <a:fillRect/>
          </a:stretch>
        </p:blipFill>
        <p:spPr>
          <a:xfrm>
            <a:off x="5033772" y="1747074"/>
            <a:ext cx="3831246" cy="859919"/>
          </a:xfrm>
          <a:prstGeom prst="rect">
            <a:avLst/>
          </a:prstGeom>
        </p:spPr>
      </p:pic>
      <p:sp>
        <p:nvSpPr>
          <p:cNvPr id="10" name="Rectangle 9"/>
          <p:cNvSpPr/>
          <p:nvPr/>
        </p:nvSpPr>
        <p:spPr>
          <a:xfrm>
            <a:off x="5252847" y="3100646"/>
            <a:ext cx="3831246" cy="2585323"/>
          </a:xfrm>
          <a:prstGeom prst="rect">
            <a:avLst/>
          </a:prstGeom>
          <a:solidFill>
            <a:schemeClr val="accent2"/>
          </a:solidFill>
        </p:spPr>
        <p:txBody>
          <a:bodyPr wrap="square">
            <a:spAutoFit/>
          </a:bodyPr>
          <a:lstStyle/>
          <a:p>
            <a:pPr algn="just"/>
            <a:r>
              <a:rPr lang="en-IN" sz="1800"/>
              <a:t>conclude that the estimated odds in favour of using the coupon for customers who spent $2000 last year and have a Simmons credit card are 3 times greater than the estimated odds in favour of using the coupon for customers who spent $2000 last year and do</a:t>
            </a:r>
          </a:p>
          <a:p>
            <a:pPr algn="just"/>
            <a:r>
              <a:rPr lang="en-IN" sz="1800"/>
              <a:t>not have a Simmons credit card</a:t>
            </a:r>
          </a:p>
        </p:txBody>
      </p:sp>
    </p:spTree>
    <p:extLst>
      <p:ext uri="{BB962C8B-B14F-4D97-AF65-F5344CB8AC3E}">
        <p14:creationId xmlns:p14="http://schemas.microsoft.com/office/powerpoint/2010/main" val="24949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IN" sz="4000"/>
              <a:t>Roadmap</a:t>
            </a:r>
            <a:endParaRPr/>
          </a:p>
        </p:txBody>
      </p:sp>
      <p:sp>
        <p:nvSpPr>
          <p:cNvPr id="97" name="Google Shape;97;p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What do you mean by performance?</a:t>
            </a:r>
            <a:endParaRPr/>
          </a:p>
          <a:p>
            <a:pPr marL="171450" lvl="0" indent="-171450" algn="l" rtl="0">
              <a:lnSpc>
                <a:spcPct val="90000"/>
              </a:lnSpc>
              <a:spcBef>
                <a:spcPts val="750"/>
              </a:spcBef>
              <a:spcAft>
                <a:spcPts val="0"/>
              </a:spcAft>
              <a:buClr>
                <a:schemeClr val="dk1"/>
              </a:buClr>
              <a:buSzPts val="2100"/>
              <a:buChar char="•"/>
            </a:pPr>
            <a:r>
              <a:rPr lang="en-IN"/>
              <a:t>Confusion Matrix</a:t>
            </a:r>
            <a:endParaRPr/>
          </a:p>
          <a:p>
            <a:pPr marL="171450" lvl="0" indent="-171450" algn="l" rtl="0">
              <a:lnSpc>
                <a:spcPct val="90000"/>
              </a:lnSpc>
              <a:spcBef>
                <a:spcPts val="750"/>
              </a:spcBef>
              <a:spcAft>
                <a:spcPts val="0"/>
              </a:spcAft>
              <a:buClr>
                <a:schemeClr val="dk1"/>
              </a:buClr>
              <a:buSzPts val="2100"/>
              <a:buChar char="•"/>
            </a:pPr>
            <a:r>
              <a:rPr lang="en-IN"/>
              <a:t>Accuracy</a:t>
            </a:r>
            <a:endParaRPr/>
          </a:p>
          <a:p>
            <a:pPr marL="171450" lvl="0" indent="-171450" algn="l" rtl="0">
              <a:lnSpc>
                <a:spcPct val="90000"/>
              </a:lnSpc>
              <a:spcBef>
                <a:spcPts val="750"/>
              </a:spcBef>
              <a:spcAft>
                <a:spcPts val="0"/>
              </a:spcAft>
              <a:buClr>
                <a:schemeClr val="dk1"/>
              </a:buClr>
              <a:buSzPts val="2100"/>
              <a:buChar char="•"/>
            </a:pPr>
            <a:r>
              <a:rPr lang="en-IN"/>
              <a:t>Precision</a:t>
            </a:r>
            <a:endParaRPr/>
          </a:p>
          <a:p>
            <a:pPr marL="171450" lvl="0" indent="-171450" algn="l" rtl="0">
              <a:lnSpc>
                <a:spcPct val="90000"/>
              </a:lnSpc>
              <a:spcBef>
                <a:spcPts val="750"/>
              </a:spcBef>
              <a:spcAft>
                <a:spcPts val="0"/>
              </a:spcAft>
              <a:buClr>
                <a:schemeClr val="dk1"/>
              </a:buClr>
              <a:buSzPts val="2100"/>
              <a:buChar char="•"/>
            </a:pPr>
            <a:r>
              <a:rPr lang="en-IN"/>
              <a:t>Recall or Sensitivity</a:t>
            </a:r>
            <a:endParaRPr/>
          </a:p>
          <a:p>
            <a:pPr marL="171450" lvl="0" indent="-171450" algn="l" rtl="0">
              <a:lnSpc>
                <a:spcPct val="90000"/>
              </a:lnSpc>
              <a:spcBef>
                <a:spcPts val="750"/>
              </a:spcBef>
              <a:spcAft>
                <a:spcPts val="0"/>
              </a:spcAft>
              <a:buClr>
                <a:schemeClr val="dk1"/>
              </a:buClr>
              <a:buSzPts val="2100"/>
              <a:buChar char="•"/>
            </a:pPr>
            <a:r>
              <a:rPr lang="en-IN"/>
              <a:t>Specificity</a:t>
            </a:r>
            <a:endParaRPr/>
          </a:p>
          <a:p>
            <a:pPr marL="171450" lvl="0" indent="-171450" algn="l" rtl="0">
              <a:lnSpc>
                <a:spcPct val="90000"/>
              </a:lnSpc>
              <a:spcBef>
                <a:spcPts val="750"/>
              </a:spcBef>
              <a:spcAft>
                <a:spcPts val="0"/>
              </a:spcAft>
              <a:buClr>
                <a:schemeClr val="dk1"/>
              </a:buClr>
              <a:buSzPts val="2100"/>
              <a:buChar char="•"/>
            </a:pPr>
            <a:r>
              <a:rPr lang="en-IN"/>
              <a:t>F1 Score</a:t>
            </a:r>
            <a:endParaRPr/>
          </a:p>
          <a:p>
            <a:pPr marL="171450" lvl="0" indent="-171450" algn="l" rtl="0">
              <a:lnSpc>
                <a:spcPct val="90000"/>
              </a:lnSpc>
              <a:spcBef>
                <a:spcPts val="750"/>
              </a:spcBef>
              <a:spcAft>
                <a:spcPts val="0"/>
              </a:spcAft>
              <a:buClr>
                <a:schemeClr val="dk1"/>
              </a:buClr>
              <a:buSzPts val="2100"/>
              <a:buChar char="•"/>
            </a:pPr>
            <a:r>
              <a:rPr lang="en-IN"/>
              <a:t>AUC Under the ROC</a:t>
            </a:r>
            <a:endParaRPr/>
          </a:p>
          <a:p>
            <a:pPr marL="0" lvl="0" indent="0" algn="l" rtl="0">
              <a:lnSpc>
                <a:spcPct val="90000"/>
              </a:lnSpc>
              <a:spcBef>
                <a:spcPts val="750"/>
              </a:spcBef>
              <a:spcAft>
                <a:spcPts val="0"/>
              </a:spcAft>
              <a:buClr>
                <a:schemeClr val="dk1"/>
              </a:buClr>
              <a:buSzPts val="2100"/>
              <a:buNone/>
            </a:pPr>
            <a:br>
              <a:rPr lang="en-IN"/>
            </a:br>
            <a:br>
              <a:rPr lang="en-IN"/>
            </a:br>
            <a:endParaRPr/>
          </a:p>
        </p:txBody>
      </p:sp>
      <p:sp>
        <p:nvSpPr>
          <p:cNvPr id="98" name="Google Shape;98;p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IR and Symbol Table 1</a:t>
            </a:r>
            <a:endParaRPr/>
          </a:p>
        </p:txBody>
      </p:sp>
      <p:pic>
        <p:nvPicPr>
          <p:cNvPr id="99" name="Google Shape;99;p2" descr="roadmap-grey"/>
          <p:cNvPicPr preferRelativeResize="0"/>
          <p:nvPr/>
        </p:nvPicPr>
        <p:blipFill rotWithShape="1">
          <a:blip r:embed="rId3">
            <a:alphaModFix/>
          </a:blip>
          <a:srcRect/>
          <a:stretch/>
        </p:blipFill>
        <p:spPr>
          <a:xfrm>
            <a:off x="6629400" y="1905000"/>
            <a:ext cx="2116138" cy="18335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300"/>
              <a:buFont typeface="Calibri"/>
              <a:buNone/>
            </a:pPr>
            <a:r>
              <a:rPr lang="en-IN"/>
              <a:t>What do you mean by performance?</a:t>
            </a:r>
            <a:br>
              <a:rPr lang="en-IN"/>
            </a:br>
            <a:endParaRPr/>
          </a:p>
        </p:txBody>
      </p:sp>
      <p:sp>
        <p:nvSpPr>
          <p:cNvPr id="105" name="Google Shape;105;p3"/>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7800" algn="just" rtl="0">
              <a:lnSpc>
                <a:spcPct val="90000"/>
              </a:lnSpc>
              <a:spcBef>
                <a:spcPts val="0"/>
              </a:spcBef>
              <a:spcAft>
                <a:spcPts val="0"/>
              </a:spcAft>
              <a:buClr>
                <a:schemeClr val="dk1"/>
              </a:buClr>
              <a:buSzPts val="2800"/>
              <a:buChar char="•"/>
            </a:pPr>
            <a:r>
              <a:rPr lang="en-IN" sz="2800"/>
              <a:t>After doing the usual Feature Engineering, Selection, and of course, implementing a model and getting some output in forms of a probability or a class</a:t>
            </a:r>
            <a:endParaRPr/>
          </a:p>
          <a:p>
            <a:pPr marL="171450" lvl="0" indent="-177800" algn="just" rtl="0">
              <a:lnSpc>
                <a:spcPct val="90000"/>
              </a:lnSpc>
              <a:spcBef>
                <a:spcPts val="750"/>
              </a:spcBef>
              <a:spcAft>
                <a:spcPts val="0"/>
              </a:spcAft>
              <a:buClr>
                <a:schemeClr val="dk1"/>
              </a:buClr>
              <a:buSzPts val="2800"/>
              <a:buChar char="•"/>
            </a:pPr>
            <a:r>
              <a:rPr lang="en-IN" sz="2800"/>
              <a:t>Next step is to find out how effective is the model based on some metric using test datasets</a:t>
            </a:r>
            <a:endParaRPr/>
          </a:p>
          <a:p>
            <a:pPr marL="171450" lvl="0" indent="-177800" algn="just" rtl="0">
              <a:lnSpc>
                <a:spcPct val="90000"/>
              </a:lnSpc>
              <a:spcBef>
                <a:spcPts val="750"/>
              </a:spcBef>
              <a:spcAft>
                <a:spcPts val="0"/>
              </a:spcAft>
              <a:buClr>
                <a:schemeClr val="dk1"/>
              </a:buClr>
              <a:buSzPts val="2800"/>
              <a:buChar char="•"/>
            </a:pPr>
            <a:r>
              <a:rPr lang="en-IN" sz="2800"/>
              <a:t>Different performance metrics are used to evaluate different Machine Learning Algorithms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4"/>
          <p:cNvPicPr preferRelativeResize="0"/>
          <p:nvPr/>
        </p:nvPicPr>
        <p:blipFill rotWithShape="1">
          <a:blip r:embed="rId3">
            <a:alphaModFix/>
          </a:blip>
          <a:srcRect/>
          <a:stretch/>
        </p:blipFill>
        <p:spPr>
          <a:xfrm>
            <a:off x="4350174" y="4367356"/>
            <a:ext cx="4844058" cy="2471172"/>
          </a:xfrm>
          <a:prstGeom prst="rect">
            <a:avLst/>
          </a:prstGeom>
          <a:noFill/>
          <a:ln>
            <a:noFill/>
          </a:ln>
        </p:spPr>
      </p:pic>
      <p:sp>
        <p:nvSpPr>
          <p:cNvPr id="111" name="Google Shape;111;p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Confusion Matrix</a:t>
            </a:r>
            <a:br>
              <a:rPr lang="en-IN" sz="2970" b="1"/>
            </a:br>
            <a:endParaRPr sz="2970"/>
          </a:p>
        </p:txBody>
      </p:sp>
      <p:sp>
        <p:nvSpPr>
          <p:cNvPr id="112" name="Google Shape;112;p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IN"/>
              <a:t>Confusion Matrix as the name suggests gives us a matrix as output and describes the complete performance of the model.</a:t>
            </a:r>
            <a:endParaRPr/>
          </a:p>
          <a:p>
            <a:pPr marL="171450" lvl="0" indent="-171450" algn="l" rtl="0">
              <a:lnSpc>
                <a:spcPct val="90000"/>
              </a:lnSpc>
              <a:spcBef>
                <a:spcPts val="750"/>
              </a:spcBef>
              <a:spcAft>
                <a:spcPts val="0"/>
              </a:spcAft>
              <a:buClr>
                <a:schemeClr val="dk1"/>
              </a:buClr>
              <a:buSzPts val="2100"/>
              <a:buChar char="•"/>
            </a:pPr>
            <a:r>
              <a:rPr lang="en-IN"/>
              <a:t>It is used for Classification problem where the output can be of two or more types of classes.</a:t>
            </a:r>
            <a:endParaRPr/>
          </a:p>
          <a:p>
            <a:pPr marL="171450" lvl="0" indent="-171450" algn="l" rtl="0">
              <a:lnSpc>
                <a:spcPct val="90000"/>
              </a:lnSpc>
              <a:spcBef>
                <a:spcPts val="750"/>
              </a:spcBef>
              <a:spcAft>
                <a:spcPts val="0"/>
              </a:spcAft>
              <a:buClr>
                <a:schemeClr val="dk1"/>
              </a:buClr>
              <a:buSzPts val="2100"/>
              <a:buChar char="•"/>
            </a:pPr>
            <a:r>
              <a:rPr lang="en-IN"/>
              <a:t>Consider a classification problem where we are predicting whether a person is having cancer or not.</a:t>
            </a:r>
            <a:endParaRPr/>
          </a:p>
          <a:p>
            <a:pPr marL="171450" lvl="0" indent="-171450" algn="l" rtl="0">
              <a:lnSpc>
                <a:spcPct val="90000"/>
              </a:lnSpc>
              <a:spcBef>
                <a:spcPts val="750"/>
              </a:spcBef>
              <a:spcAft>
                <a:spcPts val="0"/>
              </a:spcAft>
              <a:buClr>
                <a:schemeClr val="dk1"/>
              </a:buClr>
              <a:buSzPts val="2100"/>
              <a:buChar char="•"/>
            </a:pPr>
            <a:r>
              <a:rPr lang="en-IN"/>
              <a:t>Let’s give a label of to our target variable:</a:t>
            </a:r>
            <a:br>
              <a:rPr lang="en-IN"/>
            </a:br>
            <a:endParaRPr/>
          </a:p>
          <a:p>
            <a:pPr marL="171450" lvl="0" indent="-171450" algn="l" rtl="0">
              <a:lnSpc>
                <a:spcPct val="90000"/>
              </a:lnSpc>
              <a:spcBef>
                <a:spcPts val="750"/>
              </a:spcBef>
              <a:spcAft>
                <a:spcPts val="0"/>
              </a:spcAft>
              <a:buClr>
                <a:schemeClr val="dk1"/>
              </a:buClr>
              <a:buSzPts val="2100"/>
              <a:buChar char="•"/>
            </a:pPr>
            <a:r>
              <a:rPr lang="en-IN" b="1" i="1"/>
              <a:t>1</a:t>
            </a:r>
            <a:r>
              <a:rPr lang="en-IN" i="1"/>
              <a:t>: When a person is having cancer </a:t>
            </a:r>
            <a:endParaRPr i="1"/>
          </a:p>
          <a:p>
            <a:pPr marL="171450" lvl="0" indent="-171450" algn="l" rtl="0">
              <a:lnSpc>
                <a:spcPct val="90000"/>
              </a:lnSpc>
              <a:spcBef>
                <a:spcPts val="750"/>
              </a:spcBef>
              <a:spcAft>
                <a:spcPts val="0"/>
              </a:spcAft>
              <a:buClr>
                <a:schemeClr val="dk1"/>
              </a:buClr>
              <a:buSzPts val="2100"/>
              <a:buChar char="•"/>
            </a:pPr>
            <a:r>
              <a:rPr lang="en-IN" b="1" i="1"/>
              <a:t>0:</a:t>
            </a:r>
            <a:r>
              <a:rPr lang="en-IN" i="1"/>
              <a:t> When a person is NOT having cancer.</a:t>
            </a:r>
            <a:endParaRPr/>
          </a:p>
        </p:txBody>
      </p:sp>
      <p:sp>
        <p:nvSpPr>
          <p:cNvPr id="113" name="Google Shape;113;p4"/>
          <p:cNvSpPr/>
          <p:nvPr/>
        </p:nvSpPr>
        <p:spPr>
          <a:xfrm>
            <a:off x="395536" y="5727124"/>
            <a:ext cx="3672408" cy="830997"/>
          </a:xfrm>
          <a:prstGeom prst="rect">
            <a:avLst/>
          </a:prstGeom>
          <a:solidFill>
            <a:srgbClr val="FFD96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600" b="0" i="0" u="none" strike="noStrike" cap="none">
                <a:solidFill>
                  <a:schemeClr val="dk1"/>
                </a:solidFill>
                <a:latin typeface="Helvetica Neue"/>
                <a:ea typeface="Helvetica Neue"/>
                <a:cs typeface="Helvetica Neue"/>
                <a:sym typeface="Helvetica Neue"/>
              </a:rPr>
              <a:t>In Confusion Matrix, Our Actual classifications are columns and Predicted ones are Rows.</a:t>
            </a:r>
            <a:endParaRPr/>
          </a:p>
        </p:txBody>
      </p:sp>
      <p:pic>
        <p:nvPicPr>
          <p:cNvPr id="114" name="Google Shape;114;p4"/>
          <p:cNvPicPr preferRelativeResize="0"/>
          <p:nvPr/>
        </p:nvPicPr>
        <p:blipFill rotWithShape="1">
          <a:blip r:embed="rId4">
            <a:alphaModFix/>
          </a:blip>
          <a:srcRect l="4182" t="5529" b="5530"/>
          <a:stretch/>
        </p:blipFill>
        <p:spPr>
          <a:xfrm>
            <a:off x="6372200" y="0"/>
            <a:ext cx="2801512" cy="191373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970"/>
              <a:buFont typeface="Calibri"/>
              <a:buNone/>
            </a:pPr>
            <a:br>
              <a:rPr lang="en-IN" sz="2970" b="1"/>
            </a:br>
            <a:r>
              <a:rPr lang="en-IN" sz="2970" b="1"/>
              <a:t>Confusion Matrix</a:t>
            </a:r>
            <a:br>
              <a:rPr lang="en-IN" sz="2970" b="1"/>
            </a:br>
            <a:endParaRPr sz="2970"/>
          </a:p>
        </p:txBody>
      </p:sp>
      <p:sp>
        <p:nvSpPr>
          <p:cNvPr id="120" name="Google Shape;120;p5"/>
          <p:cNvSpPr txBox="1">
            <a:spLocks noGrp="1"/>
          </p:cNvSpPr>
          <p:nvPr>
            <p:ph type="body" idx="1"/>
          </p:nvPr>
        </p:nvSpPr>
        <p:spPr>
          <a:xfrm>
            <a:off x="628650" y="1484784"/>
            <a:ext cx="3886200" cy="4968552"/>
          </a:xfrm>
          <a:prstGeom prst="rect">
            <a:avLst/>
          </a:prstGeom>
          <a:solidFill>
            <a:srgbClr val="C1DEFA"/>
          </a:solidFill>
          <a:ln>
            <a:noFill/>
          </a:ln>
        </p:spPr>
        <p:txBody>
          <a:bodyPr spcFirstLastPara="1" wrap="square" lIns="91425" tIns="45700" rIns="91425" bIns="45700" anchor="t" anchorCtr="0">
            <a:normAutofit/>
          </a:bodyPr>
          <a:lstStyle/>
          <a:p>
            <a:pPr marL="171450" lvl="0" indent="-171450" algn="just" rtl="0">
              <a:lnSpc>
                <a:spcPct val="70000"/>
              </a:lnSpc>
              <a:spcBef>
                <a:spcPts val="0"/>
              </a:spcBef>
              <a:spcAft>
                <a:spcPts val="0"/>
              </a:spcAft>
              <a:buClr>
                <a:schemeClr val="dk1"/>
              </a:buClr>
              <a:buSzPts val="2220"/>
              <a:buChar char="•"/>
            </a:pPr>
            <a:r>
              <a:rPr lang="en-IN" sz="2220" b="1"/>
              <a:t>True Positives (TP):</a:t>
            </a:r>
            <a:r>
              <a:rPr lang="en-IN" sz="2220"/>
              <a:t> True positives are the cases when the actual class of the data point was 1(True) and the predicted is also 1(True)</a:t>
            </a:r>
            <a:endParaRPr/>
          </a:p>
          <a:p>
            <a:pPr marL="514350" lvl="1" indent="-171450" algn="just" rtl="0">
              <a:lnSpc>
                <a:spcPct val="70000"/>
              </a:lnSpc>
              <a:spcBef>
                <a:spcPts val="375"/>
              </a:spcBef>
              <a:spcAft>
                <a:spcPts val="0"/>
              </a:spcAft>
              <a:buClr>
                <a:srgbClr val="FF0000"/>
              </a:buClr>
              <a:buSzPts val="1942"/>
              <a:buChar char="•"/>
            </a:pPr>
            <a:r>
              <a:rPr lang="en-IN" sz="1942" i="1">
                <a:solidFill>
                  <a:srgbClr val="FF0000"/>
                </a:solidFill>
              </a:rPr>
              <a:t>Ex: The case where a person is actually having cancer(1) and the model classifying his case as cancer(1) comes under True positive.</a:t>
            </a:r>
            <a:endParaRPr sz="1942">
              <a:solidFill>
                <a:srgbClr val="FF0000"/>
              </a:solidFill>
            </a:endParaRPr>
          </a:p>
          <a:p>
            <a:pPr marL="171450" lvl="0" indent="-171450" algn="just" rtl="0">
              <a:lnSpc>
                <a:spcPct val="70000"/>
              </a:lnSpc>
              <a:spcBef>
                <a:spcPts val="750"/>
              </a:spcBef>
              <a:spcAft>
                <a:spcPts val="0"/>
              </a:spcAft>
              <a:buClr>
                <a:schemeClr val="dk1"/>
              </a:buClr>
              <a:buSzPts val="2220"/>
              <a:buChar char="•"/>
            </a:pPr>
            <a:r>
              <a:rPr lang="en-IN" sz="2220" b="1" i="1"/>
              <a:t>True Negatives (TN):</a:t>
            </a:r>
            <a:r>
              <a:rPr lang="en-IN" sz="2220" i="1"/>
              <a:t> True negatives are the cases when the actual class of the data point was 0(False) and the predicted is also 0(False</a:t>
            </a:r>
            <a:endParaRPr/>
          </a:p>
          <a:p>
            <a:pPr marL="514350" lvl="1" indent="-171450" algn="just" rtl="0">
              <a:lnSpc>
                <a:spcPct val="70000"/>
              </a:lnSpc>
              <a:spcBef>
                <a:spcPts val="375"/>
              </a:spcBef>
              <a:spcAft>
                <a:spcPts val="0"/>
              </a:spcAft>
              <a:buClr>
                <a:srgbClr val="FF0000"/>
              </a:buClr>
              <a:buSzPts val="1942"/>
              <a:buChar char="•"/>
            </a:pPr>
            <a:r>
              <a:rPr lang="en-IN" sz="1942" i="1">
                <a:solidFill>
                  <a:srgbClr val="FF0000"/>
                </a:solidFill>
              </a:rPr>
              <a:t>Ex: The case where a person NOT having cancer and the model classifying his case as Not cancer comes under True Negatives.</a:t>
            </a:r>
            <a:endParaRPr/>
          </a:p>
          <a:p>
            <a:pPr marL="171450" lvl="0" indent="-48133" algn="l" rtl="0">
              <a:lnSpc>
                <a:spcPct val="70000"/>
              </a:lnSpc>
              <a:spcBef>
                <a:spcPts val="750"/>
              </a:spcBef>
              <a:spcAft>
                <a:spcPts val="0"/>
              </a:spcAft>
              <a:buClr>
                <a:schemeClr val="dk1"/>
              </a:buClr>
              <a:buSzPts val="1942"/>
              <a:buNone/>
            </a:pPr>
            <a:endParaRPr sz="1942"/>
          </a:p>
        </p:txBody>
      </p:sp>
      <p:sp>
        <p:nvSpPr>
          <p:cNvPr id="121" name="Google Shape;121;p5"/>
          <p:cNvSpPr txBox="1">
            <a:spLocks noGrp="1"/>
          </p:cNvSpPr>
          <p:nvPr>
            <p:ph type="body" idx="2"/>
          </p:nvPr>
        </p:nvSpPr>
        <p:spPr>
          <a:xfrm>
            <a:off x="4629150" y="836712"/>
            <a:ext cx="3886200" cy="4824536"/>
          </a:xfrm>
          <a:prstGeom prst="rect">
            <a:avLst/>
          </a:prstGeom>
          <a:solidFill>
            <a:srgbClr val="FFD966"/>
          </a:solidFill>
          <a:ln>
            <a:noFill/>
          </a:ln>
        </p:spPr>
        <p:txBody>
          <a:bodyPr spcFirstLastPara="1" wrap="square" lIns="91425" tIns="45700" rIns="91425" bIns="45700" anchor="t" anchorCtr="0">
            <a:normAutofit/>
          </a:bodyPr>
          <a:lstStyle/>
          <a:p>
            <a:pPr marL="171450" lvl="0" indent="-171450" algn="just" rtl="0">
              <a:lnSpc>
                <a:spcPct val="70000"/>
              </a:lnSpc>
              <a:spcBef>
                <a:spcPts val="0"/>
              </a:spcBef>
              <a:spcAft>
                <a:spcPts val="0"/>
              </a:spcAft>
              <a:buClr>
                <a:schemeClr val="dk1"/>
              </a:buClr>
              <a:buSzPts val="1850"/>
              <a:buChar char="•"/>
            </a:pPr>
            <a:r>
              <a:rPr lang="en-IN" sz="1850" b="1" i="1"/>
              <a:t>False Positives (FP):</a:t>
            </a:r>
            <a:r>
              <a:rPr lang="en-IN" sz="1850" i="1"/>
              <a:t> False positives are the cases when the actual class of the data point was 0(False) and the predicted is 1(True). False is because the model has predicted incorrectly and positive because the class predicted was a positive one. (1)</a:t>
            </a:r>
            <a:endParaRPr/>
          </a:p>
          <a:p>
            <a:pPr marL="514350" lvl="1" indent="-171450" algn="just" rtl="0">
              <a:lnSpc>
                <a:spcPct val="70000"/>
              </a:lnSpc>
              <a:spcBef>
                <a:spcPts val="375"/>
              </a:spcBef>
              <a:spcAft>
                <a:spcPts val="0"/>
              </a:spcAft>
              <a:buClr>
                <a:srgbClr val="FF0000"/>
              </a:buClr>
              <a:buSzPts val="1572"/>
              <a:buChar char="•"/>
            </a:pPr>
            <a:r>
              <a:rPr lang="en-IN" sz="1572" i="1">
                <a:solidFill>
                  <a:srgbClr val="FF0000"/>
                </a:solidFill>
              </a:rPr>
              <a:t>Ex: A person NOT having cancer and the model classifying his case as cancer comes under False Positives.</a:t>
            </a:r>
            <a:endParaRPr/>
          </a:p>
          <a:p>
            <a:pPr marL="171450" lvl="0" indent="-171450" algn="just" rtl="0">
              <a:lnSpc>
                <a:spcPct val="70000"/>
              </a:lnSpc>
              <a:spcBef>
                <a:spcPts val="750"/>
              </a:spcBef>
              <a:spcAft>
                <a:spcPts val="0"/>
              </a:spcAft>
              <a:buClr>
                <a:schemeClr val="dk1"/>
              </a:buClr>
              <a:buSzPts val="1942"/>
              <a:buChar char="•"/>
            </a:pPr>
            <a:r>
              <a:rPr lang="en-IN" sz="1942" b="1"/>
              <a:t>False Negatives (FN): </a:t>
            </a:r>
            <a:r>
              <a:rPr lang="en-IN" sz="1942"/>
              <a:t>False negatives are the cases when the actual class of the data point was 1(True) and the predicted is 0(False). False is because the model has predicted incorrectly and negative because the class predicted was a negative one. (0)</a:t>
            </a:r>
            <a:endParaRPr/>
          </a:p>
          <a:p>
            <a:pPr marL="514350" lvl="1" indent="-171450" algn="just" rtl="0">
              <a:lnSpc>
                <a:spcPct val="70000"/>
              </a:lnSpc>
              <a:spcBef>
                <a:spcPts val="375"/>
              </a:spcBef>
              <a:spcAft>
                <a:spcPts val="0"/>
              </a:spcAft>
              <a:buClr>
                <a:srgbClr val="FF0000"/>
              </a:buClr>
              <a:buSzPts val="1665"/>
              <a:buChar char="•"/>
            </a:pPr>
            <a:r>
              <a:rPr lang="en-IN" sz="1665" i="1">
                <a:solidFill>
                  <a:srgbClr val="FF0000"/>
                </a:solidFill>
              </a:rPr>
              <a:t>Ex: A person having cancer and the model classifying his case as No-cancer comes under False Negatives.</a:t>
            </a:r>
            <a:endParaRPr sz="1665">
              <a:solidFill>
                <a:srgbClr val="FF0000"/>
              </a:solidFill>
            </a:endParaRPr>
          </a:p>
          <a:p>
            <a:pPr marL="171450" lvl="0" indent="-48133" algn="l" rtl="0">
              <a:lnSpc>
                <a:spcPct val="70000"/>
              </a:lnSpc>
              <a:spcBef>
                <a:spcPts val="750"/>
              </a:spcBef>
              <a:spcAft>
                <a:spcPts val="0"/>
              </a:spcAft>
              <a:buClr>
                <a:schemeClr val="dk1"/>
              </a:buClr>
              <a:buSzPts val="1942"/>
              <a:buNone/>
            </a:pPr>
            <a:endParaRPr sz="1942"/>
          </a:p>
        </p:txBody>
      </p:sp>
      <p:sp>
        <p:nvSpPr>
          <p:cNvPr id="122" name="Google Shape;122;p5"/>
          <p:cNvSpPr/>
          <p:nvPr/>
        </p:nvSpPr>
        <p:spPr>
          <a:xfrm>
            <a:off x="4629150" y="5805264"/>
            <a:ext cx="3967753" cy="461665"/>
          </a:xfrm>
          <a:prstGeom prst="rect">
            <a:avLst/>
          </a:prstGeom>
          <a:solidFill>
            <a:srgbClr val="FF000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Helvetica Neue"/>
                <a:ea typeface="Helvetica Neue"/>
                <a:cs typeface="Helvetica Neue"/>
                <a:sym typeface="Helvetica Neue"/>
              </a:rPr>
              <a:t> What is an ideal scenario ?</a:t>
            </a:r>
            <a:endParaRPr sz="2400">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Props1.xml><?xml version="1.0" encoding="utf-8"?>
<ds:datastoreItem xmlns:ds="http://schemas.openxmlformats.org/officeDocument/2006/customXml" ds:itemID="{43D47258-2FA5-4503-B49A-48465E05EF68}">
  <ds:schemaRefs>
    <ds:schemaRef ds:uri="http://schemas.microsoft.com/sharepoint/v3/contenttype/forms"/>
  </ds:schemaRefs>
</ds:datastoreItem>
</file>

<file path=customXml/itemProps2.xml><?xml version="1.0" encoding="utf-8"?>
<ds:datastoreItem xmlns:ds="http://schemas.openxmlformats.org/officeDocument/2006/customXml" ds:itemID="{5AC27422-E6D7-4E25-BB59-D78077F56E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405b91-c366-46ef-9680-99183cd4181d"/>
    <ds:schemaRef ds:uri="37c5fae0-cb61-491e-a5b2-f5342e882e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69583A-6F73-4808-B74B-2EB182A17485}">
  <ds:schemaRefs>
    <ds:schemaRef ds:uri="http://schemas.microsoft.com/office/2006/metadata/properties"/>
    <ds:schemaRef ds:uri="http://schemas.microsoft.com/office/infopath/2007/PartnerControls"/>
    <ds:schemaRef ds:uri="c9405b91-c366-46ef-9680-99183cd4181d"/>
    <ds:schemaRef ds:uri="37c5fae0-cb61-491e-a5b2-f5342e882e94"/>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0</TotalTime>
  <Words>2543</Words>
  <Application>Microsoft Office PowerPoint</Application>
  <PresentationFormat>On-screen Show (4:3)</PresentationFormat>
  <Paragraphs>235</Paragraphs>
  <Slides>49</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Times</vt:lpstr>
      <vt:lpstr>Helvetica Neue</vt:lpstr>
      <vt:lpstr>Noto Sans Symbols</vt:lpstr>
      <vt:lpstr>Office Theme</vt:lpstr>
      <vt:lpstr>Classification : Performance Metrics</vt:lpstr>
      <vt:lpstr>Review Logistic Regression </vt:lpstr>
      <vt:lpstr>Questions </vt:lpstr>
      <vt:lpstr>Questions </vt:lpstr>
      <vt:lpstr>Questions </vt:lpstr>
      <vt:lpstr>Roadmap</vt:lpstr>
      <vt:lpstr>What do you mean by performance? </vt:lpstr>
      <vt:lpstr> Confusion Matrix </vt:lpstr>
      <vt:lpstr> Confusion Matrix </vt:lpstr>
      <vt:lpstr> When to minimise what?  </vt:lpstr>
      <vt:lpstr> When to minimise what?  </vt:lpstr>
      <vt:lpstr> Accuracy </vt:lpstr>
      <vt:lpstr>Precision </vt:lpstr>
      <vt:lpstr> Recall or Sensitivity  </vt:lpstr>
      <vt:lpstr> When to use Precision and When to use Recall?  </vt:lpstr>
      <vt:lpstr>Specificity </vt:lpstr>
      <vt:lpstr>Sensitivity (Recall)  Vs Specificity</vt:lpstr>
      <vt:lpstr>More Examples </vt:lpstr>
      <vt:lpstr>More Examples </vt:lpstr>
      <vt:lpstr>More Examples </vt:lpstr>
      <vt:lpstr>More Examples </vt:lpstr>
      <vt:lpstr>More Examples </vt:lpstr>
      <vt:lpstr>More Examples </vt:lpstr>
      <vt:lpstr>PowerPoint Presentation</vt:lpstr>
      <vt:lpstr>More Examples </vt:lpstr>
      <vt:lpstr> F1 Score </vt:lpstr>
      <vt:lpstr> F1 Score </vt:lpstr>
      <vt:lpstr> Area Under the ROC(Receiver operating characteristic)  </vt:lpstr>
      <vt:lpstr>Area Under the ROC – Example </vt:lpstr>
      <vt:lpstr>Area Under the ROC – Example </vt:lpstr>
      <vt:lpstr>Area Under the ROC – Example </vt:lpstr>
      <vt:lpstr>Area Under the ROC – Example </vt:lpstr>
      <vt:lpstr>Area Under the ROC – Example- Setting the Threshold to 0.1   </vt:lpstr>
      <vt:lpstr>Area Under the ROC – Example- Setting the Threshold to 0.9   </vt:lpstr>
      <vt:lpstr>Area Under the ROC – Example </vt:lpstr>
      <vt:lpstr>Area Under the ROC – Example </vt:lpstr>
      <vt:lpstr>Increasing the Threshold slightly so that only the two people with the least cholesterol value are below the threshold</vt:lpstr>
      <vt:lpstr>Increasing the threshold values</vt:lpstr>
      <vt:lpstr>Lastly, we choose a threshold where we classify all people as not having a heart disease i.e Threshold of 1</vt:lpstr>
      <vt:lpstr>ROC</vt:lpstr>
      <vt:lpstr>AUC</vt:lpstr>
      <vt:lpstr> Area Under the ROC(Receiver operating characteristic) Example   </vt:lpstr>
      <vt:lpstr> Area Under the ROC(Receiver operating characteristic) Example   </vt:lpstr>
      <vt:lpstr>Confusion Matrix for Multiple Classes</vt:lpstr>
      <vt:lpstr>Confusion Matrix for Multiple Classes</vt:lpstr>
      <vt:lpstr>Confusion Matrix for Multiple Classes – C1</vt:lpstr>
      <vt:lpstr>Confusion Matrix for Multiple Classes</vt:lpstr>
      <vt:lpstr>Confusion Matrix for Multiple Classes – C2 </vt:lpstr>
      <vt:lpstr>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Performance Metrics</dc:title>
  <dc:creator>Oscar Nierstrasz</dc:creator>
  <cp:lastModifiedBy>Harsha, Achyuthuni</cp:lastModifiedBy>
  <cp:revision>2</cp:revision>
  <dcterms:created xsi:type="dcterms:W3CDTF">2011-02-07T14:33:57Z</dcterms:created>
  <dcterms:modified xsi:type="dcterms:W3CDTF">2025-09-15T03:45:33Z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Order">
    <vt:r8>2400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