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1"/>
  </p:sldMasterIdLst>
  <p:notesMasterIdLst>
    <p:notesMasterId r:id="rId35"/>
  </p:notesMasterIdLst>
  <p:handoutMasterIdLst>
    <p:handoutMasterId r:id="rId36"/>
  </p:handoutMasterIdLst>
  <p:sldIdLst>
    <p:sldId id="316" r:id="rId2"/>
    <p:sldId id="580" r:id="rId3"/>
    <p:sldId id="558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607" r:id="rId12"/>
    <p:sldId id="608" r:id="rId13"/>
    <p:sldId id="610" r:id="rId14"/>
    <p:sldId id="612" r:id="rId15"/>
    <p:sldId id="621" r:id="rId16"/>
    <p:sldId id="588" r:id="rId17"/>
    <p:sldId id="590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22" r:id="rId31"/>
    <p:sldId id="623" r:id="rId32"/>
    <p:sldId id="606" r:id="rId33"/>
    <p:sldId id="55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0BDC4"/>
    <a:srgbClr val="C1DEFA"/>
    <a:srgbClr val="A7A7A7"/>
    <a:srgbClr val="D3D3D3"/>
    <a:srgbClr val="7F0101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5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9AE38-8DF2-F24B-8B10-D1A89E0313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9AE38-8DF2-F24B-8B10-D1A89E03137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9AE38-8DF2-F24B-8B10-D1A89E03137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01D-3AAE-40C8-AA74-8FC5A9ACB9EB}" type="datetime1">
              <a:rPr lang="en-US" smtClean="0"/>
              <a:t>6/19/2023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9DC92-C8BC-42D5-A580-756951889998}" type="datetime1">
              <a:rPr lang="en-US" smtClean="0"/>
              <a:t>6/19/2023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8B470-99CF-42E8-9021-EA4F0432F347}" type="datetime1">
              <a:rPr lang="en-US" smtClean="0"/>
              <a:t>6/19/2023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56A98-3896-46F3-9288-3F385B3E9AEF}" type="datetime1">
              <a:rPr lang="en-US" smtClean="0"/>
              <a:t>6/19/2023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A4705-7E80-4A9A-9E73-B554149C5433}" type="datetime1">
              <a:rPr lang="en-US" smtClean="0"/>
              <a:t>6/19/2023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7BA3A-ECD9-48DA-997C-59AB235470CA}" type="datetime1">
              <a:rPr lang="en-US" smtClean="0"/>
              <a:t>6/19/2023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0EBCA-E37B-4C17-9322-8333C0D42367}" type="datetime1">
              <a:rPr lang="en-US" smtClean="0"/>
              <a:t>6/19/2023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3D596-18A4-4856-86F7-AB5F8709DC38}" type="datetime1">
              <a:rPr lang="en-US" smtClean="0"/>
              <a:t>6/19/2023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CE0C3-7827-4FFA-B37A-15C923879877}" type="datetime1">
              <a:rPr lang="en-US" smtClean="0"/>
              <a:t>6/19/2023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35D04-CF71-4FB8-B0C6-A5A9C6D647F1}" type="datetime1">
              <a:rPr lang="en-US" smtClean="0"/>
              <a:t>6/19/2023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A9E28-6381-4663-9B99-E27587CB2268}" type="datetime1">
              <a:rPr lang="en-US" smtClean="0"/>
              <a:t>6/19/2023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8BFACC-3042-40C6-BB9C-D7CD94F80556}" type="datetime1">
              <a:rPr lang="en-US" smtClean="0"/>
              <a:t>6/19/2023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 smtClean="0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buffalo.edu/~jing/cse601/fa12/materials/clustering_hierarchical.pdf" TargetMode="External"/><Relationship Id="rId2" Type="http://schemas.openxmlformats.org/officeDocument/2006/relationships/hyperlink" Target="https://people.revoledu.com/kardi/tutorial/Clustering/Numerical%20Exampl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rku.ca/ptryfos/f1500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r>
              <a:rPr lang="en-IN" b="1" dirty="0"/>
              <a:t>Hierarchical clustering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84784"/>
            <a:ext cx="3168352" cy="2383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307" t="19722" r="43693" b="21114"/>
          <a:stretch/>
        </p:blipFill>
        <p:spPr>
          <a:xfrm>
            <a:off x="6152015" y="3888049"/>
            <a:ext cx="2808313" cy="2592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27326" cy="95530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Step- 5: Finally, all the clusters are merged together and form a single cluster.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5536" y="4509120"/>
            <a:ext cx="3707904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/>
              <a:t>The Hierarchical clustering Technique can be visualized using a </a:t>
            </a:r>
            <a:r>
              <a:rPr lang="en-IN" sz="1800" dirty="0" err="1"/>
              <a:t>Dendrogram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A </a:t>
            </a:r>
            <a:r>
              <a:rPr lang="en-IN" sz="1800" dirty="0" err="1"/>
              <a:t>Dendrogram</a:t>
            </a:r>
            <a:r>
              <a:rPr lang="en-IN" sz="1800" dirty="0"/>
              <a:t> is a tree-like diagram that records the sequences of merges or splits.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016" r="18861" b="17235"/>
          <a:stretch/>
        </p:blipFill>
        <p:spPr>
          <a:xfrm>
            <a:off x="3744697" y="5162932"/>
            <a:ext cx="2374685" cy="16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</a:t>
            </a:r>
            <a:r>
              <a:rPr lang="en-IN" b="1" dirty="0" smtClean="0"/>
              <a:t>clustering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For the one dimensional data set </a:t>
            </a:r>
            <a:r>
              <a:rPr lang="en-IN" b="1" dirty="0"/>
              <a:t>{7,10,20,28,35}</a:t>
            </a:r>
            <a:r>
              <a:rPr lang="en-IN" dirty="0"/>
              <a:t>, perform hierarchical clustering and plot the </a:t>
            </a:r>
            <a:r>
              <a:rPr lang="en-IN" dirty="0" err="1"/>
              <a:t>dendogram</a:t>
            </a:r>
            <a:r>
              <a:rPr lang="en-IN" dirty="0"/>
              <a:t> to visualize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34444"/>
            <a:ext cx="42195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</a:t>
            </a:r>
            <a:r>
              <a:rPr lang="en-IN" b="1" dirty="0" smtClean="0"/>
              <a:t>clustering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For the one dimensional data set </a:t>
            </a:r>
            <a:r>
              <a:rPr lang="en-IN" b="1" dirty="0"/>
              <a:t>{7,10,20,28,35}</a:t>
            </a:r>
            <a:r>
              <a:rPr lang="en-IN" dirty="0"/>
              <a:t>, perform hierarchical clustering and plot the </a:t>
            </a:r>
            <a:r>
              <a:rPr lang="en-IN" dirty="0" err="1"/>
              <a:t>dendogram</a:t>
            </a:r>
            <a:r>
              <a:rPr lang="en-IN" dirty="0"/>
              <a:t> to visualize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492896"/>
            <a:ext cx="3960440" cy="2753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5977" y="27089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600" dirty="0"/>
              <a:t>Observing the plot above, we can intuitively conclude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first two points (7 and 10) are close to each other and should be in the same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Also, the last two points (28 and 35) are close to each other and should be in the same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Cluster of the </a:t>
            </a:r>
            <a:r>
              <a:rPr lang="en-IN" sz="1600" dirty="0" err="1"/>
              <a:t>center</a:t>
            </a:r>
            <a:r>
              <a:rPr lang="en-IN" sz="1600" dirty="0"/>
              <a:t> point (20) is not easy to conclude</a:t>
            </a:r>
          </a:p>
        </p:txBody>
      </p:sp>
    </p:spTree>
    <p:extLst>
      <p:ext uri="{BB962C8B-B14F-4D97-AF65-F5344CB8AC3E}">
        <p14:creationId xmlns:p14="http://schemas.microsoft.com/office/powerpoint/2010/main" val="15506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</a:t>
            </a:r>
            <a:r>
              <a:rPr lang="en-IN" b="1" dirty="0" smtClean="0"/>
              <a:t>clustering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Single Linkage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79" r="18443"/>
          <a:stretch/>
        </p:blipFill>
        <p:spPr>
          <a:xfrm>
            <a:off x="6044580" y="1825625"/>
            <a:ext cx="3096344" cy="4653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584" y="54854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Cluster 1 : (7,10)</a:t>
            </a:r>
          </a:p>
          <a:p>
            <a:r>
              <a:rPr lang="en-IN" dirty="0"/>
              <a:t>Cluster 2 : (20,28,35)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64904"/>
            <a:ext cx="6018030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03143"/>
            <a:ext cx="3555677" cy="17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 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4893"/>
            <a:ext cx="7886700" cy="4351338"/>
          </a:xfrm>
        </p:spPr>
        <p:txBody>
          <a:bodyPr/>
          <a:lstStyle/>
          <a:p>
            <a:r>
              <a:rPr lang="en-IN" dirty="0" smtClean="0"/>
              <a:t>Complete Linkage 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0" r="16586"/>
          <a:stretch/>
        </p:blipFill>
        <p:spPr>
          <a:xfrm>
            <a:off x="5911280" y="1746734"/>
            <a:ext cx="3024336" cy="450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404" y="51090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Cluster 1 : (7,10,20)</a:t>
            </a:r>
          </a:p>
          <a:p>
            <a:r>
              <a:rPr lang="en-IN" dirty="0"/>
              <a:t>Cluster 2 : (28,35)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8" y="1807194"/>
            <a:ext cx="5750793" cy="2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 Example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88397"/>
            <a:ext cx="6804818" cy="44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Divisive</a:t>
            </a:r>
            <a:r>
              <a:rPr lang="en-IN" dirty="0"/>
              <a:t> </a:t>
            </a:r>
            <a:r>
              <a:rPr lang="en-IN" b="1" dirty="0"/>
              <a:t>Hierarchical clustering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/>
              <a:t>Divisive Hierarchical clustering </a:t>
            </a:r>
            <a:r>
              <a:rPr lang="en-IN" sz="2400" dirty="0"/>
              <a:t>is exactly the </a:t>
            </a:r>
            <a:r>
              <a:rPr lang="en-IN" sz="2400" dirty="0">
                <a:solidFill>
                  <a:srgbClr val="FF0000"/>
                </a:solidFill>
              </a:rPr>
              <a:t>opposite</a:t>
            </a:r>
            <a:r>
              <a:rPr lang="en-IN" sz="2400" dirty="0"/>
              <a:t> of the </a:t>
            </a:r>
            <a:r>
              <a:rPr lang="en-IN" sz="2400" b="1" dirty="0"/>
              <a:t>Agglomerative Hierarchical </a:t>
            </a:r>
            <a:r>
              <a:rPr lang="en-IN" sz="2400" b="1" dirty="0" smtClean="0"/>
              <a:t>clustering</a:t>
            </a:r>
          </a:p>
          <a:p>
            <a:pPr algn="just"/>
            <a:r>
              <a:rPr lang="en-IN" sz="2400" dirty="0" smtClean="0"/>
              <a:t>Consider </a:t>
            </a:r>
            <a:r>
              <a:rPr lang="en-IN" sz="2400" dirty="0"/>
              <a:t>all the data points as a single cluster and in each iteration, </a:t>
            </a:r>
            <a:r>
              <a:rPr lang="en-IN" sz="2400" dirty="0" smtClean="0"/>
              <a:t>separate </a:t>
            </a:r>
            <a:r>
              <a:rPr lang="en-IN" sz="2400" dirty="0"/>
              <a:t>the data points from the cluster which are not </a:t>
            </a:r>
            <a:r>
              <a:rPr lang="en-IN" sz="2400" dirty="0" smtClean="0"/>
              <a:t>similar</a:t>
            </a:r>
          </a:p>
          <a:p>
            <a:pPr algn="just"/>
            <a:r>
              <a:rPr lang="en-IN" sz="2400" dirty="0"/>
              <a:t>Each data point which is separated is considered as an individual cluster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 End </a:t>
            </a:r>
            <a:r>
              <a:rPr lang="en-IN" sz="2400" dirty="0"/>
              <a:t>with n </a:t>
            </a:r>
            <a:r>
              <a:rPr lang="en-IN" sz="2400" dirty="0" smtClean="0"/>
              <a:t>clusters</a:t>
            </a:r>
          </a:p>
          <a:p>
            <a:pPr algn="just"/>
            <a:r>
              <a:rPr lang="en-IN" sz="2400" dirty="0"/>
              <a:t>D</a:t>
            </a:r>
            <a:r>
              <a:rPr lang="en-IN" sz="2400" dirty="0" smtClean="0"/>
              <a:t>ividing </a:t>
            </a:r>
            <a:r>
              <a:rPr lang="en-IN" sz="2400" dirty="0"/>
              <a:t>the single clusters into n clusters, it is named as </a:t>
            </a:r>
            <a:r>
              <a:rPr lang="en-IN" sz="2400" b="1" dirty="0" err="1"/>
              <a:t>DivisiveHierarchical</a:t>
            </a:r>
            <a:r>
              <a:rPr lang="en-IN" sz="2400" b="1" dirty="0"/>
              <a:t> clustering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1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86700" cy="1325563"/>
          </a:xfrm>
        </p:spPr>
        <p:txBody>
          <a:bodyPr/>
          <a:lstStyle/>
          <a:p>
            <a:r>
              <a:rPr lang="en-IN" dirty="0"/>
              <a:t>Example: 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6" y="1357573"/>
            <a:ext cx="8196477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" y="2204312"/>
            <a:ext cx="7339843" cy="35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5484"/>
            <a:ext cx="7886700" cy="471586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66737"/>
            <a:ext cx="8111251" cy="405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5" y="4555323"/>
            <a:ext cx="7129071" cy="21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6" y="1484784"/>
            <a:ext cx="6912768" cy="33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What is Clustering??</a:t>
            </a:r>
          </a:p>
          <a:p>
            <a:r>
              <a:rPr lang="en-IN" sz="2800" dirty="0"/>
              <a:t>Clustering </a:t>
            </a:r>
            <a:r>
              <a:rPr lang="en-IN" sz="2800" dirty="0" smtClean="0"/>
              <a:t>Vs Classification/Regression</a:t>
            </a:r>
          </a:p>
          <a:p>
            <a:r>
              <a:rPr lang="en-IN" sz="2800" dirty="0"/>
              <a:t>Hierarchical clustering </a:t>
            </a:r>
            <a:r>
              <a:rPr lang="en-IN" sz="2800" dirty="0" smtClean="0"/>
              <a:t>Technique</a:t>
            </a:r>
          </a:p>
          <a:p>
            <a:r>
              <a:rPr lang="en-IN" sz="2800" dirty="0" smtClean="0"/>
              <a:t>Agglomerative </a:t>
            </a:r>
            <a:r>
              <a:rPr lang="en-IN" sz="2800" dirty="0"/>
              <a:t>Hierarchical clustering </a:t>
            </a:r>
            <a:endParaRPr lang="en-IN" sz="2800" dirty="0" smtClean="0"/>
          </a:p>
          <a:p>
            <a:r>
              <a:rPr lang="en-IN" sz="2800" dirty="0" err="1"/>
              <a:t>Dendrogram</a:t>
            </a:r>
            <a:r>
              <a:rPr lang="en-IN" sz="2800" dirty="0"/>
              <a:t> 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3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5209"/>
            <a:ext cx="6564321" cy="4171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single 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5114"/>
            <a:ext cx="4773218" cy="22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28687"/>
            <a:ext cx="8712968" cy="813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13" y="3612764"/>
            <a:ext cx="5641254" cy="2316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538194"/>
            <a:ext cx="4211960" cy="2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Example: 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" y="1484784"/>
            <a:ext cx="8407846" cy="3242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14" y="4184571"/>
            <a:ext cx="4618882" cy="20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Example: single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95" y="5229200"/>
            <a:ext cx="7933238" cy="85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570303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Example: single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06236"/>
            <a:ext cx="8515350" cy="23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157694"/>
            <a:ext cx="5222930" cy="24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Example: single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16455"/>
            <a:ext cx="9144000" cy="1817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38743"/>
            <a:ext cx="6280934" cy="26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Example: single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8496944" cy="31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Example: single </a:t>
            </a:r>
            <a:r>
              <a:rPr lang="en-IN" sz="3200" dirty="0" smtClean="0"/>
              <a:t>link results in </a:t>
            </a:r>
            <a:r>
              <a:rPr lang="en-IN" sz="3200" dirty="0" err="1" smtClean="0"/>
              <a:t>dendogram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3168352" cy="3043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47893"/>
            <a:ext cx="3138289" cy="26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– 1 – Apply Single link &amp; draw  </a:t>
            </a:r>
            <a:r>
              <a:rPr lang="en-IN" dirty="0" err="1" smtClean="0"/>
              <a:t>dendrogram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1"/>
            <a:ext cx="4248472" cy="36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86" y="1268760"/>
            <a:ext cx="3528392" cy="2998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– 1 – Apply Single link &amp; draw  </a:t>
            </a:r>
            <a:r>
              <a:rPr lang="en-IN" dirty="0" err="1" smtClean="0"/>
              <a:t>dendrogram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1" y="4114178"/>
            <a:ext cx="8135888" cy="23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What is Clustering??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Clustering </a:t>
            </a:r>
            <a:r>
              <a:rPr lang="en-IN" dirty="0"/>
              <a:t>is basically a technique that groups similar data points such that the points in the same group are more similar to each other than the points in the other groups.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group of similar data points is called a </a:t>
            </a:r>
            <a:r>
              <a:rPr lang="en-IN" b="1" dirty="0"/>
              <a:t>Cluster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875" t="4647" r="8650"/>
          <a:stretch/>
        </p:blipFill>
        <p:spPr>
          <a:xfrm>
            <a:off x="1187624" y="3212976"/>
            <a:ext cx="6048672" cy="3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- 2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46" y="1690689"/>
            <a:ext cx="2838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 smtClean="0"/>
              <a:t>– 2 – Try to Solve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46" y="1690689"/>
            <a:ext cx="2838450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60" y="1643064"/>
            <a:ext cx="3248025" cy="3152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1600" y="4941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800" dirty="0"/>
              <a:t>The diagonal elements of this matrix will always be 0 as the distance of a point with itself is always 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5426348"/>
            <a:ext cx="18478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hlinkClick r:id="rId2"/>
            </a:endParaRPr>
          </a:p>
          <a:p>
            <a:r>
              <a:rPr lang="en-IN" dirty="0">
                <a:hlinkClick r:id="rId3"/>
              </a:rPr>
              <a:t>https://cse.buffalo.edu/~jing/cse601/fa12/materials/clustering_hierarchical.pdf</a:t>
            </a:r>
            <a:endParaRPr lang="en-IN" dirty="0">
              <a:hlinkClick r:id="rId2"/>
            </a:endParaRPr>
          </a:p>
          <a:p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people.revoledu.com/kardi/tutorial/Clustering/Numerical%20Example.htm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http://www.yorku.ca/ptryfos/f1500.pdf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0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Thanks </a:t>
            </a:r>
            <a:endParaRPr lang="en-IN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</a:t>
            </a:r>
            <a:r>
              <a:rPr lang="en-IN" b="1" dirty="0" smtClean="0"/>
              <a:t>Vs. Classification/Regression</a:t>
            </a:r>
            <a:r>
              <a:rPr lang="en-IN" b="1" dirty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In classification and regression models, </a:t>
            </a:r>
            <a:endParaRPr lang="en-IN" sz="3200" dirty="0" smtClean="0"/>
          </a:p>
          <a:p>
            <a:pPr lvl="1" algn="just"/>
            <a:r>
              <a:rPr lang="en-IN" sz="2800" dirty="0"/>
              <a:t>G</a:t>
            </a:r>
            <a:r>
              <a:rPr lang="en-IN" sz="2800" dirty="0" smtClean="0"/>
              <a:t>iven </a:t>
            </a:r>
            <a:r>
              <a:rPr lang="en-IN" sz="2800" dirty="0"/>
              <a:t>a data set(D) which contains </a:t>
            </a:r>
            <a:r>
              <a:rPr lang="en-IN" sz="2800" dirty="0">
                <a:solidFill>
                  <a:srgbClr val="FF0000"/>
                </a:solidFill>
              </a:rPr>
              <a:t>data points(Xi) </a:t>
            </a:r>
            <a:r>
              <a:rPr lang="en-IN" sz="2800" dirty="0"/>
              <a:t>and </a:t>
            </a:r>
            <a:r>
              <a:rPr lang="en-IN" sz="2800" dirty="0">
                <a:solidFill>
                  <a:srgbClr val="FF0000"/>
                </a:solidFill>
              </a:rPr>
              <a:t>class labels(Yi). </a:t>
            </a:r>
            <a:r>
              <a:rPr lang="en-IN" sz="2800" dirty="0"/>
              <a:t>Where, Yi’s belong to {0,1} or {0,1,2,…,n) for Classification models and Yi’s belong to real values for regression models.</a:t>
            </a:r>
          </a:p>
          <a:p>
            <a:pPr algn="just"/>
            <a:r>
              <a:rPr lang="en-IN" sz="3200" dirty="0"/>
              <a:t>When comes to clustering, </a:t>
            </a:r>
            <a:endParaRPr lang="en-IN" sz="3200" dirty="0" smtClean="0"/>
          </a:p>
          <a:p>
            <a:pPr lvl="1" algn="just"/>
            <a:r>
              <a:rPr lang="en-IN" sz="2800" dirty="0" smtClean="0"/>
              <a:t>a </a:t>
            </a:r>
            <a:r>
              <a:rPr lang="en-IN" sz="2800" dirty="0"/>
              <a:t>data set that contains </a:t>
            </a:r>
            <a:r>
              <a:rPr lang="en-IN" sz="2800" b="1" dirty="0">
                <a:solidFill>
                  <a:srgbClr val="FF0000"/>
                </a:solidFill>
              </a:rPr>
              <a:t>only data points(Xi). 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IN" sz="2800" b="1" dirty="0" smtClean="0">
                <a:solidFill>
                  <a:srgbClr val="FF0000"/>
                </a:solidFill>
              </a:rPr>
              <a:t>not</a:t>
            </a:r>
            <a:r>
              <a:rPr lang="en-IN" sz="2800" dirty="0">
                <a:solidFill>
                  <a:srgbClr val="FF0000"/>
                </a:solidFill>
              </a:rPr>
              <a:t> provided with the class labels(Yi).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Hierarchical </a:t>
            </a:r>
            <a:r>
              <a:rPr lang="en-IN" sz="3600" b="1" dirty="0"/>
              <a:t>clustering </a:t>
            </a:r>
            <a:r>
              <a:rPr lang="en-IN" sz="3600" b="1" dirty="0" smtClean="0"/>
              <a:t>Technique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This clustering technique is divided into two types</a:t>
            </a:r>
            <a:r>
              <a:rPr lang="en-IN" sz="4000" dirty="0" smtClean="0"/>
              <a:t>:</a:t>
            </a:r>
          </a:p>
          <a:p>
            <a:pPr marL="0" indent="0">
              <a:buNone/>
            </a:pPr>
            <a:endParaRPr lang="en-IN" sz="4000" dirty="0"/>
          </a:p>
          <a:p>
            <a:pPr marL="1085850" lvl="1" indent="-742950">
              <a:buFont typeface="+mj-lt"/>
              <a:buAutoNum type="arabicPeriod"/>
            </a:pPr>
            <a:r>
              <a:rPr lang="en-IN" sz="3700" dirty="0" smtClean="0"/>
              <a:t>Agglomerative (</a:t>
            </a:r>
            <a:r>
              <a:rPr lang="en-IN" sz="4000" dirty="0"/>
              <a:t>AGNES </a:t>
            </a:r>
            <a:r>
              <a:rPr lang="en-IN" sz="4000" dirty="0" smtClean="0"/>
              <a:t>-</a:t>
            </a:r>
            <a:r>
              <a:rPr lang="en-IN" sz="4000" dirty="0" err="1" smtClean="0"/>
              <a:t>AGglomerative</a:t>
            </a:r>
            <a:r>
              <a:rPr lang="en-IN" sz="4000" dirty="0" smtClean="0"/>
              <a:t> </a:t>
            </a:r>
            <a:r>
              <a:rPr lang="en-IN" sz="4000" dirty="0" err="1" smtClean="0"/>
              <a:t>NESting</a:t>
            </a:r>
            <a:r>
              <a:rPr lang="en-IN" sz="4000" dirty="0" smtClean="0"/>
              <a:t>)</a:t>
            </a:r>
            <a:endParaRPr lang="en-IN" sz="3700" dirty="0"/>
          </a:p>
          <a:p>
            <a:pPr marL="1085850" lvl="1" indent="-742950">
              <a:buFont typeface="+mj-lt"/>
              <a:buAutoNum type="arabicPeriod"/>
            </a:pPr>
            <a:r>
              <a:rPr lang="en-IN" sz="3700" dirty="0" smtClean="0"/>
              <a:t>Divisive (</a:t>
            </a:r>
            <a:r>
              <a:rPr lang="en-IN" sz="4000" dirty="0" smtClean="0"/>
              <a:t>DIANA </a:t>
            </a:r>
            <a:r>
              <a:rPr lang="en-IN" sz="4000" dirty="0"/>
              <a:t>-</a:t>
            </a:r>
            <a:r>
              <a:rPr lang="en-IN" sz="4000" dirty="0" err="1" smtClean="0"/>
              <a:t>DIvise</a:t>
            </a:r>
            <a:r>
              <a:rPr lang="en-IN" sz="4000" dirty="0" smtClean="0"/>
              <a:t> </a:t>
            </a:r>
            <a:r>
              <a:rPr lang="en-IN" sz="4000" dirty="0" err="1"/>
              <a:t>ANAlysis</a:t>
            </a:r>
            <a:r>
              <a:rPr lang="en-IN" sz="4000" dirty="0"/>
              <a:t>) </a:t>
            </a:r>
            <a:endParaRPr lang="en-IN" sz="3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</a:t>
            </a:r>
            <a:r>
              <a:rPr lang="en-IN" sz="2400" dirty="0" smtClean="0"/>
              <a:t>nitially </a:t>
            </a:r>
            <a:r>
              <a:rPr lang="en-IN" sz="2400" dirty="0"/>
              <a:t>each data point is considered as an individual cluster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At each iteration, the similar clusters merge with other clusters until one cluster or K clusters are formed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Basic </a:t>
            </a:r>
            <a:r>
              <a:rPr lang="en-IN" sz="2400" dirty="0"/>
              <a:t>algorithm of Agglomerative is straight forward.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000" dirty="0"/>
              <a:t>Compute the proximity matrix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000" dirty="0"/>
              <a:t>Let each data point be a cluster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000" dirty="0"/>
              <a:t>Repeat: Merge the two closest clusters and update the proximity matrix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000" dirty="0"/>
              <a:t>Until only a single cluster remains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1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operation is the computation of the proximity of two </a:t>
            </a:r>
            <a:r>
              <a:rPr lang="en-IN" dirty="0" smtClean="0"/>
              <a:t>clusters</a:t>
            </a:r>
          </a:p>
          <a:p>
            <a:r>
              <a:rPr lang="en-IN" dirty="0"/>
              <a:t>Lets </a:t>
            </a:r>
            <a:r>
              <a:rPr lang="en-IN" dirty="0" smtClean="0"/>
              <a:t>us </a:t>
            </a:r>
            <a:r>
              <a:rPr lang="en-IN" dirty="0"/>
              <a:t>have six data points {A,B,C,D,E,F}.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2852936"/>
            <a:ext cx="8117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medium-content-serif-font"/>
              </a:rPr>
              <a:t>Step- 1: In the initial step, </a:t>
            </a:r>
            <a:r>
              <a:rPr lang="en-IN" dirty="0" smtClean="0">
                <a:solidFill>
                  <a:srgbClr val="FF0000"/>
                </a:solidFill>
                <a:latin typeface="medium-content-serif-font"/>
              </a:rPr>
              <a:t>the </a:t>
            </a:r>
            <a:r>
              <a:rPr lang="en-IN" dirty="0">
                <a:solidFill>
                  <a:srgbClr val="FF0000"/>
                </a:solidFill>
                <a:latin typeface="medium-content-serif-font"/>
              </a:rPr>
              <a:t>proximity of individual points and consider all the six data points as individual clusters as shown in the image below</a:t>
            </a:r>
            <a:r>
              <a:rPr lang="en-IN" dirty="0" smtClean="0">
                <a:solidFill>
                  <a:srgbClr val="FF0000"/>
                </a:solidFill>
                <a:latin typeface="medium-content-serif-fon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FF0000"/>
              </a:solidFill>
              <a:effectLst/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FF0000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FF0000"/>
              </a:solidFill>
              <a:effectLst/>
              <a:latin typeface="medium-content-serif-fon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2202"/>
          <a:stretch/>
        </p:blipFill>
        <p:spPr>
          <a:xfrm>
            <a:off x="1907704" y="4581128"/>
            <a:ext cx="4038600" cy="5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8650" y="1905506"/>
            <a:ext cx="826383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Step- 2: In step two, similar clusters are merged together and formed as a single cluster. </a:t>
            </a:r>
            <a:endParaRPr lang="en-IN" dirty="0" smtClean="0"/>
          </a:p>
          <a:p>
            <a:r>
              <a:rPr lang="en-IN" dirty="0" smtClean="0"/>
              <a:t>Let’s </a:t>
            </a:r>
            <a:r>
              <a:rPr lang="en-IN" dirty="0"/>
              <a:t>consider B,C, and D,E are similar clusters that are merged in step two. </a:t>
            </a:r>
            <a:endParaRPr lang="en-IN" dirty="0" smtClean="0"/>
          </a:p>
          <a:p>
            <a:r>
              <a:rPr lang="en-IN" dirty="0" smtClean="0"/>
              <a:t>Now, left </a:t>
            </a:r>
            <a:r>
              <a:rPr lang="en-IN" dirty="0"/>
              <a:t>with four clusters which are A, BC, DE, F.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666"/>
          <a:stretch/>
        </p:blipFill>
        <p:spPr>
          <a:xfrm>
            <a:off x="2267744" y="4509120"/>
            <a:ext cx="4038600" cy="12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Agglomerative Hierarchical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0" y="2492896"/>
            <a:ext cx="4464816" cy="72008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/>
              <a:t>Step- </a:t>
            </a:r>
            <a:r>
              <a:rPr lang="en-IN" dirty="0" smtClean="0"/>
              <a:t>3:Calculate </a:t>
            </a:r>
            <a:r>
              <a:rPr lang="en-IN" dirty="0"/>
              <a:t>the proximity of new clusters and merge the similar clusters to form new clusters A, BC, DEF.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383"/>
          <a:stretch/>
        </p:blipFill>
        <p:spPr>
          <a:xfrm>
            <a:off x="4716016" y="1802235"/>
            <a:ext cx="4038600" cy="1872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66" y="3904131"/>
            <a:ext cx="4296092" cy="2031325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latin typeface="medium-content-serif-font"/>
              </a:rPr>
              <a:t>Step- 4: </a:t>
            </a:r>
            <a:endParaRPr lang="en-IN" sz="1800" dirty="0" smtClean="0"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medium-content-serif-font"/>
              </a:rPr>
              <a:t>Calculate </a:t>
            </a:r>
            <a:r>
              <a:rPr lang="en-IN" sz="1800" dirty="0">
                <a:latin typeface="medium-content-serif-font"/>
              </a:rPr>
              <a:t>the proximity of the new clusters. </a:t>
            </a:r>
            <a:endParaRPr lang="en-IN" sz="1800" dirty="0" smtClean="0"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medium-content-serif-font"/>
              </a:rPr>
              <a:t>The </a:t>
            </a:r>
            <a:r>
              <a:rPr lang="en-IN" sz="1800" dirty="0">
                <a:latin typeface="medium-content-serif-font"/>
              </a:rPr>
              <a:t>clusters DEF and BC are similar and merged together to form a new cluster. We’re now left with two clusters A, BCDEF.</a:t>
            </a:r>
            <a:endParaRPr lang="en-IN" sz="1800" b="0" i="0" dirty="0">
              <a:effectLst/>
              <a:latin typeface="medium-content-serif-fon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9192"/>
          <a:stretch/>
        </p:blipFill>
        <p:spPr>
          <a:xfrm>
            <a:off x="4860032" y="4005064"/>
            <a:ext cx="4038600" cy="24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C508C9E-EED1-4EDA-A461-C4031A7274BA}"/>
</file>

<file path=customXml/itemProps2.xml><?xml version="1.0" encoding="utf-8"?>
<ds:datastoreItem xmlns:ds="http://schemas.openxmlformats.org/officeDocument/2006/customXml" ds:itemID="{D566F300-53F0-412C-858C-A8E74A7F03FD}"/>
</file>

<file path=customXml/itemProps3.xml><?xml version="1.0" encoding="utf-8"?>
<ds:datastoreItem xmlns:ds="http://schemas.openxmlformats.org/officeDocument/2006/customXml" ds:itemID="{0670F4BB-DF0A-4E16-A969-12F4BAC8ED7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8487</TotalTime>
  <Words>640</Words>
  <Application>Microsoft Office PowerPoint</Application>
  <PresentationFormat>On-screen Show (4:3)</PresentationFormat>
  <Paragraphs>98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Helvetica</vt:lpstr>
      <vt:lpstr>medium-content-serif-font</vt:lpstr>
      <vt:lpstr>Times</vt:lpstr>
      <vt:lpstr>Wingdings</vt:lpstr>
      <vt:lpstr>Office Theme</vt:lpstr>
      <vt:lpstr>Hierarchical clustering</vt:lpstr>
      <vt:lpstr>Roadmap</vt:lpstr>
      <vt:lpstr>What is Clustering??</vt:lpstr>
      <vt:lpstr>Clustering Vs. Classification/Regression </vt:lpstr>
      <vt:lpstr> Hierarchical clustering Technique 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 Example </vt:lpstr>
      <vt:lpstr>Agglomerative Hierarchical clustering Example </vt:lpstr>
      <vt:lpstr>Agglomerative Hierarchical clustering Example </vt:lpstr>
      <vt:lpstr>Agglomerative Hierarchical clustering Example </vt:lpstr>
      <vt:lpstr>Agglomerative Hierarchical clustering Example </vt:lpstr>
      <vt:lpstr>Divisive Hierarchical clustering Technique</vt:lpstr>
      <vt:lpstr>Example: single link</vt:lpstr>
      <vt:lpstr>Example: single link</vt:lpstr>
      <vt:lpstr>Example: single link</vt:lpstr>
      <vt:lpstr>Example: single link</vt:lpstr>
      <vt:lpstr>Example: single link</vt:lpstr>
      <vt:lpstr>Example: single link</vt:lpstr>
      <vt:lpstr>Example: single link</vt:lpstr>
      <vt:lpstr>Example: single link</vt:lpstr>
      <vt:lpstr>Example: single link</vt:lpstr>
      <vt:lpstr>Example: single link</vt:lpstr>
      <vt:lpstr>Example: single link results in dendogram</vt:lpstr>
      <vt:lpstr>Exercise – 1 – Apply Single link &amp; draw  dendrogram  </vt:lpstr>
      <vt:lpstr>Exercise – 1 – Apply Single link &amp; draw  dendrogram  </vt:lpstr>
      <vt:lpstr>Example - 2</vt:lpstr>
      <vt:lpstr>Example – 2 – Try to Solve </vt:lpstr>
      <vt:lpstr>References</vt:lpstr>
      <vt:lpstr>PowerPoint Presentation</vt:lpstr>
    </vt:vector>
  </TitlesOfParts>
  <Company>Ĳ ɦ禜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779</cp:revision>
  <cp:lastPrinted>2019-02-02T03:48:28Z</cp:lastPrinted>
  <dcterms:created xsi:type="dcterms:W3CDTF">2011-02-07T14:33:57Z</dcterms:created>
  <dcterms:modified xsi:type="dcterms:W3CDTF">2023-06-19T16:07:17Z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2100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