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4" r:id="rId4"/>
  </p:sldMasterIdLst>
  <p:notesMasterIdLst>
    <p:notesMasterId r:id="rId16"/>
  </p:notesMasterIdLst>
  <p:handoutMasterIdLst>
    <p:handoutMasterId r:id="rId17"/>
  </p:handoutMasterIdLst>
  <p:sldIdLst>
    <p:sldId id="316" r:id="rId5"/>
    <p:sldId id="580" r:id="rId6"/>
    <p:sldId id="581" r:id="rId7"/>
    <p:sldId id="582" r:id="rId8"/>
    <p:sldId id="583" r:id="rId9"/>
    <p:sldId id="584" r:id="rId10"/>
    <p:sldId id="585" r:id="rId11"/>
    <p:sldId id="586" r:id="rId12"/>
    <p:sldId id="588" r:id="rId13"/>
    <p:sldId id="587" r:id="rId14"/>
    <p:sldId id="55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DC4"/>
    <a:srgbClr val="FF9999"/>
    <a:srgbClr val="C1DEFA"/>
    <a:srgbClr val="A7A7A7"/>
    <a:srgbClr val="D3D3D3"/>
    <a:srgbClr val="7F0101"/>
    <a:srgbClr val="B4CFDC"/>
    <a:srgbClr val="C9D4DC"/>
    <a:srgbClr val="9DB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A393AF-1A31-4975-9562-8952EA5C0D51}" v="1" dt="2023-06-29T06:32:16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hanjhu Sriee B" userId="S::mhanjhusriee.b2021@vitstudent.ac.in::fc8339e0-8c13-4ec8-9510-5b3f6da5d97d" providerId="AD" clId="Web-{93A393AF-1A31-4975-9562-8952EA5C0D51}"/>
    <pc:docChg chg="modSld">
      <pc:chgData name="Mhanjhu Sriee B" userId="S::mhanjhusriee.b2021@vitstudent.ac.in::fc8339e0-8c13-4ec8-9510-5b3f6da5d97d" providerId="AD" clId="Web-{93A393AF-1A31-4975-9562-8952EA5C0D51}" dt="2023-06-29T06:32:16.797" v="0" actId="1076"/>
      <pc:docMkLst>
        <pc:docMk/>
      </pc:docMkLst>
      <pc:sldChg chg="modSp">
        <pc:chgData name="Mhanjhu Sriee B" userId="S::mhanjhusriee.b2021@vitstudent.ac.in::fc8339e0-8c13-4ec8-9510-5b3f6da5d97d" providerId="AD" clId="Web-{93A393AF-1A31-4975-9562-8952EA5C0D51}" dt="2023-06-29T06:32:16.797" v="0" actId="1076"/>
        <pc:sldMkLst>
          <pc:docMk/>
          <pc:sldMk cId="1523627301" sldId="581"/>
        </pc:sldMkLst>
        <pc:picChg chg="mod">
          <ac:chgData name="Mhanjhu Sriee B" userId="S::mhanjhusriee.b2021@vitstudent.ac.in::fc8339e0-8c13-4ec8-9510-5b3f6da5d97d" providerId="AD" clId="Web-{93A393AF-1A31-4975-9562-8952EA5C0D51}" dt="2023-06-29T06:32:16.797" v="0" actId="1076"/>
          <ac:picMkLst>
            <pc:docMk/>
            <pc:sldMk cId="1523627301" sldId="581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CFB1384-598A-A640-ACB5-F116E6A9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889AE38-8DF2-F24B-8B10-D1A89E031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58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01D-3AAE-40C8-AA74-8FC5A9ACB9EB}" type="datetime1">
              <a:rPr lang="en-US" smtClean="0"/>
              <a:t>6/28/2023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50F-E379-4457-9F02-64BB037BA6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7315200" cy="502920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A9DC92-C8BC-42D5-A580-756951889998}" type="datetime1">
              <a:rPr lang="en-US" smtClean="0"/>
              <a:t>6/28/2023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8B470-99CF-42E8-9021-EA4F0432F347}" type="datetime1">
              <a:rPr lang="en-US" smtClean="0"/>
              <a:t>6/28/2023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156A98-3896-46F3-9288-3F385B3E9AEF}" type="datetime1">
              <a:rPr lang="en-US" smtClean="0"/>
              <a:t>6/28/2023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A4705-7E80-4A9A-9E73-B554149C5433}" type="datetime1">
              <a:rPr lang="en-US" smtClean="0"/>
              <a:t>6/28/2023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7BA3A-ECD9-48DA-997C-59AB235470CA}" type="datetime1">
              <a:rPr lang="en-US" smtClean="0"/>
              <a:t>6/28/2023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90EBCA-E37B-4C17-9322-8333C0D42367}" type="datetime1">
              <a:rPr lang="en-US" smtClean="0"/>
              <a:t>6/28/2023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3D596-18A4-4856-86F7-AB5F8709DC38}" type="datetime1">
              <a:rPr lang="en-US" smtClean="0"/>
              <a:t>6/28/2023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CE0C3-7827-4FFA-B37A-15C923879877}" type="datetime1">
              <a:rPr lang="en-US" smtClean="0"/>
              <a:t>6/28/2023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4AC-9068-8247-82D5-433C18FCE72A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35D04-CF71-4FB8-B0C6-A5A9C6D647F1}" type="datetime1">
              <a:rPr lang="en-US" smtClean="0"/>
              <a:t>6/28/2023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7A9E28-6381-4663-9B99-E27587CB2268}" type="datetime1">
              <a:rPr lang="en-US" smtClean="0"/>
              <a:t>6/28/2023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8BFACC-3042-40C6-BB9C-D7CD94F80556}" type="datetime1">
              <a:rPr lang="en-US" smtClean="0"/>
              <a:t>6/28/2023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nemstudio.org/clustering-k-means-example-1.htm" TargetMode="External"/><Relationship Id="rId2" Type="http://schemas.openxmlformats.org/officeDocument/2006/relationships/hyperlink" Target="https://towardsdatascience.com/clustering-using-k-means-algorithm-81da00f156f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ni-institute.in/blogs/k-means-clustering-algorithm-explained/" TargetMode="External"/><Relationship Id="rId4" Type="http://schemas.openxmlformats.org/officeDocument/2006/relationships/hyperlink" Target="https://people.revoledu.com/kardi/tutorial/kMean/NumericalExample.ht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8299450" cy="1143000"/>
          </a:xfrm>
        </p:spPr>
        <p:txBody>
          <a:bodyPr/>
          <a:lstStyle/>
          <a:p>
            <a:r>
              <a:rPr lang="en-IN" b="1" dirty="0"/>
              <a:t>K means Clustering	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https://towardsdatascience.com/clustering-using-k-means-algorithm-81da00f156f6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http://mnemstudio.org/clustering-k-means-example-1.htm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https://people.revoledu.com/kardi/tutorial/kMean/NumericalExample.htm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5"/>
              </a:rPr>
              <a:t>http://dni-institute.in/blogs/k-means-clustering-algorithm-explained/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300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Thanks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6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What is k means Clustering??</a:t>
            </a:r>
          </a:p>
          <a:p>
            <a:r>
              <a:rPr lang="en-IN" sz="2800" dirty="0"/>
              <a:t>Numerical Example</a:t>
            </a:r>
          </a:p>
        </p:txBody>
      </p:sp>
      <p:pic>
        <p:nvPicPr>
          <p:cNvPr id="1127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4345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means Algorithm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K-Means Clustering: Numerical Exa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6632"/>
            <a:ext cx="4392488" cy="43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82" y="4273842"/>
            <a:ext cx="8581372" cy="240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2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the following data set consisting of the scores of two variables on each of seven individuals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501976"/>
            <a:ext cx="3595436" cy="1975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16" y="4612386"/>
            <a:ext cx="8157601" cy="187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0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clusters at this stage having the following characteristics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791014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9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Cannot yet be sure that each individual has been assigned to the right cluster.  </a:t>
            </a:r>
          </a:p>
          <a:p>
            <a:r>
              <a:rPr lang="en-IN" dirty="0"/>
              <a:t>So, compare each individual’s distance to its own cluster mean and to that of the opposite cluster.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004858"/>
            <a:ext cx="4791431" cy="330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7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231382" cy="4351338"/>
          </a:xfrm>
        </p:spPr>
        <p:txBody>
          <a:bodyPr/>
          <a:lstStyle/>
          <a:p>
            <a:pPr algn="just"/>
            <a:r>
              <a:rPr lang="en-IN" dirty="0"/>
              <a:t>Only individual 3 is nearer to the mean of the opposite cluster (Cluster 2) than its own (Cluster 1).  </a:t>
            </a:r>
          </a:p>
          <a:p>
            <a:pPr algn="just"/>
            <a:r>
              <a:rPr lang="en-IN" dirty="0"/>
              <a:t>In other words, each </a:t>
            </a:r>
            <a:r>
              <a:rPr lang="en-IN" b="1" dirty="0">
                <a:solidFill>
                  <a:srgbClr val="FF0000"/>
                </a:solidFill>
              </a:rPr>
              <a:t>individual's distance to its own cluster mean should be smaller that the distance to the other cluster's mean </a:t>
            </a:r>
            <a:r>
              <a:rPr lang="en-IN" dirty="0"/>
              <a:t>(which is not the case with individual 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6422" t="2057" r="15438" b="6416"/>
          <a:stretch/>
        </p:blipFill>
        <p:spPr>
          <a:xfrm>
            <a:off x="5076056" y="178521"/>
            <a:ext cx="3744417" cy="30243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074" y="4213830"/>
            <a:ext cx="3661650" cy="109748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7517" y="4595232"/>
            <a:ext cx="4572000" cy="1200329"/>
          </a:xfrm>
          <a:prstGeom prst="rect">
            <a:avLst/>
          </a:prstGeom>
          <a:solidFill>
            <a:srgbClr val="60BDC4"/>
          </a:solidFill>
        </p:spPr>
        <p:txBody>
          <a:bodyPr>
            <a:spAutoFit/>
          </a:bodyPr>
          <a:lstStyle/>
          <a:p>
            <a:r>
              <a:rPr lang="en-IN" dirty="0"/>
              <a:t>The individual 3 is relocated to Cluster 2 resulting in the new partition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517" y="5896400"/>
            <a:ext cx="8640960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/>
              <a:t>The iterative relocation </a:t>
            </a:r>
            <a:r>
              <a:rPr lang="en-IN" dirty="0">
                <a:solidFill>
                  <a:srgbClr val="FF0000"/>
                </a:solidFill>
              </a:rPr>
              <a:t>would now continue from this new partition until no more relocations </a:t>
            </a:r>
            <a:r>
              <a:rPr lang="en-IN" dirty="0"/>
              <a:t>occur</a:t>
            </a:r>
          </a:p>
        </p:txBody>
      </p:sp>
    </p:spTree>
    <p:extLst>
      <p:ext uri="{BB962C8B-B14F-4D97-AF65-F5344CB8AC3E}">
        <p14:creationId xmlns:p14="http://schemas.microsoft.com/office/powerpoint/2010/main" val="8219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484784"/>
            <a:ext cx="2376264" cy="51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9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2- Solution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556792"/>
            <a:ext cx="2376264" cy="51902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636912"/>
            <a:ext cx="4774050" cy="31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3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405b91-c366-46ef-9680-99183cd4181d">
      <Terms xmlns="http://schemas.microsoft.com/office/infopath/2007/PartnerControls"/>
    </lcf76f155ced4ddcb4097134ff3c332f>
    <TaxCatchAll xmlns="37c5fae0-cb61-491e-a5b2-f5342e882e94" xsi:nil="true"/>
    <SharedWithUsers xmlns="37c5fae0-cb61-491e-a5b2-f5342e882e94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EA97DE96CB84E8C526BF093837D34" ma:contentTypeVersion="17" ma:contentTypeDescription="Create a new document." ma:contentTypeScope="" ma:versionID="620fe7fc6f15b7978a0d3c72c20a2240">
  <xsd:schema xmlns:xsd="http://www.w3.org/2001/XMLSchema" xmlns:xs="http://www.w3.org/2001/XMLSchema" xmlns:p="http://schemas.microsoft.com/office/2006/metadata/properties" xmlns:ns2="c9405b91-c366-46ef-9680-99183cd4181d" xmlns:ns3="37c5fae0-cb61-491e-a5b2-f5342e882e94" targetNamespace="http://schemas.microsoft.com/office/2006/metadata/properties" ma:root="true" ma:fieldsID="12ce543ee378ec854686a0a09c447319" ns2:_="" ns3:_="">
    <xsd:import namespace="c9405b91-c366-46ef-9680-99183cd4181d"/>
    <xsd:import namespace="37c5fae0-cb61-491e-a5b2-f5342e88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05b91-c366-46ef-9680-99183cd41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5fae0-cb61-491e-a5b2-f5342e882e9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7492ae5-6b3e-4f70-93ef-a6858103c961}" ma:internalName="TaxCatchAll" ma:showField="CatchAllData" ma:web="37c5fae0-cb61-491e-a5b2-f5342e882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F93271-FB9F-4EFA-9C78-E486A4B17B3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99E320D-2D60-47D3-AB8E-4AC07FE5FC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E7B549-9951-4E35-83D3-AC2F23FAF2D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8440</TotalTime>
  <Words>137</Words>
  <Application>Microsoft Office PowerPoint</Application>
  <PresentationFormat>On-screen Show (4:3)</PresentationFormat>
  <Paragraphs>28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 means Clustering </vt:lpstr>
      <vt:lpstr>Roadmap</vt:lpstr>
      <vt:lpstr>K means Algorithm </vt:lpstr>
      <vt:lpstr>Example - 1</vt:lpstr>
      <vt:lpstr>Example 1</vt:lpstr>
      <vt:lpstr>Example 1</vt:lpstr>
      <vt:lpstr>Example 1</vt:lpstr>
      <vt:lpstr>Example – 2 </vt:lpstr>
      <vt:lpstr>Example 2- Solution </vt:lpstr>
      <vt:lpstr>References</vt:lpstr>
      <vt:lpstr>PowerPoint Presentation</vt:lpstr>
    </vt:vector>
  </TitlesOfParts>
  <Company>Ĳ ɦ禜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Nierstrasz</dc:creator>
  <cp:lastModifiedBy>Prakash Periyasamy</cp:lastModifiedBy>
  <cp:revision>767</cp:revision>
  <cp:lastPrinted>2019-02-02T03:48:28Z</cp:lastPrinted>
  <dcterms:created xsi:type="dcterms:W3CDTF">2011-02-07T14:33:57Z</dcterms:created>
  <dcterms:modified xsi:type="dcterms:W3CDTF">2023-06-29T06:32:17Z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0x010100936EA97DE96CB84E8C526BF093837D34</vt:lpwstr>
  </property>
  <property fmtid="{D5CDD505-2E9C-101B-9397-08002B2CF9AE}" pid="3" name="Order">
    <vt:r8>2000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