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24" r:id="rId4"/>
  </p:sldMasterIdLst>
  <p:notesMasterIdLst>
    <p:notesMasterId r:id="rId20"/>
  </p:notesMasterIdLst>
  <p:handoutMasterIdLst>
    <p:handoutMasterId r:id="rId21"/>
  </p:handoutMasterIdLst>
  <p:sldIdLst>
    <p:sldId id="316" r:id="rId5"/>
    <p:sldId id="580" r:id="rId6"/>
    <p:sldId id="587" r:id="rId7"/>
    <p:sldId id="589" r:id="rId8"/>
    <p:sldId id="590" r:id="rId9"/>
    <p:sldId id="591" r:id="rId10"/>
    <p:sldId id="588" r:id="rId11"/>
    <p:sldId id="592" r:id="rId12"/>
    <p:sldId id="594" r:id="rId13"/>
    <p:sldId id="593" r:id="rId14"/>
    <p:sldId id="595" r:id="rId15"/>
    <p:sldId id="596" r:id="rId16"/>
    <p:sldId id="597" r:id="rId17"/>
    <p:sldId id="598" r:id="rId18"/>
    <p:sldId id="550"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Helvetica" charset="0"/>
        <a:ea typeface="+mn-ea"/>
        <a:cs typeface="+mn-cs"/>
      </a:defRPr>
    </a:lvl1pPr>
    <a:lvl2pPr marL="457200" algn="l" rtl="0" eaLnBrk="0" fontAlgn="base" hangingPunct="0">
      <a:spcBef>
        <a:spcPct val="0"/>
      </a:spcBef>
      <a:spcAft>
        <a:spcPct val="0"/>
      </a:spcAft>
      <a:defRPr sz="2400" kern="1200">
        <a:solidFill>
          <a:schemeClr val="tx1"/>
        </a:solidFill>
        <a:latin typeface="Helvetica" charset="0"/>
        <a:ea typeface="+mn-ea"/>
        <a:cs typeface="+mn-cs"/>
      </a:defRPr>
    </a:lvl2pPr>
    <a:lvl3pPr marL="914400" algn="l" rtl="0" eaLnBrk="0" fontAlgn="base" hangingPunct="0">
      <a:spcBef>
        <a:spcPct val="0"/>
      </a:spcBef>
      <a:spcAft>
        <a:spcPct val="0"/>
      </a:spcAft>
      <a:defRPr sz="2400" kern="1200">
        <a:solidFill>
          <a:schemeClr val="tx1"/>
        </a:solidFill>
        <a:latin typeface="Helvetica" charset="0"/>
        <a:ea typeface="+mn-ea"/>
        <a:cs typeface="+mn-cs"/>
      </a:defRPr>
    </a:lvl3pPr>
    <a:lvl4pPr marL="1371600" algn="l" rtl="0" eaLnBrk="0" fontAlgn="base" hangingPunct="0">
      <a:spcBef>
        <a:spcPct val="0"/>
      </a:spcBef>
      <a:spcAft>
        <a:spcPct val="0"/>
      </a:spcAft>
      <a:defRPr sz="2400" kern="1200">
        <a:solidFill>
          <a:schemeClr val="tx1"/>
        </a:solidFill>
        <a:latin typeface="Helvetica" charset="0"/>
        <a:ea typeface="+mn-ea"/>
        <a:cs typeface="+mn-cs"/>
      </a:defRPr>
    </a:lvl4pPr>
    <a:lvl5pPr marL="1828800" algn="l"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DC4"/>
    <a:srgbClr val="FF9999"/>
    <a:srgbClr val="C1DEFA"/>
    <a:srgbClr val="A7A7A7"/>
    <a:srgbClr val="D3D3D3"/>
    <a:srgbClr val="7F0101"/>
    <a:srgbClr val="B4CFDC"/>
    <a:srgbClr val="C9D4DC"/>
    <a:srgbClr val="9DB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41FD5-F87F-5763-F4BA-B8EDB3057770}" v="5" dt="2023-07-24T14:40:28.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tupalli Sai Charan" userId="S::guntupallisai.charan2021@vitstudent.ac.in::c0430e65-62fa-4acb-b181-6d846fe94396" providerId="AD" clId="Web-{4CD41FD5-F87F-5763-F4BA-B8EDB3057770}"/>
    <pc:docChg chg="modSld">
      <pc:chgData name="Guntupalli Sai Charan" userId="S::guntupallisai.charan2021@vitstudent.ac.in::c0430e65-62fa-4acb-b181-6d846fe94396" providerId="AD" clId="Web-{4CD41FD5-F87F-5763-F4BA-B8EDB3057770}" dt="2023-07-24T14:40:28.645" v="4" actId="14100"/>
      <pc:docMkLst>
        <pc:docMk/>
      </pc:docMkLst>
      <pc:sldChg chg="modSp">
        <pc:chgData name="Guntupalli Sai Charan" userId="S::guntupallisai.charan2021@vitstudent.ac.in::c0430e65-62fa-4acb-b181-6d846fe94396" providerId="AD" clId="Web-{4CD41FD5-F87F-5763-F4BA-B8EDB3057770}" dt="2023-07-24T14:39:13.939" v="2" actId="14100"/>
        <pc:sldMkLst>
          <pc:docMk/>
          <pc:sldMk cId="1895199380" sldId="588"/>
        </pc:sldMkLst>
        <pc:spChg chg="mod">
          <ac:chgData name="Guntupalli Sai Charan" userId="S::guntupallisai.charan2021@vitstudent.ac.in::c0430e65-62fa-4acb-b181-6d846fe94396" providerId="AD" clId="Web-{4CD41FD5-F87F-5763-F4BA-B8EDB3057770}" dt="2023-07-24T14:39:13.939" v="2" actId="14100"/>
          <ac:spMkLst>
            <pc:docMk/>
            <pc:sldMk cId="1895199380" sldId="588"/>
            <ac:spMk id="2" creationId="{00000000-0000-0000-0000-000000000000}"/>
          </ac:spMkLst>
        </pc:spChg>
      </pc:sldChg>
      <pc:sldChg chg="modSp">
        <pc:chgData name="Guntupalli Sai Charan" userId="S::guntupallisai.charan2021@vitstudent.ac.in::c0430e65-62fa-4acb-b181-6d846fe94396" providerId="AD" clId="Web-{4CD41FD5-F87F-5763-F4BA-B8EDB3057770}" dt="2023-07-24T14:34:49.818" v="1" actId="1076"/>
        <pc:sldMkLst>
          <pc:docMk/>
          <pc:sldMk cId="1170003995" sldId="590"/>
        </pc:sldMkLst>
        <pc:spChg chg="mod">
          <ac:chgData name="Guntupalli Sai Charan" userId="S::guntupallisai.charan2021@vitstudent.ac.in::c0430e65-62fa-4acb-b181-6d846fe94396" providerId="AD" clId="Web-{4CD41FD5-F87F-5763-F4BA-B8EDB3057770}" dt="2023-07-24T14:34:49.818" v="1" actId="1076"/>
          <ac:spMkLst>
            <pc:docMk/>
            <pc:sldMk cId="1170003995" sldId="590"/>
            <ac:spMk id="2" creationId="{00000000-0000-0000-0000-000000000000}"/>
          </ac:spMkLst>
        </pc:spChg>
      </pc:sldChg>
      <pc:sldChg chg="modSp">
        <pc:chgData name="Guntupalli Sai Charan" userId="S::guntupallisai.charan2021@vitstudent.ac.in::c0430e65-62fa-4acb-b181-6d846fe94396" providerId="AD" clId="Web-{4CD41FD5-F87F-5763-F4BA-B8EDB3057770}" dt="2023-07-24T14:40:28.645" v="4" actId="14100"/>
        <pc:sldMkLst>
          <pc:docMk/>
          <pc:sldMk cId="113109125" sldId="593"/>
        </pc:sldMkLst>
        <pc:spChg chg="mod">
          <ac:chgData name="Guntupalli Sai Charan" userId="S::guntupallisai.charan2021@vitstudent.ac.in::c0430e65-62fa-4acb-b181-6d846fe94396" providerId="AD" clId="Web-{4CD41FD5-F87F-5763-F4BA-B8EDB3057770}" dt="2023-07-24T14:40:28.645" v="4" actId="14100"/>
          <ac:spMkLst>
            <pc:docMk/>
            <pc:sldMk cId="113109125" sldId="593"/>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CCFB1384-598A-A640-ACB5-F116E6A90829}" type="slidenum">
              <a:rPr lang="en-US"/>
              <a:pPr>
                <a:defRPr/>
              </a:pPr>
              <a:t>‹#›</a:t>
            </a:fld>
            <a:endParaRPr lang="en-US"/>
          </a:p>
        </p:txBody>
      </p:sp>
    </p:spTree>
    <p:extLst>
      <p:ext uri="{BB962C8B-B14F-4D97-AF65-F5344CB8AC3E}">
        <p14:creationId xmlns:p14="http://schemas.microsoft.com/office/powerpoint/2010/main" val="488432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2889AE38-8DF2-F24B-8B10-D1A89E031374}" type="slidenum">
              <a:rPr lang="en-US"/>
              <a:pPr>
                <a:defRPr/>
              </a:pPr>
              <a:t>‹#›</a:t>
            </a:fld>
            <a:endParaRPr lang="en-US"/>
          </a:p>
        </p:txBody>
      </p:sp>
    </p:spTree>
    <p:extLst>
      <p:ext uri="{BB962C8B-B14F-4D97-AF65-F5344CB8AC3E}">
        <p14:creationId xmlns:p14="http://schemas.microsoft.com/office/powerpoint/2010/main" val="455216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p:nvPr>
        </p:nvSpPr>
        <p:spPr>
          <a:solidFill>
            <a:srgbClr val="FFFFFF"/>
          </a:solidFill>
          <a:ln/>
        </p:spPr>
      </p:sp>
      <p:sp>
        <p:nvSpPr>
          <p:cNvPr id="102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extLst>
      <p:ext uri="{BB962C8B-B14F-4D97-AF65-F5344CB8AC3E}">
        <p14:creationId xmlns:p14="http://schemas.microsoft.com/office/powerpoint/2010/main" val="323779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p:cNvSpPr>
          <p:nvPr>
            <p:ph type="sldImg"/>
          </p:nvPr>
        </p:nvSpPr>
        <p:spPr>
          <a:solidFill>
            <a:srgbClr val="FFFFFF"/>
          </a:solidFill>
          <a:ln/>
        </p:spPr>
      </p:sp>
      <p:sp>
        <p:nvSpPr>
          <p:cNvPr id="1229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extLst>
      <p:ext uri="{BB962C8B-B14F-4D97-AF65-F5344CB8AC3E}">
        <p14:creationId xmlns:p14="http://schemas.microsoft.com/office/powerpoint/2010/main" val="363258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3AF601D-3AAE-40C8-AA74-8FC5A9ACB9EB}" type="datetime1">
              <a:rPr lang="en-US" smtClean="0"/>
              <a:t>7/24/2023</a:t>
            </a:fld>
            <a:endParaRPr lang="en-IN"/>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fld id="{A154350F-E379-4457-9F02-64BB037BA63E}" type="slidenum">
              <a:rPr lang="en-IN" smtClean="0"/>
              <a:t>‹#›</a:t>
            </a:fld>
            <a:endParaRPr lang="en-IN"/>
          </a:p>
        </p:txBody>
      </p:sp>
      <p:sp>
        <p:nvSpPr>
          <p:cNvPr id="7" name="Rectangle 11"/>
          <p:cNvSpPr>
            <a:spLocks noChangeArrowheads="1"/>
          </p:cNvSpPr>
          <p:nvPr userDrawn="1"/>
        </p:nvSpPr>
        <p:spPr bwMode="auto">
          <a:xfrm>
            <a:off x="0" y="1447800"/>
            <a:ext cx="7315200" cy="5029200"/>
          </a:xfrm>
          <a:prstGeom prst="rect">
            <a:avLst/>
          </a:prstGeom>
          <a:solidFill>
            <a:srgbClr val="9CBDDE"/>
          </a:solidFill>
          <a:ln w="9525">
            <a:noFill/>
            <a:miter lim="800000"/>
            <a:headEnd/>
            <a:tailEnd/>
          </a:ln>
          <a:effectLst/>
        </p:spPr>
        <p:txBody>
          <a:bodyPr wrap="none" anchor="ctr">
            <a:prstTxWarp prst="textNoShape">
              <a:avLst/>
            </a:prstTxWarp>
          </a:bodyPr>
          <a:lstStyle/>
          <a:p>
            <a:pPr algn="ctr">
              <a:defRPr/>
            </a:pPr>
            <a:endParaRPr lang="de-DE">
              <a:latin typeface="Times" charset="0"/>
            </a:endParaRPr>
          </a:p>
        </p:txBody>
      </p:sp>
    </p:spTree>
    <p:extLst>
      <p:ext uri="{BB962C8B-B14F-4D97-AF65-F5344CB8AC3E}">
        <p14:creationId xmlns:p14="http://schemas.microsoft.com/office/powerpoint/2010/main" val="407797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85A9DC92-C8BC-42D5-A580-756951889998}" type="datetime1">
              <a:rPr lang="en-US" smtClean="0"/>
              <a:t>7/24/2023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87806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A698B470-99CF-42E8-9021-EA4F0432F347}" type="datetime1">
              <a:rPr lang="en-US" smtClean="0"/>
              <a:t>7/24/2023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60109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02156A98-3896-46F3-9288-3F385B3E9AEF}" type="datetime1">
              <a:rPr lang="en-US" smtClean="0"/>
              <a:t>7/24/2023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C4E2C696-35D1-0445-A507-37A2B163A30E}"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349594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0A4705-7E80-4A9A-9E73-B554149C5433}" type="datetime1">
              <a:rPr lang="en-US" smtClean="0"/>
              <a:t>7/24/2023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10045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7597BA3A-ECD9-48DA-997C-59AB235470CA}" type="datetime1">
              <a:rPr lang="en-US" smtClean="0"/>
              <a:t>7/24/2023</a:t>
            </a:fld>
            <a:endParaRPr lang="de-CH"/>
          </a:p>
        </p:txBody>
      </p:sp>
      <p:sp>
        <p:nvSpPr>
          <p:cNvPr id="6" name="Footer Placeholder 5"/>
          <p:cNvSpPr>
            <a:spLocks noGrp="1"/>
          </p:cNvSpPr>
          <p:nvPr>
            <p:ph type="ftr" sz="quarter" idx="11"/>
          </p:nvPr>
        </p:nvSpPr>
        <p:spPr/>
        <p:txBody>
          <a:bodyPr/>
          <a:lstStyle/>
          <a:p>
            <a:pPr>
              <a:defRPr/>
            </a:pPr>
            <a:r>
              <a:rPr lang="en-IN"/>
              <a:t>IR and Symbol Table 1</a:t>
            </a:r>
            <a:endParaRPr lang="de-CH"/>
          </a:p>
        </p:txBody>
      </p:sp>
      <p:sp>
        <p:nvSpPr>
          <p:cNvPr id="7" name="Slide Number Placeholder 6"/>
          <p:cNvSpPr>
            <a:spLocks noGrp="1"/>
          </p:cNvSpPr>
          <p:nvPr>
            <p:ph type="sldNum" sz="quarter" idx="12"/>
          </p:nvPr>
        </p:nvSpPr>
        <p:spPr/>
        <p:txBody>
          <a:bodyPr/>
          <a:lstStyle/>
          <a:p>
            <a:pPr>
              <a:defRPr/>
            </a:pPr>
            <a:fld id="{0AB25DAF-A2CB-1F4C-8B89-ABEC3F4977A2}"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369383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BF90EBCA-E37B-4C17-9322-8333C0D42367}" type="datetime1">
              <a:rPr lang="en-US" smtClean="0"/>
              <a:t>7/24/2023</a:t>
            </a:fld>
            <a:endParaRPr lang="de-CH"/>
          </a:p>
        </p:txBody>
      </p:sp>
      <p:sp>
        <p:nvSpPr>
          <p:cNvPr id="8" name="Footer Placeholder 7"/>
          <p:cNvSpPr>
            <a:spLocks noGrp="1"/>
          </p:cNvSpPr>
          <p:nvPr>
            <p:ph type="ftr" sz="quarter" idx="11"/>
          </p:nvPr>
        </p:nvSpPr>
        <p:spPr/>
        <p:txBody>
          <a:bodyPr/>
          <a:lstStyle/>
          <a:p>
            <a:pPr>
              <a:defRPr/>
            </a:pPr>
            <a:r>
              <a:rPr lang="en-IN"/>
              <a:t>IR and Symbol Table 1</a:t>
            </a:r>
            <a:endParaRPr lang="de-CH"/>
          </a:p>
        </p:txBody>
      </p:sp>
      <p:sp>
        <p:nvSpPr>
          <p:cNvPr id="9" name="Slide Number Placeholder 8"/>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44295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6D53D596-18A4-4856-86F7-AB5F8709DC38}" type="datetime1">
              <a:rPr lang="en-US" smtClean="0"/>
              <a:t>7/24/2023</a:t>
            </a:fld>
            <a:endParaRPr lang="de-CH"/>
          </a:p>
        </p:txBody>
      </p:sp>
      <p:sp>
        <p:nvSpPr>
          <p:cNvPr id="4" name="Footer Placeholder 3"/>
          <p:cNvSpPr>
            <a:spLocks noGrp="1"/>
          </p:cNvSpPr>
          <p:nvPr>
            <p:ph type="ftr" sz="quarter" idx="11"/>
          </p:nvPr>
        </p:nvSpPr>
        <p:spPr/>
        <p:txBody>
          <a:bodyPr/>
          <a:lstStyle/>
          <a:p>
            <a:pPr>
              <a:defRPr/>
            </a:pPr>
            <a:r>
              <a:rPr lang="en-IN"/>
              <a:t>IR and Symbol Table 1</a:t>
            </a:r>
            <a:endParaRPr lang="de-CH"/>
          </a:p>
        </p:txBody>
      </p:sp>
      <p:sp>
        <p:nvSpPr>
          <p:cNvPr id="5" name="Slide Number Placeholder 4"/>
          <p:cNvSpPr>
            <a:spLocks noGrp="1"/>
          </p:cNvSpPr>
          <p:nvPr>
            <p:ph type="sldNum" sz="quarter" idx="12"/>
          </p:nvPr>
        </p:nvSpPr>
        <p:spPr/>
        <p:txBody>
          <a:bodyPr/>
          <a:lstStyle/>
          <a:p>
            <a:pPr>
              <a:defRPr/>
            </a:pPr>
            <a:fld id="{7105FDE3-59EE-A74C-9AE1-D51F2D36BD58}"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147420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9BCE0C3-7827-4FFA-B37A-15C923879877}" type="datetime1">
              <a:rPr lang="en-US" smtClean="0"/>
              <a:t>7/24/2023</a:t>
            </a:fld>
            <a:endParaRPr lang="de-CH"/>
          </a:p>
        </p:txBody>
      </p:sp>
      <p:sp>
        <p:nvSpPr>
          <p:cNvPr id="3" name="Footer Placeholder 2"/>
          <p:cNvSpPr>
            <a:spLocks noGrp="1"/>
          </p:cNvSpPr>
          <p:nvPr>
            <p:ph type="ftr" sz="quarter" idx="11"/>
          </p:nvPr>
        </p:nvSpPr>
        <p:spPr/>
        <p:txBody>
          <a:bodyPr/>
          <a:lstStyle/>
          <a:p>
            <a:pPr>
              <a:defRPr/>
            </a:pPr>
            <a:r>
              <a:rPr lang="en-IN"/>
              <a:t>IR and Symbol Table 1</a:t>
            </a:r>
            <a:endParaRPr lang="de-CH"/>
          </a:p>
        </p:txBody>
      </p:sp>
      <p:sp>
        <p:nvSpPr>
          <p:cNvPr id="4" name="Slide Number Placeholder 3"/>
          <p:cNvSpPr>
            <a:spLocks noGrp="1"/>
          </p:cNvSpPr>
          <p:nvPr>
            <p:ph type="sldNum" sz="quarter" idx="12"/>
          </p:nvPr>
        </p:nvSpPr>
        <p:spPr/>
        <p:txBody>
          <a:bodyPr/>
          <a:lstStyle/>
          <a:p>
            <a:pPr>
              <a:defRPr/>
            </a:pPr>
            <a:fld id="{BA5914AC-9068-8247-82D5-433C18FCE72A}"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59649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1135D04-CF71-4FB8-B0C6-A5A9C6D647F1}" type="datetime1">
              <a:rPr lang="en-US" smtClean="0"/>
              <a:t>7/24/2023</a:t>
            </a:fld>
            <a:endParaRPr lang="de-CH"/>
          </a:p>
        </p:txBody>
      </p:sp>
      <p:sp>
        <p:nvSpPr>
          <p:cNvPr id="6" name="Footer Placeholder 5"/>
          <p:cNvSpPr>
            <a:spLocks noGrp="1"/>
          </p:cNvSpPr>
          <p:nvPr>
            <p:ph type="ftr" sz="quarter" idx="11"/>
          </p:nvPr>
        </p:nvSpPr>
        <p:spPr/>
        <p:txBody>
          <a:bodyPr/>
          <a:lstStyle/>
          <a:p>
            <a:pPr>
              <a:defRPr/>
            </a:pPr>
            <a:r>
              <a:rPr lang="en-IN"/>
              <a:t>IR and Symbol Table 1</a:t>
            </a:r>
            <a:endParaRPr lang="de-CH"/>
          </a:p>
        </p:txBody>
      </p:sp>
      <p:sp>
        <p:nvSpPr>
          <p:cNvPr id="7" name="Slide Number Placeholder 6"/>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127436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37A9E28-6381-4663-9B99-E27587CB2268}" type="datetime1">
              <a:rPr lang="en-US" smtClean="0"/>
              <a:t>7/24/2023</a:t>
            </a:fld>
            <a:endParaRPr lang="de-CH"/>
          </a:p>
        </p:txBody>
      </p:sp>
      <p:sp>
        <p:nvSpPr>
          <p:cNvPr id="6" name="Footer Placeholder 5"/>
          <p:cNvSpPr>
            <a:spLocks noGrp="1"/>
          </p:cNvSpPr>
          <p:nvPr>
            <p:ph type="ftr" sz="quarter" idx="11"/>
          </p:nvPr>
        </p:nvSpPr>
        <p:spPr/>
        <p:txBody>
          <a:bodyPr/>
          <a:lstStyle/>
          <a:p>
            <a:pPr>
              <a:defRPr/>
            </a:pPr>
            <a:r>
              <a:rPr lang="en-IN"/>
              <a:t>IR and Symbol Table 1</a:t>
            </a:r>
            <a:endParaRPr lang="de-CH"/>
          </a:p>
        </p:txBody>
      </p:sp>
      <p:sp>
        <p:nvSpPr>
          <p:cNvPr id="7" name="Slide Number Placeholder 6"/>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10278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28BFACC-3042-40C6-BB9C-D7CD94F80556}" type="datetime1">
              <a:rPr lang="en-US" smtClean="0"/>
              <a:t>7/24/2023</a:t>
            </a:fld>
            <a:endParaRPr lang="de-C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IN"/>
              <a:t>IR and Symbol Table 1</a:t>
            </a:r>
            <a:endParaRPr lang="de-C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7ED4EAA-58F7-C94C-922C-A8384E3CB354}" type="slidenum">
              <a:rPr lang="de-CH" smtClean="0"/>
              <a:pPr>
                <a:defRPr/>
              </a:pPr>
              <a:t>‹#›</a:t>
            </a:fld>
            <a:endParaRPr lang="de-CH" sz="1400">
              <a:solidFill>
                <a:srgbClr val="7E7E7E"/>
              </a:solidFill>
              <a:latin typeface="Times" charset="0"/>
            </a:endParaRPr>
          </a:p>
        </p:txBody>
      </p:sp>
      <p:sp>
        <p:nvSpPr>
          <p:cNvPr id="7" name="Rectangle 10"/>
          <p:cNvSpPr>
            <a:spLocks noChangeArrowheads="1"/>
          </p:cNvSpPr>
          <p:nvPr userDrawn="1"/>
        </p:nvSpPr>
        <p:spPr bwMode="auto">
          <a:xfrm>
            <a:off x="0" y="0"/>
            <a:ext cx="9144000" cy="1447800"/>
          </a:xfrm>
          <a:prstGeom prst="rect">
            <a:avLst/>
          </a:prstGeom>
          <a:solidFill>
            <a:srgbClr val="E1EBF5"/>
          </a:solidFill>
          <a:ln w="9525">
            <a:noFill/>
            <a:miter lim="800000"/>
            <a:headEnd/>
            <a:tailEnd/>
          </a:ln>
          <a:effectLst/>
        </p:spPr>
        <p:txBody>
          <a:bodyPr wrap="none" anchor="ctr">
            <a:prstTxWarp prst="textNoShape">
              <a:avLst/>
            </a:prstTxWarp>
          </a:bodyPr>
          <a:lstStyle/>
          <a:p>
            <a:pPr>
              <a:defRPr/>
            </a:pPr>
            <a:endParaRPr lang="en-US"/>
          </a:p>
        </p:txBody>
      </p:sp>
    </p:spTree>
    <p:extLst>
      <p:ext uri="{BB962C8B-B14F-4D97-AF65-F5344CB8AC3E}">
        <p14:creationId xmlns:p14="http://schemas.microsoft.com/office/powerpoint/2010/main" val="126139093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efKGmOH4Y_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understanding-k-means-k-means-and-k-medoids-clustering-algorithms-ad9c9fbf47ca" TargetMode="External"/><Relationship Id="rId2" Type="http://schemas.openxmlformats.org/officeDocument/2006/relationships/hyperlink" Target="https://towardsdatascience.com/k-medoid-clustering-pam-algorithm-in-python-with-solved-example-c0dcb35b3f46" TargetMode="External"/><Relationship Id="rId1" Type="http://schemas.openxmlformats.org/officeDocument/2006/relationships/slideLayout" Target="../slideLayouts/slideLayout2.xml"/><Relationship Id="rId4" Type="http://schemas.openxmlformats.org/officeDocument/2006/relationships/hyperlink" Target="https://www.youtube.com/watch?v=NyueAYkWqw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539750" y="1654175"/>
            <a:ext cx="8299450" cy="1143000"/>
          </a:xfrm>
        </p:spPr>
        <p:txBody>
          <a:bodyPr/>
          <a:lstStyle/>
          <a:p>
            <a:r>
              <a:rPr lang="en-IN" b="1" dirty="0"/>
              <a:t>More on Clustering  </a:t>
            </a:r>
            <a:endParaRPr lang="en-IN" dirty="0"/>
          </a:p>
        </p:txBody>
      </p:sp>
      <p:sp>
        <p:nvSpPr>
          <p:cNvPr id="2" name="Subtitle 1"/>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3819402" cy="506166"/>
          </a:xfrm>
        </p:spPr>
        <p:txBody>
          <a:bodyPr>
            <a:normAutofit fontScale="90000"/>
          </a:bodyPr>
          <a:lstStyle/>
          <a:p>
            <a:r>
              <a:rPr lang="en-IN" b="1" dirty="0"/>
              <a:t>K-Means++ Clustering</a:t>
            </a:r>
            <a:endParaRPr lang="en-IN" dirty="0"/>
          </a:p>
        </p:txBody>
      </p:sp>
      <p:sp>
        <p:nvSpPr>
          <p:cNvPr id="3" name="Content Placeholder 2"/>
          <p:cNvSpPr>
            <a:spLocks noGrp="1"/>
          </p:cNvSpPr>
          <p:nvPr>
            <p:ph idx="1"/>
          </p:nvPr>
        </p:nvSpPr>
        <p:spPr/>
        <p:txBody>
          <a:bodyPr/>
          <a:lstStyle/>
          <a:p>
            <a:r>
              <a:rPr lang="en-IN" dirty="0"/>
              <a:t> K-Means++ is a smart centroid initialization technique and the rest of the algorithm is the same as that of K-Means</a:t>
            </a:r>
          </a:p>
          <a:p>
            <a:r>
              <a:rPr lang="en-IN" dirty="0">
                <a:hlinkClick r:id="rId2"/>
              </a:rPr>
              <a:t>https://www.youtube.com/watch?v=efKGmOH4Y_A</a:t>
            </a:r>
            <a:endParaRPr lang="en-IN" dirty="0"/>
          </a:p>
          <a:p>
            <a:endParaRPr lang="en-IN" dirty="0"/>
          </a:p>
        </p:txBody>
      </p:sp>
      <p:pic>
        <p:nvPicPr>
          <p:cNvPr id="7" name="Picture 6"/>
          <p:cNvPicPr>
            <a:picLocks noChangeAspect="1"/>
          </p:cNvPicPr>
          <p:nvPr/>
        </p:nvPicPr>
        <p:blipFill>
          <a:blip r:embed="rId3"/>
          <a:stretch>
            <a:fillRect/>
          </a:stretch>
        </p:blipFill>
        <p:spPr>
          <a:xfrm>
            <a:off x="1259632" y="3140968"/>
            <a:ext cx="6787919" cy="3593604"/>
          </a:xfrm>
          <a:prstGeom prst="rect">
            <a:avLst/>
          </a:prstGeom>
        </p:spPr>
      </p:pic>
    </p:spTree>
    <p:extLst>
      <p:ext uri="{BB962C8B-B14F-4D97-AF65-F5344CB8AC3E}">
        <p14:creationId xmlns:p14="http://schemas.microsoft.com/office/powerpoint/2010/main" val="11310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a:t>
            </a:r>
            <a:r>
              <a:rPr lang="en-IN" b="1" dirty="0" err="1"/>
              <a:t>Medoids</a:t>
            </a:r>
            <a:r>
              <a:rPr lang="en-IN" b="1" dirty="0"/>
              <a:t> Clustering</a:t>
            </a:r>
            <a:endParaRPr lang="en-IN" dirty="0"/>
          </a:p>
        </p:txBody>
      </p:sp>
      <p:sp>
        <p:nvSpPr>
          <p:cNvPr id="3" name="Content Placeholder 2"/>
          <p:cNvSpPr>
            <a:spLocks noGrp="1"/>
          </p:cNvSpPr>
          <p:nvPr>
            <p:ph idx="1"/>
          </p:nvPr>
        </p:nvSpPr>
        <p:spPr/>
        <p:txBody>
          <a:bodyPr/>
          <a:lstStyle/>
          <a:p>
            <a:r>
              <a:rPr lang="en-IN" dirty="0"/>
              <a:t>A problem with the K-Means and K-Means++ clustering is that the final centroids are not interpretable or in other words, centroids are not the actual point but the mean of points present in that cluster.</a:t>
            </a:r>
          </a:p>
          <a:p>
            <a:r>
              <a:rPr lang="en-IN" dirty="0"/>
              <a:t>Here are the coordinates of 3-centroids that do not resemble real points from the dataset</a:t>
            </a:r>
          </a:p>
          <a:p>
            <a:endParaRPr lang="en-IN" dirty="0"/>
          </a:p>
        </p:txBody>
      </p:sp>
      <p:pic>
        <p:nvPicPr>
          <p:cNvPr id="8194" name="Picture 2" descr="https://miro.medium.com/v2/resize:fit:397/1*Ol9ftZsK90ezeJe2RuO-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284984"/>
            <a:ext cx="4482214" cy="10081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7524" y="4797152"/>
            <a:ext cx="8568952" cy="707886"/>
          </a:xfrm>
          <a:prstGeom prst="rect">
            <a:avLst/>
          </a:prstGeom>
          <a:solidFill>
            <a:schemeClr val="accent2"/>
          </a:solidFill>
        </p:spPr>
        <p:txBody>
          <a:bodyPr wrap="square">
            <a:spAutoFit/>
          </a:bodyPr>
          <a:lstStyle/>
          <a:p>
            <a:r>
              <a:rPr lang="en-IN" sz="2000" dirty="0">
                <a:solidFill>
                  <a:srgbClr val="292929"/>
                </a:solidFill>
                <a:latin typeface="source-serif-pro"/>
              </a:rPr>
              <a:t>The idea of K-</a:t>
            </a:r>
            <a:r>
              <a:rPr lang="en-IN" sz="2000" dirty="0" err="1">
                <a:solidFill>
                  <a:srgbClr val="292929"/>
                </a:solidFill>
                <a:latin typeface="source-serif-pro"/>
              </a:rPr>
              <a:t>Medoids</a:t>
            </a:r>
            <a:r>
              <a:rPr lang="en-IN" sz="2000" dirty="0">
                <a:solidFill>
                  <a:srgbClr val="292929"/>
                </a:solidFill>
                <a:latin typeface="source-serif-pro"/>
              </a:rPr>
              <a:t> clustering is to make the final centroids as actual data-points. This result to make the centroids interpretable</a:t>
            </a:r>
            <a:endParaRPr lang="en-IN" sz="2000" dirty="0"/>
          </a:p>
        </p:txBody>
      </p:sp>
    </p:spTree>
    <p:extLst>
      <p:ext uri="{BB962C8B-B14F-4D97-AF65-F5344CB8AC3E}">
        <p14:creationId xmlns:p14="http://schemas.microsoft.com/office/powerpoint/2010/main" val="234056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a:t>
            </a:r>
            <a:r>
              <a:rPr lang="en-IN" b="1" dirty="0" err="1"/>
              <a:t>Medoids</a:t>
            </a:r>
            <a:r>
              <a:rPr lang="en-IN" b="1" dirty="0"/>
              <a:t> Clustering</a:t>
            </a:r>
            <a:endParaRPr lang="en-IN" dirty="0"/>
          </a:p>
        </p:txBody>
      </p:sp>
      <p:sp>
        <p:nvSpPr>
          <p:cNvPr id="3" name="Content Placeholder 2"/>
          <p:cNvSpPr>
            <a:spLocks noGrp="1"/>
          </p:cNvSpPr>
          <p:nvPr>
            <p:ph idx="1"/>
          </p:nvPr>
        </p:nvSpPr>
        <p:spPr/>
        <p:txBody>
          <a:bodyPr/>
          <a:lstStyle/>
          <a:p>
            <a:r>
              <a:rPr lang="en-IN" dirty="0"/>
              <a:t>The algorithm of K-</a:t>
            </a:r>
            <a:r>
              <a:rPr lang="en-IN" dirty="0" err="1"/>
              <a:t>Medoids</a:t>
            </a:r>
            <a:r>
              <a:rPr lang="en-IN" dirty="0"/>
              <a:t> clustering is called Partitioning Around </a:t>
            </a:r>
            <a:r>
              <a:rPr lang="en-IN" dirty="0" err="1"/>
              <a:t>Medoids</a:t>
            </a:r>
            <a:r>
              <a:rPr lang="en-IN" dirty="0"/>
              <a:t> (PAM) which is almost the same as that of Lloyd’s algorithm with a slight change in the update step</a:t>
            </a:r>
          </a:p>
        </p:txBody>
      </p:sp>
      <p:pic>
        <p:nvPicPr>
          <p:cNvPr id="4" name="Picture 3"/>
          <p:cNvPicPr>
            <a:picLocks noChangeAspect="1"/>
          </p:cNvPicPr>
          <p:nvPr/>
        </p:nvPicPr>
        <p:blipFill>
          <a:blip r:embed="rId2"/>
          <a:stretch>
            <a:fillRect/>
          </a:stretch>
        </p:blipFill>
        <p:spPr>
          <a:xfrm>
            <a:off x="1763688" y="2805411"/>
            <a:ext cx="5724128" cy="3806545"/>
          </a:xfrm>
          <a:prstGeom prst="rect">
            <a:avLst/>
          </a:prstGeom>
        </p:spPr>
      </p:pic>
    </p:spTree>
    <p:extLst>
      <p:ext uri="{BB962C8B-B14F-4D97-AF65-F5344CB8AC3E}">
        <p14:creationId xmlns:p14="http://schemas.microsoft.com/office/powerpoint/2010/main" val="396184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How to pick the best value of K?</a:t>
            </a:r>
            <a:endParaRPr lang="en-IN" dirty="0"/>
          </a:p>
        </p:txBody>
      </p:sp>
      <p:sp>
        <p:nvSpPr>
          <p:cNvPr id="3" name="Content Placeholder 2"/>
          <p:cNvSpPr>
            <a:spLocks noGrp="1"/>
          </p:cNvSpPr>
          <p:nvPr>
            <p:ph idx="1"/>
          </p:nvPr>
        </p:nvSpPr>
        <p:spPr>
          <a:xfrm>
            <a:off x="539552" y="1501949"/>
            <a:ext cx="7886700" cy="4351338"/>
          </a:xfrm>
        </p:spPr>
        <p:txBody>
          <a:bodyPr/>
          <a:lstStyle/>
          <a:p>
            <a:r>
              <a:rPr lang="en-IN" dirty="0"/>
              <a:t>minimize </a:t>
            </a:r>
            <a:r>
              <a:rPr lang="en-IN" dirty="0" err="1"/>
              <a:t>intercluster</a:t>
            </a:r>
            <a:r>
              <a:rPr lang="en-IN" dirty="0"/>
              <a:t> distance and maximize </a:t>
            </a:r>
            <a:r>
              <a:rPr lang="en-IN" dirty="0" err="1"/>
              <a:t>intracluster</a:t>
            </a:r>
            <a:r>
              <a:rPr lang="en-IN" dirty="0"/>
              <a:t> distance</a:t>
            </a:r>
          </a:p>
        </p:txBody>
      </p:sp>
      <p:pic>
        <p:nvPicPr>
          <p:cNvPr id="9218" name="Picture 2" descr="https://miro.medium.com/v2/resize:fit:602/1*JgaYTEyVfYV7H915rwJ3Y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00350"/>
            <a:ext cx="4171950" cy="26574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miro.medium.com/v2/resize:fit:455/1*wJlGAXk0X75cuJmAE6b3x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038" y="2276872"/>
            <a:ext cx="3152775" cy="68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3015" y="5279803"/>
            <a:ext cx="7759774" cy="923330"/>
          </a:xfrm>
          <a:prstGeom prst="rect">
            <a:avLst/>
          </a:prstGeom>
          <a:solidFill>
            <a:schemeClr val="accent1"/>
          </a:solidFill>
        </p:spPr>
        <p:txBody>
          <a:bodyPr wrap="square">
            <a:spAutoFit/>
          </a:bodyPr>
          <a:lstStyle/>
          <a:p>
            <a:r>
              <a:rPr lang="en-IN" sz="1800" dirty="0">
                <a:solidFill>
                  <a:srgbClr val="292929"/>
                </a:solidFill>
                <a:latin typeface="source-serif-pro"/>
              </a:rPr>
              <a:t>For the above plot, it is observed that with the increase in the value of ‘k’, loss decreases. To find the best value of ‘k’ as to draw k-clusters, we can pick k=3</a:t>
            </a:r>
            <a:endParaRPr lang="en-IN" sz="1800" dirty="0"/>
          </a:p>
        </p:txBody>
      </p:sp>
    </p:spTree>
    <p:extLst>
      <p:ext uri="{BB962C8B-B14F-4D97-AF65-F5344CB8AC3E}">
        <p14:creationId xmlns:p14="http://schemas.microsoft.com/office/powerpoint/2010/main" val="1687690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p>
        </p:txBody>
      </p:sp>
      <p:sp>
        <p:nvSpPr>
          <p:cNvPr id="3" name="Content Placeholder 2"/>
          <p:cNvSpPr>
            <a:spLocks noGrp="1"/>
          </p:cNvSpPr>
          <p:nvPr>
            <p:ph idx="1"/>
          </p:nvPr>
        </p:nvSpPr>
        <p:spPr/>
        <p:txBody>
          <a:bodyPr/>
          <a:lstStyle/>
          <a:p>
            <a:r>
              <a:rPr lang="en-IN" dirty="0">
                <a:hlinkClick r:id="rId2"/>
              </a:rPr>
              <a:t>https://towardsdatascience.com/k-medoid-clustering-pam-algorithm-in-python-with-solved-example-c0dcb35b3f46</a:t>
            </a:r>
            <a:endParaRPr lang="en-IN" dirty="0"/>
          </a:p>
          <a:p>
            <a:endParaRPr lang="en-IN" dirty="0"/>
          </a:p>
          <a:p>
            <a:r>
              <a:rPr lang="en-IN" dirty="0">
                <a:hlinkClick r:id="rId3"/>
              </a:rPr>
              <a:t>https://towardsdatascience.com/understanding-k-means-k-means-and-k-medoids-clustering-algorithms-ad9c9fbf47ca</a:t>
            </a:r>
            <a:endParaRPr lang="en-IN" dirty="0"/>
          </a:p>
          <a:p>
            <a:endParaRPr lang="en-IN" dirty="0"/>
          </a:p>
          <a:p>
            <a:r>
              <a:rPr lang="en-IN" dirty="0">
                <a:hlinkClick r:id="rId4"/>
              </a:rPr>
              <a:t>https://www.youtube.com/watch?v=NyueAYkWqwk</a:t>
            </a:r>
            <a:endParaRPr lang="en-IN" dirty="0"/>
          </a:p>
          <a:p>
            <a:endParaRPr lang="en-IN" dirty="0"/>
          </a:p>
          <a:p>
            <a:endParaRPr lang="en-IN" dirty="0"/>
          </a:p>
        </p:txBody>
      </p:sp>
    </p:spTree>
    <p:extLst>
      <p:ext uri="{BB962C8B-B14F-4D97-AF65-F5344CB8AC3E}">
        <p14:creationId xmlns:p14="http://schemas.microsoft.com/office/powerpoint/2010/main" val="69507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a:bodyPr>
          <a:lstStyle/>
          <a:p>
            <a:r>
              <a:rPr lang="en-IN" sz="4400" dirty="0"/>
              <a:t>Thanks </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51166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normAutofit/>
          </a:bodyPr>
          <a:lstStyle/>
          <a:p>
            <a:r>
              <a:rPr lang="en-US" sz="4000" dirty="0">
                <a:ea typeface="ＭＳ Ｐゴシック" charset="-128"/>
                <a:cs typeface="ＭＳ Ｐゴシック" charset="-128"/>
              </a:rPr>
              <a:t>Roadmap</a:t>
            </a:r>
          </a:p>
        </p:txBody>
      </p:sp>
      <p:sp>
        <p:nvSpPr>
          <p:cNvPr id="11267" name="Rectangle 4"/>
          <p:cNvSpPr>
            <a:spLocks noGrp="1" noChangeArrowheads="1"/>
          </p:cNvSpPr>
          <p:nvPr>
            <p:ph idx="1"/>
          </p:nvPr>
        </p:nvSpPr>
        <p:spPr/>
        <p:txBody>
          <a:bodyPr/>
          <a:lstStyle/>
          <a:p>
            <a:r>
              <a:rPr lang="en-IN" sz="2800" b="1" dirty="0"/>
              <a:t>What is the Metric for Clustering?</a:t>
            </a:r>
          </a:p>
          <a:p>
            <a:r>
              <a:rPr lang="en-IN" sz="2800" b="1" dirty="0"/>
              <a:t>K-Means Clustering</a:t>
            </a:r>
          </a:p>
          <a:p>
            <a:r>
              <a:rPr lang="en-IN" sz="2800" b="1" dirty="0"/>
              <a:t>K-Means++ Clustering</a:t>
            </a:r>
          </a:p>
          <a:p>
            <a:r>
              <a:rPr lang="en-IN" sz="2800" b="1" dirty="0"/>
              <a:t>K-</a:t>
            </a:r>
            <a:r>
              <a:rPr lang="en-IN" sz="2800" b="1" dirty="0" err="1"/>
              <a:t>Medoids</a:t>
            </a:r>
            <a:r>
              <a:rPr lang="en-IN" sz="2800" b="1" dirty="0"/>
              <a:t> Clustering</a:t>
            </a:r>
          </a:p>
          <a:p>
            <a:pPr marL="0" indent="0">
              <a:buNone/>
            </a:pPr>
            <a:endParaRPr lang="en-IN" sz="2800" dirty="0"/>
          </a:p>
        </p:txBody>
      </p:sp>
      <p:pic>
        <p:nvPicPr>
          <p:cNvPr id="11271"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Tree>
    <p:extLst>
      <p:ext uri="{BB962C8B-B14F-4D97-AF65-F5344CB8AC3E}">
        <p14:creationId xmlns:p14="http://schemas.microsoft.com/office/powerpoint/2010/main" val="103434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What is the Metric for Clustering?</a:t>
            </a:r>
            <a:endParaRPr lang="en-IN" dirty="0"/>
          </a:p>
        </p:txBody>
      </p:sp>
      <p:sp>
        <p:nvSpPr>
          <p:cNvPr id="3" name="Content Placeholder 2"/>
          <p:cNvSpPr>
            <a:spLocks noGrp="1"/>
          </p:cNvSpPr>
          <p:nvPr>
            <p:ph idx="1"/>
          </p:nvPr>
        </p:nvSpPr>
        <p:spPr/>
        <p:txBody>
          <a:bodyPr/>
          <a:lstStyle/>
          <a:p>
            <a:pPr algn="just"/>
            <a:r>
              <a:rPr lang="en-IN" dirty="0"/>
              <a:t>Clustering is an unsupervised machine learning technique that divides the population or data points into several groups or clusters such that data points in the same groups are more similar to other data points in the same group and dissimilar to the data points in other groups.</a:t>
            </a:r>
          </a:p>
          <a:p>
            <a:pPr lvl="1"/>
            <a:r>
              <a:rPr lang="en-IN" dirty="0"/>
              <a:t>Points in the same cluster are closer to each other.</a:t>
            </a:r>
          </a:p>
          <a:p>
            <a:pPr lvl="1"/>
            <a:r>
              <a:rPr lang="en-IN" dirty="0"/>
              <a:t>Points in the different clusters are far apart.</a:t>
            </a:r>
          </a:p>
          <a:p>
            <a:pPr marL="0" indent="0">
              <a:buNone/>
            </a:pPr>
            <a:br>
              <a:rPr lang="en-IN" dirty="0"/>
            </a:br>
            <a:endParaRPr lang="en-IN" dirty="0"/>
          </a:p>
        </p:txBody>
      </p:sp>
      <p:pic>
        <p:nvPicPr>
          <p:cNvPr id="4" name="Picture 3"/>
          <p:cNvPicPr>
            <a:picLocks noChangeAspect="1"/>
          </p:cNvPicPr>
          <p:nvPr/>
        </p:nvPicPr>
        <p:blipFill>
          <a:blip r:embed="rId2"/>
          <a:stretch>
            <a:fillRect/>
          </a:stretch>
        </p:blipFill>
        <p:spPr>
          <a:xfrm>
            <a:off x="3203848" y="4005862"/>
            <a:ext cx="3390900" cy="2314575"/>
          </a:xfrm>
          <a:prstGeom prst="rect">
            <a:avLst/>
          </a:prstGeom>
        </p:spPr>
      </p:pic>
    </p:spTree>
    <p:extLst>
      <p:ext uri="{BB962C8B-B14F-4D97-AF65-F5344CB8AC3E}">
        <p14:creationId xmlns:p14="http://schemas.microsoft.com/office/powerpoint/2010/main" val="389300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What is the Metric for Clustering?</a:t>
            </a:r>
            <a:endParaRPr lang="en-IN" dirty="0"/>
          </a:p>
        </p:txBody>
      </p:sp>
      <p:sp>
        <p:nvSpPr>
          <p:cNvPr id="5" name="Content Placeholder 4"/>
          <p:cNvSpPr>
            <a:spLocks noGrp="1"/>
          </p:cNvSpPr>
          <p:nvPr>
            <p:ph idx="1"/>
          </p:nvPr>
        </p:nvSpPr>
        <p:spPr/>
        <p:txBody>
          <a:bodyPr/>
          <a:lstStyle/>
          <a:p>
            <a:r>
              <a:rPr lang="en-IN" dirty="0"/>
              <a:t>Clustering is considered to be best if it has maximum </a:t>
            </a:r>
            <a:r>
              <a:rPr lang="en-IN" dirty="0" err="1"/>
              <a:t>intercluster</a:t>
            </a:r>
            <a:r>
              <a:rPr lang="en-IN" dirty="0"/>
              <a:t> distance and minimum </a:t>
            </a:r>
            <a:r>
              <a:rPr lang="en-IN" dirty="0" err="1"/>
              <a:t>intracluster</a:t>
            </a:r>
            <a:r>
              <a:rPr lang="en-IN" dirty="0"/>
              <a:t> distance.</a:t>
            </a:r>
          </a:p>
          <a:p>
            <a:endParaRPr lang="en-IN" dirty="0"/>
          </a:p>
          <a:p>
            <a:r>
              <a:rPr lang="en-IN" b="1" dirty="0" err="1"/>
              <a:t>Intracluster</a:t>
            </a:r>
            <a:r>
              <a:rPr lang="en-IN" b="1" dirty="0"/>
              <a:t> distance:</a:t>
            </a:r>
            <a:r>
              <a:rPr lang="en-IN" dirty="0"/>
              <a:t> Distance between two point in the same cluster.</a:t>
            </a:r>
            <a:br>
              <a:rPr lang="en-IN" dirty="0"/>
            </a:br>
            <a:r>
              <a:rPr lang="en-IN" b="1" dirty="0" err="1"/>
              <a:t>Intercluster</a:t>
            </a:r>
            <a:r>
              <a:rPr lang="en-IN" b="1" dirty="0"/>
              <a:t> distance:</a:t>
            </a:r>
            <a:r>
              <a:rPr lang="en-IN" dirty="0"/>
              <a:t> Distance between two points in the different clusters.</a:t>
            </a:r>
          </a:p>
        </p:txBody>
      </p:sp>
      <p:pic>
        <p:nvPicPr>
          <p:cNvPr id="1026" name="Picture 2" descr="https://miro.medium.com/v2/resize:fit:490/1*ev2R760JdqJwtQDGCGJ4_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221088"/>
            <a:ext cx="33909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5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7630"/>
            <a:ext cx="7886700" cy="464602"/>
          </a:xfrm>
        </p:spPr>
        <p:txBody>
          <a:bodyPr>
            <a:normAutofit fontScale="90000"/>
          </a:bodyPr>
          <a:lstStyle/>
          <a:p>
            <a:r>
              <a:rPr lang="en-IN" sz="3200" b="1" dirty="0"/>
              <a:t>What is the Metric for Clustering?</a:t>
            </a:r>
            <a:endParaRPr lang="en-IN" dirty="0"/>
          </a:p>
        </p:txBody>
      </p:sp>
      <p:sp>
        <p:nvSpPr>
          <p:cNvPr id="3" name="Content Placeholder 2"/>
          <p:cNvSpPr>
            <a:spLocks noGrp="1"/>
          </p:cNvSpPr>
          <p:nvPr>
            <p:ph idx="1"/>
          </p:nvPr>
        </p:nvSpPr>
        <p:spPr/>
        <p:txBody>
          <a:bodyPr/>
          <a:lstStyle/>
          <a:p>
            <a:r>
              <a:rPr lang="en-IN" b="1" i="1" dirty="0"/>
              <a:t>Dunn Index</a:t>
            </a:r>
            <a:endParaRPr lang="en-IN" dirty="0"/>
          </a:p>
        </p:txBody>
      </p:sp>
      <p:pic>
        <p:nvPicPr>
          <p:cNvPr id="2050" name="Picture 2" descr="https://miro.medium.com/v2/resize:fit:520/1*Ml1cUinYf_H2jBqJq77hF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132856"/>
            <a:ext cx="3600450" cy="5905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9328" y="3078662"/>
            <a:ext cx="8856984" cy="2031325"/>
          </a:xfrm>
          <a:prstGeom prst="rect">
            <a:avLst/>
          </a:prstGeom>
        </p:spPr>
        <p:txBody>
          <a:bodyPr wrap="square">
            <a:spAutoFit/>
          </a:bodyPr>
          <a:lstStyle/>
          <a:p>
            <a:pPr algn="just"/>
            <a:r>
              <a:rPr lang="en-IN" sz="1800" dirty="0">
                <a:solidFill>
                  <a:srgbClr val="292929"/>
                </a:solidFill>
                <a:latin typeface="source-serif-pro"/>
              </a:rPr>
              <a:t>The </a:t>
            </a:r>
            <a:r>
              <a:rPr lang="en-IN" sz="1800" i="1" dirty="0">
                <a:solidFill>
                  <a:srgbClr val="292929"/>
                </a:solidFill>
                <a:latin typeface="source-serif-pro"/>
              </a:rPr>
              <a:t>numerator </a:t>
            </a:r>
            <a:r>
              <a:rPr lang="en-IN" sz="1800" dirty="0">
                <a:solidFill>
                  <a:srgbClr val="292929"/>
                </a:solidFill>
                <a:latin typeface="source-serif-pro"/>
              </a:rPr>
              <a:t>of the above function measures the maximum distance between every two points (</a:t>
            </a:r>
            <a:r>
              <a:rPr lang="en-IN" sz="1800" dirty="0" err="1">
                <a:solidFill>
                  <a:srgbClr val="292929"/>
                </a:solidFill>
                <a:latin typeface="source-serif-pro"/>
              </a:rPr>
              <a:t>x_i</a:t>
            </a:r>
            <a:r>
              <a:rPr lang="en-IN" sz="1800" dirty="0">
                <a:solidFill>
                  <a:srgbClr val="292929"/>
                </a:solidFill>
                <a:latin typeface="source-serif-pro"/>
              </a:rPr>
              <a:t>, </a:t>
            </a:r>
            <a:r>
              <a:rPr lang="en-IN" sz="1800" dirty="0" err="1">
                <a:solidFill>
                  <a:srgbClr val="292929"/>
                </a:solidFill>
                <a:latin typeface="source-serif-pro"/>
              </a:rPr>
              <a:t>x_j</a:t>
            </a:r>
            <a:r>
              <a:rPr lang="en-IN" sz="1800" dirty="0">
                <a:solidFill>
                  <a:srgbClr val="292929"/>
                </a:solidFill>
                <a:latin typeface="source-serif-pro"/>
              </a:rPr>
              <a:t>) belonging to two different clusters. This represents the </a:t>
            </a:r>
            <a:r>
              <a:rPr lang="en-IN" sz="1800" i="1" dirty="0" err="1">
                <a:solidFill>
                  <a:srgbClr val="292929"/>
                </a:solidFill>
                <a:latin typeface="source-serif-pro"/>
              </a:rPr>
              <a:t>intracluster</a:t>
            </a:r>
            <a:r>
              <a:rPr lang="en-IN" sz="1800" i="1" dirty="0">
                <a:solidFill>
                  <a:srgbClr val="292929"/>
                </a:solidFill>
                <a:latin typeface="source-serif-pro"/>
              </a:rPr>
              <a:t> distance</a:t>
            </a:r>
            <a:r>
              <a:rPr lang="en-IN" sz="1800" dirty="0">
                <a:solidFill>
                  <a:srgbClr val="292929"/>
                </a:solidFill>
                <a:latin typeface="source-serif-pro"/>
              </a:rPr>
              <a:t>.</a:t>
            </a:r>
          </a:p>
          <a:p>
            <a:pPr algn="just"/>
            <a:endParaRPr lang="en-IN" sz="1800" dirty="0">
              <a:solidFill>
                <a:srgbClr val="292929"/>
              </a:solidFill>
              <a:latin typeface="source-serif-pro"/>
            </a:endParaRPr>
          </a:p>
          <a:p>
            <a:pPr algn="just"/>
            <a:r>
              <a:rPr lang="en-IN" sz="1800" dirty="0"/>
              <a:t>The </a:t>
            </a:r>
            <a:r>
              <a:rPr lang="en-IN" sz="1800" i="1" dirty="0"/>
              <a:t>denominator </a:t>
            </a:r>
            <a:r>
              <a:rPr lang="en-IN" sz="1800" dirty="0"/>
              <a:t>of the above function measures the maximum distance between every two points (</a:t>
            </a:r>
            <a:r>
              <a:rPr lang="en-IN" sz="1800" dirty="0" err="1"/>
              <a:t>y_i</a:t>
            </a:r>
            <a:r>
              <a:rPr lang="en-IN" sz="1800" dirty="0"/>
              <a:t>, </a:t>
            </a:r>
            <a:r>
              <a:rPr lang="en-IN" sz="1800" dirty="0" err="1"/>
              <a:t>y_j</a:t>
            </a:r>
            <a:r>
              <a:rPr lang="en-IN" sz="1800" dirty="0"/>
              <a:t>) belonging to the same cluster. This represents the </a:t>
            </a:r>
            <a:r>
              <a:rPr lang="en-IN" sz="1800" i="1" dirty="0" err="1"/>
              <a:t>intercluster</a:t>
            </a:r>
            <a:r>
              <a:rPr lang="en-IN" sz="1800" i="1" dirty="0"/>
              <a:t> distance</a:t>
            </a:r>
            <a:endParaRPr lang="en-IN" sz="1800" dirty="0"/>
          </a:p>
        </p:txBody>
      </p:sp>
      <p:sp>
        <p:nvSpPr>
          <p:cNvPr id="6" name="Rectangle 5"/>
          <p:cNvSpPr/>
          <p:nvPr/>
        </p:nvSpPr>
        <p:spPr>
          <a:xfrm>
            <a:off x="560270" y="5317366"/>
            <a:ext cx="7955080" cy="830997"/>
          </a:xfrm>
          <a:prstGeom prst="rect">
            <a:avLst/>
          </a:prstGeom>
          <a:solidFill>
            <a:schemeClr val="accent2"/>
          </a:solidFill>
        </p:spPr>
        <p:txBody>
          <a:bodyPr wrap="square">
            <a:spAutoFit/>
          </a:bodyPr>
          <a:lstStyle/>
          <a:p>
            <a:r>
              <a:rPr lang="en-IN" dirty="0">
                <a:solidFill>
                  <a:srgbClr val="292929"/>
                </a:solidFill>
                <a:latin typeface="source-serif-pro"/>
              </a:rPr>
              <a:t>Clustering having the max value of Dunn-Index is considered to be best.</a:t>
            </a:r>
            <a:endParaRPr lang="en-IN" dirty="0"/>
          </a:p>
        </p:txBody>
      </p:sp>
    </p:spTree>
    <p:extLst>
      <p:ext uri="{BB962C8B-B14F-4D97-AF65-F5344CB8AC3E}">
        <p14:creationId xmlns:p14="http://schemas.microsoft.com/office/powerpoint/2010/main" val="117000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t>What is the Metric for Clustering?</a:t>
            </a:r>
            <a:endParaRPr lang="en-IN" dirty="0"/>
          </a:p>
        </p:txBody>
      </p:sp>
      <p:sp>
        <p:nvSpPr>
          <p:cNvPr id="4" name="Content Placeholder 3"/>
          <p:cNvSpPr>
            <a:spLocks noGrp="1"/>
          </p:cNvSpPr>
          <p:nvPr>
            <p:ph idx="1"/>
          </p:nvPr>
        </p:nvSpPr>
        <p:spPr/>
        <p:txBody>
          <a:bodyPr/>
          <a:lstStyle/>
          <a:p>
            <a:r>
              <a:rPr lang="en-IN" b="1" i="1" dirty="0"/>
              <a:t>Silhouette analysis</a:t>
            </a:r>
            <a:endParaRPr lang="en-IN" dirty="0"/>
          </a:p>
        </p:txBody>
      </p:sp>
      <p:pic>
        <p:nvPicPr>
          <p:cNvPr id="3074" name="Picture 2" descr="https://miro.medium.com/v2/resize:fit:474/1*jsW4zF_RT11hBZe0axReM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825625"/>
            <a:ext cx="5052765" cy="8640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87524" y="2996952"/>
            <a:ext cx="8568952" cy="1200329"/>
          </a:xfrm>
          <a:prstGeom prst="rect">
            <a:avLst/>
          </a:prstGeom>
        </p:spPr>
        <p:txBody>
          <a:bodyPr wrap="square">
            <a:spAutoFit/>
          </a:bodyPr>
          <a:lstStyle/>
          <a:p>
            <a:pPr algn="just"/>
            <a:r>
              <a:rPr lang="en-IN" sz="1800" dirty="0">
                <a:solidFill>
                  <a:srgbClr val="292929"/>
                </a:solidFill>
                <a:latin typeface="source-serif-pro"/>
              </a:rPr>
              <a:t>This is used to determine the degree of separation between clusters. </a:t>
            </a:r>
          </a:p>
          <a:p>
            <a:pPr algn="just"/>
            <a:r>
              <a:rPr lang="en-IN" sz="1800" dirty="0">
                <a:solidFill>
                  <a:srgbClr val="292929"/>
                </a:solidFill>
                <a:latin typeface="source-serif-pro"/>
              </a:rPr>
              <a:t>For each sample. </a:t>
            </a:r>
            <a:r>
              <a:rPr lang="en-IN" sz="1800" b="1" dirty="0" err="1">
                <a:solidFill>
                  <a:srgbClr val="292929"/>
                </a:solidFill>
                <a:latin typeface="source-serif-pro"/>
              </a:rPr>
              <a:t>a_i</a:t>
            </a:r>
            <a:r>
              <a:rPr lang="en-IN" sz="1800" dirty="0">
                <a:solidFill>
                  <a:srgbClr val="292929"/>
                </a:solidFill>
                <a:latin typeface="source-serif-pro"/>
              </a:rPr>
              <a:t> represents the average distance from all data points in the same cluster. </a:t>
            </a:r>
          </a:p>
          <a:p>
            <a:pPr algn="just"/>
            <a:r>
              <a:rPr lang="en-IN" sz="1800" b="1" dirty="0" err="1">
                <a:solidFill>
                  <a:srgbClr val="292929"/>
                </a:solidFill>
                <a:latin typeface="source-serif-pro"/>
              </a:rPr>
              <a:t>b_i</a:t>
            </a:r>
            <a:r>
              <a:rPr lang="en-IN" sz="1800" dirty="0">
                <a:solidFill>
                  <a:srgbClr val="292929"/>
                </a:solidFill>
                <a:latin typeface="source-serif-pro"/>
              </a:rPr>
              <a:t> represents the average distance from all data points in the closest cluster</a:t>
            </a:r>
            <a:endParaRPr lang="en-IN" sz="1800" dirty="0"/>
          </a:p>
        </p:txBody>
      </p:sp>
      <p:sp>
        <p:nvSpPr>
          <p:cNvPr id="8" name="Rectangle 7"/>
          <p:cNvSpPr/>
          <p:nvPr/>
        </p:nvSpPr>
        <p:spPr>
          <a:xfrm>
            <a:off x="341530" y="4653136"/>
            <a:ext cx="8460940" cy="1200329"/>
          </a:xfrm>
          <a:prstGeom prst="rect">
            <a:avLst/>
          </a:prstGeom>
          <a:solidFill>
            <a:schemeClr val="accent2"/>
          </a:solidFill>
        </p:spPr>
        <p:txBody>
          <a:bodyPr wrap="square">
            <a:spAutoFit/>
          </a:bodyPr>
          <a:lstStyle/>
          <a:p>
            <a:r>
              <a:rPr lang="en-IN" sz="1800" dirty="0">
                <a:solidFill>
                  <a:srgbClr val="292929"/>
                </a:solidFill>
                <a:latin typeface="source-serif-pro"/>
              </a:rPr>
              <a:t>The coefficient of SA can take values in the interval [-1, 1].</a:t>
            </a:r>
          </a:p>
          <a:p>
            <a:pPr>
              <a:buFont typeface="Arial" panose="020B0604020202020204" pitchFamily="34" charset="0"/>
              <a:buChar char="•"/>
            </a:pPr>
            <a:r>
              <a:rPr lang="en-IN" sz="1800" dirty="0">
                <a:solidFill>
                  <a:srgbClr val="292929"/>
                </a:solidFill>
                <a:latin typeface="source-serif-pro"/>
              </a:rPr>
              <a:t>SA = 0: the sample is very close to the </a:t>
            </a:r>
            <a:r>
              <a:rPr lang="en-IN" sz="1800" dirty="0" err="1">
                <a:solidFill>
                  <a:srgbClr val="292929"/>
                </a:solidFill>
                <a:latin typeface="source-serif-pro"/>
              </a:rPr>
              <a:t>neighboring</a:t>
            </a:r>
            <a:r>
              <a:rPr lang="en-IN" sz="1800" dirty="0">
                <a:solidFill>
                  <a:srgbClr val="292929"/>
                </a:solidFill>
                <a:latin typeface="source-serif-pro"/>
              </a:rPr>
              <a:t> clusters.</a:t>
            </a:r>
          </a:p>
          <a:p>
            <a:pPr>
              <a:buFont typeface="Arial" panose="020B0604020202020204" pitchFamily="34" charset="0"/>
              <a:buChar char="•"/>
            </a:pPr>
            <a:r>
              <a:rPr lang="en-IN" sz="1800" dirty="0">
                <a:solidFill>
                  <a:srgbClr val="292929"/>
                </a:solidFill>
                <a:latin typeface="source-serif-pro"/>
              </a:rPr>
              <a:t>SA = 1: the sample is far away from the </a:t>
            </a:r>
            <a:r>
              <a:rPr lang="en-IN" sz="1800" dirty="0" err="1">
                <a:solidFill>
                  <a:srgbClr val="292929"/>
                </a:solidFill>
                <a:latin typeface="source-serif-pro"/>
              </a:rPr>
              <a:t>neighboring</a:t>
            </a:r>
            <a:r>
              <a:rPr lang="en-IN" sz="1800" dirty="0">
                <a:solidFill>
                  <a:srgbClr val="292929"/>
                </a:solidFill>
                <a:latin typeface="source-serif-pro"/>
              </a:rPr>
              <a:t> clusters.</a:t>
            </a:r>
          </a:p>
          <a:p>
            <a:pPr>
              <a:buFont typeface="Arial" panose="020B0604020202020204" pitchFamily="34" charset="0"/>
              <a:buChar char="•"/>
            </a:pPr>
            <a:r>
              <a:rPr lang="en-IN" sz="1800" dirty="0">
                <a:solidFill>
                  <a:srgbClr val="292929"/>
                </a:solidFill>
                <a:latin typeface="source-serif-pro"/>
              </a:rPr>
              <a:t>SA = -1: the sample is assigned to the wrong clusters</a:t>
            </a:r>
            <a:endParaRPr lang="en-IN" sz="1800" b="0" i="0" dirty="0">
              <a:solidFill>
                <a:srgbClr val="292929"/>
              </a:solidFill>
              <a:effectLst/>
              <a:latin typeface="source-serif-pro"/>
            </a:endParaRPr>
          </a:p>
        </p:txBody>
      </p:sp>
    </p:spTree>
    <p:extLst>
      <p:ext uri="{BB962C8B-B14F-4D97-AF65-F5344CB8AC3E}">
        <p14:creationId xmlns:p14="http://schemas.microsoft.com/office/powerpoint/2010/main" val="79996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1792"/>
          </a:xfrm>
        </p:spPr>
        <p:txBody>
          <a:bodyPr>
            <a:normAutofit fontScale="90000"/>
          </a:bodyPr>
          <a:lstStyle/>
          <a:p>
            <a:r>
              <a:rPr lang="en-IN" b="1" dirty="0"/>
              <a:t>Cost Function of K-Means</a:t>
            </a:r>
            <a:endParaRPr lang="en-IN" dirty="0"/>
          </a:p>
        </p:txBody>
      </p:sp>
      <p:pic>
        <p:nvPicPr>
          <p:cNvPr id="4098" name="Picture 2" descr="https://miro.medium.com/v2/resize:fit:593/1*efmspaoE4wD4T9euwgqe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36421"/>
            <a:ext cx="4105275" cy="68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536" y="2725400"/>
            <a:ext cx="8191822" cy="923330"/>
          </a:xfrm>
          <a:prstGeom prst="rect">
            <a:avLst/>
          </a:prstGeom>
        </p:spPr>
        <p:txBody>
          <a:bodyPr wrap="square">
            <a:spAutoFit/>
          </a:bodyPr>
          <a:lstStyle/>
          <a:p>
            <a:pPr algn="just"/>
            <a:r>
              <a:rPr lang="en-IN" sz="1800" dirty="0">
                <a:solidFill>
                  <a:srgbClr val="292929"/>
                </a:solidFill>
                <a:latin typeface="source-serif-pro"/>
              </a:rPr>
              <a:t>The idea of the K-Means algorithm is to find k centroid points (C_1, C_1, . . . </a:t>
            </a:r>
            <a:r>
              <a:rPr lang="en-IN" sz="1800" dirty="0" err="1">
                <a:solidFill>
                  <a:srgbClr val="292929"/>
                </a:solidFill>
                <a:latin typeface="source-serif-pro"/>
              </a:rPr>
              <a:t>C_k</a:t>
            </a:r>
            <a:r>
              <a:rPr lang="en-IN" sz="1800" dirty="0">
                <a:solidFill>
                  <a:srgbClr val="292929"/>
                </a:solidFill>
                <a:latin typeface="source-serif-pro"/>
              </a:rPr>
              <a:t>) by minimizing the sum over each cluster of the sum of the square of the distance between the point and its centroid</a:t>
            </a:r>
            <a:endParaRPr lang="en-IN" sz="1800" dirty="0"/>
          </a:p>
        </p:txBody>
      </p:sp>
      <p:pic>
        <p:nvPicPr>
          <p:cNvPr id="5" name="Picture 4"/>
          <p:cNvPicPr>
            <a:picLocks noChangeAspect="1"/>
          </p:cNvPicPr>
          <p:nvPr/>
        </p:nvPicPr>
        <p:blipFill>
          <a:blip r:embed="rId3"/>
          <a:stretch>
            <a:fillRect/>
          </a:stretch>
        </p:blipFill>
        <p:spPr>
          <a:xfrm>
            <a:off x="1043608" y="3717032"/>
            <a:ext cx="5937671" cy="2906091"/>
          </a:xfrm>
          <a:prstGeom prst="rect">
            <a:avLst/>
          </a:prstGeom>
        </p:spPr>
      </p:pic>
    </p:spTree>
    <p:extLst>
      <p:ext uri="{BB962C8B-B14F-4D97-AF65-F5344CB8AC3E}">
        <p14:creationId xmlns:p14="http://schemas.microsoft.com/office/powerpoint/2010/main" val="18951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K-Means++ Clustering</a:t>
            </a:r>
            <a:endParaRPr lang="en-IN" dirty="0"/>
          </a:p>
        </p:txBody>
      </p:sp>
      <p:sp>
        <p:nvSpPr>
          <p:cNvPr id="6" name="Content Placeholder 5"/>
          <p:cNvSpPr>
            <a:spLocks noGrp="1"/>
          </p:cNvSpPr>
          <p:nvPr>
            <p:ph idx="1"/>
          </p:nvPr>
        </p:nvSpPr>
        <p:spPr/>
        <p:txBody>
          <a:bodyPr/>
          <a:lstStyle/>
          <a:p>
            <a:pPr algn="just"/>
            <a:r>
              <a:rPr lang="en-IN" dirty="0"/>
              <a:t>In the case of finding initial centroids using Lloyd’s algorithm for K-Means clustering, we were using randomization. The initial k-centroids were picked randomly from the data points.</a:t>
            </a:r>
          </a:p>
          <a:p>
            <a:pPr algn="just"/>
            <a:r>
              <a:rPr lang="en-IN" dirty="0"/>
              <a:t>This randomization of picking k-centroids points results in the problem of initialization sensitivity. This problem tends to affect the final formed clusters. The final formed clusters depend on how initial centroids were picked.</a:t>
            </a:r>
          </a:p>
        </p:txBody>
      </p:sp>
      <p:pic>
        <p:nvPicPr>
          <p:cNvPr id="5122" name="Picture 2" descr="https://miro.medium.com/v2/resize:fit:572/1*qTH-gjXCJuWTFmYBKm7Srg.jpeg"/>
          <p:cNvPicPr>
            <a:picLocks noChangeAspect="1" noChangeArrowheads="1"/>
          </p:cNvPicPr>
          <p:nvPr/>
        </p:nvPicPr>
        <p:blipFill rotWithShape="1">
          <a:blip r:embed="rId2">
            <a:extLst>
              <a:ext uri="{28A0092B-C50C-407E-A947-70E740481C1C}">
                <a14:useLocalDpi xmlns:a14="http://schemas.microsoft.com/office/drawing/2010/main" val="0"/>
              </a:ext>
            </a:extLst>
          </a:blip>
          <a:srcRect t="50233"/>
          <a:stretch/>
        </p:blipFill>
        <p:spPr bwMode="auto">
          <a:xfrm>
            <a:off x="4599018" y="4041024"/>
            <a:ext cx="3962400" cy="253131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v2/resize:fit:572/1*qTH-gjXCJuWTFmYBKm7Srg.jpeg"/>
          <p:cNvPicPr>
            <a:picLocks noChangeAspect="1" noChangeArrowheads="1"/>
          </p:cNvPicPr>
          <p:nvPr/>
        </p:nvPicPr>
        <p:blipFill rotWithShape="1">
          <a:blip r:embed="rId2">
            <a:extLst>
              <a:ext uri="{28A0092B-C50C-407E-A947-70E740481C1C}">
                <a14:useLocalDpi xmlns:a14="http://schemas.microsoft.com/office/drawing/2010/main" val="0"/>
              </a:ext>
            </a:extLst>
          </a:blip>
          <a:srcRect b="49767"/>
          <a:stretch/>
        </p:blipFill>
        <p:spPr bwMode="auto">
          <a:xfrm>
            <a:off x="467544" y="4017310"/>
            <a:ext cx="3962400" cy="255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2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K-Means++ Clustering</a:t>
            </a:r>
            <a:endParaRPr lang="en-IN" dirty="0"/>
          </a:p>
        </p:txBody>
      </p:sp>
      <p:sp>
        <p:nvSpPr>
          <p:cNvPr id="3" name="Content Placeholder 2"/>
          <p:cNvSpPr>
            <a:spLocks noGrp="1"/>
          </p:cNvSpPr>
          <p:nvPr>
            <p:ph idx="1"/>
          </p:nvPr>
        </p:nvSpPr>
        <p:spPr/>
        <p:txBody>
          <a:bodyPr/>
          <a:lstStyle/>
          <a:p>
            <a:r>
              <a:rPr lang="en-IN" sz="2400" dirty="0"/>
              <a:t>There are two approaches to avoid this problem of initialization sensitivity:</a:t>
            </a:r>
          </a:p>
          <a:p>
            <a:endParaRPr lang="en-IN" sz="2400" dirty="0"/>
          </a:p>
          <a:p>
            <a:pPr lvl="1"/>
            <a:r>
              <a:rPr lang="en-IN" sz="2000" b="1" dirty="0"/>
              <a:t>Repeat K-means:</a:t>
            </a:r>
            <a:r>
              <a:rPr lang="en-IN" sz="2000" dirty="0"/>
              <a:t> Repeating the algorithm and initialization of centroids several times and pick the clustering approach that has small </a:t>
            </a:r>
            <a:r>
              <a:rPr lang="en-IN" sz="2000" dirty="0" err="1"/>
              <a:t>intracluster</a:t>
            </a:r>
            <a:r>
              <a:rPr lang="en-IN" sz="2000" dirty="0"/>
              <a:t> distance and large </a:t>
            </a:r>
            <a:r>
              <a:rPr lang="en-IN" sz="2000" dirty="0" err="1"/>
              <a:t>intercluster</a:t>
            </a:r>
            <a:r>
              <a:rPr lang="en-IN" sz="2000" dirty="0"/>
              <a:t> distance.</a:t>
            </a:r>
          </a:p>
          <a:p>
            <a:pPr lvl="1"/>
            <a:endParaRPr lang="en-IN" sz="2000" dirty="0"/>
          </a:p>
          <a:p>
            <a:pPr lvl="1"/>
            <a:r>
              <a:rPr lang="en-IN" sz="2000" b="1" dirty="0"/>
              <a:t>K-Means++:</a:t>
            </a:r>
            <a:r>
              <a:rPr lang="en-IN" sz="2000" dirty="0"/>
              <a:t> K-Means++ is a smart centroid initialization technique</a:t>
            </a:r>
          </a:p>
          <a:p>
            <a:pPr marL="0" indent="0">
              <a:buNone/>
            </a:pPr>
            <a:br>
              <a:rPr lang="en-IN" dirty="0"/>
            </a:br>
            <a:endParaRPr lang="en-IN" dirty="0"/>
          </a:p>
        </p:txBody>
      </p:sp>
    </p:spTree>
    <p:extLst>
      <p:ext uri="{BB962C8B-B14F-4D97-AF65-F5344CB8AC3E}">
        <p14:creationId xmlns:p14="http://schemas.microsoft.com/office/powerpoint/2010/main" val="1221201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4FCCA-E451-4B5C-9357-96C8111D946C}">
  <ds:schemaRefs>
    <ds:schemaRef ds:uri="http://schemas.microsoft.com/sharepoint/v3/contenttype/forms"/>
  </ds:schemaRefs>
</ds:datastoreItem>
</file>

<file path=customXml/itemProps2.xml><?xml version="1.0" encoding="utf-8"?>
<ds:datastoreItem xmlns:ds="http://schemas.openxmlformats.org/officeDocument/2006/customXml" ds:itemID="{FB9482CD-3357-4EDE-9855-95E337473A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BC635C0-020F-4310-BA40-E6FE74CC07E9}"/>
</file>

<file path=docProps/app.xml><?xml version="1.0" encoding="utf-8"?>
<Properties xmlns="http://schemas.openxmlformats.org/officeDocument/2006/extended-properties" xmlns:vt="http://schemas.openxmlformats.org/officeDocument/2006/docPropsVTypes">
  <Template/>
  <TotalTime>8702</TotalTime>
  <Words>573</Words>
  <Application>Microsoft Office PowerPoint</Application>
  <PresentationFormat>On-screen Show (4:3)</PresentationFormat>
  <Paragraphs>61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More on Clustering  </vt:lpstr>
      <vt:lpstr>Roadmap</vt:lpstr>
      <vt:lpstr>What is the Metric for Clustering?</vt:lpstr>
      <vt:lpstr>What is the Metric for Clustering?</vt:lpstr>
      <vt:lpstr>What is the Metric for Clustering?</vt:lpstr>
      <vt:lpstr>What is the Metric for Clustering?</vt:lpstr>
      <vt:lpstr>Cost Function of K-Means</vt:lpstr>
      <vt:lpstr>K-Means++ Clustering</vt:lpstr>
      <vt:lpstr>K-Means++ Clustering</vt:lpstr>
      <vt:lpstr>K-Means++ Clustering</vt:lpstr>
      <vt:lpstr>K-Medoids Clustering</vt:lpstr>
      <vt:lpstr>K-Medoids Clustering</vt:lpstr>
      <vt:lpstr>How to pick the best value of K?</vt:lpstr>
      <vt:lpstr>References </vt:lpstr>
      <vt:lpstr>PowerPoint Presentation</vt:lpstr>
    </vt:vector>
  </TitlesOfParts>
  <Company>Ĳ ɦ禜</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Nierstrasz</dc:creator>
  <cp:lastModifiedBy>Prakash Periyasamy</cp:lastModifiedBy>
  <cp:revision>800</cp:revision>
  <cp:lastPrinted>2019-02-02T03:48:28Z</cp:lastPrinted>
  <dcterms:created xsi:type="dcterms:W3CDTF">2011-02-07T14:33:57Z</dcterms:created>
  <dcterms:modified xsi:type="dcterms:W3CDTF">2023-07-24T14:40:28Z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2500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