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2"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10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D4A990-626D-4127-B580-73522E7747AA}"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91204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D4A990-626D-4127-B580-73522E7747AA}"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460715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D4A990-626D-4127-B580-73522E7747AA}"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103527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2D4A990-626D-4127-B580-73522E7747AA}"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3841580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D4A990-626D-4127-B580-73522E7747AA}"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136967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2D4A990-626D-4127-B580-73522E7747AA}"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51982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2D4A990-626D-4127-B580-73522E7747AA}" type="datetimeFigureOut">
              <a:rPr lang="en-IN" smtClean="0"/>
              <a:t>15-09-2025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3913864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2D4A990-626D-4127-B580-73522E7747AA}" type="datetimeFigureOut">
              <a:rPr lang="en-IN" smtClean="0"/>
              <a:t>15-09-2025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37816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D4A990-626D-4127-B580-73522E7747AA}" type="datetimeFigureOut">
              <a:rPr lang="en-IN" smtClean="0"/>
              <a:t>15-09-2025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321654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4A990-626D-4127-B580-73522E7747AA}"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218267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D4A990-626D-4127-B580-73522E7747AA}"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404193-2FAE-4A00-B564-1000E2DFBEF0}" type="slidenum">
              <a:rPr lang="en-IN" smtClean="0"/>
              <a:t>‹#›</a:t>
            </a:fld>
            <a:endParaRPr lang="en-IN"/>
          </a:p>
        </p:txBody>
      </p:sp>
    </p:spTree>
    <p:extLst>
      <p:ext uri="{BB962C8B-B14F-4D97-AF65-F5344CB8AC3E}">
        <p14:creationId xmlns:p14="http://schemas.microsoft.com/office/powerpoint/2010/main" val="3055297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D4A990-626D-4127-B580-73522E7747AA}" type="datetimeFigureOut">
              <a:rPr lang="en-IN" smtClean="0"/>
              <a:t>15-09-2025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04193-2FAE-4A00-B564-1000E2DFBEF0}" type="slidenum">
              <a:rPr lang="en-IN" smtClean="0"/>
              <a:t>‹#›</a:t>
            </a:fld>
            <a:endParaRPr lang="en-IN"/>
          </a:p>
        </p:txBody>
      </p:sp>
    </p:spTree>
    <p:extLst>
      <p:ext uri="{BB962C8B-B14F-4D97-AF65-F5344CB8AC3E}">
        <p14:creationId xmlns:p14="http://schemas.microsoft.com/office/powerpoint/2010/main" val="819744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umpyninja.com/post/understanding-the-gini-index-in-decision-tree-with-an-example"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datadriveninvestor.com/decision-tree-algorithm-with-hands-on-example-e6c2afb40d38" TargetMode="External"/><Relationship Id="rId2" Type="http://schemas.openxmlformats.org/officeDocument/2006/relationships/hyperlink" Target="https://blog.quantinsti.com/gini-index/" TargetMode="External"/><Relationship Id="rId1" Type="http://schemas.openxmlformats.org/officeDocument/2006/relationships/slideLayout" Target="../slideLayouts/slideLayout2.xml"/><Relationship Id="rId4" Type="http://schemas.openxmlformats.org/officeDocument/2006/relationships/hyperlink" Target="https://www.numpyninja.com/post/understanding-the-gini-index-in-decision-tree-with-an-examp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fontAlgn="base"/>
            <a:r>
              <a:rPr lang="en-IN" b="1" dirty="0"/>
              <a:t>Classification and Regression Trees (CART) Algorithm</a:t>
            </a:r>
            <a:endParaRPr lang="en-IN" dirty="0"/>
          </a:p>
        </p:txBody>
      </p:sp>
      <p:sp>
        <p:nvSpPr>
          <p:cNvPr id="3" name="Subtitle 2"/>
          <p:cNvSpPr>
            <a:spLocks noGrp="1"/>
          </p:cNvSpPr>
          <p:nvPr>
            <p:ph type="subTitle" idx="1"/>
          </p:nvPr>
        </p:nvSpPr>
        <p:spPr/>
        <p:txBody>
          <a:bodyPr/>
          <a:lstStyle/>
          <a:p>
            <a:r>
              <a:rPr lang="en-IN" dirty="0"/>
              <a:t>Sri Harsha A</a:t>
            </a:r>
          </a:p>
        </p:txBody>
      </p:sp>
    </p:spTree>
    <p:extLst>
      <p:ext uri="{BB962C8B-B14F-4D97-AF65-F5344CB8AC3E}">
        <p14:creationId xmlns:p14="http://schemas.microsoft.com/office/powerpoint/2010/main" val="20194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Calculation of Gini Index for Open Interest</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838200" y="1825625"/>
            <a:ext cx="4906794" cy="2847825"/>
          </a:xfrm>
          <a:prstGeom prst="rect">
            <a:avLst/>
          </a:prstGeom>
        </p:spPr>
      </p:pic>
      <p:pic>
        <p:nvPicPr>
          <p:cNvPr id="6" name="Picture 5"/>
          <p:cNvPicPr>
            <a:picLocks noChangeAspect="1"/>
          </p:cNvPicPr>
          <p:nvPr/>
        </p:nvPicPr>
        <p:blipFill>
          <a:blip r:embed="rId3"/>
          <a:stretch>
            <a:fillRect/>
          </a:stretch>
        </p:blipFill>
        <p:spPr>
          <a:xfrm>
            <a:off x="6543866" y="1268082"/>
            <a:ext cx="4011061" cy="5029201"/>
          </a:xfrm>
          <a:prstGeom prst="rect">
            <a:avLst/>
          </a:prstGeom>
        </p:spPr>
      </p:pic>
    </p:spTree>
    <p:extLst>
      <p:ext uri="{BB962C8B-B14F-4D97-AF65-F5344CB8AC3E}">
        <p14:creationId xmlns:p14="http://schemas.microsoft.com/office/powerpoint/2010/main" val="2297637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Trading Volume</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838200" y="1825625"/>
            <a:ext cx="4906794" cy="2847825"/>
          </a:xfrm>
          <a:prstGeom prst="rect">
            <a:avLst/>
          </a:prstGeom>
        </p:spPr>
      </p:pic>
      <p:pic>
        <p:nvPicPr>
          <p:cNvPr id="6" name="Picture 5"/>
          <p:cNvPicPr>
            <a:picLocks noChangeAspect="1"/>
          </p:cNvPicPr>
          <p:nvPr/>
        </p:nvPicPr>
        <p:blipFill rotWithShape="1">
          <a:blip r:embed="rId3"/>
          <a:srcRect b="3900"/>
          <a:stretch/>
        </p:blipFill>
        <p:spPr>
          <a:xfrm>
            <a:off x="6096000" y="365125"/>
            <a:ext cx="4893907" cy="6021238"/>
          </a:xfrm>
          <a:prstGeom prst="rect">
            <a:avLst/>
          </a:prstGeom>
        </p:spPr>
      </p:pic>
    </p:spTree>
    <p:extLst>
      <p:ext uri="{BB962C8B-B14F-4D97-AF65-F5344CB8AC3E}">
        <p14:creationId xmlns:p14="http://schemas.microsoft.com/office/powerpoint/2010/main" val="527616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994554" y="1825625"/>
            <a:ext cx="7200900" cy="1981200"/>
          </a:xfrm>
          <a:prstGeom prst="rect">
            <a:avLst/>
          </a:prstGeom>
        </p:spPr>
      </p:pic>
      <p:sp>
        <p:nvSpPr>
          <p:cNvPr id="5" name="Rectangle 4"/>
          <p:cNvSpPr/>
          <p:nvPr/>
        </p:nvSpPr>
        <p:spPr>
          <a:xfrm>
            <a:off x="1547004" y="4001294"/>
            <a:ext cx="6096000" cy="1754326"/>
          </a:xfrm>
          <a:prstGeom prst="rect">
            <a:avLst/>
          </a:prstGeom>
          <a:solidFill>
            <a:schemeClr val="tx2">
              <a:lumMod val="20000"/>
              <a:lumOff val="80000"/>
            </a:schemeClr>
          </a:solidFill>
        </p:spPr>
        <p:txBody>
          <a:bodyPr>
            <a:spAutoFit/>
          </a:bodyPr>
          <a:lstStyle/>
          <a:p>
            <a:pPr algn="just"/>
            <a:r>
              <a:rPr lang="en-IN" dirty="0"/>
              <a:t>From the above table, we observe that ‘Past Trend’ has the lowest Gini Index and hence it will be chosen as the </a:t>
            </a:r>
            <a:r>
              <a:rPr lang="en-IN" dirty="0">
                <a:solidFill>
                  <a:srgbClr val="FF0000"/>
                </a:solidFill>
              </a:rPr>
              <a:t>root node </a:t>
            </a:r>
            <a:r>
              <a:rPr lang="en-IN" dirty="0"/>
              <a:t>for how decision tree works.</a:t>
            </a:r>
          </a:p>
          <a:p>
            <a:endParaRPr lang="en-IN" dirty="0"/>
          </a:p>
          <a:p>
            <a:r>
              <a:rPr lang="en-IN" dirty="0"/>
              <a:t>We </a:t>
            </a:r>
            <a:r>
              <a:rPr lang="en-IN" dirty="0">
                <a:solidFill>
                  <a:srgbClr val="FF0000"/>
                </a:solidFill>
              </a:rPr>
              <a:t>will repeat the same procedure to determine </a:t>
            </a:r>
            <a:r>
              <a:rPr lang="en-IN" dirty="0"/>
              <a:t>the sub-nodes or branches of the decision tree.</a:t>
            </a:r>
          </a:p>
        </p:txBody>
      </p:sp>
    </p:spTree>
    <p:extLst>
      <p:ext uri="{BB962C8B-B14F-4D97-AF65-F5344CB8AC3E}">
        <p14:creationId xmlns:p14="http://schemas.microsoft.com/office/powerpoint/2010/main" val="2021475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Index for the ‘Positive’ branch</a:t>
            </a:r>
          </a:p>
        </p:txBody>
      </p:sp>
      <p:pic>
        <p:nvPicPr>
          <p:cNvPr id="4" name="Picture 3"/>
          <p:cNvPicPr>
            <a:picLocks noChangeAspect="1"/>
          </p:cNvPicPr>
          <p:nvPr/>
        </p:nvPicPr>
        <p:blipFill>
          <a:blip r:embed="rId2"/>
          <a:stretch>
            <a:fillRect/>
          </a:stretch>
        </p:blipFill>
        <p:spPr>
          <a:xfrm>
            <a:off x="489818" y="3681052"/>
            <a:ext cx="6105525" cy="2428875"/>
          </a:xfrm>
          <a:prstGeom prst="rect">
            <a:avLst/>
          </a:prstGeom>
        </p:spPr>
      </p:pic>
      <p:pic>
        <p:nvPicPr>
          <p:cNvPr id="5" name="Picture 4"/>
          <p:cNvPicPr>
            <a:picLocks noChangeAspect="1"/>
          </p:cNvPicPr>
          <p:nvPr/>
        </p:nvPicPr>
        <p:blipFill>
          <a:blip r:embed="rId3"/>
          <a:stretch>
            <a:fillRect/>
          </a:stretch>
        </p:blipFill>
        <p:spPr>
          <a:xfrm>
            <a:off x="7196164" y="1199057"/>
            <a:ext cx="4419214" cy="5604474"/>
          </a:xfrm>
          <a:prstGeom prst="rect">
            <a:avLst/>
          </a:prstGeom>
        </p:spPr>
      </p:pic>
      <p:sp>
        <p:nvSpPr>
          <p:cNvPr id="6" name="Rectangle 5"/>
          <p:cNvSpPr/>
          <p:nvPr/>
        </p:nvSpPr>
        <p:spPr>
          <a:xfrm>
            <a:off x="416943" y="2584435"/>
            <a:ext cx="6096000" cy="646331"/>
          </a:xfrm>
          <a:prstGeom prst="rect">
            <a:avLst/>
          </a:prstGeom>
          <a:solidFill>
            <a:schemeClr val="accent1"/>
          </a:solidFill>
        </p:spPr>
        <p:txBody>
          <a:bodyPr>
            <a:spAutoFit/>
          </a:bodyPr>
          <a:lstStyle/>
          <a:p>
            <a:r>
              <a:rPr lang="en-IN" dirty="0"/>
              <a:t>Calculation of Gini Index of Open Interest for Positive Past Trend</a:t>
            </a:r>
          </a:p>
        </p:txBody>
      </p:sp>
    </p:spTree>
    <p:extLst>
      <p:ext uri="{BB962C8B-B14F-4D97-AF65-F5344CB8AC3E}">
        <p14:creationId xmlns:p14="http://schemas.microsoft.com/office/powerpoint/2010/main" val="2012676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Index for the ‘Positive’ branch</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15698" y="3350927"/>
            <a:ext cx="6105525" cy="2428875"/>
          </a:xfrm>
          <a:prstGeom prst="rect">
            <a:avLst/>
          </a:prstGeom>
        </p:spPr>
      </p:pic>
      <p:sp>
        <p:nvSpPr>
          <p:cNvPr id="6" name="Rectangle 5"/>
          <p:cNvSpPr/>
          <p:nvPr/>
        </p:nvSpPr>
        <p:spPr>
          <a:xfrm>
            <a:off x="416943" y="2584435"/>
            <a:ext cx="6096000" cy="369332"/>
          </a:xfrm>
          <a:prstGeom prst="rect">
            <a:avLst/>
          </a:prstGeom>
          <a:solidFill>
            <a:schemeClr val="accent1"/>
          </a:solidFill>
        </p:spPr>
        <p:txBody>
          <a:bodyPr>
            <a:spAutoFit/>
          </a:bodyPr>
          <a:lstStyle/>
          <a:p>
            <a:pPr fontAlgn="base"/>
            <a:r>
              <a:rPr lang="en-IN" dirty="0"/>
              <a:t>Calculation of Gini Index of Open Interest for </a:t>
            </a:r>
            <a:r>
              <a:rPr lang="en-IN" b="1" dirty="0"/>
              <a:t>Trading Volume</a:t>
            </a:r>
          </a:p>
        </p:txBody>
      </p:sp>
      <p:pic>
        <p:nvPicPr>
          <p:cNvPr id="7" name="Picture 6"/>
          <p:cNvPicPr>
            <a:picLocks noChangeAspect="1"/>
          </p:cNvPicPr>
          <p:nvPr/>
        </p:nvPicPr>
        <p:blipFill>
          <a:blip r:embed="rId3"/>
          <a:stretch>
            <a:fillRect/>
          </a:stretch>
        </p:blipFill>
        <p:spPr>
          <a:xfrm>
            <a:off x="7432071" y="1560018"/>
            <a:ext cx="4002202" cy="4882551"/>
          </a:xfrm>
          <a:prstGeom prst="rect">
            <a:avLst/>
          </a:prstGeom>
        </p:spPr>
      </p:pic>
    </p:spTree>
    <p:extLst>
      <p:ext uri="{BB962C8B-B14F-4D97-AF65-F5344CB8AC3E}">
        <p14:creationId xmlns:p14="http://schemas.microsoft.com/office/powerpoint/2010/main" val="313505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Gini Index for the ‘Positive’ branch</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838200" y="1578544"/>
            <a:ext cx="7067550" cy="1647825"/>
          </a:xfrm>
          <a:prstGeom prst="rect">
            <a:avLst/>
          </a:prstGeom>
        </p:spPr>
      </p:pic>
      <p:sp>
        <p:nvSpPr>
          <p:cNvPr id="8" name="Rectangle 7"/>
          <p:cNvSpPr/>
          <p:nvPr/>
        </p:nvSpPr>
        <p:spPr>
          <a:xfrm>
            <a:off x="1323975" y="4055334"/>
            <a:ext cx="6096000" cy="646331"/>
          </a:xfrm>
          <a:prstGeom prst="rect">
            <a:avLst/>
          </a:prstGeom>
          <a:solidFill>
            <a:srgbClr val="FFC000"/>
          </a:solidFill>
        </p:spPr>
        <p:txBody>
          <a:bodyPr>
            <a:spAutoFit/>
          </a:bodyPr>
          <a:lstStyle/>
          <a:p>
            <a:r>
              <a:rPr lang="en-IN" dirty="0"/>
              <a:t>We will split the node further using the ‘Trading Volume’ feature, as it has the minimum Gini index.</a:t>
            </a:r>
          </a:p>
        </p:txBody>
      </p:sp>
      <p:sp>
        <p:nvSpPr>
          <p:cNvPr id="9" name="Rectangle 8"/>
          <p:cNvSpPr/>
          <p:nvPr/>
        </p:nvSpPr>
        <p:spPr>
          <a:xfrm>
            <a:off x="1323975" y="4976634"/>
            <a:ext cx="6096000" cy="1200329"/>
          </a:xfrm>
          <a:prstGeom prst="rect">
            <a:avLst/>
          </a:prstGeom>
          <a:solidFill>
            <a:schemeClr val="accent2">
              <a:lumMod val="40000"/>
              <a:lumOff val="60000"/>
            </a:schemeClr>
          </a:solidFill>
        </p:spPr>
        <p:txBody>
          <a:bodyPr>
            <a:spAutoFit/>
          </a:bodyPr>
          <a:lstStyle/>
          <a:p>
            <a:r>
              <a:rPr lang="en-IN" dirty="0"/>
              <a:t>Gini Index, unlike information gain, isn’t computationally intensive as it doesn’t involve the logarithm function used to calculate entropy in information gain, which is why Gini Index is preferred over Information gain</a:t>
            </a:r>
          </a:p>
        </p:txBody>
      </p:sp>
    </p:spTree>
    <p:extLst>
      <p:ext uri="{BB962C8B-B14F-4D97-AF65-F5344CB8AC3E}">
        <p14:creationId xmlns:p14="http://schemas.microsoft.com/office/powerpoint/2010/main" val="114129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344" y="488665"/>
            <a:ext cx="10515600" cy="1325563"/>
          </a:xfrm>
        </p:spPr>
        <p:txBody>
          <a:bodyPr/>
          <a:lstStyle/>
          <a:p>
            <a:r>
              <a:rPr lang="en-IN" dirty="0"/>
              <a:t>Practice Problem – Using Gini Index </a:t>
            </a:r>
          </a:p>
        </p:txBody>
      </p:sp>
      <p:pic>
        <p:nvPicPr>
          <p:cNvPr id="1026" name="Picture 2" descr="https://static.wixstatic.com/media/9ff0b8_5062e1b4d0a24d808705cd78b6d329b5~mv2.png/v1/fill/w_634,h_407,al_c,lg_1,q_85,enc_auto/9ff0b8_5062e1b4d0a24d808705cd78b6d329b5~mv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3" y="1626109"/>
            <a:ext cx="6038850" cy="38766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30416" y="5993898"/>
            <a:ext cx="6096000" cy="923330"/>
          </a:xfrm>
          <a:prstGeom prst="rect">
            <a:avLst/>
          </a:prstGeom>
        </p:spPr>
        <p:txBody>
          <a:bodyPr>
            <a:spAutoFit/>
          </a:bodyPr>
          <a:lstStyle/>
          <a:p>
            <a:r>
              <a:rPr lang="en-IN" dirty="0"/>
              <a:t>Refer : </a:t>
            </a:r>
            <a:r>
              <a:rPr lang="en-IN" dirty="0">
                <a:hlinkClick r:id="rId3"/>
              </a:rPr>
              <a:t>https://www.numpyninja.com/post/understanding-the-gini-index-in-decision-tree-with-an-example</a:t>
            </a:r>
            <a:endParaRPr lang="en-IN" dirty="0"/>
          </a:p>
          <a:p>
            <a:endParaRPr lang="en-IN" dirty="0"/>
          </a:p>
        </p:txBody>
      </p:sp>
    </p:spTree>
    <p:extLst>
      <p:ext uri="{BB962C8B-B14F-4D97-AF65-F5344CB8AC3E}">
        <p14:creationId xmlns:p14="http://schemas.microsoft.com/office/powerpoint/2010/main" val="1248020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lstStyle/>
          <a:p>
            <a:r>
              <a:rPr lang="en-IN" dirty="0">
                <a:hlinkClick r:id="rId2"/>
              </a:rPr>
              <a:t>https://blog.quantinsti.com/gini-index/</a:t>
            </a:r>
            <a:endParaRPr lang="en-IN" dirty="0"/>
          </a:p>
          <a:p>
            <a:endParaRPr lang="en-IN" dirty="0"/>
          </a:p>
          <a:p>
            <a:r>
              <a:rPr lang="en-IN" dirty="0">
                <a:hlinkClick r:id="rId3"/>
              </a:rPr>
              <a:t>https://medium.datadriveninvestor.com/decision-tree-algorithm-with-hands-on-example-e6c2afb40d38</a:t>
            </a:r>
            <a:endParaRPr lang="en-IN" dirty="0"/>
          </a:p>
          <a:p>
            <a:endParaRPr lang="en-IN" dirty="0"/>
          </a:p>
          <a:p>
            <a:r>
              <a:rPr lang="en-IN" dirty="0">
                <a:hlinkClick r:id="rId4"/>
              </a:rPr>
              <a:t>https://www.numpyninja.com/post/understanding-the-gini-index-in-decision-tree-with-an-example</a:t>
            </a:r>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335241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 and Regression Trees</a:t>
            </a:r>
          </a:p>
        </p:txBody>
      </p:sp>
      <p:sp>
        <p:nvSpPr>
          <p:cNvPr id="3" name="Content Placeholder 2"/>
          <p:cNvSpPr>
            <a:spLocks noGrp="1"/>
          </p:cNvSpPr>
          <p:nvPr>
            <p:ph idx="1"/>
          </p:nvPr>
        </p:nvSpPr>
        <p:spPr/>
        <p:txBody>
          <a:bodyPr/>
          <a:lstStyle/>
          <a:p>
            <a:pPr fontAlgn="base"/>
            <a:r>
              <a:rPr lang="en-IN" dirty="0"/>
              <a:t>Classification and Regression Trees (CART) is only a modern term for what are otherwise known as </a:t>
            </a:r>
            <a:r>
              <a:rPr lang="en-IN" b="1" dirty="0"/>
              <a:t>Decision Trees</a:t>
            </a:r>
            <a:r>
              <a:rPr lang="en-IN" dirty="0"/>
              <a:t>. </a:t>
            </a:r>
          </a:p>
          <a:p>
            <a:pPr fontAlgn="base"/>
            <a:r>
              <a:rPr lang="en-IN" dirty="0"/>
              <a:t>Decision Trees have been around for a very long time and are important for predictive modelling in Machine Learning.</a:t>
            </a:r>
          </a:p>
          <a:p>
            <a:pPr fontAlgn="base"/>
            <a:r>
              <a:rPr lang="en-IN" dirty="0"/>
              <a:t>As the name suggests, these trees are used for classification and prediction problems. </a:t>
            </a:r>
          </a:p>
          <a:p>
            <a:pPr fontAlgn="base"/>
            <a:r>
              <a:rPr lang="en-IN" dirty="0"/>
              <a:t>This serve the basis for other modern classifiers such as Random Forest</a:t>
            </a:r>
          </a:p>
          <a:p>
            <a:endParaRPr lang="en-IN" dirty="0"/>
          </a:p>
        </p:txBody>
      </p:sp>
    </p:spTree>
    <p:extLst>
      <p:ext uri="{BB962C8B-B14F-4D97-AF65-F5344CB8AC3E}">
        <p14:creationId xmlns:p14="http://schemas.microsoft.com/office/powerpoint/2010/main" val="2630563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a:t>
            </a:r>
            <a:endParaRPr lang="en-IN" dirty="0"/>
          </a:p>
        </p:txBody>
      </p:sp>
      <p:sp>
        <p:nvSpPr>
          <p:cNvPr id="3" name="Content Placeholder 2"/>
          <p:cNvSpPr>
            <a:spLocks noGrp="1"/>
          </p:cNvSpPr>
          <p:nvPr>
            <p:ph idx="1"/>
          </p:nvPr>
        </p:nvSpPr>
        <p:spPr>
          <a:xfrm>
            <a:off x="165339" y="1690688"/>
            <a:ext cx="4924245" cy="4264624"/>
          </a:xfrm>
        </p:spPr>
        <p:txBody>
          <a:bodyPr>
            <a:normAutofit fontScale="92500"/>
          </a:bodyPr>
          <a:lstStyle/>
          <a:p>
            <a:r>
              <a:rPr lang="en-IN" dirty="0"/>
              <a:t>Generally, a classification problem can be described as follows:</a:t>
            </a:r>
            <a:br>
              <a:rPr lang="en-IN" dirty="0"/>
            </a:br>
            <a:r>
              <a:rPr lang="en-IN" dirty="0"/>
              <a:t>Data: A set of records (instances) that are described by:</a:t>
            </a:r>
            <a:br>
              <a:rPr lang="en-IN" dirty="0"/>
            </a:br>
            <a:r>
              <a:rPr lang="en-IN" dirty="0"/>
              <a:t>* k attributes: A1, A2,...</a:t>
            </a:r>
            <a:r>
              <a:rPr lang="en-IN" dirty="0" err="1"/>
              <a:t>Ak</a:t>
            </a:r>
            <a:br>
              <a:rPr lang="en-IN" dirty="0"/>
            </a:br>
            <a:r>
              <a:rPr lang="en-IN" dirty="0"/>
              <a:t>* A class: Discrete set of labels</a:t>
            </a:r>
            <a:br>
              <a:rPr lang="en-IN" dirty="0"/>
            </a:br>
            <a:r>
              <a:rPr lang="en-IN" dirty="0"/>
              <a:t>Goal: To learn a classification model from the data that can be used to predict the classes of new (future, or test) instances.</a:t>
            </a:r>
          </a:p>
        </p:txBody>
      </p:sp>
      <p:pic>
        <p:nvPicPr>
          <p:cNvPr id="4" name="Picture 3"/>
          <p:cNvPicPr>
            <a:picLocks noChangeAspect="1"/>
          </p:cNvPicPr>
          <p:nvPr/>
        </p:nvPicPr>
        <p:blipFill rotWithShape="1">
          <a:blip r:embed="rId2"/>
          <a:srcRect l="3251" t="4918" r="3829" b="3210"/>
          <a:stretch/>
        </p:blipFill>
        <p:spPr>
          <a:xfrm>
            <a:off x="5040702" y="1200569"/>
            <a:ext cx="7151298" cy="4028536"/>
          </a:xfrm>
          <a:prstGeom prst="rect">
            <a:avLst/>
          </a:prstGeom>
        </p:spPr>
      </p:pic>
    </p:spTree>
    <p:extLst>
      <p:ext uri="{BB962C8B-B14F-4D97-AF65-F5344CB8AC3E}">
        <p14:creationId xmlns:p14="http://schemas.microsoft.com/office/powerpoint/2010/main" val="236036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67018" y="1242461"/>
            <a:ext cx="5960853" cy="3886270"/>
          </a:xfrm>
          <a:prstGeom prst="rect">
            <a:avLst/>
          </a:prstGeom>
        </p:spPr>
      </p:pic>
      <p:pic>
        <p:nvPicPr>
          <p:cNvPr id="6" name="Picture 5"/>
          <p:cNvPicPr>
            <a:picLocks noChangeAspect="1"/>
          </p:cNvPicPr>
          <p:nvPr/>
        </p:nvPicPr>
        <p:blipFill rotWithShape="1">
          <a:blip r:embed="rId3"/>
          <a:srcRect l="3251" t="4918" r="3829" b="3210"/>
          <a:stretch/>
        </p:blipFill>
        <p:spPr>
          <a:xfrm>
            <a:off x="5840083" y="-30954"/>
            <a:ext cx="6351917" cy="3578221"/>
          </a:xfrm>
          <a:prstGeom prst="rect">
            <a:avLst/>
          </a:prstGeom>
        </p:spPr>
      </p:pic>
      <p:pic>
        <p:nvPicPr>
          <p:cNvPr id="7" name="Picture 6"/>
          <p:cNvPicPr>
            <a:picLocks noChangeAspect="1"/>
          </p:cNvPicPr>
          <p:nvPr/>
        </p:nvPicPr>
        <p:blipFill rotWithShape="1">
          <a:blip r:embed="rId4"/>
          <a:srcRect l="8329" t="3263" r="9353" b="6871"/>
          <a:stretch/>
        </p:blipFill>
        <p:spPr>
          <a:xfrm>
            <a:off x="7482459" y="3463646"/>
            <a:ext cx="2886491" cy="2909174"/>
          </a:xfrm>
          <a:prstGeom prst="rect">
            <a:avLst/>
          </a:prstGeom>
        </p:spPr>
      </p:pic>
      <p:sp>
        <p:nvSpPr>
          <p:cNvPr id="8" name="Rectangle 7"/>
          <p:cNvSpPr/>
          <p:nvPr/>
        </p:nvSpPr>
        <p:spPr>
          <a:xfrm>
            <a:off x="497938" y="5405902"/>
            <a:ext cx="7188198" cy="1200329"/>
          </a:xfrm>
          <a:prstGeom prst="rect">
            <a:avLst/>
          </a:prstGeom>
          <a:solidFill>
            <a:schemeClr val="accent2">
              <a:lumMod val="40000"/>
              <a:lumOff val="60000"/>
            </a:schemeClr>
          </a:solidFill>
        </p:spPr>
        <p:txBody>
          <a:bodyPr wrap="square">
            <a:spAutoFit/>
          </a:bodyPr>
          <a:lstStyle/>
          <a:p>
            <a:r>
              <a:rPr lang="en-IN" dirty="0"/>
              <a:t>However, we must note that there can be many other possible decision trees for a given problem - we want the shortest one. </a:t>
            </a:r>
          </a:p>
          <a:p>
            <a:r>
              <a:rPr lang="en-IN" dirty="0"/>
              <a:t>Want it to be better in terms of accuracy (prediction error measured in terms of misclassification cost).</a:t>
            </a:r>
          </a:p>
        </p:txBody>
      </p:sp>
    </p:spTree>
    <p:extLst>
      <p:ext uri="{BB962C8B-B14F-4D97-AF65-F5344CB8AC3E}">
        <p14:creationId xmlns:p14="http://schemas.microsoft.com/office/powerpoint/2010/main" val="10715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CART Algorithm for Classification</a:t>
            </a:r>
            <a:endParaRPr lang="en-IN" dirty="0"/>
          </a:p>
        </p:txBody>
      </p:sp>
      <p:sp>
        <p:nvSpPr>
          <p:cNvPr id="3" name="Content Placeholder 2"/>
          <p:cNvSpPr>
            <a:spLocks noGrp="1"/>
          </p:cNvSpPr>
          <p:nvPr>
            <p:ph idx="1"/>
          </p:nvPr>
        </p:nvSpPr>
        <p:spPr>
          <a:xfrm>
            <a:off x="605288" y="1575460"/>
            <a:ext cx="10748512" cy="2591100"/>
          </a:xfrm>
          <a:solidFill>
            <a:schemeClr val="accent6">
              <a:lumMod val="40000"/>
              <a:lumOff val="60000"/>
            </a:schemeClr>
          </a:solidFill>
        </p:spPr>
        <p:txBody>
          <a:bodyPr>
            <a:normAutofit fontScale="92500" lnSpcReduction="20000"/>
          </a:bodyPr>
          <a:lstStyle/>
          <a:p>
            <a:r>
              <a:rPr lang="en-IN" dirty="0"/>
              <a:t>The tree will be constructed in a top-down approach as follows:</a:t>
            </a:r>
            <a:br>
              <a:rPr lang="en-IN" dirty="0"/>
            </a:br>
            <a:endParaRPr lang="en-IN" dirty="0"/>
          </a:p>
          <a:p>
            <a:pPr lvl="1">
              <a:buFont typeface="Wingdings" panose="05000000000000000000" pitchFamily="2" charset="2"/>
              <a:buChar char="Ø"/>
            </a:pPr>
            <a:r>
              <a:rPr lang="en-IN" dirty="0"/>
              <a:t>Step 1: Start at the root node with all training instances</a:t>
            </a:r>
          </a:p>
          <a:p>
            <a:pPr lvl="1">
              <a:buFont typeface="Wingdings" panose="05000000000000000000" pitchFamily="2" charset="2"/>
              <a:buChar char="Ø"/>
            </a:pPr>
            <a:endParaRPr lang="en-IN" dirty="0"/>
          </a:p>
          <a:p>
            <a:pPr lvl="1">
              <a:buFont typeface="Wingdings" panose="05000000000000000000" pitchFamily="2" charset="2"/>
              <a:buChar char="Ø"/>
            </a:pPr>
            <a:r>
              <a:rPr lang="en-IN" dirty="0"/>
              <a:t>Step 2: Select an attribute on the basis of splitting criteria (Gain Ratio or other impurity metrics)</a:t>
            </a:r>
          </a:p>
          <a:p>
            <a:pPr lvl="1">
              <a:buFont typeface="Wingdings" panose="05000000000000000000" pitchFamily="2" charset="2"/>
              <a:buChar char="Ø"/>
            </a:pPr>
            <a:endParaRPr lang="en-IN" dirty="0"/>
          </a:p>
          <a:p>
            <a:pPr lvl="1">
              <a:buFont typeface="Wingdings" panose="05000000000000000000" pitchFamily="2" charset="2"/>
              <a:buChar char="Ø"/>
            </a:pPr>
            <a:r>
              <a:rPr lang="en-IN" dirty="0"/>
              <a:t>Step 3: Partition instances according to selected attribute recursively</a:t>
            </a:r>
          </a:p>
        </p:txBody>
      </p:sp>
      <p:sp>
        <p:nvSpPr>
          <p:cNvPr id="4" name="Rectangle 3"/>
          <p:cNvSpPr/>
          <p:nvPr/>
        </p:nvSpPr>
        <p:spPr>
          <a:xfrm>
            <a:off x="2426898" y="4294849"/>
            <a:ext cx="9054860" cy="1938992"/>
          </a:xfrm>
          <a:prstGeom prst="rect">
            <a:avLst/>
          </a:prstGeom>
          <a:solidFill>
            <a:schemeClr val="accent2">
              <a:lumMod val="40000"/>
              <a:lumOff val="60000"/>
            </a:schemeClr>
          </a:solidFill>
        </p:spPr>
        <p:txBody>
          <a:bodyPr wrap="square">
            <a:spAutoFit/>
          </a:bodyPr>
          <a:lstStyle/>
          <a:p>
            <a:r>
              <a:rPr lang="en-IN" sz="2400" dirty="0"/>
              <a:t>Partitioning stops when:</a:t>
            </a:r>
          </a:p>
          <a:p>
            <a:pPr marL="800100" lvl="1" indent="-342900">
              <a:buFont typeface="Wingdings" panose="05000000000000000000" pitchFamily="2" charset="2"/>
              <a:buChar char="§"/>
            </a:pPr>
            <a:r>
              <a:rPr lang="en-IN" sz="2400" dirty="0"/>
              <a:t>There are no examples left</a:t>
            </a:r>
          </a:p>
          <a:p>
            <a:pPr marL="800100" lvl="1" indent="-342900">
              <a:buFont typeface="Wingdings" panose="05000000000000000000" pitchFamily="2" charset="2"/>
              <a:buChar char="§"/>
            </a:pPr>
            <a:r>
              <a:rPr lang="en-IN" sz="2400" dirty="0"/>
              <a:t>All examples for a given node belong to the same class</a:t>
            </a:r>
          </a:p>
          <a:p>
            <a:pPr marL="800100" lvl="1" indent="-342900">
              <a:buFont typeface="Wingdings" panose="05000000000000000000" pitchFamily="2" charset="2"/>
              <a:buChar char="§"/>
            </a:pPr>
            <a:r>
              <a:rPr lang="en-IN" sz="2400" dirty="0"/>
              <a:t>There are no remaining attributes for further partitioning – majority class is the leaf</a:t>
            </a:r>
          </a:p>
        </p:txBody>
      </p:sp>
    </p:spTree>
    <p:extLst>
      <p:ext uri="{BB962C8B-B14F-4D97-AF65-F5344CB8AC3E}">
        <p14:creationId xmlns:p14="http://schemas.microsoft.com/office/powerpoint/2010/main" val="244102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What is Impurity?</a:t>
            </a:r>
            <a:endParaRPr lang="en-IN" dirty="0"/>
          </a:p>
        </p:txBody>
      </p:sp>
      <p:sp>
        <p:nvSpPr>
          <p:cNvPr id="3" name="Content Placeholder 2"/>
          <p:cNvSpPr>
            <a:spLocks noGrp="1"/>
          </p:cNvSpPr>
          <p:nvPr>
            <p:ph idx="1"/>
          </p:nvPr>
        </p:nvSpPr>
        <p:spPr>
          <a:xfrm>
            <a:off x="552090" y="1498897"/>
            <a:ext cx="10515600" cy="4351338"/>
          </a:xfrm>
        </p:spPr>
        <p:txBody>
          <a:bodyPr>
            <a:normAutofit lnSpcReduction="10000"/>
          </a:bodyPr>
          <a:lstStyle/>
          <a:p>
            <a:pPr algn="just" fontAlgn="base"/>
            <a:r>
              <a:rPr lang="en-IN" dirty="0"/>
              <a:t>In our dataset we can see that a loan is always approved when the applicant owns their own house. This is very informative (and certain) and is hence set as the root node of the alternative decision tree shown previously. </a:t>
            </a:r>
          </a:p>
          <a:p>
            <a:pPr algn="just" fontAlgn="base"/>
            <a:r>
              <a:rPr lang="en-IN" dirty="0"/>
              <a:t>Classifying a lot of future applicants will be easy.</a:t>
            </a:r>
            <a:br>
              <a:rPr lang="en-IN" dirty="0"/>
            </a:br>
            <a:r>
              <a:rPr lang="en-IN" dirty="0"/>
              <a:t>Selecting the age attribute is not as informative - there is a degree of </a:t>
            </a:r>
            <a:r>
              <a:rPr lang="en-IN" dirty="0" err="1">
                <a:solidFill>
                  <a:srgbClr val="FF0000"/>
                </a:solidFill>
              </a:rPr>
              <a:t>uncertainity</a:t>
            </a:r>
            <a:r>
              <a:rPr lang="en-IN" dirty="0">
                <a:solidFill>
                  <a:srgbClr val="FF0000"/>
                </a:solidFill>
              </a:rPr>
              <a:t> (or </a:t>
            </a:r>
            <a:r>
              <a:rPr lang="en-IN" i="1" dirty="0">
                <a:solidFill>
                  <a:srgbClr val="FF0000"/>
                </a:solidFill>
              </a:rPr>
              <a:t>impurity</a:t>
            </a:r>
            <a:r>
              <a:rPr lang="en-IN" dirty="0">
                <a:solidFill>
                  <a:srgbClr val="FF0000"/>
                </a:solidFill>
              </a:rPr>
              <a:t>). </a:t>
            </a:r>
            <a:r>
              <a:rPr lang="en-IN" dirty="0"/>
              <a:t>The person's age does not seem to affect the final class as much.</a:t>
            </a:r>
          </a:p>
          <a:p>
            <a:pPr fontAlgn="base"/>
            <a:r>
              <a:rPr lang="en-IN" dirty="0"/>
              <a:t>Based on the above discussion:</a:t>
            </a:r>
          </a:p>
          <a:p>
            <a:pPr lvl="1" fontAlgn="base"/>
            <a:r>
              <a:rPr lang="en-IN" dirty="0"/>
              <a:t>A subset of data is pure if all instances belong to the same class.</a:t>
            </a:r>
          </a:p>
          <a:p>
            <a:pPr lvl="1" fontAlgn="base"/>
            <a:r>
              <a:rPr lang="en-IN" dirty="0"/>
              <a:t>Our objective is to reduce impurity or uncertainty in data as much as possible.</a:t>
            </a:r>
          </a:p>
          <a:p>
            <a:endParaRPr lang="en-IN" dirty="0"/>
          </a:p>
        </p:txBody>
      </p:sp>
      <p:sp>
        <p:nvSpPr>
          <p:cNvPr id="4" name="Rectangle 3"/>
          <p:cNvSpPr/>
          <p:nvPr/>
        </p:nvSpPr>
        <p:spPr>
          <a:xfrm>
            <a:off x="4712898" y="5720839"/>
            <a:ext cx="6096000" cy="923330"/>
          </a:xfrm>
          <a:prstGeom prst="rect">
            <a:avLst/>
          </a:prstGeom>
          <a:solidFill>
            <a:srgbClr val="FFC000"/>
          </a:solidFill>
        </p:spPr>
        <p:txBody>
          <a:bodyPr>
            <a:spAutoFit/>
          </a:bodyPr>
          <a:lstStyle/>
          <a:p>
            <a:r>
              <a:rPr lang="en-IN" dirty="0"/>
              <a:t>The metric (or heuristic) used in CART to measure impurity is the Gini Index and we select the attributes with lower Gini Indices first.</a:t>
            </a:r>
          </a:p>
        </p:txBody>
      </p:sp>
    </p:spTree>
    <p:extLst>
      <p:ext uri="{BB962C8B-B14F-4D97-AF65-F5344CB8AC3E}">
        <p14:creationId xmlns:p14="http://schemas.microsoft.com/office/powerpoint/2010/main" val="167994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5494" t="15788" r="3940" b="15602"/>
          <a:stretch/>
        </p:blipFill>
        <p:spPr>
          <a:xfrm>
            <a:off x="353683" y="3186132"/>
            <a:ext cx="4891177" cy="862641"/>
          </a:xfrm>
          <a:prstGeom prst="rect">
            <a:avLst/>
          </a:prstGeom>
        </p:spPr>
      </p:pic>
      <p:pic>
        <p:nvPicPr>
          <p:cNvPr id="5" name="Picture 4"/>
          <p:cNvPicPr>
            <a:picLocks noChangeAspect="1"/>
          </p:cNvPicPr>
          <p:nvPr/>
        </p:nvPicPr>
        <p:blipFill>
          <a:blip r:embed="rId3"/>
          <a:stretch>
            <a:fillRect/>
          </a:stretch>
        </p:blipFill>
        <p:spPr>
          <a:xfrm>
            <a:off x="4185069" y="0"/>
            <a:ext cx="8006931" cy="3813611"/>
          </a:xfrm>
          <a:prstGeom prst="rect">
            <a:avLst/>
          </a:prstGeom>
        </p:spPr>
      </p:pic>
      <p:sp>
        <p:nvSpPr>
          <p:cNvPr id="2" name="Title 1"/>
          <p:cNvSpPr>
            <a:spLocks noGrp="1"/>
          </p:cNvSpPr>
          <p:nvPr>
            <p:ph type="title"/>
          </p:nvPr>
        </p:nvSpPr>
        <p:spPr/>
        <p:txBody>
          <a:bodyPr/>
          <a:lstStyle/>
          <a:p>
            <a:r>
              <a:rPr lang="en-IN" dirty="0"/>
              <a:t>Gini Index</a:t>
            </a:r>
          </a:p>
        </p:txBody>
      </p:sp>
      <p:sp>
        <p:nvSpPr>
          <p:cNvPr id="3" name="Content Placeholder 2"/>
          <p:cNvSpPr>
            <a:spLocks noGrp="1"/>
          </p:cNvSpPr>
          <p:nvPr>
            <p:ph idx="1"/>
          </p:nvPr>
        </p:nvSpPr>
        <p:spPr/>
        <p:txBody>
          <a:bodyPr/>
          <a:lstStyle/>
          <a:p>
            <a:endParaRPr lang="en-IN" dirty="0"/>
          </a:p>
        </p:txBody>
      </p:sp>
      <p:sp>
        <p:nvSpPr>
          <p:cNvPr id="12" name="Rectangle 11"/>
          <p:cNvSpPr/>
          <p:nvPr/>
        </p:nvSpPr>
        <p:spPr>
          <a:xfrm>
            <a:off x="934528" y="4183710"/>
            <a:ext cx="10419272" cy="2369880"/>
          </a:xfrm>
          <a:prstGeom prst="rect">
            <a:avLst/>
          </a:prstGeom>
          <a:solidFill>
            <a:schemeClr val="accent2">
              <a:lumMod val="20000"/>
              <a:lumOff val="80000"/>
            </a:schemeClr>
          </a:solidFill>
        </p:spPr>
        <p:txBody>
          <a:bodyPr wrap="square">
            <a:spAutoFit/>
          </a:bodyPr>
          <a:lstStyle/>
          <a:p>
            <a:pPr algn="just"/>
            <a:r>
              <a:rPr lang="en-IN" sz="1600" dirty="0"/>
              <a:t>Gini index or Gini impurity measures the degree or probability of a particular variable being wrongly classified when it is randomly chosen. </a:t>
            </a:r>
          </a:p>
          <a:p>
            <a:pPr algn="just"/>
            <a:endParaRPr lang="en-IN" sz="1600" dirty="0"/>
          </a:p>
          <a:p>
            <a:pPr algn="just"/>
            <a:r>
              <a:rPr lang="en-IN" sz="1600" dirty="0"/>
              <a:t>But what is actually meant by ‘impurity’? If all the elements belong to a single class, then it can be called pure. </a:t>
            </a:r>
          </a:p>
          <a:p>
            <a:pPr algn="just"/>
            <a:endParaRPr lang="en-IN" sz="1600" dirty="0"/>
          </a:p>
          <a:p>
            <a:pPr algn="just"/>
            <a:r>
              <a:rPr lang="en-IN" sz="1600" dirty="0"/>
              <a:t>The degree of Gini index varies between 0 and 1, where 0 denotes that all elements belong to a certain class or if there exists only one class, and 1 denotes that the elements are randomly distributed across various classes. </a:t>
            </a:r>
          </a:p>
          <a:p>
            <a:pPr algn="just"/>
            <a:endParaRPr lang="en-IN" sz="1600" dirty="0"/>
          </a:p>
          <a:p>
            <a:pPr algn="just"/>
            <a:r>
              <a:rPr lang="en-IN" sz="1600" dirty="0"/>
              <a:t>A Gini Index of 0.5 denotes equally distributed elements into some classes.</a:t>
            </a:r>
          </a:p>
        </p:txBody>
      </p:sp>
    </p:spTree>
    <p:extLst>
      <p:ext uri="{BB962C8B-B14F-4D97-AF65-F5344CB8AC3E}">
        <p14:creationId xmlns:p14="http://schemas.microsoft.com/office/powerpoint/2010/main" val="1885737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of Gini Index</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l="1697" t="3534" r="2094" b="3135"/>
          <a:stretch/>
        </p:blipFill>
        <p:spPr>
          <a:xfrm>
            <a:off x="1017917" y="1825625"/>
            <a:ext cx="6029865" cy="3493699"/>
          </a:xfrm>
          <a:prstGeom prst="rect">
            <a:avLst/>
          </a:prstGeom>
        </p:spPr>
      </p:pic>
    </p:spTree>
    <p:extLst>
      <p:ext uri="{BB962C8B-B14F-4D97-AF65-F5344CB8AC3E}">
        <p14:creationId xmlns:p14="http://schemas.microsoft.com/office/powerpoint/2010/main" val="360948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Let’s start by calculating the Gini Index for ‘Past Trend’.</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219903" y="924389"/>
            <a:ext cx="4865040" cy="5888404"/>
          </a:xfrm>
          <a:prstGeom prst="rect">
            <a:avLst/>
          </a:prstGeom>
        </p:spPr>
      </p:pic>
      <p:pic>
        <p:nvPicPr>
          <p:cNvPr id="5" name="Picture 4"/>
          <p:cNvPicPr>
            <a:picLocks noChangeAspect="1"/>
          </p:cNvPicPr>
          <p:nvPr/>
        </p:nvPicPr>
        <p:blipFill>
          <a:blip r:embed="rId3"/>
          <a:stretch>
            <a:fillRect/>
          </a:stretch>
        </p:blipFill>
        <p:spPr>
          <a:xfrm>
            <a:off x="838200" y="1825625"/>
            <a:ext cx="4906794" cy="2847825"/>
          </a:xfrm>
          <a:prstGeom prst="rect">
            <a:avLst/>
          </a:prstGeom>
        </p:spPr>
      </p:pic>
    </p:spTree>
    <p:extLst>
      <p:ext uri="{BB962C8B-B14F-4D97-AF65-F5344CB8AC3E}">
        <p14:creationId xmlns:p14="http://schemas.microsoft.com/office/powerpoint/2010/main" val="151312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7A33D65-6A47-485E-8615-44DE2AD7CF74}">
  <ds:schemaRefs>
    <ds:schemaRef ds:uri="http://schemas.microsoft.com/office/2006/metadata/properties"/>
    <ds:schemaRef ds:uri="http://schemas.microsoft.com/office/infopath/2007/PartnerControls"/>
    <ds:schemaRef ds:uri="c9405b91-c366-46ef-9680-99183cd4181d"/>
    <ds:schemaRef ds:uri="37c5fae0-cb61-491e-a5b2-f5342e882e94"/>
  </ds:schemaRefs>
</ds:datastoreItem>
</file>

<file path=customXml/itemProps2.xml><?xml version="1.0" encoding="utf-8"?>
<ds:datastoreItem xmlns:ds="http://schemas.openxmlformats.org/officeDocument/2006/customXml" ds:itemID="{529ADA41-4319-4591-A58A-C6D5CC546F5E}">
  <ds:schemaRefs>
    <ds:schemaRef ds:uri="http://schemas.microsoft.com/sharepoint/v3/contenttype/forms"/>
  </ds:schemaRefs>
</ds:datastoreItem>
</file>

<file path=customXml/itemProps3.xml><?xml version="1.0" encoding="utf-8"?>
<ds:datastoreItem xmlns:ds="http://schemas.openxmlformats.org/officeDocument/2006/customXml" ds:itemID="{B900C2B9-0075-4D97-A5B4-B3FD1729A4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05b91-c366-46ef-9680-99183cd4181d"/>
    <ds:schemaRef ds:uri="37c5fae0-cb61-491e-a5b2-f5342e882e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453</TotalTime>
  <Words>786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Classification and Regression Trees (CART) Algorithm</vt:lpstr>
      <vt:lpstr>Classification and Regression Trees</vt:lpstr>
      <vt:lpstr>Classification</vt:lpstr>
      <vt:lpstr>Classification</vt:lpstr>
      <vt:lpstr>CART Algorithm for Classification</vt:lpstr>
      <vt:lpstr>What is Impurity?</vt:lpstr>
      <vt:lpstr>Gini Index</vt:lpstr>
      <vt:lpstr>Example of Gini Index</vt:lpstr>
      <vt:lpstr>Let’s start by calculating the Gini Index for ‘Past Trend’.</vt:lpstr>
      <vt:lpstr>Calculation of Gini Index for Open Interest</vt:lpstr>
      <vt:lpstr>Trading Volume</vt:lpstr>
      <vt:lpstr>Example </vt:lpstr>
      <vt:lpstr>Gini Index for the ‘Positive’ branch</vt:lpstr>
      <vt:lpstr>Gini Index for the ‘Positive’ branch</vt:lpstr>
      <vt:lpstr>Gini Index for the ‘Positive’ branch</vt:lpstr>
      <vt:lpstr>Practice Problem – Using Gini Index </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Regression Trees (CART) Algorithm</dc:title>
  <dc:creator>Prakash Periyasamy</dc:creator>
  <cp:lastModifiedBy>Harsha, Achyuthuni</cp:lastModifiedBy>
  <cp:revision>65</cp:revision>
  <dcterms:created xsi:type="dcterms:W3CDTF">2021-03-31T09:37:17Z</dcterms:created>
  <dcterms:modified xsi:type="dcterms:W3CDTF">2025-09-15T12:58:17Z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1600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