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4"/>
  </p:sldMasterIdLst>
  <p:notesMasterIdLst>
    <p:notesMasterId r:id="rId35"/>
  </p:notesMasterIdLst>
  <p:handoutMasterIdLst>
    <p:handoutMasterId r:id="rId36"/>
  </p:handoutMasterIdLst>
  <p:sldIdLst>
    <p:sldId id="316" r:id="rId5"/>
    <p:sldId id="580" r:id="rId6"/>
    <p:sldId id="581" r:id="rId7"/>
    <p:sldId id="608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600" r:id="rId24"/>
    <p:sldId id="599" r:id="rId25"/>
    <p:sldId id="601" r:id="rId26"/>
    <p:sldId id="602" r:id="rId27"/>
    <p:sldId id="603" r:id="rId28"/>
    <p:sldId id="604" r:id="rId29"/>
    <p:sldId id="607" r:id="rId30"/>
    <p:sldId id="605" r:id="rId31"/>
    <p:sldId id="606" r:id="rId32"/>
    <p:sldId id="582" r:id="rId33"/>
    <p:sldId id="55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FF9999"/>
    <a:srgbClr val="60BDC4"/>
    <a:srgbClr val="C1DEFA"/>
    <a:srgbClr val="A7A7A7"/>
    <a:srgbClr val="7F0101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542CC-AA12-404B-BEC6-D9B49876CF6D}" v="2" dt="2023-07-24T21:26:45.780"/>
    <p1510:client id="{DC867813-A37C-E904-254B-7348B4F817D8}" v="1" dt="2023-06-29T10:42:3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enkatesh S" userId="S::prasannavenkatesh.s2021a@vitstudent.ac.in::013cf89f-ccc7-4b16-8a00-2dac4152d344" providerId="AD" clId="Web-{10F542CC-AA12-404B-BEC6-D9B49876CF6D}"/>
    <pc:docChg chg="modSld">
      <pc:chgData name="Prasanna Venkatesh S" userId="S::prasannavenkatesh.s2021a@vitstudent.ac.in::013cf89f-ccc7-4b16-8a00-2dac4152d344" providerId="AD" clId="Web-{10F542CC-AA12-404B-BEC6-D9B49876CF6D}" dt="2023-07-24T21:26:45.780" v="1" actId="1076"/>
      <pc:docMkLst>
        <pc:docMk/>
      </pc:docMkLst>
      <pc:sldChg chg="modSp">
        <pc:chgData name="Prasanna Venkatesh S" userId="S::prasannavenkatesh.s2021a@vitstudent.ac.in::013cf89f-ccc7-4b16-8a00-2dac4152d344" providerId="AD" clId="Web-{10F542CC-AA12-404B-BEC6-D9B49876CF6D}" dt="2023-07-24T21:26:45.780" v="1" actId="1076"/>
        <pc:sldMkLst>
          <pc:docMk/>
          <pc:sldMk cId="1721737776" sldId="592"/>
        </pc:sldMkLst>
        <pc:picChg chg="mod">
          <ac:chgData name="Prasanna Venkatesh S" userId="S::prasannavenkatesh.s2021a@vitstudent.ac.in::013cf89f-ccc7-4b16-8a00-2dac4152d344" providerId="AD" clId="Web-{10F542CC-AA12-404B-BEC6-D9B49876CF6D}" dt="2023-07-24T21:26:45.780" v="1" actId="1076"/>
          <ac:picMkLst>
            <pc:docMk/>
            <pc:sldMk cId="1721737776" sldId="592"/>
            <ac:picMk id="5" creationId="{00000000-0000-0000-0000-000000000000}"/>
          </ac:picMkLst>
        </pc:picChg>
      </pc:sldChg>
    </pc:docChg>
  </pc:docChgLst>
  <pc:docChgLst>
    <pc:chgData name="Khyati Jain" userId="S::khyati.jain2021@vitstudent.ac.in::f6b9050d-5fe4-48ce-9005-89515d105f08" providerId="AD" clId="Web-{DC867813-A37C-E904-254B-7348B4F817D8}"/>
    <pc:docChg chg="sldOrd">
      <pc:chgData name="Khyati Jain" userId="S::khyati.jain2021@vitstudent.ac.in::f6b9050d-5fe4-48ce-9005-89515d105f08" providerId="AD" clId="Web-{DC867813-A37C-E904-254B-7348B4F817D8}" dt="2023-06-29T10:42:38.454" v="0"/>
      <pc:docMkLst>
        <pc:docMk/>
      </pc:docMkLst>
      <pc:sldChg chg="ord">
        <pc:chgData name="Khyati Jain" userId="S::khyati.jain2021@vitstudent.ac.in::f6b9050d-5fe4-48ce-9005-89515d105f08" providerId="AD" clId="Web-{DC867813-A37C-E904-254B-7348B4F817D8}" dt="2023-06-29T10:42:38.454" v="0"/>
        <pc:sldMkLst>
          <pc:docMk/>
          <pc:sldMk cId="1013218361" sldId="5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01D-3AAE-40C8-AA74-8FC5A9ACB9EB}" type="datetime1">
              <a:rPr lang="en-US" smtClean="0"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9DC92-C8BC-42D5-A580-756951889998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8B470-99CF-42E8-9021-EA4F0432F347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56A98-3896-46F3-9288-3F385B3E9AEF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A4705-7E80-4A9A-9E73-B554149C5433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7BA3A-ECD9-48DA-997C-59AB235470CA}" type="datetime1">
              <a:rPr lang="en-US" smtClean="0"/>
              <a:t>7/24/2023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0EBCA-E37B-4C17-9322-8333C0D42367}" type="datetime1">
              <a:rPr lang="en-US" smtClean="0"/>
              <a:t>7/24/2023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3D596-18A4-4856-86F7-AB5F8709DC38}" type="datetime1">
              <a:rPr lang="en-US" smtClean="0"/>
              <a:t>7/24/2023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CE0C3-7827-4FFA-B37A-15C923879877}" type="datetime1">
              <a:rPr lang="en-US" smtClean="0"/>
              <a:t>7/24/2023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35D04-CF71-4FB8-B0C6-A5A9C6D647F1}" type="datetime1">
              <a:rPr lang="en-US" smtClean="0"/>
              <a:t>7/24/2023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A9E28-6381-4663-9B99-E27587CB2268}" type="datetime1">
              <a:rPr lang="en-US" smtClean="0"/>
              <a:t>7/24/2023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8BFACC-3042-40C6-BB9C-D7CD94F80556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medium.com/@rakendd/building-decision-trees-and-its-math-711862eea1c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ed.ac.uk/teaching/courses/iaml/2011/slides/dt.pdf" TargetMode="External"/><Relationship Id="rId2" Type="http://schemas.openxmlformats.org/officeDocument/2006/relationships/hyperlink" Target="https://www.analyticsvidhya.com/blog/2016/04/complete-tutorial-tree-based-modeling-scratch-in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rishabhjain_22692/decision-trees-it-begins-here-93ff54ef134" TargetMode="External"/><Relationship Id="rId4" Type="http://schemas.openxmlformats.org/officeDocument/2006/relationships/hyperlink" Target="https://medium.com/datadriveninvestor/decision-tree-algorithm-with-hands-on-example-e6c2afb40d3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Decision Trees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Predict If John will play tennis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25625"/>
            <a:ext cx="5934001" cy="42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ID3 algorithm (Iterative </a:t>
            </a:r>
            <a:r>
              <a:rPr lang="en-IN" dirty="0" err="1"/>
              <a:t>Dichotomiser</a:t>
            </a:r>
            <a:r>
              <a:rPr lang="en-IN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6600825" cy="412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1272" y="5667874"/>
            <a:ext cx="7975798" cy="830997"/>
          </a:xfrm>
          <a:prstGeom prst="rect">
            <a:avLst/>
          </a:prstGeom>
          <a:solidFill>
            <a:srgbClr val="60BDC4"/>
          </a:solidFill>
        </p:spPr>
        <p:txBody>
          <a:bodyPr wrap="square">
            <a:spAutoFit/>
          </a:bodyPr>
          <a:lstStyle/>
          <a:p>
            <a:r>
              <a:rPr lang="en-IN" dirty="0"/>
              <a:t>ID3 uses Entropy and Information Gain to construct a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140601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ID3 - </a:t>
            </a:r>
            <a:r>
              <a:rPr lang="en-IN" b="1" dirty="0"/>
              <a:t>Entropy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/>
              <a:t>A decision tree is built top-down from a root node and involves partitioning the data into subsets that contain instances with similar values (</a:t>
            </a:r>
            <a:r>
              <a:rPr lang="en-IN" b="1" dirty="0">
                <a:solidFill>
                  <a:srgbClr val="FF0000"/>
                </a:solidFill>
              </a:rPr>
              <a:t>homogeneous</a:t>
            </a:r>
            <a:r>
              <a:rPr lang="en-IN" dirty="0"/>
              <a:t>). </a:t>
            </a:r>
          </a:p>
          <a:p>
            <a:pPr algn="just"/>
            <a:r>
              <a:rPr lang="en-IN" dirty="0"/>
              <a:t>ID3 algorithm uses entropy to </a:t>
            </a:r>
            <a:r>
              <a:rPr lang="en-IN" b="1" dirty="0">
                <a:solidFill>
                  <a:srgbClr val="FF0000"/>
                </a:solidFill>
              </a:rPr>
              <a:t>calculate the homogeneity </a:t>
            </a:r>
            <a:r>
              <a:rPr lang="en-IN" dirty="0"/>
              <a:t>of a sample. </a:t>
            </a:r>
          </a:p>
          <a:p>
            <a:pPr algn="just"/>
            <a:r>
              <a:rPr lang="en-IN" dirty="0"/>
              <a:t>If </a:t>
            </a:r>
            <a:r>
              <a:rPr lang="en-IN" dirty="0">
                <a:solidFill>
                  <a:srgbClr val="00B050"/>
                </a:solidFill>
              </a:rPr>
              <a:t>the sample is completely homogeneous the entropy is zero </a:t>
            </a:r>
            <a:r>
              <a:rPr lang="en-IN" dirty="0"/>
              <a:t>and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if the sample is equally divided then it has entropy of one.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2492896"/>
            <a:ext cx="33242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ID3 - </a:t>
            </a:r>
            <a:r>
              <a:rPr lang="en-IN" b="1" dirty="0"/>
              <a:t>Entropy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Entropy using the frequency table of one attribute: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Entropy using the frequency table of two attributes: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20" y="2622211"/>
            <a:ext cx="4248150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r="49677" b="-5683"/>
          <a:stretch/>
        </p:blipFill>
        <p:spPr>
          <a:xfrm>
            <a:off x="6156176" y="125768"/>
            <a:ext cx="3168352" cy="2496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35" y="3418797"/>
            <a:ext cx="4676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874" y="301366"/>
            <a:ext cx="7886700" cy="1325563"/>
          </a:xfrm>
        </p:spPr>
        <p:txBody>
          <a:bodyPr/>
          <a:lstStyle/>
          <a:p>
            <a:r>
              <a:rPr lang="en-IN" b="1" dirty="0"/>
              <a:t>ID3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000" dirty="0"/>
              <a:t>The information gain is based on the decrease in entropy after a data-set is split on an attribute.</a:t>
            </a:r>
          </a:p>
          <a:p>
            <a:pPr algn="just"/>
            <a:r>
              <a:rPr lang="en-IN" sz="2000" dirty="0"/>
              <a:t>Constructing a decision tree is all about finding attribute that returns the highest information gain (i.e., the most homogeneous branches).</a:t>
            </a:r>
          </a:p>
          <a:p>
            <a:pPr algn="just"/>
            <a:r>
              <a:rPr lang="en-IN" sz="2000" i="1" dirty="0">
                <a:solidFill>
                  <a:srgbClr val="0070C0"/>
                </a:solidFill>
              </a:rPr>
              <a:t>Step 1</a:t>
            </a:r>
            <a:r>
              <a:rPr lang="en-IN" sz="2000" dirty="0">
                <a:solidFill>
                  <a:srgbClr val="0070C0"/>
                </a:solidFill>
              </a:rPr>
              <a:t>: Calculate entropy of the target.</a:t>
            </a:r>
          </a:p>
          <a:p>
            <a:pPr algn="just"/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902" y="188640"/>
            <a:ext cx="3886200" cy="5796236"/>
          </a:xfrm>
        </p:spPr>
        <p:txBody>
          <a:bodyPr>
            <a:normAutofit/>
          </a:bodyPr>
          <a:lstStyle/>
          <a:p>
            <a:r>
              <a:rPr lang="en-IN" sz="2000" i="1" dirty="0">
                <a:solidFill>
                  <a:srgbClr val="0070C0"/>
                </a:solidFill>
              </a:rPr>
              <a:t>Step 2</a:t>
            </a:r>
            <a:r>
              <a:rPr lang="en-IN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IN" sz="1600" dirty="0"/>
              <a:t>The dataset is then split on the different attributes. </a:t>
            </a:r>
          </a:p>
          <a:p>
            <a:pPr lvl="1"/>
            <a:r>
              <a:rPr lang="en-IN" sz="1600" dirty="0"/>
              <a:t>The entropy for each branch is calculated. Then it is added proportionally, to get total entropy for the split. </a:t>
            </a:r>
          </a:p>
          <a:p>
            <a:pPr lvl="1"/>
            <a:r>
              <a:rPr lang="en-IN" sz="1600" dirty="0"/>
              <a:t>The resulting entropy is subtracted from the entropy before the split. </a:t>
            </a:r>
          </a:p>
          <a:p>
            <a:pPr lvl="1"/>
            <a:r>
              <a:rPr lang="en-IN" sz="1600" dirty="0"/>
              <a:t>The result is the Information Gain, or decrease in entropy.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cdn-images-1.medium.com/max/1000/0*LUIq14oX3XHubGH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223410"/>
            <a:ext cx="31242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902" y="2924944"/>
            <a:ext cx="423862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39" y="5381914"/>
            <a:ext cx="3914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1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ID3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i="1" dirty="0"/>
              <a:t>Step 3</a:t>
            </a:r>
            <a:r>
              <a:rPr lang="en-IN" dirty="0"/>
              <a:t>: Choose attribute with the largest information gain as the decision node, divide the dataset by its branches and repeat the same process on every branch.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cdn-images-1.medium.com/max/1000/0*00OAjNHdJoR6KG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299437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000/0*N01l6jqQtVXvsEy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04285" y="2161797"/>
            <a:ext cx="5654011" cy="296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9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ID3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690689"/>
            <a:ext cx="4047306" cy="4486274"/>
          </a:xfrm>
        </p:spPr>
        <p:txBody>
          <a:bodyPr/>
          <a:lstStyle/>
          <a:p>
            <a:r>
              <a:rPr lang="en-IN" i="1" dirty="0"/>
              <a:t>Step 4a</a:t>
            </a:r>
            <a:r>
              <a:rPr lang="en-IN" dirty="0"/>
              <a:t>: A branch with entropy of 0 is a leaf node.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318" y="784262"/>
            <a:ext cx="3886200" cy="4351338"/>
          </a:xfrm>
        </p:spPr>
        <p:txBody>
          <a:bodyPr/>
          <a:lstStyle/>
          <a:p>
            <a:endParaRPr lang="en-IN" i="1" dirty="0"/>
          </a:p>
          <a:p>
            <a:endParaRPr lang="en-IN" i="1" dirty="0"/>
          </a:p>
          <a:p>
            <a:r>
              <a:rPr lang="en-IN" i="1" dirty="0"/>
              <a:t>Step 4b</a:t>
            </a:r>
            <a:r>
              <a:rPr lang="en-IN" dirty="0"/>
              <a:t>: A branch with entropy more than 0 needs further splitting.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3074" name="Picture 2" descr="https://cdn-images-1.medium.com/max/1000/0*CM3D5svm99HTod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5" y="3284984"/>
            <a:ext cx="3918311" cy="17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-1.medium.com/max/1000/0*Qa9hl93uQJH5Zf2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04" y="2787179"/>
            <a:ext cx="400700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5488944"/>
            <a:ext cx="8388424" cy="646331"/>
          </a:xfrm>
          <a:prstGeom prst="rect">
            <a:avLst/>
          </a:prstGeom>
          <a:solidFill>
            <a:srgbClr val="60BDC4"/>
          </a:solidFill>
        </p:spPr>
        <p:txBody>
          <a:bodyPr wrap="square">
            <a:spAutoFit/>
          </a:bodyPr>
          <a:lstStyle/>
          <a:p>
            <a:r>
              <a:rPr lang="en-IN" sz="1800" i="1" dirty="0">
                <a:latin typeface="medium-content-serif-font"/>
              </a:rPr>
              <a:t>Step 5</a:t>
            </a:r>
            <a:r>
              <a:rPr lang="en-IN" sz="1800" dirty="0">
                <a:latin typeface="medium-content-serif-font"/>
              </a:rPr>
              <a:t>: The ID3 algorithm is run recursively on the non-leaf branches, until all data is classified.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8530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Revisited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weather dataset based on which we will determine whether to play football or not.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7781"/>
            <a:ext cx="7200800" cy="39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First step - find the parent node for our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/>
              <a:t>Find the entropy of class variable.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E(S) = -[(9/14)log(9/14) + (5/14)log(5/14)] = 0.94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i="1" dirty="0"/>
          </a:p>
          <a:p>
            <a:r>
              <a:rPr lang="en-IN" b="1" i="1" dirty="0"/>
              <a:t> calculate average weighted entropy</a:t>
            </a:r>
            <a:br>
              <a:rPr lang="en-IN" dirty="0"/>
            </a:br>
            <a:r>
              <a:rPr lang="pt-BR" dirty="0"/>
              <a:t>E(S, outlook) = (5/14)*E(3,2) + (4/14)*E(4,0) + (5/14)*E(2,3) = (5/14)(-(3/5)log(3/5)-(2/5)log(2/5))+ (4/14)(0) + (5/14)((2/5)log(2/5)-(3/5)log(3/5)) = 0.693</a:t>
            </a:r>
          </a:p>
          <a:p>
            <a:r>
              <a:rPr lang="en-IN" b="1" i="1" dirty="0"/>
              <a:t>find the information gain [</a:t>
            </a:r>
            <a:r>
              <a:rPr lang="en-IN" dirty="0"/>
              <a:t>Difference between parent entropy and average weighted entropy ] = IG(S, outlook) = 0.94 - 0.693 = 0.247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08920"/>
            <a:ext cx="5219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step - find the parent node for our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Information gain for Temperature, Humidity and Windy</a:t>
            </a:r>
          </a:p>
          <a:p>
            <a:endParaRPr lang="en-IN" dirty="0"/>
          </a:p>
          <a:p>
            <a:r>
              <a:rPr lang="en-IN" dirty="0"/>
              <a:t>IG(S, Temperature) = 0.940 - 0.911 = 0.029</a:t>
            </a:r>
          </a:p>
          <a:p>
            <a:endParaRPr lang="en-IN" dirty="0"/>
          </a:p>
          <a:p>
            <a:r>
              <a:rPr lang="en-IN" dirty="0"/>
              <a:t>IG(S, Humidity) = 0.940 - 0.788 = 0.152</a:t>
            </a:r>
          </a:p>
          <a:p>
            <a:endParaRPr lang="en-IN" dirty="0"/>
          </a:p>
          <a:p>
            <a:r>
              <a:rPr lang="en-IN" dirty="0"/>
              <a:t>IG(S, Windy) = 0.940 - 0.8932 = 0.048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5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Decision Tree</a:t>
            </a:r>
          </a:p>
          <a:p>
            <a:pPr fontAlgn="base"/>
            <a:r>
              <a:rPr lang="en-IN" dirty="0"/>
              <a:t>Important Terminology</a:t>
            </a:r>
          </a:p>
          <a:p>
            <a:pPr fontAlgn="base"/>
            <a:r>
              <a:rPr lang="en-IN" dirty="0"/>
              <a:t>ID3</a:t>
            </a:r>
          </a:p>
          <a:p>
            <a:pPr fontAlgn="base"/>
            <a:r>
              <a:rPr lang="en-IN" dirty="0"/>
              <a:t>Entropy</a:t>
            </a:r>
          </a:p>
          <a:p>
            <a:pPr fontAlgn="base"/>
            <a:r>
              <a:rPr lang="en-IN" dirty="0"/>
              <a:t>Information Gain</a:t>
            </a:r>
          </a:p>
          <a:p>
            <a:pPr fontAlgn="base"/>
            <a:r>
              <a:rPr lang="en-IN" dirty="0"/>
              <a:t>Example problems</a:t>
            </a:r>
            <a:br>
              <a:rPr lang="en-IN" dirty="0"/>
            </a:br>
            <a:br>
              <a:rPr lang="en-IN" dirty="0"/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N"/>
              <a:t>IR and Symbol Table 1</a:t>
            </a:r>
            <a:endParaRPr lang="de-CH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34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 :  find the next node in our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find the node under sunny -- to determine which of the following Temperature ,Humidity or Wind has higher information gain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08920"/>
            <a:ext cx="5219700" cy="1152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4077072"/>
            <a:ext cx="699847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medium-content-serif-font"/>
              </a:rPr>
              <a:t>Calculate parent entropy E(sunny)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827584" y="4607303"/>
            <a:ext cx="699847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medium-content-serif-font"/>
              </a:rPr>
              <a:t>E(sunny) = (-(3/5)log(3/5)-(2/5)log(2/5)) = 0.971.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9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</a:t>
            </a:r>
            <a:r>
              <a:rPr lang="en-IN" b="1" i="1" dirty="0"/>
              <a:t> select the feature having largest entropy gain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06" y="1812819"/>
            <a:ext cx="7886700" cy="4351338"/>
          </a:xfrm>
        </p:spPr>
        <p:txBody>
          <a:bodyPr/>
          <a:lstStyle/>
          <a:p>
            <a:r>
              <a:rPr lang="en-IN" dirty="0"/>
              <a:t>Here it is Outlook. So it forms first node(root node) of our decision tree.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50" y="3823194"/>
            <a:ext cx="5219700" cy="971550"/>
          </a:xfrm>
          <a:prstGeom prst="rect">
            <a:avLst/>
          </a:prstGeom>
        </p:spPr>
      </p:pic>
      <p:pic>
        <p:nvPicPr>
          <p:cNvPr id="4098" name="Picture 2" descr="https://cdn-images-1.medium.com/max/1000/1*KI7pcnTFj8-lUlWWf8jyU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40975"/>
            <a:ext cx="52006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mages-1.medium.com/max/1000/1*i27fcwvuySvkrk47w94bt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91" y="4986134"/>
            <a:ext cx="52101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8538" y="3823194"/>
            <a:ext cx="2573902" cy="923330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latin typeface="medium-content-serif-font"/>
              </a:rPr>
              <a:t>overcast contains only examples of class ‘Yes’ we can set it as yes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89" y="4794744"/>
            <a:ext cx="2286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8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 : find the next node in our decision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7886700" cy="4351338"/>
          </a:xfrm>
        </p:spPr>
        <p:txBody>
          <a:bodyPr/>
          <a:lstStyle/>
          <a:p>
            <a:r>
              <a:rPr lang="en-IN" dirty="0"/>
              <a:t>Calculate information gain of Temperature. IG(sunny, Temperature)</a:t>
            </a:r>
          </a:p>
        </p:txBody>
      </p:sp>
      <p:pic>
        <p:nvPicPr>
          <p:cNvPr id="5122" name="Picture 2" descr="https://cdn-images-1.medium.com/max/1000/1*VNuJeqlMcdEPtZpnKsVu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53721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3624927"/>
            <a:ext cx="79208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it-IT" sz="1800" dirty="0"/>
              <a:t>E(sunny, Temperature) = (2/5)*E(0,2) + (2/5)*E(1,1) + (1/5)*E(1,0)=2/5=0.4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539552" y="4220402"/>
            <a:ext cx="797579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medium-content-serif-font"/>
              </a:rPr>
              <a:t>IG(sunny, Temperature) = 0.971–0.4 =0.571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1547664" y="4919008"/>
            <a:ext cx="45720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Compute IG , </a:t>
            </a:r>
          </a:p>
          <a:p>
            <a:r>
              <a:rPr lang="en-IN" dirty="0"/>
              <a:t>IG(sunny, Humidity) = </a:t>
            </a:r>
          </a:p>
          <a:p>
            <a:r>
              <a:rPr lang="en-IN" dirty="0"/>
              <a:t>IG(sunny, Wind) =</a:t>
            </a:r>
          </a:p>
        </p:txBody>
      </p:sp>
    </p:spTree>
    <p:extLst>
      <p:ext uri="{BB962C8B-B14F-4D97-AF65-F5344CB8AC3E}">
        <p14:creationId xmlns:p14="http://schemas.microsoft.com/office/powerpoint/2010/main" val="194334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 : find the next node in our decision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7886700" cy="4351338"/>
          </a:xfrm>
        </p:spPr>
        <p:txBody>
          <a:bodyPr/>
          <a:lstStyle/>
          <a:p>
            <a:r>
              <a:rPr lang="en-IN"/>
              <a:t>Calculate information gain of Temperature. IG(sunny, Temperature)</a:t>
            </a:r>
            <a:endParaRPr lang="en-IN" dirty="0"/>
          </a:p>
        </p:txBody>
      </p:sp>
      <p:pic>
        <p:nvPicPr>
          <p:cNvPr id="5122" name="Picture 2" descr="https://cdn-images-1.medium.com/max/1000/1*VNuJeqlMcdEPtZpnKsVu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53721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3624927"/>
            <a:ext cx="77402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it-IT" sz="1800" dirty="0"/>
              <a:t>E(sunny, Temperature) = (2/5)*E(0,2) + (2/5)*E(1,1) + (1/5)*E(1,0)=2/5=0.4</a:t>
            </a:r>
            <a:endParaRPr lang="en-IN" sz="1800" dirty="0"/>
          </a:p>
        </p:txBody>
      </p:sp>
      <p:sp>
        <p:nvSpPr>
          <p:cNvPr id="5" name="Rectangle 4"/>
          <p:cNvSpPr/>
          <p:nvPr/>
        </p:nvSpPr>
        <p:spPr>
          <a:xfrm>
            <a:off x="539552" y="4220402"/>
            <a:ext cx="797579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medium-content-serif-font"/>
              </a:rPr>
              <a:t>IG(sunny, Temperature) = 0.971–0.4 =0.571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1659682" y="4811582"/>
            <a:ext cx="629669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Compute IG , </a:t>
            </a:r>
          </a:p>
          <a:p>
            <a:r>
              <a:rPr lang="en-IN" dirty="0"/>
              <a:t>IG(sunny, Humidity) = 0.971</a:t>
            </a:r>
          </a:p>
          <a:p>
            <a:r>
              <a:rPr lang="en-IN" dirty="0"/>
              <a:t>IG(sunny, Windy) = 0.020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3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 : find the next node in our decision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7886700" cy="4351338"/>
          </a:xfrm>
        </p:spPr>
        <p:txBody>
          <a:bodyPr/>
          <a:lstStyle/>
          <a:p>
            <a:r>
              <a:rPr lang="en-IN"/>
              <a:t>IG(sunny, Humidity) is the largest value, So Humidity is the node which comes under sunny.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02693"/>
            <a:ext cx="4452795" cy="12241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7545" y="4293096"/>
            <a:ext cx="453650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medium-content-serif-font"/>
              </a:rPr>
              <a:t>Play will occur if humidity is normal </a:t>
            </a:r>
          </a:p>
          <a:p>
            <a:r>
              <a:rPr lang="en-IN" sz="2000" dirty="0">
                <a:latin typeface="medium-content-serif-font"/>
              </a:rPr>
              <a:t>and will not occur if it is high</a:t>
            </a:r>
            <a:endParaRPr lang="en-IN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9" y="4221088"/>
            <a:ext cx="4031250" cy="24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Decision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78867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73238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8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https://medium.com/@rakendd/building-decision-trees-and-its-math-711862eea1c0</a:t>
            </a:r>
            <a:endParaRPr lang="en-IN" dirty="0"/>
          </a:p>
        </p:txBody>
      </p:sp>
      <p:pic>
        <p:nvPicPr>
          <p:cNvPr id="10242" name="Picture 2" descr="https://cdn-images-1.medium.com/max/1000/1*6w59rdg36c28CF8nFWp80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34" y="3050767"/>
            <a:ext cx="4946491" cy="33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30" y="3120967"/>
            <a:ext cx="2808500" cy="33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3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CART Vs ID3 Vs C4.5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25625"/>
            <a:ext cx="6408712" cy="429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Types of decision trees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ttps://cdn-images-1.medium.com/max/800/0*rKlq4EAuipF6RUX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1345"/>
            <a:ext cx="5619750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3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https://www.analyticsvidhya.com/blog/2016/04/complete-tutorial-tree-based-modeling-scratch-in-python/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http://www.inf.ed.ac.uk/teaching/courses/iaml/2011/slides/dt.pdf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https://medium.com/datadriveninvestor/decision-tree-algorithm-with-hands-on-example-e6c2afb40d38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https://medium.com/@rishabhjain_22692/decision-trees-it-begins-here-93ff54ef134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48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/>
              <a:t>Decision tree is a type of supervised learning algorithm (having a pre-defined target variable) that is mostly used in classification problems. </a:t>
            </a:r>
          </a:p>
          <a:p>
            <a:pPr algn="just"/>
            <a:r>
              <a:rPr lang="en-IN" sz="2800" dirty="0"/>
              <a:t>It works for both categorical and continuous input and output variables</a:t>
            </a:r>
          </a:p>
          <a:p>
            <a:pPr algn="just"/>
            <a:r>
              <a:rPr lang="en-IN" sz="2800" dirty="0"/>
              <a:t>Split the population or sample into two or more homogeneous sets (or sub-populations) based on most significant splitter / differentiator in input variables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346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Thanks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" y="2957507"/>
            <a:ext cx="4835672" cy="387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0"/>
            <a:ext cx="6134100" cy="3067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080982"/>
            <a:ext cx="3914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4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Important Terminology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1" dirty="0"/>
              <a:t>Root Node: </a:t>
            </a:r>
            <a:r>
              <a:rPr lang="en-IN" dirty="0"/>
              <a:t>It represents entire population or sample and this further gets divided into two or more homogeneous sets</a:t>
            </a:r>
          </a:p>
          <a:p>
            <a:pPr algn="just"/>
            <a:r>
              <a:rPr lang="en-IN" b="1" dirty="0"/>
              <a:t>Splitting: </a:t>
            </a:r>
            <a:r>
              <a:rPr lang="en-IN" dirty="0"/>
              <a:t>It is a process of dividing a node into two or more sub-nodes</a:t>
            </a:r>
          </a:p>
          <a:p>
            <a:pPr algn="just"/>
            <a:r>
              <a:rPr lang="en-IN" b="1" dirty="0"/>
              <a:t>Decision Node: </a:t>
            </a:r>
            <a:r>
              <a:rPr lang="en-IN" dirty="0"/>
              <a:t>When a sub-node splits into further sub-nodes, then it is called decision node</a:t>
            </a:r>
          </a:p>
          <a:p>
            <a:pPr algn="just"/>
            <a:r>
              <a:rPr lang="en-IN" b="1" dirty="0"/>
              <a:t>Leaf/ Terminal Node: </a:t>
            </a:r>
            <a:r>
              <a:rPr lang="en-IN" dirty="0"/>
              <a:t>Nodes with no children (no further split) is called Leaf or Terminal node</a:t>
            </a:r>
          </a:p>
          <a:p>
            <a:pPr algn="just"/>
            <a:r>
              <a:rPr lang="en-IN" b="1" dirty="0"/>
              <a:t>Pruning: </a:t>
            </a:r>
            <a:r>
              <a:rPr lang="en-IN" dirty="0"/>
              <a:t>When we reduce the size of decision trees by removing nodes (opposite of Splitting), the process is called pruning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1900" b="1" dirty="0"/>
              <a:t>Branch / Sub-Tree: </a:t>
            </a:r>
            <a:r>
              <a:rPr lang="en-IN" sz="1900" dirty="0"/>
              <a:t>A sub section of decision tree is called branch or sub-tree.</a:t>
            </a:r>
          </a:p>
          <a:p>
            <a:pPr algn="just"/>
            <a:r>
              <a:rPr lang="en-IN" sz="1900" b="1" dirty="0"/>
              <a:t>Parent and Child Node: </a:t>
            </a:r>
            <a:r>
              <a:rPr lang="en-IN" sz="1900" dirty="0"/>
              <a:t>A node, which is divided into sub-nodes is called parent node of sub-nodes where as sub-nodes are the child of parent node.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805011"/>
            <a:ext cx="4305622" cy="23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Predict If John will play tennis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1"/>
            <a:ext cx="7416824" cy="44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Predict If John will play tennis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90689"/>
            <a:ext cx="6172651" cy="46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Predict If John will play tennis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90689"/>
            <a:ext cx="6192001" cy="45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Predict If John will play tennis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2" y="1334294"/>
            <a:ext cx="75247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18F6CF-1CB0-4382-B24A-97FB2E1E77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335ED1-7D55-45F8-BD18-46500CCC7225}"/>
</file>

<file path=customXml/itemProps3.xml><?xml version="1.0" encoding="utf-8"?>
<ds:datastoreItem xmlns:ds="http://schemas.openxmlformats.org/officeDocument/2006/customXml" ds:itemID="{D62AA712-C0BD-4D55-A993-2E94AA74BA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9736</TotalTime>
  <Words>734</Words>
  <Application>Microsoft Office PowerPoint</Application>
  <PresentationFormat>On-screen Show (4:3)</PresentationFormat>
  <Paragraphs>118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Decision Trees</vt:lpstr>
      <vt:lpstr>Roadmap</vt:lpstr>
      <vt:lpstr>Decision Tree </vt:lpstr>
      <vt:lpstr>Decision Tree </vt:lpstr>
      <vt:lpstr>Important Terminology </vt:lpstr>
      <vt:lpstr>Example – Predict If John will play tennis </vt:lpstr>
      <vt:lpstr>Example – Predict If John will play tennis </vt:lpstr>
      <vt:lpstr>Example – Predict If John will play tennis </vt:lpstr>
      <vt:lpstr>Example – Predict If John will play tennis </vt:lpstr>
      <vt:lpstr>Example – Predict If John will play tennis </vt:lpstr>
      <vt:lpstr>ID3 algorithm (Iterative Dichotomiser 3)</vt:lpstr>
      <vt:lpstr>ID3 - Entropy </vt:lpstr>
      <vt:lpstr>ID3 - Entropy </vt:lpstr>
      <vt:lpstr>ID3 Steps</vt:lpstr>
      <vt:lpstr>ID3 Steps</vt:lpstr>
      <vt:lpstr>ID3 Steps</vt:lpstr>
      <vt:lpstr>Example Revisited</vt:lpstr>
      <vt:lpstr>First step - find the parent node for our decision tree</vt:lpstr>
      <vt:lpstr>First step - find the parent node for our decision tree</vt:lpstr>
      <vt:lpstr>Next step :  find the next node in our decision tree</vt:lpstr>
      <vt:lpstr>Step 2:  select the feature having largest entropy gain</vt:lpstr>
      <vt:lpstr>Next Step : find the next node in our decision tree </vt:lpstr>
      <vt:lpstr>Next Step : find the next node in our decision tree </vt:lpstr>
      <vt:lpstr>Next Step : find the next node in our decision tree </vt:lpstr>
      <vt:lpstr>Final Decision Tree </vt:lpstr>
      <vt:lpstr>Example  2 </vt:lpstr>
      <vt:lpstr>CART Vs ID3 Vs C4.5 </vt:lpstr>
      <vt:lpstr> Types of decision trees </vt:lpstr>
      <vt:lpstr>References </vt:lpstr>
      <vt:lpstr>PowerPoint Presentation</vt:lpstr>
    </vt:vector>
  </TitlesOfParts>
  <Company>Ĳ ɦ禜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Prakash Periyasamy</cp:lastModifiedBy>
  <cp:revision>968</cp:revision>
  <cp:lastPrinted>2019-02-02T03:48:28Z</cp:lastPrinted>
  <dcterms:created xsi:type="dcterms:W3CDTF">2011-02-07T14:33:57Z</dcterms:created>
  <dcterms:modified xsi:type="dcterms:W3CDTF">2023-07-24T21:26:53Z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1100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