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256" r:id="rId5"/>
    <p:sldId id="257" r:id="rId6"/>
    <p:sldId id="258" r:id="rId7"/>
    <p:sldId id="259" r:id="rId8"/>
    <p:sldId id="275" r:id="rId9"/>
    <p:sldId id="276"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5" d="100"/>
          <a:sy n="75" d="100"/>
        </p:scale>
        <p:origin x="3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CD91FE-ED50-4C9E-B897-AD84BFC6DC6A}" type="datetimeFigureOut">
              <a:rPr lang="en-IN" smtClean="0"/>
              <a:t>18-09-2025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55D8A-38E8-4C29-9F54-3823896E6F75}" type="slidenum">
              <a:rPr lang="en-IN" smtClean="0"/>
              <a:t>‹#›</a:t>
            </a:fld>
            <a:endParaRPr lang="en-IN"/>
          </a:p>
        </p:txBody>
      </p:sp>
    </p:spTree>
    <p:extLst>
      <p:ext uri="{BB962C8B-B14F-4D97-AF65-F5344CB8AC3E}">
        <p14:creationId xmlns:p14="http://schemas.microsoft.com/office/powerpoint/2010/main" val="30858218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As the classifier of choice we adopt Random Forest Classifier, due to its robustness to heterogenous and noisy feature.</a:t>
            </a:r>
          </a:p>
          <a:p>
            <a:r>
              <a:rPr lang="en-US" altLang="en-US"/>
              <a:t>Random Forest is an ensembe classifier. Briefly, given N data and M features, bootsrap samples are created from the traning data</a:t>
            </a:r>
          </a:p>
        </p:txBody>
      </p:sp>
    </p:spTree>
    <p:extLst>
      <p:ext uri="{BB962C8B-B14F-4D97-AF65-F5344CB8AC3E}">
        <p14:creationId xmlns:p14="http://schemas.microsoft.com/office/powerpoint/2010/main" val="4071852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From eachd descision tree .. In spliting the nodes, the Gini Gain is employed</a:t>
            </a:r>
          </a:p>
        </p:txBody>
      </p:sp>
    </p:spTree>
    <p:extLst>
      <p:ext uri="{BB962C8B-B14F-4D97-AF65-F5344CB8AC3E}">
        <p14:creationId xmlns:p14="http://schemas.microsoft.com/office/powerpoint/2010/main" val="21874896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Different from the regular decision trees in random forest, when the splitting feature is chosen from only a subset of allf eatures.</a:t>
            </a:r>
          </a:p>
          <a:p>
            <a:r>
              <a:rPr lang="en-US" altLang="en-US"/>
              <a:t>The robostness of the classifier arises from</a:t>
            </a:r>
          </a:p>
          <a:p>
            <a:r>
              <a:rPr lang="en-US" altLang="en-US"/>
              <a:t>bootsraping of the training data and the random selection of features, the the random choose of features.</a:t>
            </a:r>
          </a:p>
        </p:txBody>
      </p:sp>
    </p:spTree>
    <p:extLst>
      <p:ext uri="{BB962C8B-B14F-4D97-AF65-F5344CB8AC3E}">
        <p14:creationId xmlns:p14="http://schemas.microsoft.com/office/powerpoint/2010/main" val="38059381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Finally the given an input data the decision is made as follows given an input data,</a:t>
            </a:r>
          </a:p>
        </p:txBody>
      </p:sp>
    </p:spTree>
    <p:extLst>
      <p:ext uri="{BB962C8B-B14F-4D97-AF65-F5344CB8AC3E}">
        <p14:creationId xmlns:p14="http://schemas.microsoft.com/office/powerpoint/2010/main" val="4131268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A3226DC-1447-4268-BD59-44C7B5123FC5}"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576361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3226DC-1447-4268-BD59-44C7B5123FC5}"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37288460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3226DC-1447-4268-BD59-44C7B5123FC5}"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3311707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A3226DC-1447-4268-BD59-44C7B5123FC5}"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624398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A3226DC-1447-4268-BD59-44C7B5123FC5}"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1544736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A3226DC-1447-4268-BD59-44C7B5123FC5}"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396097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A3226DC-1447-4268-BD59-44C7B5123FC5}" type="datetimeFigureOut">
              <a:rPr lang="en-IN" smtClean="0"/>
              <a:t>18-09-2025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1025989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A3226DC-1447-4268-BD59-44C7B5123FC5}" type="datetimeFigureOut">
              <a:rPr lang="en-IN" smtClean="0"/>
              <a:t>18-09-2025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337068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3226DC-1447-4268-BD59-44C7B5123FC5}" type="datetimeFigureOut">
              <a:rPr lang="en-IN" smtClean="0"/>
              <a:t>18-09-2025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2671753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3226DC-1447-4268-BD59-44C7B5123FC5}"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3952075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A3226DC-1447-4268-BD59-44C7B5123FC5}"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7B6F74-45DC-4EB0-9D44-92CE0D989C1C}" type="slidenum">
              <a:rPr lang="en-IN" smtClean="0"/>
              <a:t>‹#›</a:t>
            </a:fld>
            <a:endParaRPr lang="en-IN"/>
          </a:p>
        </p:txBody>
      </p:sp>
    </p:spTree>
    <p:extLst>
      <p:ext uri="{BB962C8B-B14F-4D97-AF65-F5344CB8AC3E}">
        <p14:creationId xmlns:p14="http://schemas.microsoft.com/office/powerpoint/2010/main" val="3110376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226DC-1447-4268-BD59-44C7B5123FC5}" type="datetimeFigureOut">
              <a:rPr lang="en-IN" smtClean="0"/>
              <a:t>18-09-2025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7B6F74-45DC-4EB0-9D44-92CE0D989C1C}" type="slidenum">
              <a:rPr lang="en-IN" smtClean="0"/>
              <a:t>‹#›</a:t>
            </a:fld>
            <a:endParaRPr lang="en-IN"/>
          </a:p>
        </p:txBody>
      </p:sp>
    </p:spTree>
    <p:extLst>
      <p:ext uri="{BB962C8B-B14F-4D97-AF65-F5344CB8AC3E}">
        <p14:creationId xmlns:p14="http://schemas.microsoft.com/office/powerpoint/2010/main" val="122781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machinelearningmastery.com/bagging-and-random-forest-ensemble-algorithms-for-machine-learning/" TargetMode="External"/><Relationship Id="rId2" Type="http://schemas.openxmlformats.org/officeDocument/2006/relationships/hyperlink" Target="https://www.knowledgehut.com/blog/data-science/bagging-and-random-forest-in-machine-learning" TargetMode="External"/><Relationship Id="rId1" Type="http://schemas.openxmlformats.org/officeDocument/2006/relationships/slideLayout" Target="../slideLayouts/slideLayout2.xml"/><Relationship Id="rId4" Type="http://schemas.openxmlformats.org/officeDocument/2006/relationships/hyperlink" Target="https://towardsdatascience.com/decision-tree-ensembles-bagging-and-boosting-266a8ba60fd9"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Ensemble Learning </a:t>
            </a:r>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282839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 </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1496682" y="1825625"/>
            <a:ext cx="9139687" cy="4645289"/>
          </a:xfrm>
          <a:prstGeom prst="rect">
            <a:avLst/>
          </a:prstGeom>
        </p:spPr>
      </p:pic>
    </p:spTree>
    <p:extLst>
      <p:ext uri="{BB962C8B-B14F-4D97-AF65-F5344CB8AC3E}">
        <p14:creationId xmlns:p14="http://schemas.microsoft.com/office/powerpoint/2010/main" val="1570178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a:t>
            </a:r>
            <a:br>
              <a:rPr lang="en-IN" dirty="0"/>
            </a:br>
            <a:endParaRPr lang="en-IN" dirty="0"/>
          </a:p>
        </p:txBody>
      </p:sp>
      <p:sp>
        <p:nvSpPr>
          <p:cNvPr id="3" name="Content Placeholder 2"/>
          <p:cNvSpPr>
            <a:spLocks noGrp="1"/>
          </p:cNvSpPr>
          <p:nvPr>
            <p:ph idx="1"/>
          </p:nvPr>
        </p:nvSpPr>
        <p:spPr>
          <a:xfrm>
            <a:off x="838200" y="1207698"/>
            <a:ext cx="10515600" cy="4969265"/>
          </a:xfrm>
        </p:spPr>
        <p:txBody>
          <a:bodyPr>
            <a:normAutofit/>
          </a:bodyPr>
          <a:lstStyle/>
          <a:p>
            <a:r>
              <a:rPr lang="en-IN" sz="3000" dirty="0"/>
              <a:t>Bagging is the application of the Bootstrap procedure to a high-variance machine learning algorithm, typically decision trees</a:t>
            </a:r>
          </a:p>
          <a:p>
            <a:pPr marL="971550" lvl="1" indent="-514350" algn="just">
              <a:buFont typeface="+mj-lt"/>
              <a:buAutoNum type="arabicPeriod"/>
            </a:pPr>
            <a:r>
              <a:rPr lang="en-IN" sz="2600" dirty="0"/>
              <a:t>Suppose there are N observations and M features. A sample from observation is selected randomly with replacement(Bootstrapping)</a:t>
            </a:r>
          </a:p>
          <a:p>
            <a:pPr marL="971550" lvl="1" indent="-514350" algn="just">
              <a:buFont typeface="+mj-lt"/>
              <a:buAutoNum type="arabicPeriod"/>
            </a:pPr>
            <a:r>
              <a:rPr lang="en-IN" sz="2600" dirty="0"/>
              <a:t>A subset of features are selected to create a model with sample of observations and subset of features</a:t>
            </a:r>
          </a:p>
          <a:p>
            <a:pPr marL="971550" lvl="1" indent="-514350" algn="just">
              <a:buFont typeface="+mj-lt"/>
              <a:buAutoNum type="arabicPeriod"/>
            </a:pPr>
            <a:r>
              <a:rPr lang="en-IN" sz="2600" dirty="0"/>
              <a:t>Feature from the subset is selected which gives the best split on the training data.</a:t>
            </a:r>
          </a:p>
          <a:p>
            <a:pPr marL="971550" lvl="1" indent="-514350" algn="just">
              <a:buFont typeface="+mj-lt"/>
              <a:buAutoNum type="arabicPeriod"/>
            </a:pPr>
            <a:r>
              <a:rPr lang="en-IN" sz="2600" dirty="0"/>
              <a:t>This is repeated to create many models and every model is trained in parallel</a:t>
            </a:r>
          </a:p>
          <a:p>
            <a:pPr marL="971550" lvl="1" indent="-514350" algn="just">
              <a:buFont typeface="+mj-lt"/>
              <a:buAutoNum type="arabicPeriod"/>
            </a:pPr>
            <a:r>
              <a:rPr lang="en-IN" sz="2600" dirty="0"/>
              <a:t>Prediction is given based on the aggregation of predictions from all the models.</a:t>
            </a:r>
          </a:p>
          <a:p>
            <a:endParaRPr lang="en-IN" dirty="0"/>
          </a:p>
        </p:txBody>
      </p:sp>
    </p:spTree>
    <p:extLst>
      <p:ext uri="{BB962C8B-B14F-4D97-AF65-F5344CB8AC3E}">
        <p14:creationId xmlns:p14="http://schemas.microsoft.com/office/powerpoint/2010/main" val="3907008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 </a:t>
            </a:r>
          </a:p>
        </p:txBody>
      </p:sp>
      <p:sp>
        <p:nvSpPr>
          <p:cNvPr id="3" name="Content Placeholder 2"/>
          <p:cNvSpPr>
            <a:spLocks noGrp="1"/>
          </p:cNvSpPr>
          <p:nvPr>
            <p:ph idx="1"/>
          </p:nvPr>
        </p:nvSpPr>
        <p:spPr/>
        <p:txBody>
          <a:bodyPr>
            <a:normAutofit fontScale="92500" lnSpcReduction="20000"/>
          </a:bodyPr>
          <a:lstStyle/>
          <a:p>
            <a:r>
              <a:rPr lang="en-IN" dirty="0"/>
              <a:t>When bagging with decision trees, we are less concerned about individual trees overfitting the training data.</a:t>
            </a:r>
          </a:p>
          <a:p>
            <a:r>
              <a:rPr lang="en-IN" dirty="0"/>
              <a:t>For this reason and for efficiency, the individual decision trees are grown deep  (e.g. few training samples at each leaf-node of the tree) and the trees are not pruned. </a:t>
            </a:r>
          </a:p>
          <a:p>
            <a:r>
              <a:rPr lang="en-IN" dirty="0"/>
              <a:t>These trees will have both high variance and low bias.</a:t>
            </a:r>
          </a:p>
          <a:p>
            <a:r>
              <a:rPr lang="en-IN" dirty="0"/>
              <a:t>These are important characterize of sub-models when combining predictions using bagging. </a:t>
            </a:r>
          </a:p>
          <a:p>
            <a:r>
              <a:rPr lang="en-IN" dirty="0">
                <a:solidFill>
                  <a:srgbClr val="7030A0"/>
                </a:solidFill>
              </a:rPr>
              <a:t>The only parameters when bagging decision trees is the number of samples and hence the number of trees to include.</a:t>
            </a:r>
          </a:p>
          <a:p>
            <a:pPr lvl="1"/>
            <a:r>
              <a:rPr lang="en-IN" dirty="0">
                <a:solidFill>
                  <a:srgbClr val="7030A0"/>
                </a:solidFill>
              </a:rPr>
              <a:t>This can be chosen by increasing the number of trees on run after run until the accuracy begins to stop showing improvement</a:t>
            </a:r>
          </a:p>
        </p:txBody>
      </p:sp>
    </p:spTree>
    <p:extLst>
      <p:ext uri="{BB962C8B-B14F-4D97-AF65-F5344CB8AC3E}">
        <p14:creationId xmlns:p14="http://schemas.microsoft.com/office/powerpoint/2010/main" val="3543549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p:cNvSpPr>
          <p:nvPr>
            <p:ph type="title" idx="4294967295"/>
          </p:nvPr>
        </p:nvSpPr>
        <p:spPr/>
        <p:txBody>
          <a:bodyPr/>
          <a:lstStyle/>
          <a:p>
            <a:r>
              <a:rPr lang="en-US" altLang="en-US" sz="4000"/>
              <a:t>Random Forest Classifier</a:t>
            </a:r>
          </a:p>
        </p:txBody>
      </p:sp>
      <p:sp>
        <p:nvSpPr>
          <p:cNvPr id="102403" name="Text Box 3"/>
          <p:cNvSpPr txBox="1">
            <a:spLocks noChangeArrowheads="1"/>
          </p:cNvSpPr>
          <p:nvPr/>
        </p:nvSpPr>
        <p:spPr bwMode="auto">
          <a:xfrm rot="16200000">
            <a:off x="864394"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2404" name="Text Box 4"/>
          <p:cNvSpPr txBox="1">
            <a:spLocks noChangeArrowheads="1"/>
          </p:cNvSpPr>
          <p:nvPr/>
        </p:nvSpPr>
        <p:spPr bwMode="auto">
          <a:xfrm>
            <a:off x="1531939" y="1398588"/>
            <a:ext cx="21685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b="1">
                <a:latin typeface="Calibri" panose="020F0502020204030204" pitchFamily="34" charset="0"/>
              </a:rPr>
              <a:t>Training Data</a:t>
            </a:r>
          </a:p>
        </p:txBody>
      </p:sp>
      <p:sp>
        <p:nvSpPr>
          <p:cNvPr id="102405" name="Rectangle 5"/>
          <p:cNvSpPr>
            <a:spLocks noChangeArrowheads="1"/>
          </p:cNvSpPr>
          <p:nvPr/>
        </p:nvSpPr>
        <p:spPr bwMode="auto">
          <a:xfrm>
            <a:off x="1966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2406" name="Text Box 6"/>
          <p:cNvSpPr txBox="1">
            <a:spLocks noChangeArrowheads="1"/>
          </p:cNvSpPr>
          <p:nvPr/>
        </p:nvSpPr>
        <p:spPr bwMode="auto">
          <a:xfrm>
            <a:off x="1763714"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443000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p:cNvSpPr>
          <p:nvPr>
            <p:ph type="title" idx="4294967295"/>
          </p:nvPr>
        </p:nvSpPr>
        <p:spPr/>
        <p:txBody>
          <a:bodyPr/>
          <a:lstStyle/>
          <a:p>
            <a:r>
              <a:rPr lang="en-US" altLang="en-US" sz="4000"/>
              <a:t>Random Forest Classifier</a:t>
            </a:r>
          </a:p>
        </p:txBody>
      </p:sp>
      <p:sp>
        <p:nvSpPr>
          <p:cNvPr id="104451" name="Text Box 3"/>
          <p:cNvSpPr txBox="1">
            <a:spLocks noChangeArrowheads="1"/>
          </p:cNvSpPr>
          <p:nvPr/>
        </p:nvSpPr>
        <p:spPr bwMode="auto">
          <a:xfrm rot="16200000">
            <a:off x="864394"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4452" name="Text Box 4"/>
          <p:cNvSpPr txBox="1">
            <a:spLocks noChangeArrowheads="1"/>
          </p:cNvSpPr>
          <p:nvPr/>
        </p:nvSpPr>
        <p:spPr bwMode="auto">
          <a:xfrm>
            <a:off x="1919288" y="1268413"/>
            <a:ext cx="5638800"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lnSpc>
                <a:spcPct val="80000"/>
              </a:lnSpc>
            </a:pPr>
            <a:r>
              <a:rPr lang="en-US" altLang="en-US" sz="2200">
                <a:latin typeface="Calibri" panose="020F0502020204030204" pitchFamily="34" charset="0"/>
              </a:rPr>
              <a:t>Create bootstrap samples</a:t>
            </a:r>
          </a:p>
          <a:p>
            <a:pPr algn="ctr">
              <a:lnSpc>
                <a:spcPct val="80000"/>
              </a:lnSpc>
            </a:pPr>
            <a:r>
              <a:rPr lang="en-US" altLang="en-US" sz="2200">
                <a:latin typeface="Calibri" panose="020F0502020204030204" pitchFamily="34" charset="0"/>
              </a:rPr>
              <a:t>from the training data </a:t>
            </a:r>
          </a:p>
        </p:txBody>
      </p:sp>
      <p:sp>
        <p:nvSpPr>
          <p:cNvPr id="104453" name="Rectangle 5"/>
          <p:cNvSpPr>
            <a:spLocks noChangeArrowheads="1"/>
          </p:cNvSpPr>
          <p:nvPr/>
        </p:nvSpPr>
        <p:spPr bwMode="auto">
          <a:xfrm>
            <a:off x="3795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4" name="Rectangle 6"/>
          <p:cNvSpPr>
            <a:spLocks noChangeArrowheads="1"/>
          </p:cNvSpPr>
          <p:nvPr/>
        </p:nvSpPr>
        <p:spPr bwMode="auto">
          <a:xfrm>
            <a:off x="3795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4455" name="AutoShape 7"/>
          <p:cNvCxnSpPr>
            <a:cxnSpLocks noChangeShapeType="1"/>
          </p:cNvCxnSpPr>
          <p:nvPr/>
        </p:nvCxnSpPr>
        <p:spPr bwMode="auto">
          <a:xfrm>
            <a:off x="3109914"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56" name="Rectangle 8"/>
          <p:cNvSpPr>
            <a:spLocks noChangeArrowheads="1"/>
          </p:cNvSpPr>
          <p:nvPr/>
        </p:nvSpPr>
        <p:spPr bwMode="auto">
          <a:xfrm>
            <a:off x="3795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7" name="Text Box 9"/>
          <p:cNvSpPr txBox="1">
            <a:spLocks noChangeArrowheads="1"/>
          </p:cNvSpPr>
          <p:nvPr/>
        </p:nvSpPr>
        <p:spPr bwMode="auto">
          <a:xfrm rot="16200000">
            <a:off x="3881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4458" name="AutoShape 10"/>
          <p:cNvCxnSpPr>
            <a:cxnSpLocks noChangeShapeType="1"/>
          </p:cNvCxnSpPr>
          <p:nvPr/>
        </p:nvCxnSpPr>
        <p:spPr bwMode="auto">
          <a:xfrm>
            <a:off x="3109914"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59" name="Rectangle 11"/>
          <p:cNvSpPr>
            <a:spLocks noChangeArrowheads="1"/>
          </p:cNvSpPr>
          <p:nvPr/>
        </p:nvSpPr>
        <p:spPr bwMode="auto">
          <a:xfrm>
            <a:off x="1966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4460" name="AutoShape 12"/>
          <p:cNvCxnSpPr>
            <a:cxnSpLocks noChangeShapeType="1"/>
          </p:cNvCxnSpPr>
          <p:nvPr/>
        </p:nvCxnSpPr>
        <p:spPr bwMode="auto">
          <a:xfrm flipV="1">
            <a:off x="3109914"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61" name="Text Box 13"/>
          <p:cNvSpPr txBox="1">
            <a:spLocks noChangeArrowheads="1"/>
          </p:cNvSpPr>
          <p:nvPr/>
        </p:nvSpPr>
        <p:spPr bwMode="auto">
          <a:xfrm>
            <a:off x="1763714"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2798612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474" name="Picture 2"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5105400" y="1981201"/>
            <a:ext cx="5562600" cy="3249613"/>
          </a:xfrm>
          <a:prstGeom prst="rect">
            <a:avLst/>
          </a:prstGeom>
          <a:noFill/>
          <a:extLst>
            <a:ext uri="{909E8E84-426E-40DD-AFC4-6F175D3DCCD1}">
              <a14:hiddenFill xmlns:a14="http://schemas.microsoft.com/office/drawing/2010/main">
                <a:solidFill>
                  <a:srgbClr val="FFFFFF"/>
                </a:solidFill>
              </a14:hiddenFill>
            </a:ext>
          </a:extLst>
        </p:spPr>
      </p:pic>
      <p:sp>
        <p:nvSpPr>
          <p:cNvPr id="105475" name="Rectangle 3"/>
          <p:cNvSpPr>
            <a:spLocks noGrp="1"/>
          </p:cNvSpPr>
          <p:nvPr>
            <p:ph type="title" idx="4294967295"/>
          </p:nvPr>
        </p:nvSpPr>
        <p:spPr/>
        <p:txBody>
          <a:bodyPr/>
          <a:lstStyle/>
          <a:p>
            <a:r>
              <a:rPr lang="en-US" altLang="en-US" sz="4000"/>
              <a:t>Random Forest Classifier</a:t>
            </a:r>
          </a:p>
        </p:txBody>
      </p:sp>
      <p:sp>
        <p:nvSpPr>
          <p:cNvPr id="105476" name="Text Box 4"/>
          <p:cNvSpPr txBox="1">
            <a:spLocks noChangeArrowheads="1"/>
          </p:cNvSpPr>
          <p:nvPr/>
        </p:nvSpPr>
        <p:spPr bwMode="auto">
          <a:xfrm rot="16200000">
            <a:off x="878682" y="3226594"/>
            <a:ext cx="1624012"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5477" name="Text Box 5"/>
          <p:cNvSpPr txBox="1">
            <a:spLocks noChangeArrowheads="1"/>
          </p:cNvSpPr>
          <p:nvPr/>
        </p:nvSpPr>
        <p:spPr bwMode="auto">
          <a:xfrm>
            <a:off x="6280150" y="1287463"/>
            <a:ext cx="3011488" cy="628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200">
                <a:latin typeface="Calibri" panose="020F0502020204030204" pitchFamily="34" charset="0"/>
              </a:rPr>
              <a:t>Construct a decision tree</a:t>
            </a:r>
          </a:p>
          <a:p>
            <a:pPr algn="ctr">
              <a:lnSpc>
                <a:spcPct val="80000"/>
              </a:lnSpc>
            </a:pPr>
            <a:endParaRPr lang="en-US" altLang="en-US" sz="2200">
              <a:latin typeface="Calibri" panose="020F0502020204030204" pitchFamily="34" charset="0"/>
            </a:endParaRPr>
          </a:p>
        </p:txBody>
      </p:sp>
      <p:sp>
        <p:nvSpPr>
          <p:cNvPr id="105478" name="Rectangle 6"/>
          <p:cNvSpPr>
            <a:spLocks noChangeArrowheads="1"/>
          </p:cNvSpPr>
          <p:nvPr/>
        </p:nvSpPr>
        <p:spPr bwMode="auto">
          <a:xfrm>
            <a:off x="3810000"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79" name="Rectangle 7"/>
          <p:cNvSpPr>
            <a:spLocks noChangeArrowheads="1"/>
          </p:cNvSpPr>
          <p:nvPr/>
        </p:nvSpPr>
        <p:spPr bwMode="auto">
          <a:xfrm>
            <a:off x="3810000"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5480" name="AutoShape 8"/>
          <p:cNvCxnSpPr>
            <a:cxnSpLocks noChangeShapeType="1"/>
          </p:cNvCxnSpPr>
          <p:nvPr/>
        </p:nvCxnSpPr>
        <p:spPr bwMode="auto">
          <a:xfrm>
            <a:off x="3124201"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1" name="Rectangle 9"/>
          <p:cNvSpPr>
            <a:spLocks noChangeArrowheads="1"/>
          </p:cNvSpPr>
          <p:nvPr/>
        </p:nvSpPr>
        <p:spPr bwMode="auto">
          <a:xfrm>
            <a:off x="38100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482" name="Text Box 10"/>
          <p:cNvSpPr txBox="1">
            <a:spLocks noChangeArrowheads="1"/>
          </p:cNvSpPr>
          <p:nvPr/>
        </p:nvSpPr>
        <p:spPr bwMode="auto">
          <a:xfrm rot="16200000">
            <a:off x="3895725"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5483" name="AutoShape 11"/>
          <p:cNvCxnSpPr>
            <a:cxnSpLocks noChangeShapeType="1"/>
          </p:cNvCxnSpPr>
          <p:nvPr/>
        </p:nvCxnSpPr>
        <p:spPr bwMode="auto">
          <a:xfrm>
            <a:off x="3124201"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4" name="Line 12"/>
          <p:cNvSpPr>
            <a:spLocks noChangeShapeType="1"/>
          </p:cNvSpPr>
          <p:nvPr/>
        </p:nvSpPr>
        <p:spPr bwMode="auto">
          <a:xfrm>
            <a:off x="5029200" y="2286000"/>
            <a:ext cx="9906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5485" name="Rectangle 13"/>
          <p:cNvSpPr>
            <a:spLocks noChangeArrowheads="1"/>
          </p:cNvSpPr>
          <p:nvPr/>
        </p:nvSpPr>
        <p:spPr bwMode="auto">
          <a:xfrm>
            <a:off x="1981200"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5486" name="AutoShape 14"/>
          <p:cNvCxnSpPr>
            <a:cxnSpLocks noChangeShapeType="1"/>
          </p:cNvCxnSpPr>
          <p:nvPr/>
        </p:nvCxnSpPr>
        <p:spPr bwMode="auto">
          <a:xfrm flipV="1">
            <a:off x="3124201"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5487" name="Text Box 15"/>
          <p:cNvSpPr txBox="1">
            <a:spLocks noChangeArrowheads="1"/>
          </p:cNvSpPr>
          <p:nvPr/>
        </p:nvSpPr>
        <p:spPr bwMode="auto">
          <a:xfrm>
            <a:off x="1778000" y="22860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38924498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p:cNvSpPr>
          <p:nvPr>
            <p:ph type="title" idx="4294967295"/>
          </p:nvPr>
        </p:nvSpPr>
        <p:spPr/>
        <p:txBody>
          <a:bodyPr/>
          <a:lstStyle/>
          <a:p>
            <a:r>
              <a:rPr lang="en-US" altLang="en-US" sz="4000"/>
              <a:t>Random Forest Classifier</a:t>
            </a:r>
          </a:p>
        </p:txBody>
      </p:sp>
      <p:sp>
        <p:nvSpPr>
          <p:cNvPr id="107523" name="Text Box 3"/>
          <p:cNvSpPr txBox="1">
            <a:spLocks noChangeArrowheads="1"/>
          </p:cNvSpPr>
          <p:nvPr/>
        </p:nvSpPr>
        <p:spPr bwMode="auto">
          <a:xfrm rot="16200000">
            <a:off x="878682" y="3226594"/>
            <a:ext cx="1624012" cy="457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7524" name="Rectangle 4"/>
          <p:cNvSpPr>
            <a:spLocks noChangeArrowheads="1"/>
          </p:cNvSpPr>
          <p:nvPr/>
        </p:nvSpPr>
        <p:spPr bwMode="auto">
          <a:xfrm>
            <a:off x="3810000"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525" name="Rectangle 5"/>
          <p:cNvSpPr>
            <a:spLocks noChangeArrowheads="1"/>
          </p:cNvSpPr>
          <p:nvPr/>
        </p:nvSpPr>
        <p:spPr bwMode="auto">
          <a:xfrm>
            <a:off x="3810000"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7526" name="AutoShape 6"/>
          <p:cNvCxnSpPr>
            <a:cxnSpLocks noChangeShapeType="1"/>
          </p:cNvCxnSpPr>
          <p:nvPr/>
        </p:nvCxnSpPr>
        <p:spPr bwMode="auto">
          <a:xfrm>
            <a:off x="3124201"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27" name="Rectangle 7"/>
          <p:cNvSpPr>
            <a:spLocks noChangeArrowheads="1"/>
          </p:cNvSpPr>
          <p:nvPr/>
        </p:nvSpPr>
        <p:spPr bwMode="auto">
          <a:xfrm>
            <a:off x="38100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7528" name="Text Box 8"/>
          <p:cNvSpPr txBox="1">
            <a:spLocks noChangeArrowheads="1"/>
          </p:cNvSpPr>
          <p:nvPr/>
        </p:nvSpPr>
        <p:spPr bwMode="auto">
          <a:xfrm rot="16200000">
            <a:off x="3895725"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7529" name="AutoShape 9"/>
          <p:cNvCxnSpPr>
            <a:cxnSpLocks noChangeShapeType="1"/>
          </p:cNvCxnSpPr>
          <p:nvPr/>
        </p:nvCxnSpPr>
        <p:spPr bwMode="auto">
          <a:xfrm>
            <a:off x="3124201"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7530" name="Picture 10"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5105400" y="1981201"/>
            <a:ext cx="5562600" cy="3249613"/>
          </a:xfrm>
          <a:prstGeom prst="rect">
            <a:avLst/>
          </a:prstGeom>
          <a:noFill/>
          <a:extLst>
            <a:ext uri="{909E8E84-426E-40DD-AFC4-6F175D3DCCD1}">
              <a14:hiddenFill xmlns:a14="http://schemas.microsoft.com/office/drawing/2010/main">
                <a:solidFill>
                  <a:srgbClr val="FFFFFF"/>
                </a:solidFill>
              </a14:hiddenFill>
            </a:ext>
          </a:extLst>
        </p:spPr>
      </p:pic>
      <p:sp>
        <p:nvSpPr>
          <p:cNvPr id="107531" name="Line 11"/>
          <p:cNvSpPr>
            <a:spLocks noChangeShapeType="1"/>
          </p:cNvSpPr>
          <p:nvPr/>
        </p:nvSpPr>
        <p:spPr bwMode="auto">
          <a:xfrm>
            <a:off x="5029200" y="2286000"/>
            <a:ext cx="990600" cy="158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7532" name="Rectangle 12"/>
          <p:cNvSpPr>
            <a:spLocks noChangeArrowheads="1"/>
          </p:cNvSpPr>
          <p:nvPr/>
        </p:nvSpPr>
        <p:spPr bwMode="auto">
          <a:xfrm>
            <a:off x="1981200"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7533" name="AutoShape 13"/>
          <p:cNvCxnSpPr>
            <a:cxnSpLocks noChangeShapeType="1"/>
          </p:cNvCxnSpPr>
          <p:nvPr/>
        </p:nvCxnSpPr>
        <p:spPr bwMode="auto">
          <a:xfrm flipV="1">
            <a:off x="3124201" y="2514600"/>
            <a:ext cx="657225" cy="6096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7534" name="Text Box 14"/>
          <p:cNvSpPr txBox="1">
            <a:spLocks noChangeArrowheads="1"/>
          </p:cNvSpPr>
          <p:nvPr/>
        </p:nvSpPr>
        <p:spPr bwMode="auto">
          <a:xfrm>
            <a:off x="1778000" y="2286000"/>
            <a:ext cx="1544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
        <p:nvSpPr>
          <p:cNvPr id="107535" name="Text Box 15"/>
          <p:cNvSpPr txBox="1">
            <a:spLocks noChangeArrowheads="1"/>
          </p:cNvSpPr>
          <p:nvPr/>
        </p:nvSpPr>
        <p:spPr bwMode="auto">
          <a:xfrm>
            <a:off x="5072064" y="1273176"/>
            <a:ext cx="4491037"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a:latin typeface="Calibri" panose="020F0502020204030204" pitchFamily="34" charset="0"/>
              </a:rPr>
              <a:t>At each node in choosing the split feature</a:t>
            </a:r>
          </a:p>
          <a:p>
            <a:pPr algn="ctr">
              <a:lnSpc>
                <a:spcPct val="80000"/>
              </a:lnSpc>
            </a:pPr>
            <a:r>
              <a:rPr lang="en-US" altLang="en-US" sz="2000">
                <a:latin typeface="Calibri" panose="020F0502020204030204" pitchFamily="34" charset="0"/>
              </a:rPr>
              <a:t>choose only among </a:t>
            </a:r>
            <a:r>
              <a:rPr lang="en-US" altLang="en-US" sz="2000" i="1">
                <a:latin typeface="Calibri" panose="020F0502020204030204" pitchFamily="34" charset="0"/>
              </a:rPr>
              <a:t>m</a:t>
            </a:r>
            <a:r>
              <a:rPr lang="en-US" altLang="en-US" sz="2000">
                <a:latin typeface="Calibri" panose="020F0502020204030204" pitchFamily="34" charset="0"/>
              </a:rPr>
              <a:t>&lt;</a:t>
            </a:r>
            <a:r>
              <a:rPr lang="en-US" altLang="en-US" sz="2000" i="1">
                <a:latin typeface="Calibri" panose="020F0502020204030204" pitchFamily="34" charset="0"/>
              </a:rPr>
              <a:t>M</a:t>
            </a:r>
            <a:r>
              <a:rPr lang="en-US" altLang="en-US" sz="2000">
                <a:latin typeface="Calibri" panose="020F0502020204030204" pitchFamily="34" charset="0"/>
              </a:rPr>
              <a:t> features</a:t>
            </a:r>
          </a:p>
        </p:txBody>
      </p:sp>
    </p:spTree>
    <p:extLst>
      <p:ext uri="{BB962C8B-B14F-4D97-AF65-F5344CB8AC3E}">
        <p14:creationId xmlns:p14="http://schemas.microsoft.com/office/powerpoint/2010/main" val="2436159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p:cNvSpPr>
          <p:nvPr>
            <p:ph type="title" idx="4294967295"/>
          </p:nvPr>
        </p:nvSpPr>
        <p:spPr/>
        <p:txBody>
          <a:bodyPr/>
          <a:lstStyle/>
          <a:p>
            <a:r>
              <a:rPr lang="en-US" altLang="en-US" b="1"/>
              <a:t>Random Forest Classifier</a:t>
            </a:r>
          </a:p>
        </p:txBody>
      </p:sp>
      <p:sp>
        <p:nvSpPr>
          <p:cNvPr id="109571" name="Text Box 3"/>
          <p:cNvSpPr txBox="1">
            <a:spLocks noChangeArrowheads="1"/>
          </p:cNvSpPr>
          <p:nvPr/>
        </p:nvSpPr>
        <p:spPr bwMode="auto">
          <a:xfrm>
            <a:off x="5303839" y="1125539"/>
            <a:ext cx="3165475"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lnSpc>
                <a:spcPct val="80000"/>
              </a:lnSpc>
            </a:pPr>
            <a:r>
              <a:rPr lang="en-US" altLang="en-US" sz="2000" b="1">
                <a:latin typeface="Calibri" panose="020F0502020204030204" pitchFamily="34" charset="0"/>
              </a:rPr>
              <a:t>Create decision tree</a:t>
            </a:r>
          </a:p>
          <a:p>
            <a:pPr algn="ctr">
              <a:lnSpc>
                <a:spcPct val="80000"/>
              </a:lnSpc>
            </a:pPr>
            <a:r>
              <a:rPr lang="en-US" altLang="en-US" sz="2000" b="1">
                <a:latin typeface="Calibri" panose="020F0502020204030204" pitchFamily="34" charset="0"/>
              </a:rPr>
              <a:t>from each bootstrap sample</a:t>
            </a:r>
          </a:p>
        </p:txBody>
      </p:sp>
      <p:sp>
        <p:nvSpPr>
          <p:cNvPr id="109572" name="Rectangle 4"/>
          <p:cNvSpPr>
            <a:spLocks noChangeArrowheads="1"/>
          </p:cNvSpPr>
          <p:nvPr/>
        </p:nvSpPr>
        <p:spPr bwMode="auto">
          <a:xfrm>
            <a:off x="3733800"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109573" name="Picture 5"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5943600" y="4879976"/>
            <a:ext cx="2209800" cy="1292225"/>
          </a:xfrm>
          <a:prstGeom prst="rect">
            <a:avLst/>
          </a:prstGeom>
          <a:noFill/>
          <a:extLst>
            <a:ext uri="{909E8E84-426E-40DD-AFC4-6F175D3DCCD1}">
              <a14:hiddenFill xmlns:a14="http://schemas.microsoft.com/office/drawing/2010/main">
                <a:solidFill>
                  <a:srgbClr val="FFFFFF"/>
                </a:solidFill>
              </a14:hiddenFill>
            </a:ext>
          </a:extLst>
        </p:spPr>
      </p:pic>
      <p:grpSp>
        <p:nvGrpSpPr>
          <p:cNvPr id="109574" name="Group 6"/>
          <p:cNvGrpSpPr>
            <a:grpSpLocks/>
          </p:cNvGrpSpPr>
          <p:nvPr/>
        </p:nvGrpSpPr>
        <p:grpSpPr bwMode="auto">
          <a:xfrm>
            <a:off x="1447801" y="1676400"/>
            <a:ext cx="6615113" cy="3962400"/>
            <a:chOff x="249" y="1056"/>
            <a:chExt cx="4167" cy="2496"/>
          </a:xfrm>
        </p:grpSpPr>
        <p:sp>
          <p:nvSpPr>
            <p:cNvPr id="109575" name="Text Box 7"/>
            <p:cNvSpPr txBox="1">
              <a:spLocks noChangeArrowheads="1"/>
            </p:cNvSpPr>
            <p:nvPr/>
          </p:nvSpPr>
          <p:spPr bwMode="auto">
            <a:xfrm rot="16200000">
              <a:off x="-119" y="2033"/>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09576" name="Rectangle 8"/>
            <p:cNvSpPr>
              <a:spLocks noChangeArrowheads="1"/>
            </p:cNvSpPr>
            <p:nvPr/>
          </p:nvSpPr>
          <p:spPr bwMode="auto">
            <a:xfrm>
              <a:off x="1728" y="1200"/>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9577" name="Rectangle 9"/>
            <p:cNvSpPr>
              <a:spLocks noChangeArrowheads="1"/>
            </p:cNvSpPr>
            <p:nvPr/>
          </p:nvSpPr>
          <p:spPr bwMode="auto">
            <a:xfrm>
              <a:off x="1728" y="2016"/>
              <a:ext cx="720" cy="576"/>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9578" name="AutoShape 10"/>
            <p:cNvCxnSpPr>
              <a:cxnSpLocks noChangeShapeType="1"/>
            </p:cNvCxnSpPr>
            <p:nvPr/>
          </p:nvCxnSpPr>
          <p:spPr bwMode="auto">
            <a:xfrm>
              <a:off x="1296" y="2160"/>
              <a:ext cx="414" cy="24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79" name="Text Box 11"/>
            <p:cNvSpPr txBox="1">
              <a:spLocks noChangeArrowheads="1"/>
            </p:cNvSpPr>
            <p:nvPr/>
          </p:nvSpPr>
          <p:spPr bwMode="auto">
            <a:xfrm rot="16200000">
              <a:off x="1782" y="2730"/>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09580" name="AutoShape 12"/>
            <p:cNvCxnSpPr>
              <a:cxnSpLocks noChangeShapeType="1"/>
            </p:cNvCxnSpPr>
            <p:nvPr/>
          </p:nvCxnSpPr>
          <p:spPr bwMode="auto">
            <a:xfrm>
              <a:off x="1296" y="2064"/>
              <a:ext cx="414" cy="1488"/>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09581" name="Picture 13"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3047" y="1056"/>
              <a:ext cx="1273" cy="744"/>
            </a:xfrm>
            <a:prstGeom prst="rect">
              <a:avLst/>
            </a:prstGeom>
            <a:noFill/>
            <a:extLst>
              <a:ext uri="{909E8E84-426E-40DD-AFC4-6F175D3DCCD1}">
                <a14:hiddenFill xmlns:a14="http://schemas.microsoft.com/office/drawing/2010/main">
                  <a:solidFill>
                    <a:srgbClr val="FFFFFF"/>
                  </a:solidFill>
                </a14:hiddenFill>
              </a:ext>
            </a:extLst>
          </p:spPr>
        </p:pic>
        <p:pic>
          <p:nvPicPr>
            <p:cNvPr id="109582" name="Picture 14" descr="Decision2"/>
            <p:cNvPicPr>
              <a:picLocks noChangeAspect="1" noChangeArrowheads="1"/>
            </p:cNvPicPr>
            <p:nvPr/>
          </p:nvPicPr>
          <p:blipFill>
            <a:blip r:embed="rId2" cstate="print">
              <a:extLst>
                <a:ext uri="{28A0092B-C50C-407E-A947-70E740481C1C}">
                  <a14:useLocalDpi xmlns:a14="http://schemas.microsoft.com/office/drawing/2010/main" val="0"/>
                </a:ext>
              </a:extLst>
            </a:blip>
            <a:srcRect t="54411"/>
            <a:stretch>
              <a:fillRect/>
            </a:stretch>
          </p:blipFill>
          <p:spPr bwMode="auto">
            <a:xfrm>
              <a:off x="3024" y="1824"/>
              <a:ext cx="1392" cy="814"/>
            </a:xfrm>
            <a:prstGeom prst="rect">
              <a:avLst/>
            </a:prstGeom>
            <a:noFill/>
            <a:extLst>
              <a:ext uri="{909E8E84-426E-40DD-AFC4-6F175D3DCCD1}">
                <a14:hiddenFill xmlns:a14="http://schemas.microsoft.com/office/drawing/2010/main">
                  <a:solidFill>
                    <a:srgbClr val="FFFFFF"/>
                  </a:solidFill>
                </a14:hiddenFill>
              </a:ext>
            </a:extLst>
          </p:spPr>
        </p:pic>
        <p:sp>
          <p:nvSpPr>
            <p:cNvPr id="109583" name="Line 15"/>
            <p:cNvSpPr>
              <a:spLocks noChangeShapeType="1"/>
            </p:cNvSpPr>
            <p:nvPr/>
          </p:nvSpPr>
          <p:spPr bwMode="auto">
            <a:xfrm>
              <a:off x="2496" y="1440"/>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584" name="Line 16"/>
            <p:cNvSpPr>
              <a:spLocks noChangeShapeType="1"/>
            </p:cNvSpPr>
            <p:nvPr/>
          </p:nvSpPr>
          <p:spPr bwMode="auto">
            <a:xfrm>
              <a:off x="2448" y="2256"/>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585" name="Line 17"/>
            <p:cNvSpPr>
              <a:spLocks noChangeShapeType="1"/>
            </p:cNvSpPr>
            <p:nvPr/>
          </p:nvSpPr>
          <p:spPr bwMode="auto">
            <a:xfrm>
              <a:off x="2496" y="3504"/>
              <a:ext cx="62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09586" name="Text Box 18"/>
            <p:cNvSpPr txBox="1">
              <a:spLocks noChangeArrowheads="1"/>
            </p:cNvSpPr>
            <p:nvPr/>
          </p:nvSpPr>
          <p:spPr bwMode="auto">
            <a:xfrm rot="16200000">
              <a:off x="3318" y="2722"/>
              <a:ext cx="488"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09587" name="Rectangle 19"/>
            <p:cNvSpPr>
              <a:spLocks noChangeArrowheads="1"/>
            </p:cNvSpPr>
            <p:nvPr/>
          </p:nvSpPr>
          <p:spPr bwMode="auto">
            <a:xfrm>
              <a:off x="576" y="1824"/>
              <a:ext cx="720" cy="576"/>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09588" name="AutoShape 20"/>
            <p:cNvCxnSpPr>
              <a:cxnSpLocks noChangeShapeType="1"/>
            </p:cNvCxnSpPr>
            <p:nvPr/>
          </p:nvCxnSpPr>
          <p:spPr bwMode="auto">
            <a:xfrm flipV="1">
              <a:off x="1296" y="1584"/>
              <a:ext cx="414" cy="384"/>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9589" name="Text Box 21"/>
            <p:cNvSpPr txBox="1">
              <a:spLocks noChangeArrowheads="1"/>
            </p:cNvSpPr>
            <p:nvPr/>
          </p:nvSpPr>
          <p:spPr bwMode="auto">
            <a:xfrm>
              <a:off x="448" y="1440"/>
              <a:ext cx="97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grpSp>
    </p:spTree>
    <p:extLst>
      <p:ext uri="{BB962C8B-B14F-4D97-AF65-F5344CB8AC3E}">
        <p14:creationId xmlns:p14="http://schemas.microsoft.com/office/powerpoint/2010/main" val="1578212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p:txBody>
          <a:bodyPr/>
          <a:lstStyle/>
          <a:p>
            <a:r>
              <a:rPr lang="en-US" altLang="en-US" b="1"/>
              <a:t>Random Forest Classifier</a:t>
            </a:r>
          </a:p>
        </p:txBody>
      </p:sp>
      <p:sp>
        <p:nvSpPr>
          <p:cNvPr id="110595" name="Text Box 3"/>
          <p:cNvSpPr txBox="1">
            <a:spLocks noChangeArrowheads="1"/>
          </p:cNvSpPr>
          <p:nvPr/>
        </p:nvSpPr>
        <p:spPr bwMode="auto">
          <a:xfrm rot="16200000">
            <a:off x="864394" y="3226594"/>
            <a:ext cx="162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N examples</a:t>
            </a:r>
          </a:p>
        </p:txBody>
      </p:sp>
      <p:sp>
        <p:nvSpPr>
          <p:cNvPr id="110596" name="Rectangle 4"/>
          <p:cNvSpPr>
            <a:spLocks noChangeArrowheads="1"/>
          </p:cNvSpPr>
          <p:nvPr/>
        </p:nvSpPr>
        <p:spPr bwMode="auto">
          <a:xfrm>
            <a:off x="3795713" y="19050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597" name="Rectangle 5"/>
          <p:cNvSpPr>
            <a:spLocks noChangeArrowheads="1"/>
          </p:cNvSpPr>
          <p:nvPr/>
        </p:nvSpPr>
        <p:spPr bwMode="auto">
          <a:xfrm>
            <a:off x="3795713" y="32004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cxnSp>
        <p:nvCxnSpPr>
          <p:cNvPr id="110598" name="AutoShape 6"/>
          <p:cNvCxnSpPr>
            <a:cxnSpLocks noChangeShapeType="1"/>
            <a:endCxn id="110596" idx="1"/>
          </p:cNvCxnSpPr>
          <p:nvPr/>
        </p:nvCxnSpPr>
        <p:spPr bwMode="auto">
          <a:xfrm flipV="1">
            <a:off x="3124201" y="2362200"/>
            <a:ext cx="657225" cy="9144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0599" name="AutoShape 7"/>
          <p:cNvCxnSpPr>
            <a:cxnSpLocks noChangeShapeType="1"/>
          </p:cNvCxnSpPr>
          <p:nvPr/>
        </p:nvCxnSpPr>
        <p:spPr bwMode="auto">
          <a:xfrm>
            <a:off x="3109914" y="3429000"/>
            <a:ext cx="657225" cy="3810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0600" name="Rectangle 8"/>
          <p:cNvSpPr>
            <a:spLocks noChangeArrowheads="1"/>
          </p:cNvSpPr>
          <p:nvPr/>
        </p:nvSpPr>
        <p:spPr bwMode="auto">
          <a:xfrm>
            <a:off x="3795713" y="5181600"/>
            <a:ext cx="1143000" cy="914400"/>
          </a:xfrm>
          <a:prstGeom prst="rect">
            <a:avLst/>
          </a:prstGeom>
          <a:solidFill>
            <a:srgbClr val="4D9F37"/>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01" name="Text Box 9"/>
          <p:cNvSpPr txBox="1">
            <a:spLocks noChangeArrowheads="1"/>
          </p:cNvSpPr>
          <p:nvPr/>
        </p:nvSpPr>
        <p:spPr bwMode="auto">
          <a:xfrm rot="16200000">
            <a:off x="3881438" y="43338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cxnSp>
        <p:nvCxnSpPr>
          <p:cNvPr id="110602" name="AutoShape 10"/>
          <p:cNvCxnSpPr>
            <a:cxnSpLocks noChangeShapeType="1"/>
          </p:cNvCxnSpPr>
          <p:nvPr/>
        </p:nvCxnSpPr>
        <p:spPr bwMode="auto">
          <a:xfrm>
            <a:off x="3109914" y="3276600"/>
            <a:ext cx="657225" cy="2362200"/>
          </a:xfrm>
          <a:prstGeom prst="bentConnector3">
            <a:avLst>
              <a:gd name="adj1" fmla="val 50000"/>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0603" name="Picture 11" descr="Decision"/>
          <p:cNvPicPr>
            <a:picLocks noChangeAspect="1" noChangeArrowheads="1"/>
          </p:cNvPicPr>
          <p:nvPr/>
        </p:nvPicPr>
        <p:blipFill>
          <a:blip r:embed="rId3" cstate="print">
            <a:extLst>
              <a:ext uri="{28A0092B-C50C-407E-A947-70E740481C1C}">
                <a14:useLocalDpi xmlns:a14="http://schemas.microsoft.com/office/drawing/2010/main" val="0"/>
              </a:ext>
            </a:extLst>
          </a:blip>
          <a:srcRect b="54442"/>
          <a:stretch>
            <a:fillRect/>
          </a:stretch>
        </p:blipFill>
        <p:spPr bwMode="auto">
          <a:xfrm>
            <a:off x="5889625" y="1676400"/>
            <a:ext cx="2020888" cy="1181100"/>
          </a:xfrm>
          <a:prstGeom prst="rect">
            <a:avLst/>
          </a:prstGeom>
          <a:noFill/>
          <a:extLst>
            <a:ext uri="{909E8E84-426E-40DD-AFC4-6F175D3DCCD1}">
              <a14:hiddenFill xmlns:a14="http://schemas.microsoft.com/office/drawing/2010/main">
                <a:solidFill>
                  <a:srgbClr val="FFFFFF"/>
                </a:solidFill>
              </a14:hiddenFill>
            </a:ext>
          </a:extLst>
        </p:spPr>
      </p:pic>
      <p:pic>
        <p:nvPicPr>
          <p:cNvPr id="110604" name="Picture 12" descr="Decision2"/>
          <p:cNvPicPr>
            <a:picLocks noChangeAspect="1" noChangeArrowheads="1"/>
          </p:cNvPicPr>
          <p:nvPr/>
        </p:nvPicPr>
        <p:blipFill>
          <a:blip r:embed="rId4" cstate="print">
            <a:extLst>
              <a:ext uri="{28A0092B-C50C-407E-A947-70E740481C1C}">
                <a14:useLocalDpi xmlns:a14="http://schemas.microsoft.com/office/drawing/2010/main" val="0"/>
              </a:ext>
            </a:extLst>
          </a:blip>
          <a:srcRect t="54411"/>
          <a:stretch>
            <a:fillRect/>
          </a:stretch>
        </p:blipFill>
        <p:spPr bwMode="auto">
          <a:xfrm>
            <a:off x="5853113" y="2895601"/>
            <a:ext cx="2209800" cy="1292225"/>
          </a:xfrm>
          <a:prstGeom prst="rect">
            <a:avLst/>
          </a:prstGeom>
          <a:noFill/>
          <a:extLst>
            <a:ext uri="{909E8E84-426E-40DD-AFC4-6F175D3DCCD1}">
              <a14:hiddenFill xmlns:a14="http://schemas.microsoft.com/office/drawing/2010/main">
                <a:solidFill>
                  <a:srgbClr val="FFFFFF"/>
                </a:solidFill>
              </a14:hiddenFill>
            </a:ext>
          </a:extLst>
        </p:spPr>
      </p:pic>
      <p:pic>
        <p:nvPicPr>
          <p:cNvPr id="110605" name="Picture 13" descr="Decision2"/>
          <p:cNvPicPr>
            <a:picLocks noChangeAspect="1" noChangeArrowheads="1"/>
          </p:cNvPicPr>
          <p:nvPr/>
        </p:nvPicPr>
        <p:blipFill>
          <a:blip r:embed="rId4" cstate="print">
            <a:extLst>
              <a:ext uri="{28A0092B-C50C-407E-A947-70E740481C1C}">
                <a14:useLocalDpi xmlns:a14="http://schemas.microsoft.com/office/drawing/2010/main" val="0"/>
              </a:ext>
            </a:extLst>
          </a:blip>
          <a:srcRect t="54411"/>
          <a:stretch>
            <a:fillRect/>
          </a:stretch>
        </p:blipFill>
        <p:spPr bwMode="auto">
          <a:xfrm>
            <a:off x="5853113" y="4956176"/>
            <a:ext cx="2209800" cy="1292225"/>
          </a:xfrm>
          <a:prstGeom prst="rect">
            <a:avLst/>
          </a:prstGeom>
          <a:noFill/>
          <a:extLst>
            <a:ext uri="{909E8E84-426E-40DD-AFC4-6F175D3DCCD1}">
              <a14:hiddenFill xmlns:a14="http://schemas.microsoft.com/office/drawing/2010/main">
                <a:solidFill>
                  <a:srgbClr val="FFFFFF"/>
                </a:solidFill>
              </a14:hiddenFill>
            </a:ext>
          </a:extLst>
        </p:spPr>
      </p:pic>
      <p:sp>
        <p:nvSpPr>
          <p:cNvPr id="110606" name="Line 14"/>
          <p:cNvSpPr>
            <a:spLocks noChangeShapeType="1"/>
          </p:cNvSpPr>
          <p:nvPr/>
        </p:nvSpPr>
        <p:spPr bwMode="auto">
          <a:xfrm>
            <a:off x="4953000" y="22860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7" name="Line 15"/>
          <p:cNvSpPr>
            <a:spLocks noChangeShapeType="1"/>
          </p:cNvSpPr>
          <p:nvPr/>
        </p:nvSpPr>
        <p:spPr bwMode="auto">
          <a:xfrm>
            <a:off x="4938713" y="35814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8" name="Line 16"/>
          <p:cNvSpPr>
            <a:spLocks noChangeShapeType="1"/>
          </p:cNvSpPr>
          <p:nvPr/>
        </p:nvSpPr>
        <p:spPr bwMode="auto">
          <a:xfrm>
            <a:off x="5014913" y="5562600"/>
            <a:ext cx="9906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110609" name="Text Box 17"/>
          <p:cNvSpPr txBox="1">
            <a:spLocks noChangeArrowheads="1"/>
          </p:cNvSpPr>
          <p:nvPr/>
        </p:nvSpPr>
        <p:spPr bwMode="auto">
          <a:xfrm rot="16200000">
            <a:off x="6319838" y="4321175"/>
            <a:ext cx="7747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600" b="1">
                <a:latin typeface="Calibri" panose="020F0502020204030204" pitchFamily="34" charset="0"/>
              </a:rPr>
              <a:t>....…</a:t>
            </a:r>
          </a:p>
        </p:txBody>
      </p:sp>
      <p:sp>
        <p:nvSpPr>
          <p:cNvPr id="110610" name="Text Box 18"/>
          <p:cNvSpPr txBox="1">
            <a:spLocks noChangeArrowheads="1"/>
          </p:cNvSpPr>
          <p:nvPr/>
        </p:nvSpPr>
        <p:spPr bwMode="auto">
          <a:xfrm>
            <a:off x="8596313" y="3124201"/>
            <a:ext cx="16002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b="1" dirty="0">
                <a:latin typeface="Calibri" panose="020F0502020204030204" pitchFamily="34" charset="0"/>
              </a:rPr>
              <a:t>Take the majority vote</a:t>
            </a:r>
          </a:p>
        </p:txBody>
      </p:sp>
      <p:sp>
        <p:nvSpPr>
          <p:cNvPr id="110611" name="AutoShape 19"/>
          <p:cNvSpPr>
            <a:spLocks/>
          </p:cNvSpPr>
          <p:nvPr/>
        </p:nvSpPr>
        <p:spPr bwMode="auto">
          <a:xfrm>
            <a:off x="7924800" y="1600200"/>
            <a:ext cx="533400" cy="4572000"/>
          </a:xfrm>
          <a:prstGeom prst="rightBrace">
            <a:avLst>
              <a:gd name="adj1" fmla="val 71429"/>
              <a:gd name="adj2" fmla="val 50000"/>
            </a:avLst>
          </a:prstGeom>
          <a:noFill/>
          <a:ln w="381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12" name="Rectangle 20"/>
          <p:cNvSpPr>
            <a:spLocks noChangeArrowheads="1"/>
          </p:cNvSpPr>
          <p:nvPr/>
        </p:nvSpPr>
        <p:spPr bwMode="auto">
          <a:xfrm>
            <a:off x="1966913" y="2895600"/>
            <a:ext cx="1143000" cy="914400"/>
          </a:xfrm>
          <a:prstGeom prst="rect">
            <a:avLst/>
          </a:prstGeom>
          <a:solidFill>
            <a:srgbClr val="ECAB28"/>
          </a:solidFill>
          <a:ln w="2857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0613" name="Text Box 21"/>
          <p:cNvSpPr txBox="1">
            <a:spLocks noChangeArrowheads="1"/>
          </p:cNvSpPr>
          <p:nvPr/>
        </p:nvSpPr>
        <p:spPr bwMode="auto">
          <a:xfrm>
            <a:off x="1763714" y="2286000"/>
            <a:ext cx="15446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latin typeface="Calibri" panose="020F0502020204030204" pitchFamily="34" charset="0"/>
              </a:rPr>
              <a:t>M features</a:t>
            </a:r>
          </a:p>
        </p:txBody>
      </p:sp>
    </p:spTree>
    <p:extLst>
      <p:ext uri="{BB962C8B-B14F-4D97-AF65-F5344CB8AC3E}">
        <p14:creationId xmlns:p14="http://schemas.microsoft.com/office/powerpoint/2010/main" val="938698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Algorithm </a:t>
            </a:r>
          </a:p>
        </p:txBody>
      </p:sp>
      <p:sp>
        <p:nvSpPr>
          <p:cNvPr id="3" name="Content Placeholder 2"/>
          <p:cNvSpPr>
            <a:spLocks noGrp="1"/>
          </p:cNvSpPr>
          <p:nvPr>
            <p:ph idx="1"/>
          </p:nvPr>
        </p:nvSpPr>
        <p:spPr>
          <a:xfrm>
            <a:off x="1981200" y="1282701"/>
            <a:ext cx="8229600" cy="4525963"/>
          </a:xfrm>
        </p:spPr>
        <p:txBody>
          <a:bodyPr>
            <a:noAutofit/>
          </a:bodyPr>
          <a:lstStyle/>
          <a:p>
            <a:pPr marL="0" indent="0">
              <a:buNone/>
            </a:pPr>
            <a:r>
              <a:rPr lang="en-US" sz="2200" dirty="0"/>
              <a:t>For b = 1 to B: </a:t>
            </a:r>
          </a:p>
          <a:p>
            <a:pPr marL="457200" lvl="1" indent="0">
              <a:buNone/>
            </a:pPr>
            <a:r>
              <a:rPr lang="en-US" sz="2200" dirty="0"/>
              <a:t>	(a) Draw a bootstrap sample Z∗ of size </a:t>
            </a:r>
            <a:r>
              <a:rPr lang="en-US" sz="2200" i="1" dirty="0"/>
              <a:t>N</a:t>
            </a:r>
            <a:r>
              <a:rPr lang="en-US" sz="2200" dirty="0"/>
              <a:t> from the training data. </a:t>
            </a:r>
          </a:p>
          <a:p>
            <a:pPr marL="0" indent="0">
              <a:buNone/>
            </a:pPr>
            <a:r>
              <a:rPr lang="en-US" sz="2200" dirty="0"/>
              <a:t>	(b) Grow a random-forest tree  to the bootstrapped data, by recursively repeating the following steps for each terminal node of the tree, until the minimum node size </a:t>
            </a:r>
            <a:r>
              <a:rPr lang="en-US" sz="2200" b="1" i="1" dirty="0"/>
              <a:t>n</a:t>
            </a:r>
            <a:r>
              <a:rPr lang="en-US" sz="2200" b="1" i="1" baseline="-25000" dirty="0"/>
              <a:t>min</a:t>
            </a:r>
            <a:r>
              <a:rPr lang="en-US" sz="2200" dirty="0"/>
              <a:t> is reached. </a:t>
            </a:r>
          </a:p>
          <a:p>
            <a:pPr marL="0" indent="0">
              <a:buNone/>
            </a:pPr>
            <a:r>
              <a:rPr lang="en-US" sz="2200" dirty="0"/>
              <a:t>		i. Select </a:t>
            </a:r>
            <a:r>
              <a:rPr lang="en-US" sz="2200" b="1" i="1" dirty="0"/>
              <a:t>m</a:t>
            </a:r>
            <a:r>
              <a:rPr lang="en-US" sz="2200" dirty="0"/>
              <a:t> variables at random from the </a:t>
            </a:r>
            <a:r>
              <a:rPr lang="en-US" sz="2200" i="1" dirty="0"/>
              <a:t>p</a:t>
            </a:r>
            <a:r>
              <a:rPr lang="en-US" sz="2200" dirty="0"/>
              <a:t> variables. </a:t>
            </a:r>
          </a:p>
          <a:p>
            <a:pPr marL="0" indent="0">
              <a:buNone/>
            </a:pPr>
            <a:r>
              <a:rPr lang="en-US" sz="2200" dirty="0"/>
              <a:t>		ii. Pick the best variable/split-point among the </a:t>
            </a:r>
            <a:r>
              <a:rPr lang="en-US" sz="2200" i="1" dirty="0"/>
              <a:t>m</a:t>
            </a:r>
            <a:r>
              <a:rPr lang="en-US" sz="2200" dirty="0"/>
              <a:t>.</a:t>
            </a:r>
          </a:p>
          <a:p>
            <a:pPr marL="0" indent="0">
              <a:buNone/>
            </a:pPr>
            <a:r>
              <a:rPr lang="en-US" sz="2200" dirty="0"/>
              <a:t>		iii. Split the node into two daughter nodes. </a:t>
            </a:r>
          </a:p>
          <a:p>
            <a:pPr marL="0" indent="0">
              <a:buNone/>
            </a:pPr>
            <a:r>
              <a:rPr lang="en-US" sz="2200" dirty="0"/>
              <a:t>Output the ensemble of trees. </a:t>
            </a:r>
          </a:p>
          <a:p>
            <a:pPr marL="0" indent="0">
              <a:buNone/>
            </a:pPr>
            <a:endParaRPr lang="en-US" sz="2200" dirty="0"/>
          </a:p>
          <a:p>
            <a:pPr marL="0" indent="0">
              <a:buNone/>
            </a:pPr>
            <a:r>
              <a:rPr lang="en-US" sz="2200" dirty="0"/>
              <a:t>To make a prediction at a new point </a:t>
            </a:r>
            <a:r>
              <a:rPr lang="en-US" sz="2200" i="1" dirty="0"/>
              <a:t>x</a:t>
            </a:r>
            <a:r>
              <a:rPr lang="en-US" sz="2200" dirty="0"/>
              <a:t> we do:</a:t>
            </a:r>
          </a:p>
          <a:p>
            <a:pPr marL="0" indent="0">
              <a:buNone/>
            </a:pPr>
            <a:r>
              <a:rPr lang="en-US" sz="2200" dirty="0"/>
              <a:t>	For regression: average the results </a:t>
            </a:r>
          </a:p>
          <a:p>
            <a:pPr marL="0" indent="0">
              <a:buNone/>
            </a:pPr>
            <a:r>
              <a:rPr lang="en-US" sz="2200" dirty="0"/>
              <a:t>	For classification: majority vote </a:t>
            </a:r>
          </a:p>
          <a:p>
            <a:pPr marL="0" indent="0">
              <a:buNone/>
            </a:pPr>
            <a:endParaRPr lang="en-US" sz="2200" dirty="0"/>
          </a:p>
        </p:txBody>
      </p:sp>
    </p:spTree>
    <p:extLst>
      <p:ext uri="{BB962C8B-B14F-4D97-AF65-F5344CB8AC3E}">
        <p14:creationId xmlns:p14="http://schemas.microsoft.com/office/powerpoint/2010/main" val="339105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Rectangle 1"/>
          <p:cNvSpPr>
            <a:spLocks noGrp="1" noChangeArrowheads="1"/>
          </p:cNvSpPr>
          <p:nvPr>
            <p:ph type="title"/>
          </p:nvPr>
        </p:nvSpPr>
        <p:spPr bwMode="auto">
          <a:xfrm>
            <a:off x="838200" y="673966"/>
            <a:ext cx="10515600" cy="70788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b="1"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Parable of blind men and elephant</a:t>
            </a:r>
            <a:r>
              <a:rPr kumimoji="0" lang="en-US" altLang="en-US" sz="4000" b="1" strike="noStrike" cap="none" normalizeH="0" baseline="0" dirty="0">
                <a:ln>
                  <a:noFill/>
                </a:ln>
                <a:solidFill>
                  <a:srgbClr val="292929"/>
                </a:solidFill>
                <a:effectLst/>
                <a:latin typeface="Times New Roman" panose="02020603050405020304" pitchFamily="18" charset="0"/>
                <a:cs typeface="Times New Roman" panose="02020603050405020304" pitchFamily="18" charset="0"/>
              </a:rPr>
              <a:t> </a:t>
            </a:r>
            <a:r>
              <a:rPr kumimoji="0" lang="en-US" altLang="en-US" sz="1800" b="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US" sz="4800" b="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559774" y="1721685"/>
            <a:ext cx="7232261" cy="4559217"/>
          </a:xfrm>
          <a:prstGeom prst="rect">
            <a:avLst/>
          </a:prstGeom>
        </p:spPr>
      </p:pic>
      <p:sp>
        <p:nvSpPr>
          <p:cNvPr id="6" name="Rectangle 5"/>
          <p:cNvSpPr/>
          <p:nvPr/>
        </p:nvSpPr>
        <p:spPr>
          <a:xfrm>
            <a:off x="7513608" y="2523966"/>
            <a:ext cx="3840192" cy="2862322"/>
          </a:xfrm>
          <a:prstGeom prst="rect">
            <a:avLst/>
          </a:prstGeom>
          <a:solidFill>
            <a:srgbClr val="92D050"/>
          </a:solidFill>
        </p:spPr>
        <p:txBody>
          <a:bodyPr wrap="square">
            <a:spAutoFit/>
          </a:bodyPr>
          <a:lstStyle/>
          <a:p>
            <a:pPr algn="just"/>
            <a:r>
              <a:rPr lang="en-IN" dirty="0"/>
              <a:t>All of the blind men had their own description of the elephant. Even though each of the description was true, it would have been better to come together and discuss their understanding before coming to final conclusion. </a:t>
            </a:r>
          </a:p>
          <a:p>
            <a:pPr algn="just"/>
            <a:endParaRPr lang="en-IN" dirty="0"/>
          </a:p>
          <a:p>
            <a:pPr algn="just"/>
            <a:r>
              <a:rPr lang="en-IN" dirty="0"/>
              <a:t>This story perfectly describes the Ensemble learning method.</a:t>
            </a:r>
          </a:p>
        </p:txBody>
      </p:sp>
    </p:spTree>
    <p:extLst>
      <p:ext uri="{BB962C8B-B14F-4D97-AF65-F5344CB8AC3E}">
        <p14:creationId xmlns:p14="http://schemas.microsoft.com/office/powerpoint/2010/main" val="26781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Random Forests Tuning</a:t>
            </a:r>
          </a:p>
        </p:txBody>
      </p:sp>
      <p:sp>
        <p:nvSpPr>
          <p:cNvPr id="3" name="Content Placeholder 2"/>
          <p:cNvSpPr>
            <a:spLocks noGrp="1"/>
          </p:cNvSpPr>
          <p:nvPr>
            <p:ph idx="1"/>
          </p:nvPr>
        </p:nvSpPr>
        <p:spPr/>
        <p:txBody>
          <a:bodyPr>
            <a:normAutofit/>
          </a:bodyPr>
          <a:lstStyle/>
          <a:p>
            <a:pPr marL="0" indent="0">
              <a:buNone/>
            </a:pPr>
            <a:r>
              <a:rPr lang="en-US" sz="2200" dirty="0"/>
              <a:t>The inventors make the following recommendations: </a:t>
            </a:r>
          </a:p>
          <a:p>
            <a:r>
              <a:rPr lang="en-US" sz="2200" dirty="0"/>
              <a:t>For classification, the default value for </a:t>
            </a:r>
            <a:r>
              <a:rPr lang="en-US" sz="2200" i="1" dirty="0"/>
              <a:t>m</a:t>
            </a:r>
            <a:r>
              <a:rPr lang="en-US" sz="2200" dirty="0"/>
              <a:t> is  </a:t>
            </a:r>
            <a:r>
              <a:rPr lang="en-US" sz="2200" i="1" dirty="0"/>
              <a:t>√p</a:t>
            </a:r>
            <a:r>
              <a:rPr lang="en-US" sz="2200" dirty="0"/>
              <a:t> and the minimum node size is one. </a:t>
            </a:r>
          </a:p>
          <a:p>
            <a:r>
              <a:rPr lang="en-US" sz="2200" dirty="0"/>
              <a:t>For regression, the default value for m is </a:t>
            </a:r>
            <a:r>
              <a:rPr lang="en-US" sz="2200" i="1" dirty="0"/>
              <a:t>p/3</a:t>
            </a:r>
            <a:r>
              <a:rPr lang="en-US" sz="2200" dirty="0"/>
              <a:t> and the minimum node size is five. </a:t>
            </a:r>
          </a:p>
          <a:p>
            <a:endParaRPr lang="en-US" sz="2200" dirty="0"/>
          </a:p>
          <a:p>
            <a:pPr marL="0" indent="0">
              <a:buNone/>
            </a:pPr>
            <a:r>
              <a:rPr lang="en-US" sz="2200" dirty="0"/>
              <a:t>In practice the best values for these parameters will depend on the problem, and they should be treated as tuning parameters. </a:t>
            </a:r>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4162667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 </a:t>
            </a:r>
          </a:p>
        </p:txBody>
      </p:sp>
      <p:sp>
        <p:nvSpPr>
          <p:cNvPr id="3" name="Content Placeholder 2"/>
          <p:cNvSpPr>
            <a:spLocks noGrp="1"/>
          </p:cNvSpPr>
          <p:nvPr>
            <p:ph idx="1"/>
          </p:nvPr>
        </p:nvSpPr>
        <p:spPr/>
        <p:txBody>
          <a:bodyPr/>
          <a:lstStyle/>
          <a:p>
            <a:r>
              <a:rPr lang="en-IN" dirty="0">
                <a:hlinkClick r:id="rId2"/>
              </a:rPr>
              <a:t>https://www.knowledgehut.com/blog/data-science/bagging-and-random-forest-in-machine-learning</a:t>
            </a:r>
            <a:endParaRPr lang="en-IN" dirty="0"/>
          </a:p>
          <a:p>
            <a:r>
              <a:rPr lang="en-IN" dirty="0">
                <a:hlinkClick r:id="rId3"/>
              </a:rPr>
              <a:t>https://machinelearningmastery.com/bagging-and-random-forest-ensemble-algorithms-for-machine-learning/</a:t>
            </a:r>
            <a:endParaRPr lang="en-IN" dirty="0"/>
          </a:p>
          <a:p>
            <a:r>
              <a:rPr lang="en-IN" dirty="0">
                <a:hlinkClick r:id="rId4"/>
              </a:rPr>
              <a:t>https://towardsdatascience.com/decision-tree-ensembles-bagging-and-boosting-266a8ba60fd9</a:t>
            </a:r>
            <a:endParaRPr lang="en-IN" dirty="0"/>
          </a:p>
          <a:p>
            <a:endParaRPr lang="en-IN" dirty="0"/>
          </a:p>
        </p:txBody>
      </p:sp>
    </p:spTree>
    <p:extLst>
      <p:ext uri="{BB962C8B-B14F-4D97-AF65-F5344CB8AC3E}">
        <p14:creationId xmlns:p14="http://schemas.microsoft.com/office/powerpoint/2010/main" val="2646245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ENSEMBLE LEARNING</a:t>
            </a:r>
          </a:p>
        </p:txBody>
      </p:sp>
      <p:sp>
        <p:nvSpPr>
          <p:cNvPr id="5" name="Rectangle 4"/>
          <p:cNvSpPr/>
          <p:nvPr/>
        </p:nvSpPr>
        <p:spPr>
          <a:xfrm>
            <a:off x="938841" y="1514761"/>
            <a:ext cx="10314318" cy="4154984"/>
          </a:xfrm>
          <a:prstGeom prst="rect">
            <a:avLst/>
          </a:prstGeom>
        </p:spPr>
        <p:txBody>
          <a:bodyPr wrap="square">
            <a:spAutoFit/>
          </a:bodyPr>
          <a:lstStyle/>
          <a:p>
            <a:pPr marL="342900" indent="-342900" algn="just">
              <a:buFont typeface="Wingdings" panose="05000000000000000000" pitchFamily="2" charset="2"/>
              <a:buChar char="Ø"/>
            </a:pPr>
            <a:r>
              <a:rPr lang="en-IN" sz="2400" dirty="0"/>
              <a:t>Ensemble methods </a:t>
            </a:r>
            <a:r>
              <a:rPr lang="en-IN" sz="2400" dirty="0">
                <a:solidFill>
                  <a:srgbClr val="7030A0"/>
                </a:solidFill>
              </a:rPr>
              <a:t>combine several decision trees </a:t>
            </a:r>
            <a:r>
              <a:rPr lang="en-IN" sz="2400" dirty="0"/>
              <a:t>classifiers to produce better predictive performance than a single decision tree classifier. </a:t>
            </a:r>
          </a:p>
          <a:p>
            <a:pPr marL="342900" indent="-342900" algn="just">
              <a:buFont typeface="Wingdings" panose="05000000000000000000" pitchFamily="2" charset="2"/>
              <a:buChar char="Ø"/>
            </a:pPr>
            <a:endParaRPr lang="en-IN" sz="2400" dirty="0"/>
          </a:p>
          <a:p>
            <a:pPr marL="342900" indent="-342900" algn="just">
              <a:buFont typeface="Wingdings" panose="05000000000000000000" pitchFamily="2" charset="2"/>
              <a:buChar char="Ø"/>
            </a:pPr>
            <a:r>
              <a:rPr lang="en-IN" sz="2400" dirty="0"/>
              <a:t>The main principle behind the ensemble model is that </a:t>
            </a:r>
            <a:r>
              <a:rPr lang="en-IN" sz="2400" dirty="0">
                <a:solidFill>
                  <a:srgbClr val="7030A0"/>
                </a:solidFill>
              </a:rPr>
              <a:t>a group of weak learners come together </a:t>
            </a:r>
            <a:r>
              <a:rPr lang="en-IN" sz="2400" dirty="0"/>
              <a:t>to form a </a:t>
            </a:r>
            <a:r>
              <a:rPr lang="en-IN" sz="2400" dirty="0">
                <a:solidFill>
                  <a:srgbClr val="7030A0"/>
                </a:solidFill>
              </a:rPr>
              <a:t>strong learner</a:t>
            </a:r>
            <a:r>
              <a:rPr lang="en-IN" sz="2400" dirty="0"/>
              <a:t>, thus increasing the accuracy of the model. </a:t>
            </a:r>
          </a:p>
          <a:p>
            <a:pPr marL="342900" indent="-342900" algn="just">
              <a:buFont typeface="Wingdings" panose="05000000000000000000" pitchFamily="2" charset="2"/>
              <a:buChar char="Ø"/>
            </a:pPr>
            <a:endParaRPr lang="en-IN" sz="2400" dirty="0"/>
          </a:p>
          <a:p>
            <a:pPr marL="342900" indent="-342900" algn="just">
              <a:buFont typeface="Wingdings" panose="05000000000000000000" pitchFamily="2" charset="2"/>
              <a:buChar char="Ø"/>
            </a:pPr>
            <a:r>
              <a:rPr lang="en-IN" sz="2400" dirty="0"/>
              <a:t>When we try to predict the target variable using any machine learning technique, the main causes of difference in actual and predicted values are noise, variance, and bias. </a:t>
            </a:r>
          </a:p>
          <a:p>
            <a:endParaRPr lang="en-IN" sz="2400" dirty="0"/>
          </a:p>
        </p:txBody>
      </p:sp>
      <p:sp>
        <p:nvSpPr>
          <p:cNvPr id="6" name="Rectangle 5"/>
          <p:cNvSpPr/>
          <p:nvPr/>
        </p:nvSpPr>
        <p:spPr>
          <a:xfrm>
            <a:off x="2139351" y="5607972"/>
            <a:ext cx="3968151" cy="369332"/>
          </a:xfrm>
          <a:prstGeom prst="rect">
            <a:avLst/>
          </a:prstGeom>
          <a:solidFill>
            <a:schemeClr val="accent2">
              <a:lumMod val="60000"/>
              <a:lumOff val="40000"/>
            </a:schemeClr>
          </a:solidFill>
        </p:spPr>
        <p:txBody>
          <a:bodyPr wrap="square">
            <a:spAutoFit/>
          </a:bodyPr>
          <a:lstStyle/>
          <a:p>
            <a:r>
              <a:rPr lang="en-IN" dirty="0"/>
              <a:t>Ensemble helps to reduce these factors </a:t>
            </a:r>
          </a:p>
        </p:txBody>
      </p:sp>
    </p:spTree>
    <p:extLst>
      <p:ext uri="{BB962C8B-B14F-4D97-AF65-F5344CB8AC3E}">
        <p14:creationId xmlns:p14="http://schemas.microsoft.com/office/powerpoint/2010/main" val="1688564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ENSEMBLE LEARNING</a:t>
            </a:r>
          </a:p>
        </p:txBody>
      </p:sp>
      <p:sp>
        <p:nvSpPr>
          <p:cNvPr id="3" name="Content Placeholder 2"/>
          <p:cNvSpPr>
            <a:spLocks noGrp="1"/>
          </p:cNvSpPr>
          <p:nvPr>
            <p:ph idx="1"/>
          </p:nvPr>
        </p:nvSpPr>
        <p:spPr/>
        <p:txBody>
          <a:bodyPr/>
          <a:lstStyle/>
          <a:p>
            <a:r>
              <a:rPr lang="en-IN" dirty="0"/>
              <a:t>Using techniques like </a:t>
            </a:r>
            <a:r>
              <a:rPr lang="en-IN" dirty="0">
                <a:solidFill>
                  <a:srgbClr val="0070C0"/>
                </a:solidFill>
              </a:rPr>
              <a:t>Bagging and Boosting </a:t>
            </a:r>
            <a:r>
              <a:rPr lang="en-IN" dirty="0"/>
              <a:t>helps to decrease the variance and increased the robustness of the model. </a:t>
            </a:r>
          </a:p>
          <a:p>
            <a:endParaRPr lang="en-IN" dirty="0"/>
          </a:p>
          <a:p>
            <a:r>
              <a:rPr lang="en-IN" dirty="0"/>
              <a:t>Combinations of </a:t>
            </a:r>
            <a:r>
              <a:rPr lang="en-IN" dirty="0">
                <a:solidFill>
                  <a:srgbClr val="FF0000"/>
                </a:solidFill>
              </a:rPr>
              <a:t>multiple classifiers decrease variance</a:t>
            </a:r>
            <a:r>
              <a:rPr lang="en-IN" dirty="0"/>
              <a:t>, especially in the case of </a:t>
            </a:r>
            <a:r>
              <a:rPr lang="en-IN" dirty="0">
                <a:solidFill>
                  <a:srgbClr val="FF0000"/>
                </a:solidFill>
              </a:rPr>
              <a:t>unstable classifiers</a:t>
            </a:r>
            <a:r>
              <a:rPr lang="en-IN" dirty="0"/>
              <a:t>, and may produce a </a:t>
            </a:r>
            <a:r>
              <a:rPr lang="en-IN" dirty="0">
                <a:solidFill>
                  <a:srgbClr val="00B0F0"/>
                </a:solidFill>
              </a:rPr>
              <a:t>more reliable classification than a single classifier</a:t>
            </a:r>
            <a:r>
              <a:rPr lang="en-IN" dirty="0"/>
              <a:t>.</a:t>
            </a:r>
          </a:p>
        </p:txBody>
      </p:sp>
    </p:spTree>
    <p:extLst>
      <p:ext uri="{BB962C8B-B14F-4D97-AF65-F5344CB8AC3E}">
        <p14:creationId xmlns:p14="http://schemas.microsoft.com/office/powerpoint/2010/main" val="1404921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ENSEMBLE LEARNING</a:t>
            </a: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rotWithShape="1">
          <a:blip r:embed="rId2"/>
          <a:srcRect t="982" r="8031" b="-1"/>
          <a:stretch/>
        </p:blipFill>
        <p:spPr>
          <a:xfrm>
            <a:off x="1523910" y="2717321"/>
            <a:ext cx="6981735" cy="2593660"/>
          </a:xfrm>
          <a:prstGeom prst="rect">
            <a:avLst/>
          </a:prstGeom>
        </p:spPr>
      </p:pic>
    </p:spTree>
    <p:extLst>
      <p:ext uri="{BB962C8B-B14F-4D97-AF65-F5344CB8AC3E}">
        <p14:creationId xmlns:p14="http://schemas.microsoft.com/office/powerpoint/2010/main" val="2093124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What are Ensemble Techniques ?</a:t>
            </a:r>
          </a:p>
        </p:txBody>
      </p:sp>
      <p:sp>
        <p:nvSpPr>
          <p:cNvPr id="3" name="Content Placeholder 2"/>
          <p:cNvSpPr>
            <a:spLocks noGrp="1"/>
          </p:cNvSpPr>
          <p:nvPr>
            <p:ph idx="1"/>
          </p:nvPr>
        </p:nvSpPr>
        <p:spPr/>
        <p:txBody>
          <a:bodyPr/>
          <a:lstStyle/>
          <a:p>
            <a:pPr algn="just"/>
            <a:r>
              <a:rPr lang="en-IN" b="1" dirty="0"/>
              <a:t>Ensembles</a:t>
            </a:r>
            <a:r>
              <a:rPr lang="en-IN" b="1" i="1" dirty="0"/>
              <a:t> </a:t>
            </a:r>
            <a:r>
              <a:rPr lang="en-IN" dirty="0"/>
              <a:t>are built on the idea that a collection of weak predictors, when combined together, give a final prediction which performs much better than the individual ones</a:t>
            </a:r>
          </a:p>
        </p:txBody>
      </p:sp>
      <p:pic>
        <p:nvPicPr>
          <p:cNvPr id="4" name="Picture 3"/>
          <p:cNvPicPr>
            <a:picLocks noChangeAspect="1"/>
          </p:cNvPicPr>
          <p:nvPr/>
        </p:nvPicPr>
        <p:blipFill>
          <a:blip r:embed="rId2"/>
          <a:stretch>
            <a:fillRect/>
          </a:stretch>
        </p:blipFill>
        <p:spPr>
          <a:xfrm>
            <a:off x="1641836" y="3303588"/>
            <a:ext cx="4536894" cy="2602482"/>
          </a:xfrm>
          <a:prstGeom prst="rect">
            <a:avLst/>
          </a:prstGeom>
        </p:spPr>
      </p:pic>
      <p:pic>
        <p:nvPicPr>
          <p:cNvPr id="5" name="Picture 4"/>
          <p:cNvPicPr>
            <a:picLocks noChangeAspect="1"/>
          </p:cNvPicPr>
          <p:nvPr/>
        </p:nvPicPr>
        <p:blipFill>
          <a:blip r:embed="rId3"/>
          <a:stretch>
            <a:fillRect/>
          </a:stretch>
        </p:blipFill>
        <p:spPr>
          <a:xfrm>
            <a:off x="7671400" y="3366674"/>
            <a:ext cx="4043272" cy="2945226"/>
          </a:xfrm>
          <a:prstGeom prst="rect">
            <a:avLst/>
          </a:prstGeom>
        </p:spPr>
      </p:pic>
    </p:spTree>
    <p:extLst>
      <p:ext uri="{BB962C8B-B14F-4D97-AF65-F5344CB8AC3E}">
        <p14:creationId xmlns:p14="http://schemas.microsoft.com/office/powerpoint/2010/main" val="3002243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Bootstrapping</a:t>
            </a:r>
            <a:endParaRPr lang="en-IN" dirty="0"/>
          </a:p>
        </p:txBody>
      </p:sp>
      <p:sp>
        <p:nvSpPr>
          <p:cNvPr id="3" name="Content Placeholder 2"/>
          <p:cNvSpPr>
            <a:spLocks noGrp="1"/>
          </p:cNvSpPr>
          <p:nvPr>
            <p:ph idx="1"/>
          </p:nvPr>
        </p:nvSpPr>
        <p:spPr>
          <a:xfrm>
            <a:off x="467264" y="1690688"/>
            <a:ext cx="5899030" cy="4351338"/>
          </a:xfrm>
        </p:spPr>
        <p:txBody>
          <a:bodyPr>
            <a:normAutofit lnSpcReduction="10000"/>
          </a:bodyPr>
          <a:lstStyle/>
          <a:p>
            <a:pPr algn="just"/>
            <a:r>
              <a:rPr lang="en-IN" sz="2400" dirty="0"/>
              <a:t>Bootstrap refers to random sampling with replacement. </a:t>
            </a:r>
          </a:p>
          <a:p>
            <a:pPr algn="just"/>
            <a:r>
              <a:rPr lang="en-IN" sz="2400" dirty="0"/>
              <a:t>Bootstrap allows us to better understand the bias and the variance with the dataset. </a:t>
            </a:r>
          </a:p>
          <a:p>
            <a:pPr algn="just"/>
            <a:r>
              <a:rPr lang="en-IN" sz="2400" dirty="0"/>
              <a:t>Bootstrap involves random sampling of small subset of data from the dataset. </a:t>
            </a:r>
          </a:p>
          <a:p>
            <a:pPr algn="just"/>
            <a:r>
              <a:rPr lang="en-IN" sz="2400" dirty="0"/>
              <a:t>This subset can be replace. </a:t>
            </a:r>
          </a:p>
          <a:p>
            <a:pPr algn="just"/>
            <a:r>
              <a:rPr lang="en-IN" sz="2400" dirty="0"/>
              <a:t>The selection of all the example in the dataset has equal probability. </a:t>
            </a:r>
          </a:p>
          <a:p>
            <a:pPr algn="just"/>
            <a:r>
              <a:rPr lang="en-IN" sz="2400" dirty="0"/>
              <a:t>This method can help to better understand the mean and standard deviation from the dataset.</a:t>
            </a:r>
          </a:p>
        </p:txBody>
      </p:sp>
      <p:pic>
        <p:nvPicPr>
          <p:cNvPr id="4" name="Picture 3"/>
          <p:cNvPicPr>
            <a:picLocks noChangeAspect="1"/>
          </p:cNvPicPr>
          <p:nvPr/>
        </p:nvPicPr>
        <p:blipFill>
          <a:blip r:embed="rId2"/>
          <a:stretch>
            <a:fillRect/>
          </a:stretch>
        </p:blipFill>
        <p:spPr>
          <a:xfrm>
            <a:off x="6366294" y="86175"/>
            <a:ext cx="5422301" cy="3053840"/>
          </a:xfrm>
          <a:prstGeom prst="rect">
            <a:avLst/>
          </a:prstGeom>
        </p:spPr>
      </p:pic>
      <p:pic>
        <p:nvPicPr>
          <p:cNvPr id="6" name="Picture 5"/>
          <p:cNvPicPr>
            <a:picLocks noChangeAspect="1"/>
          </p:cNvPicPr>
          <p:nvPr/>
        </p:nvPicPr>
        <p:blipFill>
          <a:blip r:embed="rId3"/>
          <a:stretch>
            <a:fillRect/>
          </a:stretch>
        </p:blipFill>
        <p:spPr>
          <a:xfrm>
            <a:off x="6772904" y="3246319"/>
            <a:ext cx="5294127" cy="2956074"/>
          </a:xfrm>
          <a:prstGeom prst="rect">
            <a:avLst/>
          </a:prstGeom>
        </p:spPr>
      </p:pic>
    </p:spTree>
    <p:extLst>
      <p:ext uri="{BB962C8B-B14F-4D97-AF65-F5344CB8AC3E}">
        <p14:creationId xmlns:p14="http://schemas.microsoft.com/office/powerpoint/2010/main" val="377620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Bootstrapping</a:t>
            </a:r>
            <a:endParaRPr lang="en-IN" dirty="0"/>
          </a:p>
        </p:txBody>
      </p:sp>
      <p:sp>
        <p:nvSpPr>
          <p:cNvPr id="3" name="Content Placeholder 2"/>
          <p:cNvSpPr>
            <a:spLocks noGrp="1"/>
          </p:cNvSpPr>
          <p:nvPr>
            <p:ph idx="1"/>
          </p:nvPr>
        </p:nvSpPr>
        <p:spPr>
          <a:xfrm>
            <a:off x="595223" y="1544128"/>
            <a:ext cx="10758577" cy="4632835"/>
          </a:xfrm>
        </p:spPr>
        <p:txBody>
          <a:bodyPr>
            <a:noAutofit/>
          </a:bodyPr>
          <a:lstStyle/>
          <a:p>
            <a:pPr algn="just"/>
            <a:r>
              <a:rPr lang="en-IN" dirty="0"/>
              <a:t>We can improve the estimate of our mean using the bootstrap procedure:</a:t>
            </a:r>
          </a:p>
          <a:p>
            <a:pPr lvl="1" algn="just"/>
            <a:r>
              <a:rPr lang="en-IN" dirty="0"/>
              <a:t>Create many (e.g. m) random sub-samples of our dataset with replacement </a:t>
            </a:r>
          </a:p>
          <a:p>
            <a:pPr marL="457200" lvl="1" indent="0" algn="just">
              <a:buNone/>
            </a:pPr>
            <a:r>
              <a:rPr lang="en-IN" dirty="0"/>
              <a:t>                                 </a:t>
            </a:r>
            <a:r>
              <a:rPr lang="en-IN" dirty="0">
                <a:solidFill>
                  <a:srgbClr val="7030A0"/>
                </a:solidFill>
              </a:rPr>
              <a:t>(meaning we can select the same value multiple times).</a:t>
            </a:r>
          </a:p>
          <a:p>
            <a:pPr lvl="1" algn="just"/>
            <a:r>
              <a:rPr lang="en-IN" dirty="0"/>
              <a:t>Calculate the </a:t>
            </a:r>
            <a:r>
              <a:rPr lang="en-IN" dirty="0">
                <a:solidFill>
                  <a:srgbClr val="7030A0"/>
                </a:solidFill>
              </a:rPr>
              <a:t>mean of each sub-sample</a:t>
            </a:r>
            <a:r>
              <a:rPr lang="en-IN" dirty="0"/>
              <a:t>.</a:t>
            </a:r>
          </a:p>
          <a:p>
            <a:pPr lvl="1" algn="just"/>
            <a:r>
              <a:rPr lang="en-IN" dirty="0"/>
              <a:t>Calculate the average of all of our collected means and use that as our estimated mean for the data.</a:t>
            </a:r>
          </a:p>
          <a:p>
            <a:pPr lvl="1" algn="just"/>
            <a:r>
              <a:rPr lang="en-IN" dirty="0"/>
              <a:t>For example, let’s say we used 3 resamples and got the mean values 2.5, 3.3 and 4.7. </a:t>
            </a:r>
          </a:p>
          <a:p>
            <a:pPr lvl="1" algn="just"/>
            <a:r>
              <a:rPr lang="en-IN" dirty="0"/>
              <a:t>Taking the average of these we could take the estimated mean of the data to be 3.5.</a:t>
            </a:r>
          </a:p>
        </p:txBody>
      </p:sp>
    </p:spTree>
    <p:extLst>
      <p:ext uri="{BB962C8B-B14F-4D97-AF65-F5344CB8AC3E}">
        <p14:creationId xmlns:p14="http://schemas.microsoft.com/office/powerpoint/2010/main" val="87943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BAGGING</a:t>
            </a:r>
          </a:p>
        </p:txBody>
      </p:sp>
      <p:sp>
        <p:nvSpPr>
          <p:cNvPr id="3" name="Content Placeholder 2"/>
          <p:cNvSpPr>
            <a:spLocks noGrp="1"/>
          </p:cNvSpPr>
          <p:nvPr>
            <p:ph idx="1"/>
          </p:nvPr>
        </p:nvSpPr>
        <p:spPr/>
        <p:txBody>
          <a:bodyPr>
            <a:normAutofit/>
          </a:bodyPr>
          <a:lstStyle/>
          <a:p>
            <a:pPr algn="just"/>
            <a:r>
              <a:rPr lang="en-IN" sz="3200" dirty="0">
                <a:solidFill>
                  <a:srgbClr val="7030A0"/>
                </a:solidFill>
              </a:rPr>
              <a:t>B</a:t>
            </a:r>
            <a:r>
              <a:rPr lang="en-IN" sz="3200" dirty="0"/>
              <a:t>ootstrap </a:t>
            </a:r>
            <a:r>
              <a:rPr lang="en-IN" sz="3200" dirty="0">
                <a:solidFill>
                  <a:srgbClr val="7030A0"/>
                </a:solidFill>
              </a:rPr>
              <a:t>Agg</a:t>
            </a:r>
            <a:r>
              <a:rPr lang="en-IN" sz="3200" dirty="0"/>
              <a:t>regation (or Bagging for short), is a simple and very powerful ensemble method</a:t>
            </a:r>
          </a:p>
          <a:p>
            <a:pPr algn="just"/>
            <a:r>
              <a:rPr lang="en-IN" sz="3200" dirty="0"/>
              <a:t>Bagging is the application of the Bootstrap procedure to a high-variance machine learning algorithm, typically decision trees</a:t>
            </a:r>
          </a:p>
          <a:p>
            <a:pPr algn="just"/>
            <a:r>
              <a:rPr lang="en-IN" sz="3200" dirty="0">
                <a:solidFill>
                  <a:srgbClr val="7030A0"/>
                </a:solidFill>
              </a:rPr>
              <a:t>Considers homogeneous weak learners</a:t>
            </a:r>
            <a:r>
              <a:rPr lang="en-IN" sz="3200" dirty="0"/>
              <a:t>, learns them independently from each other in parallel and combines them following some kind of deterministic averaging process</a:t>
            </a:r>
          </a:p>
        </p:txBody>
      </p:sp>
    </p:spTree>
    <p:extLst>
      <p:ext uri="{BB962C8B-B14F-4D97-AF65-F5344CB8AC3E}">
        <p14:creationId xmlns:p14="http://schemas.microsoft.com/office/powerpoint/2010/main" val="1812803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9405b91-c366-46ef-9680-99183cd4181d">
      <Terms xmlns="http://schemas.microsoft.com/office/infopath/2007/PartnerControls"/>
    </lcf76f155ced4ddcb4097134ff3c332f>
    <TaxCatchAll xmlns="37c5fae0-cb61-491e-a5b2-f5342e882e94" xsi:nil="true"/>
    <SharedWithUsers xmlns="37c5fae0-cb61-491e-a5b2-f5342e882e94">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36EA97DE96CB84E8C526BF093837D34" ma:contentTypeVersion="17" ma:contentTypeDescription="Create a new document." ma:contentTypeScope="" ma:versionID="620fe7fc6f15b7978a0d3c72c20a2240">
  <xsd:schema xmlns:xsd="http://www.w3.org/2001/XMLSchema" xmlns:xs="http://www.w3.org/2001/XMLSchema" xmlns:p="http://schemas.microsoft.com/office/2006/metadata/properties" xmlns:ns2="c9405b91-c366-46ef-9680-99183cd4181d" xmlns:ns3="37c5fae0-cb61-491e-a5b2-f5342e882e94" targetNamespace="http://schemas.microsoft.com/office/2006/metadata/properties" ma:root="true" ma:fieldsID="12ce543ee378ec854686a0a09c447319" ns2:_="" ns3:_="">
    <xsd:import namespace="c9405b91-c366-46ef-9680-99183cd4181d"/>
    <xsd:import namespace="37c5fae0-cb61-491e-a5b2-f5342e882e9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405b91-c366-46ef-9680-99183cd418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MediaServiceLocation" ma:index="21" nillable="true" ma:displayName="Location" ma:indexed="true" ma:internalName="MediaServiceLocation" ma:readOnly="true">
      <xsd:simpleType>
        <xsd:restriction base="dms:Text"/>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c5fae0-cb61-491e-a5b2-f5342e882e94"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97492ae5-6b3e-4f70-93ef-a6858103c961}" ma:internalName="TaxCatchAll" ma:showField="CatchAllData" ma:web="37c5fae0-cb61-491e-a5b2-f5342e882e94">
      <xsd:complexType>
        <xsd:complexContent>
          <xsd:extension base="dms:MultiChoiceLookup">
            <xsd:sequence>
              <xsd:element name="Value" type="dms:Lookup" maxOccurs="unbounded" minOccurs="0" nillable="true"/>
            </xsd:sequence>
          </xsd:extension>
        </xsd:complexContent>
      </xsd:complexType>
    </xsd:element>
    <xsd:element name="SharedWithUsers" ma:index="2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4"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ADA0EC-A668-483C-8320-183A11D6EAE7}">
  <ds:schemaRefs>
    <ds:schemaRef ds:uri="http://schemas.microsoft.com/sharepoint/v3/contenttype/forms"/>
  </ds:schemaRefs>
</ds:datastoreItem>
</file>

<file path=customXml/itemProps2.xml><?xml version="1.0" encoding="utf-8"?>
<ds:datastoreItem xmlns:ds="http://schemas.openxmlformats.org/officeDocument/2006/customXml" ds:itemID="{85E73F5F-C84B-40FB-B2B8-F7FF276719F8}">
  <ds:schemaRefs>
    <ds:schemaRef ds:uri="http://schemas.microsoft.com/office/2006/metadata/properties"/>
    <ds:schemaRef ds:uri="http://schemas.microsoft.com/office/infopath/2007/PartnerControls"/>
    <ds:schemaRef ds:uri="c9405b91-c366-46ef-9680-99183cd4181d"/>
    <ds:schemaRef ds:uri="37c5fae0-cb61-491e-a5b2-f5342e882e94"/>
  </ds:schemaRefs>
</ds:datastoreItem>
</file>

<file path=customXml/itemProps3.xml><?xml version="1.0" encoding="utf-8"?>
<ds:datastoreItem xmlns:ds="http://schemas.openxmlformats.org/officeDocument/2006/customXml" ds:itemID="{AED35961-3FDD-4F77-B96C-A97CD6585EA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405b91-c366-46ef-9680-99183cd4181d"/>
    <ds:schemaRef ds:uri="37c5fae0-cb61-491e-a5b2-f5342e882e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613</TotalTime>
  <Words>1143</Words>
  <Application>Microsoft Office PowerPoint</Application>
  <PresentationFormat>Widescreen</PresentationFormat>
  <Paragraphs>116</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Ensemble Learning </vt:lpstr>
      <vt:lpstr>Parable of blind men and elephant  </vt:lpstr>
      <vt:lpstr>ENSEMBLE LEARNING</vt:lpstr>
      <vt:lpstr>ENSEMBLE LEARNING</vt:lpstr>
      <vt:lpstr>ENSEMBLE LEARNING</vt:lpstr>
      <vt:lpstr>What are Ensemble Techniques ?</vt:lpstr>
      <vt:lpstr>Bootstrapping</vt:lpstr>
      <vt:lpstr>Bootstrapping</vt:lpstr>
      <vt:lpstr>BAGGING</vt:lpstr>
      <vt:lpstr>Bagging </vt:lpstr>
      <vt:lpstr>BAGGING </vt:lpstr>
      <vt:lpstr>Bagging </vt:lpstr>
      <vt:lpstr>Random Forest Classifier</vt:lpstr>
      <vt:lpstr>Random Forest Classifier</vt:lpstr>
      <vt:lpstr>Random Forest Classifier</vt:lpstr>
      <vt:lpstr>Random Forest Classifier</vt:lpstr>
      <vt:lpstr>Random Forest Classifier</vt:lpstr>
      <vt:lpstr>Random Forest Classifier</vt:lpstr>
      <vt:lpstr>Random Forests Algorithm </vt:lpstr>
      <vt:lpstr>Random Forests Tuning</vt:lpstr>
      <vt:lpstr>References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Ensemble Learning </dc:title>
  <dc:creator>Prakash Periyasamy</dc:creator>
  <cp:lastModifiedBy>Harsha, Achyuthuni</cp:lastModifiedBy>
  <cp:revision>53</cp:revision>
  <dcterms:created xsi:type="dcterms:W3CDTF">2021-03-31T05:59:12Z</dcterms:created>
  <dcterms:modified xsi:type="dcterms:W3CDTF">2025-09-18T10:34:59Z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0x010100936EA97DE96CB84E8C526BF093837D34</vt:lpwstr>
  </property>
  <property fmtid="{D5CDD505-2E9C-101B-9397-08002B2CF9AE}" pid="3" name="Order">
    <vt:r8>3700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