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26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43A6E48-7E42-4669-9B50-24739E4DE8E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68389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3A6E48-7E42-4669-9B50-24739E4DE8E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48948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3A6E48-7E42-4669-9B50-24739E4DE8E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356579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3A6E48-7E42-4669-9B50-24739E4DE8E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253686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A6E48-7E42-4669-9B50-24739E4DE8E5}"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13789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3A6E48-7E42-4669-9B50-24739E4DE8E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354615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3A6E48-7E42-4669-9B50-24739E4DE8E5}"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378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43A6E48-7E42-4669-9B50-24739E4DE8E5}"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47115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A6E48-7E42-4669-9B50-24739E4DE8E5}"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19475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3A6E48-7E42-4669-9B50-24739E4DE8E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14614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3A6E48-7E42-4669-9B50-24739E4DE8E5}"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41A13-BA24-4396-B15A-CCA413CAF830}" type="slidenum">
              <a:rPr lang="en-IN" smtClean="0"/>
              <a:t>‹#›</a:t>
            </a:fld>
            <a:endParaRPr lang="en-IN"/>
          </a:p>
        </p:txBody>
      </p:sp>
    </p:spTree>
    <p:extLst>
      <p:ext uri="{BB962C8B-B14F-4D97-AF65-F5344CB8AC3E}">
        <p14:creationId xmlns:p14="http://schemas.microsoft.com/office/powerpoint/2010/main" val="124054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A6E48-7E42-4669-9B50-24739E4DE8E5}"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1A13-BA24-4396-B15A-CCA413CAF830}" type="slidenum">
              <a:rPr lang="en-IN" smtClean="0"/>
              <a:t>‹#›</a:t>
            </a:fld>
            <a:endParaRPr lang="en-IN"/>
          </a:p>
        </p:txBody>
      </p:sp>
    </p:spTree>
    <p:extLst>
      <p:ext uri="{BB962C8B-B14F-4D97-AF65-F5344CB8AC3E}">
        <p14:creationId xmlns:p14="http://schemas.microsoft.com/office/powerpoint/2010/main" val="269659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understanding-the-mathematics-behind-gradient-descent-dde5dc9be06e" TargetMode="External"/><Relationship Id="rId2" Type="http://schemas.openxmlformats.org/officeDocument/2006/relationships/hyperlink" Target="https://machinelearningmastery.com/gradient-descent-for-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Gradient Descent</a:t>
            </a:r>
            <a:br>
              <a:rPr lang="en-IN" b="1" dirty="0"/>
            </a:br>
            <a:endParaRPr lang="en-IN" dirty="0"/>
          </a:p>
        </p:txBody>
      </p:sp>
      <p:sp>
        <p:nvSpPr>
          <p:cNvPr id="3" name="Subtitle 2"/>
          <p:cNvSpPr>
            <a:spLocks noGrp="1"/>
          </p:cNvSpPr>
          <p:nvPr>
            <p:ph type="subTitle" idx="1"/>
          </p:nvPr>
        </p:nvSpPr>
        <p:spPr/>
        <p:txBody>
          <a:bodyPr/>
          <a:lstStyle/>
          <a:p>
            <a:r>
              <a:rPr lang="en-IN" dirty="0"/>
              <a:t>Prakash P</a:t>
            </a:r>
          </a:p>
        </p:txBody>
      </p:sp>
    </p:spTree>
    <p:extLst>
      <p:ext uri="{BB962C8B-B14F-4D97-AF65-F5344CB8AC3E}">
        <p14:creationId xmlns:p14="http://schemas.microsoft.com/office/powerpoint/2010/main" val="1621401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r>
              <a:rPr lang="en-IN" dirty="0"/>
              <a:t>The Minimum Value</a:t>
            </a:r>
            <a:br>
              <a:rPr lang="en-IN" dirty="0"/>
            </a:br>
            <a:br>
              <a:rPr lang="en-IN" dirty="0"/>
            </a:br>
            <a:endParaRPr lang="en-IN" dirty="0"/>
          </a:p>
        </p:txBody>
      </p:sp>
      <p:sp>
        <p:nvSpPr>
          <p:cNvPr id="3" name="Content Placeholder 2"/>
          <p:cNvSpPr>
            <a:spLocks noGrp="1"/>
          </p:cNvSpPr>
          <p:nvPr>
            <p:ph idx="1"/>
          </p:nvPr>
        </p:nvSpPr>
        <p:spPr/>
        <p:txBody>
          <a:bodyPr/>
          <a:lstStyle/>
          <a:p>
            <a:r>
              <a:rPr lang="en-IN" dirty="0"/>
              <a:t>A </a:t>
            </a:r>
            <a:r>
              <a:rPr lang="en-IN" b="1" dirty="0"/>
              <a:t>derivative</a:t>
            </a:r>
            <a:r>
              <a:rPr lang="en-IN" dirty="0"/>
              <a:t> is a term that comes from calculus and is calculated as the slope of the graph at a particular point</a:t>
            </a:r>
          </a:p>
        </p:txBody>
      </p:sp>
      <p:pic>
        <p:nvPicPr>
          <p:cNvPr id="4" name="Picture 3"/>
          <p:cNvPicPr>
            <a:picLocks noChangeAspect="1"/>
          </p:cNvPicPr>
          <p:nvPr/>
        </p:nvPicPr>
        <p:blipFill>
          <a:blip r:embed="rId2"/>
          <a:stretch>
            <a:fillRect/>
          </a:stretch>
        </p:blipFill>
        <p:spPr>
          <a:xfrm>
            <a:off x="1414641" y="2810863"/>
            <a:ext cx="5153025" cy="3686175"/>
          </a:xfrm>
          <a:prstGeom prst="rect">
            <a:avLst/>
          </a:prstGeom>
        </p:spPr>
      </p:pic>
      <p:sp>
        <p:nvSpPr>
          <p:cNvPr id="5" name="Rectangle 4"/>
          <p:cNvSpPr/>
          <p:nvPr/>
        </p:nvSpPr>
        <p:spPr>
          <a:xfrm>
            <a:off x="5257800" y="4952006"/>
            <a:ext cx="6096000" cy="923330"/>
          </a:xfrm>
          <a:prstGeom prst="rect">
            <a:avLst/>
          </a:prstGeom>
          <a:solidFill>
            <a:schemeClr val="tx2">
              <a:lumMod val="40000"/>
              <a:lumOff val="60000"/>
            </a:schemeClr>
          </a:solidFill>
        </p:spPr>
        <p:txBody>
          <a:bodyPr>
            <a:spAutoFit/>
          </a:bodyPr>
          <a:lstStyle/>
          <a:p>
            <a:r>
              <a:rPr lang="en-IN" dirty="0"/>
              <a:t>The slope at the blue point is less steep than that at the green point which means it will take much smaller steps to reach the minimum from the blue point than from the green point.</a:t>
            </a:r>
          </a:p>
        </p:txBody>
      </p:sp>
    </p:spTree>
    <p:extLst>
      <p:ext uri="{BB962C8B-B14F-4D97-AF65-F5344CB8AC3E}">
        <p14:creationId xmlns:p14="http://schemas.microsoft.com/office/powerpoint/2010/main" val="1395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Mathematical Interpretation of Cost Function</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84889" y="1604963"/>
            <a:ext cx="6467475" cy="4572000"/>
          </a:xfrm>
          <a:prstGeom prst="rect">
            <a:avLst/>
          </a:prstGeom>
        </p:spPr>
      </p:pic>
      <p:sp>
        <p:nvSpPr>
          <p:cNvPr id="5" name="Rectangle 4"/>
          <p:cNvSpPr/>
          <p:nvPr/>
        </p:nvSpPr>
        <p:spPr>
          <a:xfrm>
            <a:off x="6603521" y="1437436"/>
            <a:ext cx="4750279" cy="2308324"/>
          </a:xfrm>
          <a:prstGeom prst="rect">
            <a:avLst/>
          </a:prstGeom>
          <a:solidFill>
            <a:schemeClr val="accent2">
              <a:lumMod val="40000"/>
              <a:lumOff val="60000"/>
            </a:schemeClr>
          </a:solidFill>
        </p:spPr>
        <p:txBody>
          <a:bodyPr wrap="square">
            <a:spAutoFit/>
          </a:bodyPr>
          <a:lstStyle/>
          <a:p>
            <a:r>
              <a:rPr lang="en-IN" dirty="0"/>
              <a:t>In the equation, y = </a:t>
            </a:r>
            <a:r>
              <a:rPr lang="en-IN" dirty="0" err="1"/>
              <a:t>mX+b</a:t>
            </a:r>
            <a:r>
              <a:rPr lang="en-IN" dirty="0"/>
              <a:t>, ‘m’ and ‘b’ are its parameters. During the training process, there will be a small change in their values. </a:t>
            </a:r>
          </a:p>
          <a:p>
            <a:endParaRPr lang="en-IN" dirty="0"/>
          </a:p>
          <a:p>
            <a:r>
              <a:rPr lang="en-IN" dirty="0"/>
              <a:t>Let that small change be denoted by δ.</a:t>
            </a:r>
          </a:p>
          <a:p>
            <a:endParaRPr lang="en-IN" dirty="0"/>
          </a:p>
          <a:p>
            <a:r>
              <a:rPr lang="en-IN" dirty="0"/>
              <a:t>The value of parameters will be updated as m=m-</a:t>
            </a:r>
            <a:r>
              <a:rPr lang="en-IN" dirty="0" err="1"/>
              <a:t>δm</a:t>
            </a:r>
            <a:r>
              <a:rPr lang="en-IN" dirty="0"/>
              <a:t> and b=b-</a:t>
            </a:r>
            <a:r>
              <a:rPr lang="en-IN" dirty="0" err="1"/>
              <a:t>δb</a:t>
            </a:r>
            <a:r>
              <a:rPr lang="en-IN" dirty="0"/>
              <a:t> respectively</a:t>
            </a:r>
          </a:p>
        </p:txBody>
      </p:sp>
      <p:sp>
        <p:nvSpPr>
          <p:cNvPr id="6" name="Rectangle 5"/>
          <p:cNvSpPr/>
          <p:nvPr/>
        </p:nvSpPr>
        <p:spPr>
          <a:xfrm>
            <a:off x="6603521" y="4175033"/>
            <a:ext cx="4750279" cy="923330"/>
          </a:xfrm>
          <a:prstGeom prst="rect">
            <a:avLst/>
          </a:prstGeom>
          <a:solidFill>
            <a:srgbClr val="FFFF00"/>
          </a:solidFill>
        </p:spPr>
        <p:txBody>
          <a:bodyPr wrap="square">
            <a:spAutoFit/>
          </a:bodyPr>
          <a:lstStyle/>
          <a:p>
            <a:r>
              <a:rPr lang="en-IN" dirty="0"/>
              <a:t>Our aim here is to find those values of m and b in y = </a:t>
            </a:r>
            <a:r>
              <a:rPr lang="en-IN" dirty="0" err="1"/>
              <a:t>mx+b</a:t>
            </a:r>
            <a:r>
              <a:rPr lang="en-IN" dirty="0"/>
              <a:t> , for which the error is minimum </a:t>
            </a:r>
            <a:r>
              <a:rPr lang="en-IN" dirty="0" err="1"/>
              <a:t>i.e</a:t>
            </a:r>
            <a:r>
              <a:rPr lang="en-IN" dirty="0"/>
              <a:t> values which minimize the cost function.</a:t>
            </a:r>
          </a:p>
        </p:txBody>
      </p:sp>
    </p:spTree>
    <p:extLst>
      <p:ext uri="{BB962C8B-B14F-4D97-AF65-F5344CB8AC3E}">
        <p14:creationId xmlns:p14="http://schemas.microsoft.com/office/powerpoint/2010/main" val="28555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Learning rate</a:t>
            </a:r>
          </a:p>
        </p:txBody>
      </p:sp>
      <p:sp>
        <p:nvSpPr>
          <p:cNvPr id="3" name="Content Placeholder 2"/>
          <p:cNvSpPr>
            <a:spLocks noGrp="1"/>
          </p:cNvSpPr>
          <p:nvPr>
            <p:ph idx="1"/>
          </p:nvPr>
        </p:nvSpPr>
        <p:spPr/>
        <p:txBody>
          <a:bodyPr/>
          <a:lstStyle/>
          <a:p>
            <a:r>
              <a:rPr lang="en-IN" dirty="0"/>
              <a:t>This size of steps taken to reach the minimum or bottom is called </a:t>
            </a:r>
            <a:r>
              <a:rPr lang="en-IN" b="1" dirty="0"/>
              <a:t>Learning Rate</a:t>
            </a:r>
            <a:r>
              <a:rPr lang="en-IN" dirty="0"/>
              <a:t>.</a:t>
            </a:r>
          </a:p>
          <a:p>
            <a:endParaRPr lang="en-IN" dirty="0"/>
          </a:p>
          <a:p>
            <a:r>
              <a:rPr lang="en-IN" dirty="0"/>
              <a:t>We can cover more area with larger steps/higher learning rate but are at the risk of overshooting the minima</a:t>
            </a:r>
          </a:p>
          <a:p>
            <a:endParaRPr lang="en-IN" dirty="0"/>
          </a:p>
          <a:p>
            <a:r>
              <a:rPr lang="en-IN" dirty="0"/>
              <a:t>On the other hand, small steps/smaller learning rates will consume a lot of time to reach the lowest point</a:t>
            </a:r>
          </a:p>
        </p:txBody>
      </p:sp>
    </p:spTree>
    <p:extLst>
      <p:ext uri="{BB962C8B-B14F-4D97-AF65-F5344CB8AC3E}">
        <p14:creationId xmlns:p14="http://schemas.microsoft.com/office/powerpoint/2010/main" val="330116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Calculating Gradient Descent</a:t>
            </a:r>
          </a:p>
        </p:txBody>
      </p:sp>
      <p:pic>
        <p:nvPicPr>
          <p:cNvPr id="11" name="Content Placeholder 10"/>
          <p:cNvPicPr>
            <a:picLocks noGrp="1" noChangeAspect="1"/>
          </p:cNvPicPr>
          <p:nvPr>
            <p:ph idx="1"/>
          </p:nvPr>
        </p:nvPicPr>
        <p:blipFill>
          <a:blip r:embed="rId2"/>
          <a:stretch>
            <a:fillRect/>
          </a:stretch>
        </p:blipFill>
        <p:spPr>
          <a:xfrm>
            <a:off x="3198694" y="3973846"/>
            <a:ext cx="2390775" cy="876300"/>
          </a:xfrm>
          <a:prstGeom prst="rect">
            <a:avLst/>
          </a:prstGeom>
        </p:spPr>
      </p:pic>
      <p:pic>
        <p:nvPicPr>
          <p:cNvPr id="4" name="Picture 3"/>
          <p:cNvPicPr>
            <a:picLocks noChangeAspect="1"/>
          </p:cNvPicPr>
          <p:nvPr/>
        </p:nvPicPr>
        <p:blipFill>
          <a:blip r:embed="rId3"/>
          <a:stretch>
            <a:fillRect/>
          </a:stretch>
        </p:blipFill>
        <p:spPr>
          <a:xfrm>
            <a:off x="305248" y="1502254"/>
            <a:ext cx="1971675" cy="742950"/>
          </a:xfrm>
          <a:prstGeom prst="rect">
            <a:avLst/>
          </a:prstGeom>
        </p:spPr>
      </p:pic>
      <p:pic>
        <p:nvPicPr>
          <p:cNvPr id="5" name="Picture 4"/>
          <p:cNvPicPr>
            <a:picLocks noChangeAspect="1"/>
          </p:cNvPicPr>
          <p:nvPr/>
        </p:nvPicPr>
        <p:blipFill>
          <a:blip r:embed="rId4"/>
          <a:stretch>
            <a:fillRect/>
          </a:stretch>
        </p:blipFill>
        <p:spPr>
          <a:xfrm>
            <a:off x="179269" y="2380141"/>
            <a:ext cx="1905000" cy="1038225"/>
          </a:xfrm>
          <a:prstGeom prst="rect">
            <a:avLst/>
          </a:prstGeom>
        </p:spPr>
      </p:pic>
      <p:pic>
        <p:nvPicPr>
          <p:cNvPr id="6" name="Picture 5"/>
          <p:cNvPicPr>
            <a:picLocks noChangeAspect="1"/>
          </p:cNvPicPr>
          <p:nvPr/>
        </p:nvPicPr>
        <p:blipFill>
          <a:blip r:embed="rId5"/>
          <a:stretch>
            <a:fillRect/>
          </a:stretch>
        </p:blipFill>
        <p:spPr>
          <a:xfrm>
            <a:off x="7736006" y="92554"/>
            <a:ext cx="4276725" cy="2152650"/>
          </a:xfrm>
          <a:prstGeom prst="rect">
            <a:avLst/>
          </a:prstGeom>
        </p:spPr>
      </p:pic>
      <p:pic>
        <p:nvPicPr>
          <p:cNvPr id="7" name="Picture 6"/>
          <p:cNvPicPr>
            <a:picLocks noChangeAspect="1"/>
          </p:cNvPicPr>
          <p:nvPr/>
        </p:nvPicPr>
        <p:blipFill>
          <a:blip r:embed="rId6"/>
          <a:stretch>
            <a:fillRect/>
          </a:stretch>
        </p:blipFill>
        <p:spPr>
          <a:xfrm>
            <a:off x="7589357" y="1782612"/>
            <a:ext cx="1381125" cy="666750"/>
          </a:xfrm>
          <a:prstGeom prst="rect">
            <a:avLst/>
          </a:prstGeom>
        </p:spPr>
      </p:pic>
      <p:pic>
        <p:nvPicPr>
          <p:cNvPr id="8" name="Picture 7"/>
          <p:cNvPicPr>
            <a:picLocks noChangeAspect="1"/>
          </p:cNvPicPr>
          <p:nvPr/>
        </p:nvPicPr>
        <p:blipFill>
          <a:blip r:embed="rId7"/>
          <a:stretch>
            <a:fillRect/>
          </a:stretch>
        </p:blipFill>
        <p:spPr>
          <a:xfrm>
            <a:off x="8095531" y="2596596"/>
            <a:ext cx="3661147" cy="2836383"/>
          </a:xfrm>
          <a:prstGeom prst="rect">
            <a:avLst/>
          </a:prstGeom>
        </p:spPr>
      </p:pic>
      <p:pic>
        <p:nvPicPr>
          <p:cNvPr id="9" name="Picture 8"/>
          <p:cNvPicPr>
            <a:picLocks noChangeAspect="1"/>
          </p:cNvPicPr>
          <p:nvPr/>
        </p:nvPicPr>
        <p:blipFill>
          <a:blip r:embed="rId8"/>
          <a:stretch>
            <a:fillRect/>
          </a:stretch>
        </p:blipFill>
        <p:spPr>
          <a:xfrm>
            <a:off x="2331861" y="1534784"/>
            <a:ext cx="5349206" cy="2480004"/>
          </a:xfrm>
          <a:prstGeom prst="rect">
            <a:avLst/>
          </a:prstGeom>
        </p:spPr>
      </p:pic>
      <p:pic>
        <p:nvPicPr>
          <p:cNvPr id="10" name="Picture 9"/>
          <p:cNvPicPr>
            <a:picLocks noChangeAspect="1"/>
          </p:cNvPicPr>
          <p:nvPr/>
        </p:nvPicPr>
        <p:blipFill>
          <a:blip r:embed="rId9"/>
          <a:stretch>
            <a:fillRect/>
          </a:stretch>
        </p:blipFill>
        <p:spPr>
          <a:xfrm>
            <a:off x="179269" y="4149725"/>
            <a:ext cx="3019425" cy="2162175"/>
          </a:xfrm>
          <a:prstGeom prst="rect">
            <a:avLst/>
          </a:prstGeom>
        </p:spPr>
      </p:pic>
      <p:pic>
        <p:nvPicPr>
          <p:cNvPr id="12" name="Picture 11"/>
          <p:cNvPicPr>
            <a:picLocks noChangeAspect="1"/>
          </p:cNvPicPr>
          <p:nvPr/>
        </p:nvPicPr>
        <p:blipFill>
          <a:blip r:embed="rId10"/>
          <a:stretch>
            <a:fillRect/>
          </a:stretch>
        </p:blipFill>
        <p:spPr>
          <a:xfrm>
            <a:off x="3198694" y="4639419"/>
            <a:ext cx="4752975" cy="1819275"/>
          </a:xfrm>
          <a:prstGeom prst="rect">
            <a:avLst/>
          </a:prstGeom>
        </p:spPr>
      </p:pic>
      <p:sp>
        <p:nvSpPr>
          <p:cNvPr id="13" name="Rectangle 12"/>
          <p:cNvSpPr/>
          <p:nvPr/>
        </p:nvSpPr>
        <p:spPr>
          <a:xfrm>
            <a:off x="1854229" y="6145459"/>
            <a:ext cx="6693559" cy="369332"/>
          </a:xfrm>
          <a:prstGeom prst="rect">
            <a:avLst/>
          </a:prstGeom>
          <a:solidFill>
            <a:srgbClr val="FFFF00"/>
          </a:solidFill>
        </p:spPr>
        <p:txBody>
          <a:bodyPr wrap="square">
            <a:spAutoFit/>
          </a:bodyPr>
          <a:lstStyle/>
          <a:p>
            <a:r>
              <a:rPr lang="en-IN" dirty="0"/>
              <a:t>m¹,b¹ = next position parameters; </a:t>
            </a:r>
            <a:r>
              <a:rPr lang="en-IN" dirty="0" err="1"/>
              <a:t>m⁰,b</a:t>
            </a:r>
            <a:r>
              <a:rPr lang="en-IN" dirty="0"/>
              <a:t>⁰ = current position parameters</a:t>
            </a:r>
          </a:p>
        </p:txBody>
      </p:sp>
      <p:sp>
        <p:nvSpPr>
          <p:cNvPr id="3" name="Rectangle 2"/>
          <p:cNvSpPr/>
          <p:nvPr/>
        </p:nvSpPr>
        <p:spPr>
          <a:xfrm>
            <a:off x="1069675" y="6544004"/>
            <a:ext cx="8048446" cy="276999"/>
          </a:xfrm>
          <a:prstGeom prst="rect">
            <a:avLst/>
          </a:prstGeom>
          <a:solidFill>
            <a:schemeClr val="bg2">
              <a:lumMod val="90000"/>
            </a:schemeClr>
          </a:solidFill>
        </p:spPr>
        <p:txBody>
          <a:bodyPr wrap="square">
            <a:spAutoFit/>
          </a:bodyPr>
          <a:lstStyle/>
          <a:p>
            <a:r>
              <a:rPr lang="en-IN" sz="1200" dirty="0">
                <a:solidFill>
                  <a:srgbClr val="FF0000"/>
                </a:solidFill>
                <a:latin typeface="source-serif-pro"/>
              </a:rPr>
              <a:t>This </a:t>
            </a:r>
            <a:r>
              <a:rPr lang="en-IN" sz="1200" b="1" dirty="0">
                <a:solidFill>
                  <a:srgbClr val="FF0000"/>
                </a:solidFill>
                <a:latin typeface="source-serif-pro"/>
              </a:rPr>
              <a:t>2</a:t>
            </a:r>
            <a:r>
              <a:rPr lang="en-IN" sz="1200" dirty="0">
                <a:solidFill>
                  <a:srgbClr val="FF0000"/>
                </a:solidFill>
                <a:latin typeface="source-serif-pro"/>
              </a:rPr>
              <a:t> in this equation isn’t that significant since it just says that we have a learning rate twice as big or half as big</a:t>
            </a:r>
            <a:endParaRPr lang="en-IN" sz="1200" dirty="0">
              <a:solidFill>
                <a:srgbClr val="FF0000"/>
              </a:solidFill>
            </a:endParaRPr>
          </a:p>
        </p:txBody>
      </p:sp>
    </p:spTree>
    <p:extLst>
      <p:ext uri="{BB962C8B-B14F-4D97-AF65-F5344CB8AC3E}">
        <p14:creationId xmlns:p14="http://schemas.microsoft.com/office/powerpoint/2010/main" val="38625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Hence, to solve for the gradient, </a:t>
            </a:r>
          </a:p>
          <a:p>
            <a:r>
              <a:rPr lang="en-IN" dirty="0"/>
              <a:t>iterate through our data points using our new m and b values and compute the partial derivatives. </a:t>
            </a:r>
          </a:p>
          <a:p>
            <a:r>
              <a:rPr lang="en-IN" dirty="0"/>
              <a:t>This new gradient tells us the slope of our cost function at our current position and the direction we should move to update our parameters. </a:t>
            </a:r>
          </a:p>
          <a:p>
            <a:r>
              <a:rPr lang="en-IN" dirty="0"/>
              <a:t>The size of our update is controlled by the learning rate.</a:t>
            </a:r>
          </a:p>
          <a:p>
            <a:endParaRPr lang="en-IN" dirty="0"/>
          </a:p>
        </p:txBody>
      </p:sp>
    </p:spTree>
    <p:extLst>
      <p:ext uri="{BB962C8B-B14F-4D97-AF65-F5344CB8AC3E}">
        <p14:creationId xmlns:p14="http://schemas.microsoft.com/office/powerpoint/2010/main" val="96132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lstStyle/>
          <a:p>
            <a:r>
              <a:rPr lang="en-IN" dirty="0">
                <a:hlinkClick r:id="rId2"/>
              </a:rPr>
              <a:t>https://machinelearningmastery.com/gradient-descent-for-machine-learning/</a:t>
            </a:r>
            <a:endParaRPr lang="en-IN" dirty="0"/>
          </a:p>
          <a:p>
            <a:endParaRPr lang="en-IN" dirty="0"/>
          </a:p>
          <a:p>
            <a:r>
              <a:rPr lang="en-IN" dirty="0">
                <a:hlinkClick r:id="rId3"/>
              </a:rPr>
              <a:t>https://towardsdatascience.com/understanding-the-mathematics-behind-gradient-descent-dde5dc9be06e</a:t>
            </a:r>
            <a:endParaRPr lang="en-IN" dirty="0"/>
          </a:p>
          <a:p>
            <a:endParaRPr lang="en-IN" dirty="0"/>
          </a:p>
        </p:txBody>
      </p:sp>
    </p:spTree>
    <p:extLst>
      <p:ext uri="{BB962C8B-B14F-4D97-AF65-F5344CB8AC3E}">
        <p14:creationId xmlns:p14="http://schemas.microsoft.com/office/powerpoint/2010/main" val="236306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t>
            </a:r>
          </a:p>
        </p:txBody>
      </p:sp>
      <p:sp>
        <p:nvSpPr>
          <p:cNvPr id="3" name="Content Placeholder 2"/>
          <p:cNvSpPr>
            <a:spLocks noGrp="1"/>
          </p:cNvSpPr>
          <p:nvPr>
            <p:ph idx="1"/>
          </p:nvPr>
        </p:nvSpPr>
        <p:spPr/>
        <p:txBody>
          <a:bodyPr>
            <a:normAutofit fontScale="92500"/>
          </a:bodyPr>
          <a:lstStyle/>
          <a:p>
            <a:pPr algn="just"/>
            <a:r>
              <a:rPr lang="en-IN" b="1" u="sng" dirty="0"/>
              <a:t>Agile</a:t>
            </a:r>
            <a:r>
              <a:rPr lang="en-IN" dirty="0"/>
              <a:t> is a pretty well-known term in the software development process. The basic idea behind it is simple:</a:t>
            </a:r>
          </a:p>
          <a:p>
            <a:pPr lvl="1" algn="just"/>
            <a:r>
              <a:rPr lang="en-IN" dirty="0"/>
              <a:t> build something quickly ➡️ get it out there ➡️ get some feedback ➡️ make changes depending upon the feedback ➡️ repeat the process.</a:t>
            </a:r>
          </a:p>
          <a:p>
            <a:pPr algn="just"/>
            <a:r>
              <a:rPr lang="en-IN" dirty="0"/>
              <a:t>The </a:t>
            </a:r>
            <a:r>
              <a:rPr lang="en-IN" b="1" dirty="0"/>
              <a:t>goal</a:t>
            </a:r>
            <a:r>
              <a:rPr lang="en-IN" dirty="0"/>
              <a:t> is to get the product near the user and let the user guide you with the</a:t>
            </a:r>
            <a:r>
              <a:rPr lang="en-IN" b="1" dirty="0"/>
              <a:t> feedback</a:t>
            </a:r>
            <a:r>
              <a:rPr lang="en-IN" dirty="0"/>
              <a:t> to obtain the best possible product with the </a:t>
            </a:r>
            <a:r>
              <a:rPr lang="en-IN" b="1" dirty="0">
                <a:solidFill>
                  <a:srgbClr val="FF0000"/>
                </a:solidFill>
              </a:rPr>
              <a:t>least error</a:t>
            </a:r>
            <a:r>
              <a:rPr lang="en-IN" dirty="0"/>
              <a:t>. </a:t>
            </a:r>
          </a:p>
          <a:p>
            <a:pPr lvl="1" algn="just"/>
            <a:r>
              <a:rPr lang="en-IN" dirty="0"/>
              <a:t>Also, the </a:t>
            </a:r>
            <a:r>
              <a:rPr lang="en-IN" b="1" dirty="0"/>
              <a:t>steps</a:t>
            </a:r>
            <a:r>
              <a:rPr lang="en-IN" dirty="0"/>
              <a:t> taken for improvement need to be small and should constantly involve the user.</a:t>
            </a:r>
          </a:p>
          <a:p>
            <a:pPr algn="just"/>
            <a:r>
              <a:rPr lang="en-IN" dirty="0"/>
              <a:t>In a way, an Agile software development process involves rapid iterations. </a:t>
            </a:r>
          </a:p>
          <a:p>
            <a:pPr algn="just"/>
            <a:r>
              <a:rPr lang="en-IN" dirty="0"/>
              <a:t>The idea of — start with a solution as soon as possible, measure and iterate as frequently as possible, is basically </a:t>
            </a:r>
            <a:r>
              <a:rPr lang="en-IN" u="sng" dirty="0">
                <a:solidFill>
                  <a:srgbClr val="FF0000"/>
                </a:solidFill>
              </a:rPr>
              <a:t>Gradient descen</a:t>
            </a:r>
            <a:r>
              <a:rPr lang="en-IN" dirty="0">
                <a:solidFill>
                  <a:srgbClr val="FF0000"/>
                </a:solidFill>
              </a:rPr>
              <a:t>t </a:t>
            </a:r>
            <a:r>
              <a:rPr lang="en-IN" dirty="0"/>
              <a:t>under the hood</a:t>
            </a:r>
          </a:p>
        </p:txBody>
      </p:sp>
    </p:spTree>
    <p:extLst>
      <p:ext uri="{BB962C8B-B14F-4D97-AF65-F5344CB8AC3E}">
        <p14:creationId xmlns:p14="http://schemas.microsoft.com/office/powerpoint/2010/main" val="394406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IN" dirty="0"/>
              <a:t>Gradient descent algorithm is an iterative process that takes us to the minimum of a function.</a:t>
            </a:r>
          </a:p>
          <a:p>
            <a:r>
              <a:rPr lang="en-IN" dirty="0"/>
              <a:t>The formula below sums up the entire Gradient Descent algorithm in a single line</a:t>
            </a:r>
          </a:p>
        </p:txBody>
      </p:sp>
      <p:pic>
        <p:nvPicPr>
          <p:cNvPr id="5" name="Picture 4"/>
          <p:cNvPicPr>
            <a:picLocks noChangeAspect="1"/>
          </p:cNvPicPr>
          <p:nvPr/>
        </p:nvPicPr>
        <p:blipFill>
          <a:blip r:embed="rId2"/>
          <a:stretch>
            <a:fillRect/>
          </a:stretch>
        </p:blipFill>
        <p:spPr>
          <a:xfrm>
            <a:off x="3030568" y="3518679"/>
            <a:ext cx="7562850" cy="2305050"/>
          </a:xfrm>
          <a:prstGeom prst="rect">
            <a:avLst/>
          </a:prstGeom>
        </p:spPr>
      </p:pic>
    </p:spTree>
    <p:extLst>
      <p:ext uri="{BB962C8B-B14F-4D97-AF65-F5344CB8AC3E}">
        <p14:creationId xmlns:p14="http://schemas.microsoft.com/office/powerpoint/2010/main" val="126541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Machine Learning Model</a:t>
            </a:r>
          </a:p>
        </p:txBody>
      </p:sp>
      <p:sp>
        <p:nvSpPr>
          <p:cNvPr id="3" name="Content Placeholder 2"/>
          <p:cNvSpPr>
            <a:spLocks noGrp="1"/>
          </p:cNvSpPr>
          <p:nvPr>
            <p:ph idx="1"/>
          </p:nvPr>
        </p:nvSpPr>
        <p:spPr/>
        <p:txBody>
          <a:bodyPr/>
          <a:lstStyle/>
          <a:p>
            <a:pPr algn="just"/>
            <a:r>
              <a:rPr lang="en-IN" dirty="0"/>
              <a:t>Consider a bunch of data points in a 2 D space. Assume that the data is related to the height and weight of a group of students. </a:t>
            </a:r>
          </a:p>
          <a:p>
            <a:pPr algn="just"/>
            <a:r>
              <a:rPr lang="en-IN" dirty="0"/>
              <a:t>Trying to predict some kind of relationship between these quantities so that we could predict the weight of some new students afterwards. </a:t>
            </a:r>
          </a:p>
        </p:txBody>
      </p:sp>
      <p:pic>
        <p:nvPicPr>
          <p:cNvPr id="4" name="Picture 3"/>
          <p:cNvPicPr>
            <a:picLocks noChangeAspect="1"/>
          </p:cNvPicPr>
          <p:nvPr/>
        </p:nvPicPr>
        <p:blipFill>
          <a:blip r:embed="rId2"/>
          <a:stretch>
            <a:fillRect/>
          </a:stretch>
        </p:blipFill>
        <p:spPr>
          <a:xfrm>
            <a:off x="3119257" y="3805866"/>
            <a:ext cx="7931181" cy="2664877"/>
          </a:xfrm>
          <a:prstGeom prst="rect">
            <a:avLst/>
          </a:prstGeom>
        </p:spPr>
      </p:pic>
    </p:spTree>
    <p:extLst>
      <p:ext uri="{BB962C8B-B14F-4D97-AF65-F5344CB8AC3E}">
        <p14:creationId xmlns:p14="http://schemas.microsoft.com/office/powerpoint/2010/main" val="398396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Predictions</a:t>
            </a:r>
          </a:p>
        </p:txBody>
      </p:sp>
      <p:sp>
        <p:nvSpPr>
          <p:cNvPr id="3" name="Content Placeholder 2"/>
          <p:cNvSpPr>
            <a:spLocks noGrp="1"/>
          </p:cNvSpPr>
          <p:nvPr>
            <p:ph idx="1"/>
          </p:nvPr>
        </p:nvSpPr>
        <p:spPr/>
        <p:txBody>
          <a:bodyPr/>
          <a:lstStyle/>
          <a:p>
            <a:pPr algn="just"/>
            <a:r>
              <a:rPr lang="en-IN" dirty="0"/>
              <a:t>Given a known set of inputs and their corresponding outputs, A machine learning model tries to make some predictions for a new set of inputs</a:t>
            </a:r>
          </a:p>
        </p:txBody>
      </p:sp>
      <p:pic>
        <p:nvPicPr>
          <p:cNvPr id="6" name="Picture 5"/>
          <p:cNvPicPr>
            <a:picLocks noChangeAspect="1"/>
          </p:cNvPicPr>
          <p:nvPr/>
        </p:nvPicPr>
        <p:blipFill>
          <a:blip r:embed="rId2"/>
          <a:stretch>
            <a:fillRect/>
          </a:stretch>
        </p:blipFill>
        <p:spPr>
          <a:xfrm>
            <a:off x="577520" y="3296638"/>
            <a:ext cx="5343525" cy="1800225"/>
          </a:xfrm>
          <a:prstGeom prst="rect">
            <a:avLst/>
          </a:prstGeom>
        </p:spPr>
      </p:pic>
      <p:sp>
        <p:nvSpPr>
          <p:cNvPr id="7" name="Rectangle 6"/>
          <p:cNvSpPr/>
          <p:nvPr/>
        </p:nvSpPr>
        <p:spPr>
          <a:xfrm>
            <a:off x="1495245" y="5231800"/>
            <a:ext cx="6096000" cy="646331"/>
          </a:xfrm>
          <a:prstGeom prst="rect">
            <a:avLst/>
          </a:prstGeom>
        </p:spPr>
        <p:txBody>
          <a:bodyPr>
            <a:spAutoFit/>
          </a:bodyPr>
          <a:lstStyle/>
          <a:p>
            <a:r>
              <a:rPr lang="en-IN" dirty="0"/>
              <a:t>The Error would be the difference between the two predictions.</a:t>
            </a:r>
          </a:p>
        </p:txBody>
      </p:sp>
      <p:pic>
        <p:nvPicPr>
          <p:cNvPr id="8" name="Picture 7"/>
          <p:cNvPicPr>
            <a:picLocks noChangeAspect="1"/>
          </p:cNvPicPr>
          <p:nvPr/>
        </p:nvPicPr>
        <p:blipFill>
          <a:blip r:embed="rId3"/>
          <a:stretch>
            <a:fillRect/>
          </a:stretch>
        </p:blipFill>
        <p:spPr>
          <a:xfrm>
            <a:off x="2965778" y="5788025"/>
            <a:ext cx="2809875" cy="523875"/>
          </a:xfrm>
          <a:prstGeom prst="rect">
            <a:avLst/>
          </a:prstGeom>
        </p:spPr>
      </p:pic>
      <p:sp>
        <p:nvSpPr>
          <p:cNvPr id="9" name="Rectangle 8"/>
          <p:cNvSpPr/>
          <p:nvPr/>
        </p:nvSpPr>
        <p:spPr>
          <a:xfrm>
            <a:off x="5984028" y="5992297"/>
            <a:ext cx="5630452" cy="369332"/>
          </a:xfrm>
          <a:prstGeom prst="rect">
            <a:avLst/>
          </a:prstGeom>
        </p:spPr>
        <p:txBody>
          <a:bodyPr wrap="none">
            <a:spAutoFit/>
          </a:bodyPr>
          <a:lstStyle/>
          <a:p>
            <a:r>
              <a:rPr lang="en-IN" dirty="0"/>
              <a:t>This relates to the idea of a Cost function or Loss function.</a:t>
            </a:r>
          </a:p>
        </p:txBody>
      </p:sp>
    </p:spTree>
    <p:extLst>
      <p:ext uri="{BB962C8B-B14F-4D97-AF65-F5344CB8AC3E}">
        <p14:creationId xmlns:p14="http://schemas.microsoft.com/office/powerpoint/2010/main" val="406610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Cost Function</a:t>
            </a:r>
          </a:p>
        </p:txBody>
      </p:sp>
      <p:sp>
        <p:nvSpPr>
          <p:cNvPr id="3" name="Content Placeholder 2"/>
          <p:cNvSpPr>
            <a:spLocks noGrp="1"/>
          </p:cNvSpPr>
          <p:nvPr>
            <p:ph idx="1"/>
          </p:nvPr>
        </p:nvSpPr>
        <p:spPr/>
        <p:txBody>
          <a:bodyPr/>
          <a:lstStyle/>
          <a:p>
            <a:r>
              <a:rPr lang="en-IN" dirty="0"/>
              <a:t>A Cost Function/Loss Function evaluates the </a:t>
            </a:r>
            <a:r>
              <a:rPr lang="en-IN" dirty="0">
                <a:solidFill>
                  <a:srgbClr val="FF0000"/>
                </a:solidFill>
              </a:rPr>
              <a:t>performance of our Machine Learning Algorithm</a:t>
            </a:r>
            <a:r>
              <a:rPr lang="en-IN" dirty="0"/>
              <a:t>. </a:t>
            </a:r>
          </a:p>
          <a:p>
            <a:r>
              <a:rPr lang="en-IN" dirty="0"/>
              <a:t>The </a:t>
            </a:r>
            <a:r>
              <a:rPr lang="en-IN" dirty="0">
                <a:solidFill>
                  <a:schemeClr val="accent2"/>
                </a:solidFill>
              </a:rPr>
              <a:t>Loss function </a:t>
            </a:r>
            <a:r>
              <a:rPr lang="en-IN" dirty="0"/>
              <a:t>computes the </a:t>
            </a:r>
            <a:r>
              <a:rPr lang="en-IN" dirty="0">
                <a:solidFill>
                  <a:schemeClr val="accent2"/>
                </a:solidFill>
              </a:rPr>
              <a:t>error for a single training example </a:t>
            </a:r>
            <a:r>
              <a:rPr lang="en-IN" dirty="0"/>
              <a:t>while the </a:t>
            </a:r>
            <a:r>
              <a:rPr lang="en-IN" dirty="0">
                <a:solidFill>
                  <a:srgbClr val="0070C0"/>
                </a:solidFill>
              </a:rPr>
              <a:t>Cost function </a:t>
            </a:r>
            <a:r>
              <a:rPr lang="en-IN" dirty="0"/>
              <a:t>is the </a:t>
            </a:r>
            <a:r>
              <a:rPr lang="en-IN" dirty="0">
                <a:solidFill>
                  <a:srgbClr val="0070C0"/>
                </a:solidFill>
              </a:rPr>
              <a:t>average of the loss functions </a:t>
            </a:r>
            <a:r>
              <a:rPr lang="en-IN" dirty="0"/>
              <a:t>for all the training examples. </a:t>
            </a:r>
          </a:p>
          <a:p>
            <a:pPr marL="0" indent="0">
              <a:buNone/>
            </a:pPr>
            <a:r>
              <a:rPr lang="en-IN" dirty="0"/>
              <a:t>	</a:t>
            </a:r>
          </a:p>
        </p:txBody>
      </p:sp>
      <p:sp>
        <p:nvSpPr>
          <p:cNvPr id="7" name="Rectangle 6"/>
          <p:cNvSpPr/>
          <p:nvPr/>
        </p:nvSpPr>
        <p:spPr>
          <a:xfrm>
            <a:off x="1969699" y="4192764"/>
            <a:ext cx="6096000" cy="646331"/>
          </a:xfrm>
          <a:prstGeom prst="rect">
            <a:avLst/>
          </a:prstGeom>
          <a:solidFill>
            <a:schemeClr val="accent1">
              <a:lumMod val="60000"/>
              <a:lumOff val="40000"/>
            </a:schemeClr>
          </a:solidFill>
        </p:spPr>
        <p:txBody>
          <a:bodyPr>
            <a:spAutoFit/>
          </a:bodyPr>
          <a:lstStyle/>
          <a:p>
            <a:r>
              <a:rPr lang="en-IN" dirty="0"/>
              <a:t>A Cost function basically tells us ‘ how good’ our model is at making predictions for a given value of m and b.</a:t>
            </a:r>
          </a:p>
        </p:txBody>
      </p:sp>
      <p:sp>
        <p:nvSpPr>
          <p:cNvPr id="8" name="Rectangle 7"/>
          <p:cNvSpPr/>
          <p:nvPr/>
        </p:nvSpPr>
        <p:spPr>
          <a:xfrm>
            <a:off x="2133600" y="5253633"/>
            <a:ext cx="6096000" cy="923330"/>
          </a:xfrm>
          <a:prstGeom prst="rect">
            <a:avLst/>
          </a:prstGeom>
          <a:solidFill>
            <a:schemeClr val="accent3">
              <a:lumMod val="60000"/>
              <a:lumOff val="40000"/>
            </a:schemeClr>
          </a:solidFill>
        </p:spPr>
        <p:txBody>
          <a:bodyPr>
            <a:spAutoFit/>
          </a:bodyPr>
          <a:lstStyle/>
          <a:p>
            <a:r>
              <a:rPr lang="en-IN" dirty="0"/>
              <a:t>Let’s say, there are a total of ’N’ points in the dataset and for all those ’N’ data points we want to minimize the error. So the Cost function would be the total squared error</a:t>
            </a:r>
          </a:p>
        </p:txBody>
      </p:sp>
      <p:pic>
        <p:nvPicPr>
          <p:cNvPr id="9" name="Picture 8"/>
          <p:cNvPicPr>
            <a:picLocks noChangeAspect="1"/>
          </p:cNvPicPr>
          <p:nvPr/>
        </p:nvPicPr>
        <p:blipFill>
          <a:blip r:embed="rId2"/>
          <a:stretch>
            <a:fillRect/>
          </a:stretch>
        </p:blipFill>
        <p:spPr>
          <a:xfrm>
            <a:off x="8688506" y="4997450"/>
            <a:ext cx="2371725" cy="1314450"/>
          </a:xfrm>
          <a:prstGeom prst="rect">
            <a:avLst/>
          </a:prstGeom>
        </p:spPr>
      </p:pic>
    </p:spTree>
    <p:extLst>
      <p:ext uri="{BB962C8B-B14F-4D97-AF65-F5344CB8AC3E}">
        <p14:creationId xmlns:p14="http://schemas.microsoft.com/office/powerpoint/2010/main" val="299931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goal of any Machine Learning Algorithm is to minimize the Cost Function. </a:t>
            </a:r>
          </a:p>
          <a:p>
            <a:endParaRPr lang="en-IN" dirty="0"/>
          </a:p>
          <a:p>
            <a:r>
              <a:rPr lang="en-IN" dirty="0"/>
              <a:t>Lower error between the actual and the predicted values signifies that the algorithm has done a good job in learning.</a:t>
            </a:r>
          </a:p>
          <a:p>
            <a:endParaRPr lang="en-IN" dirty="0"/>
          </a:p>
          <a:p>
            <a:r>
              <a:rPr lang="en-IN" dirty="0"/>
              <a:t> Since we want the lowest error value, we want those‘ m’ and ‘b’ values which give the smallest possible error</a:t>
            </a:r>
          </a:p>
          <a:p>
            <a:endParaRPr lang="en-IN" dirty="0"/>
          </a:p>
          <a:p>
            <a:endParaRPr lang="en-IN" dirty="0"/>
          </a:p>
        </p:txBody>
      </p:sp>
      <p:sp>
        <p:nvSpPr>
          <p:cNvPr id="4" name="Rectangle 1"/>
          <p:cNvSpPr>
            <a:spLocks noGrp="1" noChangeArrowheads="1"/>
          </p:cNvSpPr>
          <p:nvPr>
            <p:ph type="title"/>
          </p:nvPr>
        </p:nvSpPr>
        <p:spPr bwMode="auto">
          <a:xfrm>
            <a:off x="838200" y="376325"/>
            <a:ext cx="5465855" cy="1303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latin typeface="+mn-lt"/>
                <a:ea typeface="+mn-ea"/>
                <a:cs typeface="+mn-cs"/>
              </a:rPr>
              <a:t>Minimizing the Cost Function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8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do we actually minimize any function?</a:t>
            </a:r>
          </a:p>
        </p:txBody>
      </p:sp>
      <p:sp>
        <p:nvSpPr>
          <p:cNvPr id="3" name="Content Placeholder 2"/>
          <p:cNvSpPr>
            <a:spLocks noGrp="1"/>
          </p:cNvSpPr>
          <p:nvPr>
            <p:ph idx="1"/>
          </p:nvPr>
        </p:nvSpPr>
        <p:spPr/>
        <p:txBody>
          <a:bodyPr/>
          <a:lstStyle/>
          <a:p>
            <a:r>
              <a:rPr lang="en-IN" dirty="0"/>
              <a:t>Cost function is of the form Y = X²</a:t>
            </a:r>
          </a:p>
          <a:p>
            <a:r>
              <a:rPr lang="en-IN" dirty="0"/>
              <a:t>In a Cartesian coordinate system, this is an equation for a parabola and can be graphically represented as</a:t>
            </a:r>
          </a:p>
        </p:txBody>
      </p:sp>
      <p:pic>
        <p:nvPicPr>
          <p:cNvPr id="6" name="Picture 5"/>
          <p:cNvPicPr>
            <a:picLocks noChangeAspect="1"/>
          </p:cNvPicPr>
          <p:nvPr/>
        </p:nvPicPr>
        <p:blipFill>
          <a:blip r:embed="rId2"/>
          <a:stretch>
            <a:fillRect/>
          </a:stretch>
        </p:blipFill>
        <p:spPr>
          <a:xfrm>
            <a:off x="368061" y="3171826"/>
            <a:ext cx="4024221" cy="2878694"/>
          </a:xfrm>
          <a:prstGeom prst="rect">
            <a:avLst/>
          </a:prstGeom>
        </p:spPr>
      </p:pic>
      <p:sp>
        <p:nvSpPr>
          <p:cNvPr id="7" name="Rectangle 6"/>
          <p:cNvSpPr/>
          <p:nvPr/>
        </p:nvSpPr>
        <p:spPr>
          <a:xfrm>
            <a:off x="4721524" y="3354963"/>
            <a:ext cx="6096000" cy="646331"/>
          </a:xfrm>
          <a:prstGeom prst="rect">
            <a:avLst/>
          </a:prstGeom>
          <a:solidFill>
            <a:schemeClr val="accent1">
              <a:lumMod val="40000"/>
              <a:lumOff val="60000"/>
            </a:schemeClr>
          </a:solidFill>
        </p:spPr>
        <p:txBody>
          <a:bodyPr>
            <a:spAutoFit/>
          </a:bodyPr>
          <a:lstStyle/>
          <a:p>
            <a:r>
              <a:rPr lang="en-IN" dirty="0"/>
              <a:t>To minimise the function above, need to find that value of X that produces the lowest value of Y which is the red dot</a:t>
            </a:r>
          </a:p>
        </p:txBody>
      </p:sp>
      <p:sp>
        <p:nvSpPr>
          <p:cNvPr id="8" name="Rectangle 7"/>
          <p:cNvSpPr/>
          <p:nvPr/>
        </p:nvSpPr>
        <p:spPr>
          <a:xfrm>
            <a:off x="4721524" y="4350464"/>
            <a:ext cx="6096000" cy="1477328"/>
          </a:xfrm>
          <a:prstGeom prst="rect">
            <a:avLst/>
          </a:prstGeom>
          <a:solidFill>
            <a:schemeClr val="accent6">
              <a:lumMod val="40000"/>
              <a:lumOff val="60000"/>
            </a:schemeClr>
          </a:solidFill>
        </p:spPr>
        <p:txBody>
          <a:bodyPr>
            <a:spAutoFit/>
          </a:bodyPr>
          <a:lstStyle/>
          <a:p>
            <a:r>
              <a:rPr lang="en-IN" dirty="0"/>
              <a:t>It is quite easy to locate the minima here since it is a 2D graph but this may not always be the case especially in </a:t>
            </a:r>
            <a:r>
              <a:rPr lang="en-IN" b="1" dirty="0">
                <a:solidFill>
                  <a:srgbClr val="FF0000"/>
                </a:solidFill>
              </a:rPr>
              <a:t>case of higher dimensions</a:t>
            </a:r>
            <a:r>
              <a:rPr lang="en-IN" dirty="0"/>
              <a:t>. </a:t>
            </a:r>
          </a:p>
          <a:p>
            <a:r>
              <a:rPr lang="en-IN" dirty="0"/>
              <a:t>For those cases, need to devise an algorithm to locate the minima, and that algorithm is called </a:t>
            </a:r>
            <a:r>
              <a:rPr lang="en-IN" dirty="0">
                <a:solidFill>
                  <a:srgbClr val="F826C1"/>
                </a:solidFill>
              </a:rPr>
              <a:t>Gradient Descent</a:t>
            </a:r>
          </a:p>
        </p:txBody>
      </p:sp>
    </p:spTree>
    <p:extLst>
      <p:ext uri="{BB962C8B-B14F-4D97-AF65-F5344CB8AC3E}">
        <p14:creationId xmlns:p14="http://schemas.microsoft.com/office/powerpoint/2010/main" val="237935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4415287" cy="548378"/>
          </a:xfrm>
        </p:spPr>
        <p:txBody>
          <a:bodyPr>
            <a:normAutofit fontScale="90000"/>
          </a:bodyPr>
          <a:lstStyle/>
          <a:p>
            <a:r>
              <a:rPr lang="en-IN" dirty="0"/>
              <a:t>Gradient Descent</a:t>
            </a:r>
          </a:p>
        </p:txBody>
      </p:sp>
      <p:sp>
        <p:nvSpPr>
          <p:cNvPr id="3" name="Content Placeholder 2"/>
          <p:cNvSpPr>
            <a:spLocks noGrp="1"/>
          </p:cNvSpPr>
          <p:nvPr>
            <p:ph idx="1"/>
          </p:nvPr>
        </p:nvSpPr>
        <p:spPr>
          <a:xfrm>
            <a:off x="596660" y="802257"/>
            <a:ext cx="10515600" cy="4952012"/>
          </a:xfrm>
        </p:spPr>
        <p:txBody>
          <a:bodyPr/>
          <a:lstStyle/>
          <a:p>
            <a:r>
              <a:rPr lang="en-IN" sz="2400" b="1" dirty="0"/>
              <a:t>Gradient descent</a:t>
            </a:r>
            <a:r>
              <a:rPr lang="en-IN" sz="2400" dirty="0"/>
              <a:t> is one of the most popular algorithms to perform optimization and by far the most common way to optimize neural networks.</a:t>
            </a:r>
          </a:p>
          <a:p>
            <a:r>
              <a:rPr lang="en-IN" sz="2400" dirty="0"/>
              <a:t> It is an iterative optimisation algorithm used to find the minimum value for a function.</a:t>
            </a:r>
          </a:p>
          <a:p>
            <a:endParaRPr lang="en-IN" dirty="0"/>
          </a:p>
          <a:p>
            <a:pPr marL="0" indent="0">
              <a:buNone/>
            </a:pPr>
            <a:br>
              <a:rPr lang="en-IN" dirty="0"/>
            </a:br>
            <a:endParaRPr lang="en-IN" dirty="0"/>
          </a:p>
        </p:txBody>
      </p:sp>
      <p:sp>
        <p:nvSpPr>
          <p:cNvPr id="4" name="Rectangle 3"/>
          <p:cNvSpPr/>
          <p:nvPr/>
        </p:nvSpPr>
        <p:spPr>
          <a:xfrm>
            <a:off x="787880" y="2644384"/>
            <a:ext cx="6096000" cy="2031325"/>
          </a:xfrm>
          <a:prstGeom prst="rect">
            <a:avLst/>
          </a:prstGeom>
          <a:solidFill>
            <a:schemeClr val="accent2">
              <a:lumMod val="40000"/>
              <a:lumOff val="60000"/>
            </a:schemeClr>
          </a:solidFill>
        </p:spPr>
        <p:txBody>
          <a:bodyPr>
            <a:spAutoFit/>
          </a:bodyPr>
          <a:lstStyle/>
          <a:p>
            <a:r>
              <a:rPr lang="en-IN" b="1" dirty="0"/>
              <a:t>Intuition:</a:t>
            </a:r>
          </a:p>
          <a:p>
            <a:endParaRPr lang="en-IN" dirty="0"/>
          </a:p>
          <a:p>
            <a:r>
              <a:rPr lang="en-IN" dirty="0"/>
              <a:t>Consider that you are walking along the graph below, and you are currently at the ‘green’ dot. </a:t>
            </a:r>
          </a:p>
          <a:p>
            <a:endParaRPr lang="en-IN" dirty="0"/>
          </a:p>
          <a:p>
            <a:r>
              <a:rPr lang="en-IN" dirty="0"/>
              <a:t>Your aim is to reach the minimum </a:t>
            </a:r>
            <a:r>
              <a:rPr lang="en-IN" dirty="0" err="1"/>
              <a:t>i.e</a:t>
            </a:r>
            <a:r>
              <a:rPr lang="en-IN" dirty="0"/>
              <a:t> the ‘red’ dot, but from your position, you are unable to view it.</a:t>
            </a:r>
          </a:p>
        </p:txBody>
      </p:sp>
      <p:pic>
        <p:nvPicPr>
          <p:cNvPr id="5" name="Picture 4"/>
          <p:cNvPicPr>
            <a:picLocks noChangeAspect="1"/>
          </p:cNvPicPr>
          <p:nvPr/>
        </p:nvPicPr>
        <p:blipFill>
          <a:blip r:embed="rId2"/>
          <a:stretch>
            <a:fillRect/>
          </a:stretch>
        </p:blipFill>
        <p:spPr>
          <a:xfrm>
            <a:off x="7660257" y="2348832"/>
            <a:ext cx="3953863" cy="2828364"/>
          </a:xfrm>
          <a:prstGeom prst="rect">
            <a:avLst/>
          </a:prstGeom>
        </p:spPr>
      </p:pic>
      <p:sp>
        <p:nvSpPr>
          <p:cNvPr id="6" name="Rectangle 5"/>
          <p:cNvSpPr/>
          <p:nvPr/>
        </p:nvSpPr>
        <p:spPr>
          <a:xfrm>
            <a:off x="787880" y="4807864"/>
            <a:ext cx="2654573" cy="369332"/>
          </a:xfrm>
          <a:prstGeom prst="rect">
            <a:avLst/>
          </a:prstGeom>
          <a:solidFill>
            <a:schemeClr val="accent5">
              <a:lumMod val="60000"/>
              <a:lumOff val="40000"/>
            </a:schemeClr>
          </a:solidFill>
        </p:spPr>
        <p:txBody>
          <a:bodyPr wrap="none">
            <a:spAutoFit/>
          </a:bodyPr>
          <a:lstStyle/>
          <a:p>
            <a:r>
              <a:rPr lang="en-IN" dirty="0"/>
              <a:t>Possible actions would be:</a:t>
            </a:r>
          </a:p>
        </p:txBody>
      </p:sp>
      <p:sp>
        <p:nvSpPr>
          <p:cNvPr id="7" name="Rectangle 6"/>
          <p:cNvSpPr/>
          <p:nvPr/>
        </p:nvSpPr>
        <p:spPr>
          <a:xfrm>
            <a:off x="787880" y="5203923"/>
            <a:ext cx="6096000" cy="1200329"/>
          </a:xfrm>
          <a:prstGeom prst="rect">
            <a:avLst/>
          </a:prstGeom>
          <a:solidFill>
            <a:schemeClr val="accent2">
              <a:lumMod val="20000"/>
              <a:lumOff val="80000"/>
            </a:schemeClr>
          </a:solidFill>
        </p:spPr>
        <p:txBody>
          <a:bodyPr>
            <a:spAutoFit/>
          </a:bodyPr>
          <a:lstStyle/>
          <a:p>
            <a:pPr marL="285750" indent="-285750">
              <a:buFont typeface="Arial" panose="020B0604020202020204" pitchFamily="34" charset="0"/>
              <a:buChar char="•"/>
            </a:pPr>
            <a:r>
              <a:rPr lang="en-IN" dirty="0"/>
              <a:t>You might go upward or downward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you decide on which way to go, you might take a bigger step or a little step to reach your destination.</a:t>
            </a:r>
          </a:p>
        </p:txBody>
      </p:sp>
      <p:sp>
        <p:nvSpPr>
          <p:cNvPr id="8" name="Rectangle 7"/>
          <p:cNvSpPr/>
          <p:nvPr/>
        </p:nvSpPr>
        <p:spPr>
          <a:xfrm>
            <a:off x="6990272" y="5288318"/>
            <a:ext cx="4623848" cy="923330"/>
          </a:xfrm>
          <a:prstGeom prst="rect">
            <a:avLst/>
          </a:prstGeom>
          <a:solidFill>
            <a:srgbClr val="F826C1"/>
          </a:solidFill>
        </p:spPr>
        <p:txBody>
          <a:bodyPr wrap="square">
            <a:spAutoFit/>
          </a:bodyPr>
          <a:lstStyle/>
          <a:p>
            <a:r>
              <a:rPr lang="en-IN" dirty="0"/>
              <a:t>Gradient Descent Algorithm helps us to make these decisions efficiently and effectively with the use of derivatives</a:t>
            </a:r>
          </a:p>
        </p:txBody>
      </p:sp>
    </p:spTree>
    <p:extLst>
      <p:ext uri="{BB962C8B-B14F-4D97-AF65-F5344CB8AC3E}">
        <p14:creationId xmlns:p14="http://schemas.microsoft.com/office/powerpoint/2010/main" val="298162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E861EE-755B-45E2-B9DD-CBD36E00E17A}"/>
</file>

<file path=customXml/itemProps2.xml><?xml version="1.0" encoding="utf-8"?>
<ds:datastoreItem xmlns:ds="http://schemas.openxmlformats.org/officeDocument/2006/customXml" ds:itemID="{8DAD8C9C-17C1-496A-AB8C-CA7FD41E5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3BEA7B1-5124-456F-B31B-375DFD6CD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159</TotalTime>
  <Words>771</Words>
  <Application>Microsoft Office PowerPoint</Application>
  <PresentationFormat>Widescreen</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Gradient Descent </vt:lpstr>
      <vt:lpstr>Background </vt:lpstr>
      <vt:lpstr>Objective</vt:lpstr>
      <vt:lpstr>A Machine Learning Model</vt:lpstr>
      <vt:lpstr>Predictions</vt:lpstr>
      <vt:lpstr>Cost Function</vt:lpstr>
      <vt:lpstr>Minimizing the Cost Function  </vt:lpstr>
      <vt:lpstr>How do we actually minimize any function?</vt:lpstr>
      <vt:lpstr>Gradient Descent</vt:lpstr>
      <vt:lpstr>  The Minimum Value  </vt:lpstr>
      <vt:lpstr>Mathematical Interpretation of Cost Function</vt:lpstr>
      <vt:lpstr>The Learning rate</vt:lpstr>
      <vt:lpstr>Calculating Gradient Descent</vt:lpstr>
      <vt:lpstr>Conclusion</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Prakash Periyasamy</dc:creator>
  <cp:lastModifiedBy>Prakash Periyasamy</cp:lastModifiedBy>
  <cp:revision>70</cp:revision>
  <dcterms:created xsi:type="dcterms:W3CDTF">2021-03-25T08:00:55Z</dcterms:created>
  <dcterms:modified xsi:type="dcterms:W3CDTF">2023-07-24T13:33:29Z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