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4"/>
  </p:sldMasterIdLst>
  <p:notesMasterIdLst>
    <p:notesMasterId r:id="rId29"/>
  </p:notesMasterIdLst>
  <p:sldIdLst>
    <p:sldId id="256" r:id="rId5"/>
    <p:sldId id="290" r:id="rId6"/>
    <p:sldId id="309" r:id="rId7"/>
    <p:sldId id="310" r:id="rId8"/>
    <p:sldId id="311" r:id="rId9"/>
    <p:sldId id="313" r:id="rId10"/>
    <p:sldId id="314" r:id="rId11"/>
    <p:sldId id="315" r:id="rId12"/>
    <p:sldId id="316" r:id="rId13"/>
    <p:sldId id="317" r:id="rId14"/>
    <p:sldId id="318" r:id="rId15"/>
    <p:sldId id="319" r:id="rId16"/>
    <p:sldId id="321" r:id="rId17"/>
    <p:sldId id="322" r:id="rId18"/>
    <p:sldId id="323" r:id="rId19"/>
    <p:sldId id="324" r:id="rId20"/>
    <p:sldId id="325" r:id="rId21"/>
    <p:sldId id="326" r:id="rId22"/>
    <p:sldId id="327" r:id="rId23"/>
    <p:sldId id="328" r:id="rId24"/>
    <p:sldId id="329" r:id="rId25"/>
    <p:sldId id="330" r:id="rId26"/>
    <p:sldId id="320" r:id="rId27"/>
    <p:sldId id="289" r:id="rId2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FCCCC2-3D89-4369-9B7B-217729680B31}" v="2" dt="2023-06-29T04:34:22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5" autoAdjust="0"/>
    <p:restoredTop sz="92276"/>
  </p:normalViewPr>
  <p:slideViewPr>
    <p:cSldViewPr>
      <p:cViewPr varScale="1">
        <p:scale>
          <a:sx n="118" d="100"/>
          <a:sy n="118" d="100"/>
        </p:scale>
        <p:origin x="288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ikshitha R" userId="S::dhikshitha.r2021@vitstudent.ac.in::3d91cd4c-b4be-4c94-880d-ae04125e64c7" providerId="AD" clId="Web-{FFFCCCC2-3D89-4369-9B7B-217729680B31}"/>
    <pc:docChg chg="sldOrd">
      <pc:chgData name="Dhikshitha R" userId="S::dhikshitha.r2021@vitstudent.ac.in::3d91cd4c-b4be-4c94-880d-ae04125e64c7" providerId="AD" clId="Web-{FFFCCCC2-3D89-4369-9B7B-217729680B31}" dt="2023-06-29T04:34:22.212" v="1"/>
      <pc:docMkLst>
        <pc:docMk/>
      </pc:docMkLst>
      <pc:sldChg chg="ord">
        <pc:chgData name="Dhikshitha R" userId="S::dhikshitha.r2021@vitstudent.ac.in::3d91cd4c-b4be-4c94-880d-ae04125e64c7" providerId="AD" clId="Web-{FFFCCCC2-3D89-4369-9B7B-217729680B31}" dt="2023-06-29T04:34:22.212" v="1"/>
        <pc:sldMkLst>
          <pc:docMk/>
          <pc:sldMk cId="1999934162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095501-73F2-41BA-85CC-22557878FAFE}" type="datetimeFigureOut">
              <a:rPr lang="en-IN" smtClean="0"/>
              <a:t>28-06-2023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130DD-32EB-4721-81EC-BC5717B4C7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249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0364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87468"/>
            <a:ext cx="7315200" cy="194626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74898"/>
            <a:ext cx="7315200" cy="858474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E0871-A2B6-4FAF-A3D7-6FBD3D1E0374}" type="datetime1">
              <a:rPr lang="en-US" smtClean="0"/>
              <a:t>6/28/2023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5638800" y="4781550"/>
            <a:ext cx="2246489" cy="225920"/>
          </a:xfrm>
        </p:spPr>
        <p:txBody>
          <a:bodyPr/>
          <a:lstStyle>
            <a:lvl1pPr algn="ctr"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Prakash VIT Chennai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7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828E2-CF1E-4383-8092-3835FBBFBFD8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Prakash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951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1" y="1370032"/>
            <a:ext cx="1492499" cy="33633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370032"/>
            <a:ext cx="5241476" cy="33633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D5C0AE-1B26-4CF6-A754-EAE14E9F8ED9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Prakash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085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2BC61-3BB2-4461-BD7B-98DEF912D848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77000" y="4781550"/>
            <a:ext cx="2246489" cy="225920"/>
          </a:xfrm>
        </p:spPr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/>
              <a:t>Prakash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1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3179"/>
            <a:ext cx="7315200" cy="970194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898823"/>
            <a:ext cx="7315200" cy="82382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F96E8-4130-4569-BCFC-8A8CCB61D55E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Prakash VIT Chennai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7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539B1-23EF-4068-96C2-B0B7B720A3A4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Prakash VIT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057400"/>
            <a:ext cx="3566160" cy="2695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057401"/>
            <a:ext cx="3566160" cy="269676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78073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057400"/>
            <a:ext cx="336499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057400"/>
            <a:ext cx="3362062" cy="466344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66AD0-81A9-4ED5-8903-97A66FC65503}" type="datetime1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Prakash VIT Chennai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2537460"/>
            <a:ext cx="3566160" cy="221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2537460"/>
            <a:ext cx="3566160" cy="2215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0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F08AD-B428-42D9-B5C2-5295B55DD10D}" type="datetime1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Prakash VIT Chennai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46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8629A-16DA-41BB-A986-D9B829B522AE}" type="datetime1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Prakash VIT Chennai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6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69022"/>
            <a:ext cx="2950936" cy="1629761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370032"/>
            <a:ext cx="4207848" cy="3357461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5822"/>
            <a:ext cx="2950936" cy="168404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7E60F-F292-493B-A8C8-925F89338A85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Prakash VIT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405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2953512" cy="1632204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1714500"/>
            <a:ext cx="4038600" cy="25146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044952"/>
            <a:ext cx="2953512" cy="168706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3FFEE-1DFD-4B27-97F5-2BE4FAAC4A80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Prakash VIT Chennai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9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430355"/>
            <a:ext cx="86236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430355"/>
            <a:ext cx="576072" cy="42923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158537"/>
            <a:ext cx="7315200" cy="8655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077375"/>
            <a:ext cx="7315200" cy="2654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411597"/>
            <a:ext cx="1189132" cy="2234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E2A88188-02E6-421B-AF64-844BF6437DD9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6" y="411598"/>
            <a:ext cx="941203" cy="2263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9" y="641968"/>
            <a:ext cx="2246489" cy="225920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Prakash VIT Chennai</a:t>
            </a:r>
          </a:p>
        </p:txBody>
      </p:sp>
    </p:spTree>
    <p:extLst>
      <p:ext uri="{BB962C8B-B14F-4D97-AF65-F5344CB8AC3E}">
        <p14:creationId xmlns:p14="http://schemas.microsoft.com/office/powerpoint/2010/main" val="26513856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e.iitm.ac.in/~miteshk/CS6910.html#schedule" TargetMode="External"/><Relationship Id="rId2" Type="http://schemas.openxmlformats.org/officeDocument/2006/relationships/hyperlink" Target="https://towardsdatascience.com/mcculloch-pitts-model-5fdf65ac5dd1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14800" y="438150"/>
            <a:ext cx="4800600" cy="1466850"/>
          </a:xfrm>
        </p:spPr>
        <p:txBody>
          <a:bodyPr>
            <a:noAutofit/>
          </a:bodyPr>
          <a:lstStyle/>
          <a:p>
            <a:endParaRPr lang="en-US" sz="3200" dirty="0"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4572000" y="3790950"/>
            <a:ext cx="3886200" cy="457200"/>
          </a:xfrm>
        </p:spPr>
        <p:txBody>
          <a:bodyPr>
            <a:normAutofit/>
          </a:bodyPr>
          <a:lstStyle/>
          <a:p>
            <a:r>
              <a:rPr lang="en-IN" dirty="0"/>
              <a:t>Prakash P VIT , Chennai 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962400" y="2162175"/>
            <a:ext cx="4953000" cy="13716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7030A0"/>
                </a:solidFill>
              </a:rPr>
              <a:t>Biological Neuron - McCulloch Pitts Neuron</a:t>
            </a:r>
          </a:p>
          <a:p>
            <a:pPr algn="ctr"/>
            <a:endParaRPr lang="en-IN" sz="2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845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28"/>
    </mc:Choice>
    <mc:Fallback xmlns="">
      <p:transition spd="slow" advTm="732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150"/>
            <a:ext cx="7701064" cy="865573"/>
          </a:xfrm>
        </p:spPr>
        <p:txBody>
          <a:bodyPr>
            <a:noAutofit/>
          </a:bodyPr>
          <a:lstStyle/>
          <a:p>
            <a:pPr algn="ctr"/>
            <a:r>
              <a:rPr lang="en-IN" sz="3200" dirty="0"/>
              <a:t>Cartoonish illustration - neuron works </a:t>
            </a:r>
          </a:p>
        </p:txBody>
      </p:sp>
      <p:sp>
        <p:nvSpPr>
          <p:cNvPr id="3" name="Rectangle 2"/>
          <p:cNvSpPr/>
          <p:nvPr/>
        </p:nvSpPr>
        <p:spPr>
          <a:xfrm>
            <a:off x="762000" y="1276350"/>
            <a:ext cx="4648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This massively parallel network also ensures that there is division of work</a:t>
            </a:r>
          </a:p>
        </p:txBody>
      </p:sp>
      <p:sp>
        <p:nvSpPr>
          <p:cNvPr id="4" name="Rectangle 3"/>
          <p:cNvSpPr/>
          <p:nvPr/>
        </p:nvSpPr>
        <p:spPr>
          <a:xfrm>
            <a:off x="800100" y="21145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Each neuron may perform a certain role or respond to a certain stimulus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247" y="1244330"/>
            <a:ext cx="2590800" cy="34686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572" y="1237160"/>
            <a:ext cx="2602149" cy="3621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206" y="1223659"/>
            <a:ext cx="2937394" cy="36367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6266" y="1177139"/>
            <a:ext cx="3064855" cy="372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0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3350"/>
            <a:ext cx="7701064" cy="865573"/>
          </a:xfrm>
        </p:spPr>
        <p:txBody>
          <a:bodyPr>
            <a:noAutofit/>
          </a:bodyPr>
          <a:lstStyle/>
          <a:p>
            <a:pPr algn="ctr"/>
            <a:r>
              <a:rPr lang="en-IN" sz="3200" dirty="0"/>
              <a:t>Simple illustration - processing visual information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381000" y="11239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The neurons in the brain are arranged in a hierarchy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69065"/>
            <a:ext cx="4286651" cy="278388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486400" y="971550"/>
            <a:ext cx="33690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200" dirty="0"/>
              <a:t>observe that the layers V</a:t>
            </a:r>
            <a:r>
              <a:rPr lang="en-IN" sz="1200" baseline="-25000" dirty="0"/>
              <a:t>1</a:t>
            </a:r>
            <a:r>
              <a:rPr lang="en-IN" sz="1200" dirty="0"/>
              <a:t>, V</a:t>
            </a:r>
            <a:r>
              <a:rPr lang="en-IN" sz="1200" baseline="-25000" dirty="0"/>
              <a:t>2</a:t>
            </a:r>
            <a:r>
              <a:rPr lang="en-IN" sz="1200" dirty="0"/>
              <a:t> to AIT form a hierarchy (from identifying simple visual forms to high level objects)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280" y="1733550"/>
            <a:ext cx="3271838" cy="93648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281" y="2876551"/>
            <a:ext cx="3271838" cy="99656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0463" y="4072973"/>
            <a:ext cx="3266113" cy="95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0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3350"/>
            <a:ext cx="7701064" cy="865573"/>
          </a:xfrm>
        </p:spPr>
        <p:txBody>
          <a:bodyPr>
            <a:noAutofit/>
          </a:bodyPr>
          <a:lstStyle/>
          <a:p>
            <a:pPr algn="ctr"/>
            <a:r>
              <a:rPr lang="en-IN" sz="3200" dirty="0"/>
              <a:t>McCulloch Pitts Neuron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998923"/>
            <a:ext cx="769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FF0000"/>
                </a:solidFill>
                <a:latin typeface="charter"/>
              </a:rPr>
              <a:t>The first computational model of a neuron was proposed by Warren </a:t>
            </a:r>
            <a:r>
              <a:rPr lang="en-IN" dirty="0" err="1">
                <a:solidFill>
                  <a:srgbClr val="FF0000"/>
                </a:solidFill>
                <a:latin typeface="charter"/>
              </a:rPr>
              <a:t>MuCulloch</a:t>
            </a:r>
            <a:r>
              <a:rPr lang="en-IN" dirty="0">
                <a:solidFill>
                  <a:srgbClr val="FF0000"/>
                </a:solidFill>
                <a:latin typeface="charter"/>
              </a:rPr>
              <a:t> (neuroscientist) and Walter Pitts (logician) in 1943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1028" name="Picture 4" descr="https://miro.medium.com/max/461/1*fDHlg9iNo0LLK4czQqqO9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" y="1830206"/>
            <a:ext cx="3514725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460132" y="1873522"/>
            <a:ext cx="369326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It may be divided into 2 parts. </a:t>
            </a:r>
          </a:p>
          <a:p>
            <a:pPr algn="just"/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first part, g takes an input (ahem dendrite ahem), performs an aggregation </a:t>
            </a:r>
          </a:p>
          <a:p>
            <a:pPr algn="just"/>
            <a:endParaRPr lang="en-IN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 algn="just"/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Based on the aggregated value the second part, f makes a decision</a:t>
            </a:r>
          </a:p>
        </p:txBody>
      </p:sp>
    </p:spTree>
    <p:extLst>
      <p:ext uri="{BB962C8B-B14F-4D97-AF65-F5344CB8AC3E}">
        <p14:creationId xmlns:p14="http://schemas.microsoft.com/office/powerpoint/2010/main" val="15549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3350"/>
            <a:ext cx="7701064" cy="865573"/>
          </a:xfrm>
        </p:spPr>
        <p:txBody>
          <a:bodyPr>
            <a:noAutofit/>
          </a:bodyPr>
          <a:lstStyle/>
          <a:p>
            <a:pPr algn="ctr"/>
            <a:r>
              <a:rPr lang="en-IN" sz="3200" dirty="0"/>
              <a:t>McCulloch Pitts Neuron</a:t>
            </a:r>
          </a:p>
        </p:txBody>
      </p:sp>
      <p:pic>
        <p:nvPicPr>
          <p:cNvPr id="7" name="Picture 4" descr="https://miro.medium.com/max/461/1*fDHlg9iNo0LLK4czQqqO9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57350"/>
            <a:ext cx="2621941" cy="2039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41320" y="1219200"/>
            <a:ext cx="40318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 inputs can be excitatory or inhibitory</a:t>
            </a:r>
          </a:p>
        </p:txBody>
      </p:sp>
      <p:sp>
        <p:nvSpPr>
          <p:cNvPr id="4" name="Rectangle 3"/>
          <p:cNvSpPr/>
          <p:nvPr/>
        </p:nvSpPr>
        <p:spPr>
          <a:xfrm>
            <a:off x="3048000" y="1770709"/>
            <a:ext cx="42362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y = 0 if any x</a:t>
            </a:r>
            <a:r>
              <a:rPr lang="en-IN" baseline="-25000" dirty="0"/>
              <a:t>i</a:t>
            </a:r>
            <a:r>
              <a:rPr lang="en-IN" dirty="0"/>
              <a:t> is inhibitory , else (excitatory)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264321"/>
            <a:ext cx="3224213" cy="10403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599" y="2264321"/>
            <a:ext cx="3224213" cy="12691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400" y="2131997"/>
            <a:ext cx="4400550" cy="1905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876054" y="4276324"/>
            <a:ext cx="3749168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θ is called the thresholding parameter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65843" y="4700317"/>
            <a:ext cx="3162917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en-IN" dirty="0"/>
              <a:t>This is called Thresholding Logic</a:t>
            </a:r>
          </a:p>
        </p:txBody>
      </p:sp>
    </p:spTree>
    <p:extLst>
      <p:ext uri="{BB962C8B-B14F-4D97-AF65-F5344CB8AC3E}">
        <p14:creationId xmlns:p14="http://schemas.microsoft.com/office/powerpoint/2010/main" val="323608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3350"/>
            <a:ext cx="7701064" cy="865573"/>
          </a:xfrm>
        </p:spPr>
        <p:txBody>
          <a:bodyPr>
            <a:noAutofit/>
          </a:bodyPr>
          <a:lstStyle/>
          <a:p>
            <a:pPr algn="ctr"/>
            <a:r>
              <a:rPr lang="en-IN" sz="3200" dirty="0"/>
              <a:t>Boolean Functions Using M-P Neuron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27" y="1581150"/>
            <a:ext cx="3743325" cy="23907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4648200" y="1657350"/>
            <a:ext cx="3921868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This representation just denotes that, for the </a:t>
            </a:r>
            <a:r>
              <a:rPr lang="en-IN" dirty="0" err="1">
                <a:solidFill>
                  <a:srgbClr val="FF0000"/>
                </a:solidFill>
              </a:rPr>
              <a:t>boolean</a:t>
            </a:r>
            <a:r>
              <a:rPr lang="en-IN" dirty="0">
                <a:solidFill>
                  <a:srgbClr val="FF0000"/>
                </a:solidFill>
              </a:rPr>
              <a:t> inputs x_1, x_2 and x_3 if the g(x) 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r>
              <a:rPr lang="en-IN" dirty="0">
                <a:solidFill>
                  <a:srgbClr val="FF0000"/>
                </a:solidFill>
              </a:rPr>
              <a:t>i.e., sum ≥ theta, the neuron will fire otherwise, it won’t</a:t>
            </a:r>
          </a:p>
        </p:txBody>
      </p:sp>
    </p:spTree>
    <p:extLst>
      <p:ext uri="{BB962C8B-B14F-4D97-AF65-F5344CB8AC3E}">
        <p14:creationId xmlns:p14="http://schemas.microsoft.com/office/powerpoint/2010/main" val="2612436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3350"/>
            <a:ext cx="7701064" cy="865573"/>
          </a:xfrm>
        </p:spPr>
        <p:txBody>
          <a:bodyPr>
            <a:noAutofit/>
          </a:bodyPr>
          <a:lstStyle/>
          <a:p>
            <a:pPr algn="ctr"/>
            <a:r>
              <a:rPr lang="en-IN" sz="3200" dirty="0"/>
              <a:t>Boolean Functions Using M-P Neuron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3004" b="10791"/>
          <a:stretch/>
        </p:blipFill>
        <p:spPr>
          <a:xfrm>
            <a:off x="609600" y="1733550"/>
            <a:ext cx="3352800" cy="2143027"/>
          </a:xfrm>
          <a:prstGeom prst="rect">
            <a:avLst/>
          </a:prstGeom>
        </p:spPr>
      </p:pic>
      <p:pic>
        <p:nvPicPr>
          <p:cNvPr id="2050" name="Picture 2" descr="https://miro.medium.com/max/456/1*x8Hodz9QdjTitmL8vqbJRQ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657300"/>
            <a:ext cx="3361144" cy="221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67200" y="18097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An _____________neuron would only fire when ALL the inputs are ON i.e., g(x) ≥ 3 here</a:t>
            </a:r>
          </a:p>
        </p:txBody>
      </p:sp>
    </p:spTree>
    <p:extLst>
      <p:ext uri="{BB962C8B-B14F-4D97-AF65-F5344CB8AC3E}">
        <p14:creationId xmlns:p14="http://schemas.microsoft.com/office/powerpoint/2010/main" val="400671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3350"/>
            <a:ext cx="7701064" cy="865573"/>
          </a:xfrm>
        </p:spPr>
        <p:txBody>
          <a:bodyPr>
            <a:noAutofit/>
          </a:bodyPr>
          <a:lstStyle/>
          <a:p>
            <a:pPr algn="ctr"/>
            <a:r>
              <a:rPr lang="en-IN" sz="3200" dirty="0"/>
              <a:t>Boolean Functions Using M-P Neuron</a:t>
            </a:r>
          </a:p>
        </p:txBody>
      </p:sp>
      <p:pic>
        <p:nvPicPr>
          <p:cNvPr id="2050" name="Picture 2" descr="https://miro.medium.com/max/456/1*x8Hodz9QdjTitmL8vqbJRQ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09750"/>
            <a:ext cx="3361144" cy="2219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267200" y="18097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An </a:t>
            </a:r>
            <a:r>
              <a:rPr lang="en-IN" dirty="0">
                <a:solidFill>
                  <a:srgbClr val="FF0000"/>
                </a:solidFill>
              </a:rPr>
              <a:t>AND function </a:t>
            </a:r>
            <a:r>
              <a:rPr lang="en-IN" dirty="0"/>
              <a:t>neuron would only fire when ALL the inputs are ON i.e., g(x) ≥ 3 here</a:t>
            </a:r>
          </a:p>
        </p:txBody>
      </p:sp>
    </p:spTree>
    <p:extLst>
      <p:ext uri="{BB962C8B-B14F-4D97-AF65-F5344CB8AC3E}">
        <p14:creationId xmlns:p14="http://schemas.microsoft.com/office/powerpoint/2010/main" val="30424310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3350"/>
            <a:ext cx="7701064" cy="865573"/>
          </a:xfrm>
        </p:spPr>
        <p:txBody>
          <a:bodyPr>
            <a:noAutofit/>
          </a:bodyPr>
          <a:lstStyle/>
          <a:p>
            <a:pPr algn="ctr"/>
            <a:r>
              <a:rPr lang="en-IN" sz="3200" dirty="0"/>
              <a:t>Boolean Functions Using M-P Neuron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267200" y="18097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An ___________neuron would fire if ANY of the inputs is ON i.e., </a:t>
            </a:r>
            <a:r>
              <a:rPr lang="en-IN" b="1" i="1" dirty="0"/>
              <a:t>g</a:t>
            </a:r>
            <a:r>
              <a:rPr lang="en-IN" b="1" dirty="0"/>
              <a:t>(x)</a:t>
            </a:r>
            <a:r>
              <a:rPr lang="en-IN" dirty="0"/>
              <a:t> ≥ 1 here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57350"/>
            <a:ext cx="36861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971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3350"/>
            <a:ext cx="7701064" cy="865573"/>
          </a:xfrm>
        </p:spPr>
        <p:txBody>
          <a:bodyPr>
            <a:noAutofit/>
          </a:bodyPr>
          <a:lstStyle/>
          <a:p>
            <a:pPr algn="ctr"/>
            <a:r>
              <a:rPr lang="en-IN" sz="3200" dirty="0"/>
              <a:t>Boolean Functions Using M-P Neuron</a:t>
            </a:r>
          </a:p>
        </p:txBody>
      </p:sp>
      <p:sp>
        <p:nvSpPr>
          <p:cNvPr id="4" name="Rectangle 3"/>
          <p:cNvSpPr/>
          <p:nvPr/>
        </p:nvSpPr>
        <p:spPr>
          <a:xfrm>
            <a:off x="4267200" y="180975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An </a:t>
            </a:r>
            <a:r>
              <a:rPr lang="en-IN" dirty="0">
                <a:solidFill>
                  <a:srgbClr val="FF0000"/>
                </a:solidFill>
              </a:rPr>
              <a:t>OR function </a:t>
            </a:r>
            <a:r>
              <a:rPr lang="en-IN" dirty="0"/>
              <a:t>neuron would fire if ANY of the inputs is ON i.e., </a:t>
            </a:r>
            <a:r>
              <a:rPr lang="en-IN" b="1" i="1" dirty="0"/>
              <a:t>g</a:t>
            </a:r>
            <a:r>
              <a:rPr lang="en-IN" b="1" dirty="0"/>
              <a:t>(x)</a:t>
            </a:r>
            <a:r>
              <a:rPr lang="en-IN" dirty="0"/>
              <a:t> ≥ 1 here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57350"/>
            <a:ext cx="36861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14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3350"/>
            <a:ext cx="7701064" cy="865573"/>
          </a:xfrm>
        </p:spPr>
        <p:txBody>
          <a:bodyPr>
            <a:noAutofit/>
          </a:bodyPr>
          <a:lstStyle/>
          <a:p>
            <a:pPr algn="ctr"/>
            <a:r>
              <a:rPr lang="en-IN" sz="3200" dirty="0"/>
              <a:t>Boolean Functions Using M-P Neuron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-258" b="17864"/>
          <a:stretch/>
        </p:blipFill>
        <p:spPr>
          <a:xfrm>
            <a:off x="685800" y="1261698"/>
            <a:ext cx="2521085" cy="2667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09600" y="4324350"/>
            <a:ext cx="4514445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∗ circle at the end indicates inhibitory input: if any inhibitory input is 1 the output will be 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509" y="1236163"/>
            <a:ext cx="2216552" cy="293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65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9600" y="376570"/>
            <a:ext cx="3276600" cy="865573"/>
          </a:xfrm>
        </p:spPr>
        <p:txBody>
          <a:bodyPr/>
          <a:lstStyle/>
          <a:p>
            <a:r>
              <a:rPr lang="en-IN" dirty="0"/>
              <a:t>Road Map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5800" y="1684524"/>
            <a:ext cx="4343400" cy="2654645"/>
          </a:xfrm>
        </p:spPr>
        <p:txBody>
          <a:bodyPr/>
          <a:lstStyle/>
          <a:p>
            <a:r>
              <a:rPr lang="en-IN" dirty="0"/>
              <a:t>Fundamental unit of a deep neural network</a:t>
            </a:r>
          </a:p>
          <a:p>
            <a:r>
              <a:rPr lang="en-IN" dirty="0"/>
              <a:t>Biological Neuron </a:t>
            </a:r>
          </a:p>
          <a:p>
            <a:r>
              <a:rPr lang="en-IN" dirty="0"/>
              <a:t>McCulloch Pitts Neuron</a:t>
            </a:r>
          </a:p>
          <a:p>
            <a:r>
              <a:rPr lang="en-IN" dirty="0"/>
              <a:t>Thresholding Logic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Prakash VIT Chennai</a:t>
            </a:r>
          </a:p>
        </p:txBody>
      </p:sp>
    </p:spTree>
    <p:extLst>
      <p:ext uri="{BB962C8B-B14F-4D97-AF65-F5344CB8AC3E}">
        <p14:creationId xmlns:p14="http://schemas.microsoft.com/office/powerpoint/2010/main" val="1999934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3350"/>
            <a:ext cx="7701064" cy="865573"/>
          </a:xfrm>
        </p:spPr>
        <p:txBody>
          <a:bodyPr>
            <a:noAutofit/>
          </a:bodyPr>
          <a:lstStyle/>
          <a:p>
            <a:pPr algn="ctr"/>
            <a:r>
              <a:rPr lang="en-IN" sz="3200" dirty="0"/>
              <a:t>Boolean Functions Using M-P Neuron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4324350"/>
            <a:ext cx="4514445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Circle at the end indicates inhibitory input: if any inhibitory input is 1 the output will be 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18919"/>
          <a:stretch/>
        </p:blipFill>
        <p:spPr>
          <a:xfrm>
            <a:off x="990600" y="1428749"/>
            <a:ext cx="2667000" cy="25294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308900"/>
            <a:ext cx="2122572" cy="331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278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3350"/>
            <a:ext cx="7701064" cy="865573"/>
          </a:xfrm>
        </p:spPr>
        <p:txBody>
          <a:bodyPr>
            <a:noAutofit/>
          </a:bodyPr>
          <a:lstStyle/>
          <a:p>
            <a:pPr algn="ctr"/>
            <a:r>
              <a:rPr lang="en-IN" sz="3200" dirty="0"/>
              <a:t>Boolean Functions Using M-P Neuron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4324350"/>
            <a:ext cx="4514445" cy="64633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Circle at the end indicates inhibitory input: if any inhibitory input is 1 the output will be 0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352550"/>
            <a:ext cx="2058144" cy="2487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1270700"/>
            <a:ext cx="2307322" cy="334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71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3350"/>
            <a:ext cx="7701064" cy="865573"/>
          </a:xfrm>
        </p:spPr>
        <p:txBody>
          <a:bodyPr>
            <a:noAutofit/>
          </a:bodyPr>
          <a:lstStyle/>
          <a:p>
            <a:pPr algn="ctr"/>
            <a:r>
              <a:rPr lang="en-IN" sz="3200" dirty="0"/>
              <a:t>Boolean Functions Using M-P Neuron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0" y="2248585"/>
            <a:ext cx="6172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Can any </a:t>
            </a:r>
            <a:r>
              <a:rPr lang="en-IN" sz="2800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boolean</a:t>
            </a:r>
            <a:r>
              <a:rPr lang="en-IN" sz="28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function be represented using a McCulloch Pitts unit ?</a:t>
            </a:r>
          </a:p>
        </p:txBody>
      </p:sp>
    </p:spTree>
    <p:extLst>
      <p:ext uri="{BB962C8B-B14F-4D97-AF65-F5344CB8AC3E}">
        <p14:creationId xmlns:p14="http://schemas.microsoft.com/office/powerpoint/2010/main" val="3188120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https://towardsdatascience.com/mcculloch-pitts-model-5fdf65ac5dd1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https://www.cse.iitm.ac.in/~miteshk/CS6910.html#schedule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Prakash VIT Chennai</a:t>
            </a:r>
          </a:p>
        </p:txBody>
      </p:sp>
    </p:spTree>
    <p:extLst>
      <p:ext uri="{BB962C8B-B14F-4D97-AF65-F5344CB8AC3E}">
        <p14:creationId xmlns:p14="http://schemas.microsoft.com/office/powerpoint/2010/main" val="1070865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477000" y="2898823"/>
            <a:ext cx="2438400" cy="823829"/>
          </a:xfrm>
        </p:spPr>
        <p:txBody>
          <a:bodyPr>
            <a:normAutofit/>
          </a:bodyPr>
          <a:lstStyle/>
          <a:p>
            <a:r>
              <a:rPr lang="en-IN" sz="2800" dirty="0"/>
              <a:t>Thanks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4781431"/>
            <a:ext cx="2246489" cy="225920"/>
          </a:xfrm>
        </p:spPr>
        <p:txBody>
          <a:bodyPr/>
          <a:lstStyle/>
          <a:p>
            <a:pPr>
              <a:defRPr/>
            </a:pPr>
            <a:r>
              <a:rPr lang="en-US"/>
              <a:t>Prakash VIT Chennai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29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536" y="285750"/>
            <a:ext cx="7701064" cy="865573"/>
          </a:xfrm>
        </p:spPr>
        <p:txBody>
          <a:bodyPr>
            <a:noAutofit/>
          </a:bodyPr>
          <a:lstStyle/>
          <a:p>
            <a:pPr algn="ctr"/>
            <a:r>
              <a:rPr lang="en-IN" sz="2800" dirty="0"/>
              <a:t>Artificial Neuron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04951"/>
            <a:ext cx="5715000" cy="3227070"/>
          </a:xfrm>
        </p:spPr>
        <p:txBody>
          <a:bodyPr/>
          <a:lstStyle/>
          <a:p>
            <a:r>
              <a:rPr lang="en-IN" dirty="0"/>
              <a:t>The most fundamental unit of a deep neural network is called an artificial neuron </a:t>
            </a:r>
          </a:p>
          <a:p>
            <a:r>
              <a:rPr lang="en-IN" dirty="0"/>
              <a:t>Why is it called a neuron ? Where does the inspiration come from ?</a:t>
            </a:r>
          </a:p>
          <a:p>
            <a:r>
              <a:rPr lang="en-IN" dirty="0"/>
              <a:t>The inspiration comes from biology (more specifically, from the brain)</a:t>
            </a:r>
          </a:p>
          <a:p>
            <a:r>
              <a:rPr lang="en-IN" dirty="0"/>
              <a:t>biological neurons = neural cells = neural processing units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Prakash VIT Chennai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372" y="1428750"/>
            <a:ext cx="1743117" cy="272362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10000" y="4362689"/>
            <a:ext cx="1929503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7030A0"/>
                </a:solidFill>
              </a:rPr>
              <a:t>Biological Neurons</a:t>
            </a:r>
          </a:p>
        </p:txBody>
      </p:sp>
    </p:spTree>
    <p:extLst>
      <p:ext uri="{BB962C8B-B14F-4D97-AF65-F5344CB8AC3E}">
        <p14:creationId xmlns:p14="http://schemas.microsoft.com/office/powerpoint/2010/main" val="212467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536" y="285750"/>
            <a:ext cx="7701064" cy="865573"/>
          </a:xfrm>
        </p:spPr>
        <p:txBody>
          <a:bodyPr>
            <a:noAutofit/>
          </a:bodyPr>
          <a:lstStyle/>
          <a:p>
            <a:pPr algn="ctr"/>
            <a:r>
              <a:rPr lang="en-IN" sz="2800" dirty="0"/>
              <a:t>Artificial Neurons vs Biological Neurons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Prakash VIT Chennai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580198"/>
            <a:ext cx="1787740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39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364" y="117176"/>
            <a:ext cx="7701064" cy="865573"/>
          </a:xfrm>
        </p:spPr>
        <p:txBody>
          <a:bodyPr>
            <a:noAutofit/>
          </a:bodyPr>
          <a:lstStyle/>
          <a:p>
            <a:pPr algn="ctr"/>
            <a:r>
              <a:rPr lang="en-IN" sz="2800" dirty="0"/>
              <a:t>Artificial Neurons vs Biological Neurons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Prakash VIT Chennai</a:t>
            </a:r>
          </a:p>
        </p:txBody>
      </p:sp>
      <p:sp>
        <p:nvSpPr>
          <p:cNvPr id="3" name="Rectangle 2"/>
          <p:cNvSpPr/>
          <p:nvPr/>
        </p:nvSpPr>
        <p:spPr>
          <a:xfrm>
            <a:off x="537849" y="1565014"/>
            <a:ext cx="4648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/>
              <a:t>dendrite: receives signals from other neurons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123950"/>
            <a:ext cx="3228975" cy="36290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37849" y="2518808"/>
            <a:ext cx="500233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/>
              <a:t>synapse: point of connection to other neurons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1050" y="1123950"/>
            <a:ext cx="3400459" cy="3672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37849" y="3164826"/>
            <a:ext cx="32519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soma: processes the information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379" y="1129906"/>
            <a:ext cx="3600000" cy="3666044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48912" y="3649983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axon: transmits the output of this</a:t>
            </a:r>
          </a:p>
          <a:p>
            <a:r>
              <a:rPr lang="en-IN" dirty="0"/>
              <a:t>neuron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0180" y="1206244"/>
            <a:ext cx="372435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93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08936"/>
            <a:ext cx="7701064" cy="865573"/>
          </a:xfrm>
        </p:spPr>
        <p:txBody>
          <a:bodyPr>
            <a:noAutofit/>
          </a:bodyPr>
          <a:lstStyle/>
          <a:p>
            <a:pPr algn="ctr"/>
            <a:r>
              <a:rPr lang="en-IN" sz="3200" dirty="0"/>
              <a:t>Cartoonish illustration - neuron works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Prakash VIT Chennai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504950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Our sense organs interact with the outside world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1151323"/>
            <a:ext cx="3261971" cy="346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372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2831"/>
            <a:ext cx="7701064" cy="865573"/>
          </a:xfrm>
        </p:spPr>
        <p:txBody>
          <a:bodyPr>
            <a:noAutofit/>
          </a:bodyPr>
          <a:lstStyle/>
          <a:p>
            <a:pPr algn="ctr"/>
            <a:r>
              <a:rPr lang="en-IN" sz="3200" dirty="0"/>
              <a:t>Cartoonish illustration - neuron works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Prakash VIT Chennai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504950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Our sense organs interact with the outside world</a:t>
            </a:r>
          </a:p>
        </p:txBody>
      </p:sp>
      <p:sp>
        <p:nvSpPr>
          <p:cNvPr id="5" name="Rectangle 4"/>
          <p:cNvSpPr/>
          <p:nvPr/>
        </p:nvSpPr>
        <p:spPr>
          <a:xfrm>
            <a:off x="562583" y="2154463"/>
            <a:ext cx="3744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They relay information to the neurons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0" y="1257002"/>
            <a:ext cx="2363448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1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346" y="71566"/>
            <a:ext cx="7701064" cy="865573"/>
          </a:xfrm>
        </p:spPr>
        <p:txBody>
          <a:bodyPr>
            <a:noAutofit/>
          </a:bodyPr>
          <a:lstStyle/>
          <a:p>
            <a:pPr algn="ctr"/>
            <a:r>
              <a:rPr lang="en-IN" sz="3200" dirty="0"/>
              <a:t>Cartoonish illustration - neuron works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Prakash VIT Chennai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504950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Our sense organs interact with the outside world</a:t>
            </a:r>
          </a:p>
        </p:txBody>
      </p:sp>
      <p:sp>
        <p:nvSpPr>
          <p:cNvPr id="5" name="Rectangle 4"/>
          <p:cNvSpPr/>
          <p:nvPr/>
        </p:nvSpPr>
        <p:spPr>
          <a:xfrm>
            <a:off x="562583" y="2154463"/>
            <a:ext cx="37442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They relay information to the neurons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570689" y="280762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The neurons (may) get activated and produces a response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5761" y="1041373"/>
            <a:ext cx="1897727" cy="411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93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9536" y="285750"/>
            <a:ext cx="7701064" cy="865573"/>
          </a:xfrm>
        </p:spPr>
        <p:txBody>
          <a:bodyPr>
            <a:noAutofit/>
          </a:bodyPr>
          <a:lstStyle/>
          <a:p>
            <a:pPr algn="ctr"/>
            <a:r>
              <a:rPr lang="en-IN" sz="3200" dirty="0"/>
              <a:t>Cartoonish illustration - neuron works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57200" y="1147675"/>
            <a:ext cx="4419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600" dirty="0"/>
              <a:t>Of course, in reality, it is not just a single neuron which does all this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1958754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sz="1600" dirty="0"/>
              <a:t>There is a massively parallel interconnected network of neurons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62064" y="2769833"/>
            <a:ext cx="4572000" cy="58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sz="1600" dirty="0"/>
              <a:t>The sense organs relay information to the lowest layer of neurons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200" y="3416164"/>
            <a:ext cx="4572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IN" sz="1600" dirty="0"/>
              <a:t>Some of these neurons may fire (in red) in response to this information and in turn relay information to other neurons they are connected to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57200" y="4042578"/>
            <a:ext cx="4572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IN" sz="1600" dirty="0"/>
          </a:p>
          <a:p>
            <a:pPr algn="just"/>
            <a:r>
              <a:rPr lang="en-IN" sz="1600" dirty="0"/>
              <a:t>These neurons may also fire (again, in red) and</a:t>
            </a:r>
          </a:p>
          <a:p>
            <a:pPr algn="just"/>
            <a:r>
              <a:rPr lang="en-IN" sz="1600" dirty="0"/>
              <a:t>the process continues eventually resulting in a response (laughter in this case)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9953" y="1147675"/>
            <a:ext cx="2590800" cy="365584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835302" y="4688909"/>
            <a:ext cx="2286000" cy="430887"/>
          </a:xfrm>
          <a:prstGeom prst="rect">
            <a:avLst/>
          </a:prstGeom>
          <a:solidFill>
            <a:schemeClr val="tx2"/>
          </a:solidFill>
        </p:spPr>
        <p:txBody>
          <a:bodyPr wrap="square">
            <a:spAutoFit/>
          </a:bodyPr>
          <a:lstStyle/>
          <a:p>
            <a:r>
              <a:rPr lang="en-IN" sz="1100" dirty="0"/>
              <a:t>An average human brain has around 10</a:t>
            </a:r>
            <a:r>
              <a:rPr lang="en-IN" sz="1100" baseline="30000" dirty="0"/>
              <a:t>11</a:t>
            </a:r>
            <a:r>
              <a:rPr lang="en-IN" sz="1100" dirty="0"/>
              <a:t> (100 billion) neurons!</a:t>
            </a:r>
          </a:p>
        </p:txBody>
      </p:sp>
    </p:spTree>
    <p:extLst>
      <p:ext uri="{BB962C8B-B14F-4D97-AF65-F5344CB8AC3E}">
        <p14:creationId xmlns:p14="http://schemas.microsoft.com/office/powerpoint/2010/main" val="2561481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8" grpId="0"/>
      <p:bldP spid="20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t">
  <a:themeElements>
    <a:clrScheme name="Perspective">
      <a:dk1>
        <a:sysClr val="windowText" lastClr="000000"/>
      </a:dk1>
      <a:lt1>
        <a:sysClr val="window" lastClr="FFFFFF"/>
      </a:lt1>
      <a:dk2>
        <a:srgbClr val="283138"/>
      </a:dk2>
      <a:lt2>
        <a:srgbClr val="FF8600"/>
      </a:lt2>
      <a:accent1>
        <a:srgbClr val="838D9B"/>
      </a:accent1>
      <a:accent2>
        <a:srgbClr val="D2610C"/>
      </a:accent2>
      <a:accent3>
        <a:srgbClr val="80716A"/>
      </a:accent3>
      <a:accent4>
        <a:srgbClr val="94147C"/>
      </a:accent4>
      <a:accent5>
        <a:srgbClr val="5D5AD2"/>
      </a:accent5>
      <a:accent6>
        <a:srgbClr val="6F6C7D"/>
      </a:accent6>
      <a:hlink>
        <a:srgbClr val="6187E3"/>
      </a:hlink>
      <a:folHlink>
        <a:srgbClr val="7B8EB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t" id="{1BE9F653-88B7-4C19-9181-95CCE28CF823}" vid="{1827CDCF-ED66-48B0-B209-7830331AAA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9405b91-c366-46ef-9680-99183cd4181d">
      <Terms xmlns="http://schemas.microsoft.com/office/infopath/2007/PartnerControls"/>
    </lcf76f155ced4ddcb4097134ff3c332f>
    <TaxCatchAll xmlns="37c5fae0-cb61-491e-a5b2-f5342e882e94" xsi:nil="true"/>
    <SharedWithUsers xmlns="37c5fae0-cb61-491e-a5b2-f5342e882e94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6EA97DE96CB84E8C526BF093837D34" ma:contentTypeVersion="17" ma:contentTypeDescription="Create a new document." ma:contentTypeScope="" ma:versionID="620fe7fc6f15b7978a0d3c72c20a2240">
  <xsd:schema xmlns:xsd="http://www.w3.org/2001/XMLSchema" xmlns:xs="http://www.w3.org/2001/XMLSchema" xmlns:p="http://schemas.microsoft.com/office/2006/metadata/properties" xmlns:ns2="c9405b91-c366-46ef-9680-99183cd4181d" xmlns:ns3="37c5fae0-cb61-491e-a5b2-f5342e882e94" targetNamespace="http://schemas.microsoft.com/office/2006/metadata/properties" ma:root="true" ma:fieldsID="12ce543ee378ec854686a0a09c447319" ns2:_="" ns3:_="">
    <xsd:import namespace="c9405b91-c366-46ef-9680-99183cd4181d"/>
    <xsd:import namespace="37c5fae0-cb61-491e-a5b2-f5342e882e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05b91-c366-46ef-9680-99183cd418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c5fae0-cb61-491e-a5b2-f5342e882e94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97492ae5-6b3e-4f70-93ef-a6858103c961}" ma:internalName="TaxCatchAll" ma:showField="CatchAllData" ma:web="37c5fae0-cb61-491e-a5b2-f5342e882e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ADBF8E-D8B0-4C3C-B892-BC25D3D47BD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3FDB9B1-6A4E-4DD0-B23B-D7657F58231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56CF06-6F5D-4E71-95AC-6DEA6E9B6E3F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4051</TotalTime>
  <Words>708</Words>
  <Application>Microsoft Office PowerPoint</Application>
  <PresentationFormat>On-screen Show (16:9)</PresentationFormat>
  <Paragraphs>90</Paragraphs>
  <Slides>24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vit</vt:lpstr>
      <vt:lpstr>PowerPoint Presentation</vt:lpstr>
      <vt:lpstr>Road Map </vt:lpstr>
      <vt:lpstr>Artificial Neuron </vt:lpstr>
      <vt:lpstr>Artificial Neurons vs Biological Neurons</vt:lpstr>
      <vt:lpstr>Artificial Neurons vs Biological Neurons</vt:lpstr>
      <vt:lpstr>Cartoonish illustration - neuron works </vt:lpstr>
      <vt:lpstr>Cartoonish illustration - neuron works </vt:lpstr>
      <vt:lpstr>Cartoonish illustration - neuron works </vt:lpstr>
      <vt:lpstr>Cartoonish illustration - neuron works </vt:lpstr>
      <vt:lpstr>Cartoonish illustration - neuron works </vt:lpstr>
      <vt:lpstr>Simple illustration - processing visual information</vt:lpstr>
      <vt:lpstr>McCulloch Pitts Neuron</vt:lpstr>
      <vt:lpstr>McCulloch Pitts Neuron</vt:lpstr>
      <vt:lpstr>Boolean Functions Using M-P Neuron</vt:lpstr>
      <vt:lpstr>Boolean Functions Using M-P Neuron</vt:lpstr>
      <vt:lpstr>Boolean Functions Using M-P Neuron</vt:lpstr>
      <vt:lpstr>Boolean Functions Using M-P Neuron</vt:lpstr>
      <vt:lpstr>Boolean Functions Using M-P Neuron</vt:lpstr>
      <vt:lpstr>Boolean Functions Using M-P Neuron</vt:lpstr>
      <vt:lpstr>Boolean Functions Using M-P Neuron</vt:lpstr>
      <vt:lpstr>Boolean Functions Using M-P Neuron</vt:lpstr>
      <vt:lpstr>Boolean Functions Using M-P Neuron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vitbpl</dc:creator>
  <cp:lastModifiedBy>Prakash Periyasamy</cp:lastModifiedBy>
  <cp:revision>335</cp:revision>
  <dcterms:created xsi:type="dcterms:W3CDTF">2006-08-16T00:00:00Z</dcterms:created>
  <dcterms:modified xsi:type="dcterms:W3CDTF">2023-06-29T04:34:30Z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0x010100936EA97DE96CB84E8C526BF093837D34</vt:lpwstr>
  </property>
  <property fmtid="{D5CDD505-2E9C-101B-9397-08002B2CF9AE}" pid="3" name="Order">
    <vt:r8>1400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