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7"/>
  </p:notesMasterIdLst>
  <p:sldIdLst>
    <p:sldId id="256" r:id="rId2"/>
    <p:sldId id="290" r:id="rId3"/>
    <p:sldId id="330" r:id="rId4"/>
    <p:sldId id="331" r:id="rId5"/>
    <p:sldId id="332" r:id="rId6"/>
    <p:sldId id="333" r:id="rId7"/>
    <p:sldId id="334" r:id="rId8"/>
    <p:sldId id="335" r:id="rId9"/>
    <p:sldId id="336" r:id="rId10"/>
    <p:sldId id="337" r:id="rId11"/>
    <p:sldId id="339" r:id="rId12"/>
    <p:sldId id="340" r:id="rId13"/>
    <p:sldId id="341" r:id="rId14"/>
    <p:sldId id="320" r:id="rId15"/>
    <p:sldId id="289"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2276"/>
  </p:normalViewPr>
  <p:slideViewPr>
    <p:cSldViewPr>
      <p:cViewPr varScale="1">
        <p:scale>
          <a:sx n="118" d="100"/>
          <a:sy n="118" d="100"/>
        </p:scale>
        <p:origin x="288" y="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09-06-2023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p:cNvSpPr>
          <p:nvPr>
            <p:ph type="sldImg"/>
          </p:nvPr>
        </p:nvSpPr>
        <p:spPr>
          <a:solidFill>
            <a:srgbClr val="FFFFFF"/>
          </a:solidFill>
          <a:ln/>
        </p:spPr>
      </p:sp>
      <p:sp>
        <p:nvSpPr>
          <p:cNvPr id="1024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Times" charset="0"/>
              <a:ea typeface="ＭＳ Ｐゴシック" charset="-128"/>
              <a:cs typeface="ＭＳ Ｐゴシック" charset="-128"/>
            </a:endParaRPr>
          </a:p>
        </p:txBody>
      </p:sp>
    </p:spTree>
    <p:extLst>
      <p:ext uri="{BB962C8B-B14F-4D97-AF65-F5344CB8AC3E}">
        <p14:creationId xmlns:p14="http://schemas.microsoft.com/office/powerpoint/2010/main" val="2240364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84E0871-A2B6-4FAF-A3D7-6FBD3D1E0374}" type="datetime1">
              <a:rPr lang="en-US" smtClean="0"/>
              <a:t>6/9/2023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Prakash VIT Chennai</a:t>
            </a:r>
            <a:endParaRPr lang="en-US" dirty="0"/>
          </a:p>
        </p:txBody>
      </p:sp>
    </p:spTree>
    <p:extLst>
      <p:ext uri="{BB962C8B-B14F-4D97-AF65-F5344CB8AC3E}">
        <p14:creationId xmlns:p14="http://schemas.microsoft.com/office/powerpoint/2010/main" val="17847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828E2-CF1E-4383-8092-3835FBBFBFD8}" type="datetime1">
              <a:rPr lang="en-US" smtClean="0"/>
              <a:t>6/9/2023</a:t>
            </a:fld>
            <a:endParaRPr lang="en-US"/>
          </a:p>
        </p:txBody>
      </p:sp>
      <p:sp>
        <p:nvSpPr>
          <p:cNvPr id="5" name="Footer Placeholder 4"/>
          <p:cNvSpPr>
            <a:spLocks noGrp="1"/>
          </p:cNvSpPr>
          <p:nvPr>
            <p:ph type="ftr" sz="quarter" idx="11"/>
          </p:nvPr>
        </p:nvSpPr>
        <p:spPr/>
        <p:txBody>
          <a:bodyPr/>
          <a:lstStyle/>
          <a:p>
            <a:r>
              <a:rPr lang="en-US" smtClean="0"/>
              <a:t>Prakash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95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D5C0AE-1B26-4CF6-A754-EAE14E9F8ED9}" type="datetime1">
              <a:rPr lang="en-US" smtClean="0"/>
              <a:t>6/9/2023</a:t>
            </a:fld>
            <a:endParaRPr lang="en-US"/>
          </a:p>
        </p:txBody>
      </p:sp>
      <p:sp>
        <p:nvSpPr>
          <p:cNvPr id="5" name="Footer Placeholder 4"/>
          <p:cNvSpPr>
            <a:spLocks noGrp="1"/>
          </p:cNvSpPr>
          <p:nvPr>
            <p:ph type="ftr" sz="quarter" idx="11"/>
          </p:nvPr>
        </p:nvSpPr>
        <p:spPr/>
        <p:txBody>
          <a:bodyPr/>
          <a:lstStyle/>
          <a:p>
            <a:r>
              <a:rPr lang="en-US" smtClean="0"/>
              <a:t>Prakash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008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C2BC61-3BB2-4461-BD7B-98DEF912D848}" type="datetime1">
              <a:rPr lang="en-US" smtClean="0"/>
              <a:t>6/9/2023</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Prakash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F96E8-4130-4569-BCFC-8A8CCB61D55E}" type="datetime1">
              <a:rPr lang="en-US" smtClean="0"/>
              <a:t>6/9/2023</a:t>
            </a:fld>
            <a:endParaRPr lang="en-US"/>
          </a:p>
        </p:txBody>
      </p:sp>
      <p:sp>
        <p:nvSpPr>
          <p:cNvPr id="5" name="Footer Placeholder 4"/>
          <p:cNvSpPr>
            <a:spLocks noGrp="1"/>
          </p:cNvSpPr>
          <p:nvPr>
            <p:ph type="ftr" sz="quarter" idx="11"/>
          </p:nvPr>
        </p:nvSpPr>
        <p:spPr/>
        <p:txBody>
          <a:bodyPr/>
          <a:lstStyle/>
          <a:p>
            <a:r>
              <a:rPr lang="en-US" smtClean="0"/>
              <a:t>Prakash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107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49539B1-23EF-4068-96C2-B0B7B720A3A4}" type="datetime1">
              <a:rPr lang="en-US" smtClean="0"/>
              <a:t>6/9/2023</a:t>
            </a:fld>
            <a:endParaRPr lang="en-US"/>
          </a:p>
        </p:txBody>
      </p:sp>
      <p:sp>
        <p:nvSpPr>
          <p:cNvPr id="6" name="Footer Placeholder 5"/>
          <p:cNvSpPr>
            <a:spLocks noGrp="1"/>
          </p:cNvSpPr>
          <p:nvPr>
            <p:ph type="ftr" sz="quarter" idx="11"/>
          </p:nvPr>
        </p:nvSpPr>
        <p:spPr/>
        <p:txBody>
          <a:bodyPr/>
          <a:lstStyle/>
          <a:p>
            <a:r>
              <a:rPr lang="en-US" smtClean="0"/>
              <a:t>Prakash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807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7766AD0-81A9-4ED5-8903-97A66FC65503}" type="datetime1">
              <a:rPr lang="en-US" smtClean="0"/>
              <a:t>6/9/2023</a:t>
            </a:fld>
            <a:endParaRPr lang="en-US"/>
          </a:p>
        </p:txBody>
      </p:sp>
      <p:sp>
        <p:nvSpPr>
          <p:cNvPr id="8" name="Footer Placeholder 7"/>
          <p:cNvSpPr>
            <a:spLocks noGrp="1"/>
          </p:cNvSpPr>
          <p:nvPr>
            <p:ph type="ftr" sz="quarter" idx="11"/>
          </p:nvPr>
        </p:nvSpPr>
        <p:spPr/>
        <p:txBody>
          <a:bodyPr/>
          <a:lstStyle/>
          <a:p>
            <a:r>
              <a:rPr lang="en-US" smtClean="0"/>
              <a:t>Prakash VIT Chennai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04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AF08AD-B428-42D9-B5C2-5295B55DD10D}" type="datetime1">
              <a:rPr lang="en-US" smtClean="0"/>
              <a:t>6/9/2023</a:t>
            </a:fld>
            <a:endParaRPr lang="en-US"/>
          </a:p>
        </p:txBody>
      </p:sp>
      <p:sp>
        <p:nvSpPr>
          <p:cNvPr id="4" name="Footer Placeholder 3"/>
          <p:cNvSpPr>
            <a:spLocks noGrp="1"/>
          </p:cNvSpPr>
          <p:nvPr>
            <p:ph type="ftr" sz="quarter" idx="11"/>
          </p:nvPr>
        </p:nvSpPr>
        <p:spPr/>
        <p:txBody>
          <a:bodyPr/>
          <a:lstStyle/>
          <a:p>
            <a:r>
              <a:rPr lang="en-US" smtClean="0"/>
              <a:t>Prakash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746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8629A-16DA-41BB-A986-D9B829B522AE}" type="datetime1">
              <a:rPr lang="en-US" smtClean="0"/>
              <a:t>6/9/2023</a:t>
            </a:fld>
            <a:endParaRPr lang="en-US"/>
          </a:p>
        </p:txBody>
      </p:sp>
      <p:sp>
        <p:nvSpPr>
          <p:cNvPr id="3" name="Footer Placeholder 2"/>
          <p:cNvSpPr>
            <a:spLocks noGrp="1"/>
          </p:cNvSpPr>
          <p:nvPr>
            <p:ph type="ftr" sz="quarter" idx="11"/>
          </p:nvPr>
        </p:nvSpPr>
        <p:spPr/>
        <p:txBody>
          <a:bodyPr/>
          <a:lstStyle/>
          <a:p>
            <a:r>
              <a:rPr lang="en-US" smtClean="0"/>
              <a:t>Prakash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696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7E60F-F292-493B-A8C8-925F89338A85}" type="datetime1">
              <a:rPr lang="en-US" smtClean="0"/>
              <a:t>6/9/2023</a:t>
            </a:fld>
            <a:endParaRPr lang="en-US"/>
          </a:p>
        </p:txBody>
      </p:sp>
      <p:sp>
        <p:nvSpPr>
          <p:cNvPr id="6" name="Footer Placeholder 5"/>
          <p:cNvSpPr>
            <a:spLocks noGrp="1"/>
          </p:cNvSpPr>
          <p:nvPr>
            <p:ph type="ftr" sz="quarter" idx="11"/>
          </p:nvPr>
        </p:nvSpPr>
        <p:spPr/>
        <p:txBody>
          <a:bodyPr/>
          <a:lstStyle/>
          <a:p>
            <a:r>
              <a:rPr lang="en-US" smtClean="0"/>
              <a:t>Prakash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40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3FFEE-1DFD-4B27-97F5-2BE4FAAC4A80}" type="datetime1">
              <a:rPr lang="en-US" smtClean="0"/>
              <a:t>6/9/2023</a:t>
            </a:fld>
            <a:endParaRPr lang="en-US"/>
          </a:p>
        </p:txBody>
      </p:sp>
      <p:sp>
        <p:nvSpPr>
          <p:cNvPr id="6" name="Footer Placeholder 5"/>
          <p:cNvSpPr>
            <a:spLocks noGrp="1"/>
          </p:cNvSpPr>
          <p:nvPr>
            <p:ph type="ftr" sz="quarter" idx="11"/>
          </p:nvPr>
        </p:nvSpPr>
        <p:spPr/>
        <p:txBody>
          <a:bodyPr/>
          <a:lstStyle/>
          <a:p>
            <a:r>
              <a:rPr lang="en-US" smtClean="0"/>
              <a:t>Prakash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739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E2A88188-02E6-421B-AF64-844BF6437DD9}" type="datetime1">
              <a:rPr lang="en-US" smtClean="0"/>
              <a:t>6/9/2023</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Prakash VIT Chennai</a:t>
            </a:r>
            <a:endParaRPr lang="en-US"/>
          </a:p>
        </p:txBody>
      </p:sp>
    </p:spTree>
    <p:extLst>
      <p:ext uri="{BB962C8B-B14F-4D97-AF65-F5344CB8AC3E}">
        <p14:creationId xmlns:p14="http://schemas.microsoft.com/office/powerpoint/2010/main" val="265138566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www.cse.iitm.ac.in/~miteshk/CS6910.html#schedule" TargetMode="External"/><Relationship Id="rId2" Type="http://schemas.openxmlformats.org/officeDocument/2006/relationships/hyperlink" Target="https://towardsdatascience.com/mcculloch-pitts-model-5fdf65ac5dd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4114800" y="438150"/>
            <a:ext cx="4800600" cy="1466850"/>
          </a:xfrm>
        </p:spPr>
        <p:txBody>
          <a:bodyPr>
            <a:noAutofit/>
          </a:bodyPr>
          <a:lstStyle/>
          <a:p>
            <a:endParaRPr lang="en-US" sz="3200" dirty="0">
              <a:ea typeface="ＭＳ Ｐゴシック" charset="-128"/>
              <a:cs typeface="ＭＳ Ｐゴシック" charset="-128"/>
            </a:endParaRPr>
          </a:p>
        </p:txBody>
      </p:sp>
      <p:sp>
        <p:nvSpPr>
          <p:cNvPr id="2" name="Subtitle 1"/>
          <p:cNvSpPr>
            <a:spLocks noGrp="1"/>
          </p:cNvSpPr>
          <p:nvPr>
            <p:ph type="subTitle" idx="1"/>
          </p:nvPr>
        </p:nvSpPr>
        <p:spPr>
          <a:xfrm>
            <a:off x="4572000" y="3790950"/>
            <a:ext cx="3886200" cy="457200"/>
          </a:xfrm>
        </p:spPr>
        <p:txBody>
          <a:bodyPr>
            <a:normAutofit/>
          </a:bodyPr>
          <a:lstStyle/>
          <a:p>
            <a:r>
              <a:rPr lang="en-IN" dirty="0" smtClean="0"/>
              <a:t>Prakash P VIT , Chennai </a:t>
            </a:r>
            <a:endParaRPr lang="en-IN" dirty="0"/>
          </a:p>
        </p:txBody>
      </p:sp>
      <p:sp>
        <p:nvSpPr>
          <p:cNvPr id="3" name="Rounded Rectangle 2"/>
          <p:cNvSpPr/>
          <p:nvPr/>
        </p:nvSpPr>
        <p:spPr>
          <a:xfrm>
            <a:off x="3886200" y="2162175"/>
            <a:ext cx="4953000" cy="13716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McCulloch </a:t>
            </a:r>
            <a:r>
              <a:rPr lang="en-IN" sz="2000" dirty="0">
                <a:solidFill>
                  <a:srgbClr val="7030A0"/>
                </a:solidFill>
              </a:rPr>
              <a:t>Pitts </a:t>
            </a:r>
            <a:r>
              <a:rPr lang="en-IN" sz="2000" dirty="0" smtClean="0">
                <a:solidFill>
                  <a:srgbClr val="7030A0"/>
                </a:solidFill>
              </a:rPr>
              <a:t>Neuron - </a:t>
            </a:r>
            <a:r>
              <a:rPr lang="en-IN" sz="2000" dirty="0">
                <a:solidFill>
                  <a:srgbClr val="7030A0"/>
                </a:solidFill>
              </a:rPr>
              <a:t>Perceptron </a:t>
            </a:r>
          </a:p>
          <a:p>
            <a:pPr algn="ctr"/>
            <a:endParaRPr lang="en-IN" sz="2000" dirty="0">
              <a:solidFill>
                <a:srgbClr val="7030A0"/>
              </a:solidFill>
            </a:endParaRPr>
          </a:p>
        </p:txBody>
      </p:sp>
    </p:spTree>
    <p:extLst>
      <p:ext uri="{BB962C8B-B14F-4D97-AF65-F5344CB8AC3E}">
        <p14:creationId xmlns:p14="http://schemas.microsoft.com/office/powerpoint/2010/main" val="3265845495"/>
      </p:ext>
    </p:extLst>
  </p:cSld>
  <p:clrMapOvr>
    <a:masterClrMapping/>
  </p:clrMapOvr>
  <mc:AlternateContent xmlns:mc="http://schemas.openxmlformats.org/markup-compatibility/2006" xmlns:p14="http://schemas.microsoft.com/office/powerpoint/2010/main">
    <mc:Choice Requires="p14">
      <p:transition spd="slow" p14:dur="2000" advTm="7328"/>
    </mc:Choice>
    <mc:Fallback xmlns="">
      <p:transition spd="slow" advTm="732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68"/>
            <a:ext cx="7701064" cy="865573"/>
          </a:xfrm>
        </p:spPr>
        <p:txBody>
          <a:bodyPr>
            <a:noAutofit/>
          </a:bodyPr>
          <a:lstStyle/>
          <a:p>
            <a:pPr algn="ctr"/>
            <a:r>
              <a:rPr lang="en-IN" sz="3200" dirty="0" smtClean="0"/>
              <a:t>Perceptron Model </a:t>
            </a:r>
            <a:endParaRPr lang="en-IN" sz="3200" dirty="0"/>
          </a:p>
        </p:txBody>
      </p:sp>
      <p:pic>
        <p:nvPicPr>
          <p:cNvPr id="8" name="Picture 7"/>
          <p:cNvPicPr>
            <a:picLocks noChangeAspect="1"/>
          </p:cNvPicPr>
          <p:nvPr/>
        </p:nvPicPr>
        <p:blipFill>
          <a:blip r:embed="rId2"/>
          <a:stretch>
            <a:fillRect/>
          </a:stretch>
        </p:blipFill>
        <p:spPr>
          <a:xfrm>
            <a:off x="4598143" y="895350"/>
            <a:ext cx="4514850" cy="1753229"/>
          </a:xfrm>
          <a:prstGeom prst="rect">
            <a:avLst/>
          </a:prstGeom>
        </p:spPr>
      </p:pic>
      <p:sp>
        <p:nvSpPr>
          <p:cNvPr id="9" name="Rectangle 8"/>
          <p:cNvSpPr/>
          <p:nvPr/>
        </p:nvSpPr>
        <p:spPr>
          <a:xfrm>
            <a:off x="457200" y="895350"/>
            <a:ext cx="3962400" cy="830997"/>
          </a:xfrm>
          <a:prstGeom prst="rect">
            <a:avLst/>
          </a:prstGeom>
        </p:spPr>
        <p:txBody>
          <a:bodyPr wrap="square">
            <a:spAutoFit/>
          </a:bodyPr>
          <a:lstStyle/>
          <a:p>
            <a:pPr algn="just"/>
            <a:r>
              <a:rPr lang="en-IN" sz="1600" dirty="0"/>
              <a:t>Consider the task of predicting whether I would watch a random game of football on TV or not</a:t>
            </a:r>
          </a:p>
        </p:txBody>
      </p:sp>
      <p:sp>
        <p:nvSpPr>
          <p:cNvPr id="10" name="Rectangle 9"/>
          <p:cNvSpPr/>
          <p:nvPr/>
        </p:nvSpPr>
        <p:spPr>
          <a:xfrm>
            <a:off x="416668" y="1922741"/>
            <a:ext cx="4114800" cy="584775"/>
          </a:xfrm>
          <a:prstGeom prst="rect">
            <a:avLst/>
          </a:prstGeom>
        </p:spPr>
        <p:txBody>
          <a:bodyPr wrap="square">
            <a:spAutoFit/>
          </a:bodyPr>
          <a:lstStyle/>
          <a:p>
            <a:r>
              <a:rPr lang="en-IN" sz="1600" dirty="0"/>
              <a:t>Here, </a:t>
            </a:r>
            <a:r>
              <a:rPr lang="en-IN" sz="1600" dirty="0" smtClean="0"/>
              <a:t>w</a:t>
            </a:r>
            <a:r>
              <a:rPr lang="en-IN" sz="1600" baseline="-25000" dirty="0" smtClean="0"/>
              <a:t>0</a:t>
            </a:r>
            <a:r>
              <a:rPr lang="en-IN" sz="1600" dirty="0" smtClean="0"/>
              <a:t> </a:t>
            </a:r>
            <a:r>
              <a:rPr lang="en-IN" sz="1600" dirty="0"/>
              <a:t>is called the bias because it represents </a:t>
            </a:r>
            <a:endParaRPr lang="en-IN" sz="1600" dirty="0" smtClean="0"/>
          </a:p>
          <a:p>
            <a:r>
              <a:rPr lang="en-IN" sz="1600" dirty="0" smtClean="0"/>
              <a:t>the </a:t>
            </a:r>
            <a:r>
              <a:rPr lang="en-IN" sz="1600" dirty="0"/>
              <a:t>prior</a:t>
            </a:r>
          </a:p>
        </p:txBody>
      </p:sp>
      <p:sp>
        <p:nvSpPr>
          <p:cNvPr id="11" name="Rectangle 10"/>
          <p:cNvSpPr/>
          <p:nvPr/>
        </p:nvSpPr>
        <p:spPr>
          <a:xfrm>
            <a:off x="381000" y="2703910"/>
            <a:ext cx="4114800" cy="1077218"/>
          </a:xfrm>
          <a:prstGeom prst="rect">
            <a:avLst/>
          </a:prstGeom>
        </p:spPr>
        <p:txBody>
          <a:bodyPr wrap="square">
            <a:spAutoFit/>
          </a:bodyPr>
          <a:lstStyle/>
          <a:p>
            <a:r>
              <a:rPr lang="en-IN" sz="1600" dirty="0"/>
              <a:t>A football freak may have a very low threshold and may watch any football game irrespective of the </a:t>
            </a:r>
            <a:r>
              <a:rPr lang="en-IN" sz="1600" dirty="0" smtClean="0"/>
              <a:t>league</a:t>
            </a:r>
            <a:r>
              <a:rPr lang="en-IN" sz="1600" dirty="0"/>
              <a:t>, club or importance of the game [theta = 0]</a:t>
            </a:r>
          </a:p>
        </p:txBody>
      </p:sp>
      <p:sp>
        <p:nvSpPr>
          <p:cNvPr id="12" name="Rectangle 11"/>
          <p:cNvSpPr/>
          <p:nvPr/>
        </p:nvSpPr>
        <p:spPr>
          <a:xfrm>
            <a:off x="385864" y="3833208"/>
            <a:ext cx="4572000" cy="830997"/>
          </a:xfrm>
          <a:prstGeom prst="rect">
            <a:avLst/>
          </a:prstGeom>
        </p:spPr>
        <p:txBody>
          <a:bodyPr>
            <a:spAutoFit/>
          </a:bodyPr>
          <a:lstStyle/>
          <a:p>
            <a:r>
              <a:rPr lang="en-IN" sz="1600" dirty="0" smtClean="0"/>
              <a:t>A </a:t>
            </a:r>
            <a:r>
              <a:rPr lang="en-IN" sz="1600" dirty="0"/>
              <a:t>selective viewer like me may only watch a football game that is a premier league game, featuring Man United game and is not friendly [</a:t>
            </a:r>
            <a:r>
              <a:rPr lang="en-IN" sz="1600" b="1" i="1" dirty="0"/>
              <a:t>theta = 2</a:t>
            </a:r>
            <a:r>
              <a:rPr lang="en-IN" sz="1600" dirty="0"/>
              <a:t>]</a:t>
            </a:r>
          </a:p>
        </p:txBody>
      </p:sp>
      <p:sp>
        <p:nvSpPr>
          <p:cNvPr id="13" name="Rectangle 12"/>
          <p:cNvSpPr/>
          <p:nvPr/>
        </p:nvSpPr>
        <p:spPr>
          <a:xfrm>
            <a:off x="5141068" y="2679464"/>
            <a:ext cx="3429000" cy="830997"/>
          </a:xfrm>
          <a:prstGeom prst="rect">
            <a:avLst/>
          </a:prstGeom>
        </p:spPr>
        <p:txBody>
          <a:bodyPr wrap="square">
            <a:spAutoFit/>
          </a:bodyPr>
          <a:lstStyle/>
          <a:p>
            <a:pPr algn="just"/>
            <a:r>
              <a:rPr lang="en-IN" sz="1600" dirty="0"/>
              <a:t>The point is, the weights and the bias will depend on the data </a:t>
            </a:r>
            <a:r>
              <a:rPr lang="en-IN" sz="1600" dirty="0" smtClean="0"/>
              <a:t>(</a:t>
            </a:r>
            <a:r>
              <a:rPr lang="en-IN" sz="1600" dirty="0"/>
              <a:t> viewing history in this case</a:t>
            </a:r>
            <a:r>
              <a:rPr lang="en-IN" sz="1600" dirty="0" smtClean="0"/>
              <a:t>)</a:t>
            </a:r>
            <a:endParaRPr lang="en-IN" sz="1600" dirty="0"/>
          </a:p>
        </p:txBody>
      </p:sp>
      <p:sp>
        <p:nvSpPr>
          <p:cNvPr id="14" name="Rectangle 13"/>
          <p:cNvSpPr/>
          <p:nvPr/>
        </p:nvSpPr>
        <p:spPr>
          <a:xfrm>
            <a:off x="5149174" y="3586987"/>
            <a:ext cx="3498715" cy="1323439"/>
          </a:xfrm>
          <a:prstGeom prst="rect">
            <a:avLst/>
          </a:prstGeom>
        </p:spPr>
        <p:txBody>
          <a:bodyPr wrap="square">
            <a:spAutoFit/>
          </a:bodyPr>
          <a:lstStyle/>
          <a:p>
            <a:pPr algn="just"/>
            <a:r>
              <a:rPr lang="en-IN" sz="1600" dirty="0"/>
              <a:t>Based on the data, if needed the model may have to give a lot of importance (high weight) to the </a:t>
            </a:r>
            <a:r>
              <a:rPr lang="en-IN" sz="1600" dirty="0" err="1"/>
              <a:t>isManUnitedPlaying</a:t>
            </a:r>
            <a:r>
              <a:rPr lang="en-IN" sz="1600" dirty="0"/>
              <a:t> input and penalize the weights of other inputs</a:t>
            </a:r>
          </a:p>
        </p:txBody>
      </p:sp>
    </p:spTree>
    <p:extLst>
      <p:ext uri="{BB962C8B-B14F-4D97-AF65-F5344CB8AC3E}">
        <p14:creationId xmlns:p14="http://schemas.microsoft.com/office/powerpoint/2010/main" val="31780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68"/>
            <a:ext cx="7701064" cy="865573"/>
          </a:xfrm>
        </p:spPr>
        <p:txBody>
          <a:bodyPr>
            <a:noAutofit/>
          </a:bodyPr>
          <a:lstStyle/>
          <a:p>
            <a:r>
              <a:rPr lang="en-IN" sz="3200" dirty="0"/>
              <a:t>Perceptron vs McCulloch-Pitts Neuron</a:t>
            </a:r>
          </a:p>
        </p:txBody>
      </p:sp>
      <p:pic>
        <p:nvPicPr>
          <p:cNvPr id="3" name="Picture 2"/>
          <p:cNvPicPr>
            <a:picLocks noChangeAspect="1"/>
          </p:cNvPicPr>
          <p:nvPr/>
        </p:nvPicPr>
        <p:blipFill>
          <a:blip r:embed="rId2"/>
          <a:stretch>
            <a:fillRect/>
          </a:stretch>
        </p:blipFill>
        <p:spPr>
          <a:xfrm>
            <a:off x="3581400" y="946095"/>
            <a:ext cx="5562600" cy="1780911"/>
          </a:xfrm>
          <a:prstGeom prst="rect">
            <a:avLst/>
          </a:prstGeom>
        </p:spPr>
      </p:pic>
      <p:sp>
        <p:nvSpPr>
          <p:cNvPr id="4" name="Rectangle 3"/>
          <p:cNvSpPr/>
          <p:nvPr/>
        </p:nvSpPr>
        <p:spPr>
          <a:xfrm>
            <a:off x="76200" y="1200150"/>
            <a:ext cx="3352800" cy="1200329"/>
          </a:xfrm>
          <a:prstGeom prst="rect">
            <a:avLst/>
          </a:prstGeom>
          <a:solidFill>
            <a:schemeClr val="accent6">
              <a:lumMod val="20000"/>
              <a:lumOff val="80000"/>
            </a:schemeClr>
          </a:solidFill>
        </p:spPr>
        <p:txBody>
          <a:bodyPr wrap="square">
            <a:spAutoFit/>
          </a:bodyPr>
          <a:lstStyle/>
          <a:p>
            <a:pPr algn="just"/>
            <a:r>
              <a:rPr lang="en-IN" dirty="0">
                <a:solidFill>
                  <a:schemeClr val="accent4">
                    <a:lumMod val="60000"/>
                    <a:lumOff val="40000"/>
                  </a:schemeClr>
                </a:solidFill>
              </a:rPr>
              <a:t>From the equations, it is clear that even a perceptron separates the input space into two halves, positive and negative</a:t>
            </a:r>
          </a:p>
        </p:txBody>
      </p:sp>
      <p:sp>
        <p:nvSpPr>
          <p:cNvPr id="5" name="Rectangle 4"/>
          <p:cNvSpPr/>
          <p:nvPr/>
        </p:nvSpPr>
        <p:spPr>
          <a:xfrm>
            <a:off x="105383" y="2876550"/>
            <a:ext cx="8871626" cy="646331"/>
          </a:xfrm>
          <a:prstGeom prst="rect">
            <a:avLst/>
          </a:prstGeom>
          <a:solidFill>
            <a:schemeClr val="accent6">
              <a:lumMod val="40000"/>
              <a:lumOff val="60000"/>
            </a:schemeClr>
          </a:solidFill>
        </p:spPr>
        <p:txBody>
          <a:bodyPr wrap="square">
            <a:spAutoFit/>
          </a:bodyPr>
          <a:lstStyle/>
          <a:p>
            <a:r>
              <a:rPr lang="en-IN" dirty="0">
                <a:solidFill>
                  <a:srgbClr val="FF0000"/>
                </a:solidFill>
              </a:rPr>
              <a:t>All the inputs that produce an output 1 lie on one side (positive half space) and all the inputs that produce an output 0 lie on the other side (negative half space)</a:t>
            </a:r>
          </a:p>
        </p:txBody>
      </p:sp>
      <p:sp>
        <p:nvSpPr>
          <p:cNvPr id="6" name="Rectangle 5"/>
          <p:cNvSpPr/>
          <p:nvPr/>
        </p:nvSpPr>
        <p:spPr>
          <a:xfrm>
            <a:off x="76200" y="3562350"/>
            <a:ext cx="8763000" cy="646331"/>
          </a:xfrm>
          <a:prstGeom prst="rect">
            <a:avLst/>
          </a:prstGeom>
          <a:solidFill>
            <a:schemeClr val="accent6">
              <a:lumMod val="60000"/>
              <a:lumOff val="40000"/>
            </a:schemeClr>
          </a:solidFill>
        </p:spPr>
        <p:txBody>
          <a:bodyPr wrap="square">
            <a:spAutoFit/>
          </a:bodyPr>
          <a:lstStyle/>
          <a:p>
            <a:r>
              <a:rPr lang="en-IN" dirty="0" smtClean="0">
                <a:solidFill>
                  <a:srgbClr val="7030A0"/>
                </a:solidFill>
              </a:rPr>
              <a:t>A </a:t>
            </a:r>
            <a:r>
              <a:rPr lang="en-IN" dirty="0">
                <a:solidFill>
                  <a:srgbClr val="7030A0"/>
                </a:solidFill>
              </a:rPr>
              <a:t>single perceptron can only be used to implement linearly separable functions, just like the M-P neuron</a:t>
            </a:r>
          </a:p>
        </p:txBody>
      </p:sp>
      <p:sp>
        <p:nvSpPr>
          <p:cNvPr id="7" name="Rectangle 6"/>
          <p:cNvSpPr/>
          <p:nvPr/>
        </p:nvSpPr>
        <p:spPr>
          <a:xfrm>
            <a:off x="72957" y="4248150"/>
            <a:ext cx="4346643" cy="523220"/>
          </a:xfrm>
          <a:prstGeom prst="rect">
            <a:avLst/>
          </a:prstGeom>
          <a:solidFill>
            <a:srgbClr val="FFFF00"/>
          </a:solidFill>
        </p:spPr>
        <p:txBody>
          <a:bodyPr wrap="square">
            <a:spAutoFit/>
          </a:bodyPr>
          <a:lstStyle/>
          <a:p>
            <a:r>
              <a:rPr lang="en-IN" sz="1400" dirty="0">
                <a:solidFill>
                  <a:srgbClr val="FF0000"/>
                </a:solidFill>
              </a:rPr>
              <a:t>Then what is the difference? Why do we claim that the perceptron is an updated version of an M-P neuron?</a:t>
            </a:r>
          </a:p>
        </p:txBody>
      </p:sp>
      <p:sp>
        <p:nvSpPr>
          <p:cNvPr id="13" name="Rectangle 12"/>
          <p:cNvSpPr/>
          <p:nvPr/>
        </p:nvSpPr>
        <p:spPr>
          <a:xfrm>
            <a:off x="4507149" y="4248150"/>
            <a:ext cx="4572000" cy="646331"/>
          </a:xfrm>
          <a:prstGeom prst="rect">
            <a:avLst/>
          </a:prstGeom>
          <a:solidFill>
            <a:srgbClr val="FF0000"/>
          </a:solidFill>
        </p:spPr>
        <p:txBody>
          <a:bodyPr>
            <a:spAutoFit/>
          </a:bodyPr>
          <a:lstStyle/>
          <a:p>
            <a:r>
              <a:rPr lang="en-IN" dirty="0" smtClean="0"/>
              <a:t>The </a:t>
            </a:r>
            <a:r>
              <a:rPr lang="en-IN" dirty="0"/>
              <a:t>weights, including the threshold can be learned and the inputs can be real values</a:t>
            </a:r>
          </a:p>
        </p:txBody>
      </p:sp>
    </p:spTree>
    <p:extLst>
      <p:ext uri="{BB962C8B-B14F-4D97-AF65-F5344CB8AC3E}">
        <p14:creationId xmlns:p14="http://schemas.microsoft.com/office/powerpoint/2010/main" val="395250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68"/>
            <a:ext cx="7701064" cy="865573"/>
          </a:xfrm>
        </p:spPr>
        <p:txBody>
          <a:bodyPr>
            <a:noAutofit/>
          </a:bodyPr>
          <a:lstStyle/>
          <a:p>
            <a:r>
              <a:rPr lang="en-IN" sz="3200" dirty="0"/>
              <a:t/>
            </a:r>
            <a:br>
              <a:rPr lang="en-IN" sz="3200" dirty="0"/>
            </a:br>
            <a:r>
              <a:rPr lang="en-IN" sz="3200" dirty="0"/>
              <a:t/>
            </a:r>
            <a:br>
              <a:rPr lang="en-IN" sz="3200" dirty="0"/>
            </a:br>
            <a:r>
              <a:rPr lang="en-IN" sz="3200" dirty="0" smtClean="0"/>
              <a:t>Boolean Functions Using Perceptron </a:t>
            </a:r>
            <a:endParaRPr lang="en-IN" sz="3200" dirty="0"/>
          </a:p>
        </p:txBody>
      </p:sp>
      <p:pic>
        <p:nvPicPr>
          <p:cNvPr id="8" name="Picture 7"/>
          <p:cNvPicPr>
            <a:picLocks noChangeAspect="1"/>
          </p:cNvPicPr>
          <p:nvPr/>
        </p:nvPicPr>
        <p:blipFill>
          <a:blip r:embed="rId2"/>
          <a:stretch>
            <a:fillRect/>
          </a:stretch>
        </p:blipFill>
        <p:spPr>
          <a:xfrm>
            <a:off x="152400" y="971550"/>
            <a:ext cx="3733800" cy="1686232"/>
          </a:xfrm>
          <a:prstGeom prst="rect">
            <a:avLst/>
          </a:prstGeom>
        </p:spPr>
      </p:pic>
      <p:pic>
        <p:nvPicPr>
          <p:cNvPr id="9" name="Picture 8"/>
          <p:cNvPicPr>
            <a:picLocks noChangeAspect="1"/>
          </p:cNvPicPr>
          <p:nvPr/>
        </p:nvPicPr>
        <p:blipFill>
          <a:blip r:embed="rId3"/>
          <a:stretch>
            <a:fillRect/>
          </a:stretch>
        </p:blipFill>
        <p:spPr>
          <a:xfrm>
            <a:off x="4176409" y="962332"/>
            <a:ext cx="4619625" cy="1695450"/>
          </a:xfrm>
          <a:prstGeom prst="rect">
            <a:avLst/>
          </a:prstGeom>
        </p:spPr>
      </p:pic>
      <p:sp>
        <p:nvSpPr>
          <p:cNvPr id="10" name="Rectangle 9"/>
          <p:cNvSpPr/>
          <p:nvPr/>
        </p:nvSpPr>
        <p:spPr>
          <a:xfrm>
            <a:off x="144294" y="3028950"/>
            <a:ext cx="4046706" cy="646331"/>
          </a:xfrm>
          <a:prstGeom prst="rect">
            <a:avLst/>
          </a:prstGeom>
          <a:solidFill>
            <a:schemeClr val="accent4">
              <a:lumMod val="40000"/>
              <a:lumOff val="60000"/>
            </a:schemeClr>
          </a:solidFill>
        </p:spPr>
        <p:txBody>
          <a:bodyPr wrap="square">
            <a:spAutoFit/>
          </a:bodyPr>
          <a:lstStyle/>
          <a:p>
            <a:r>
              <a:rPr lang="en-IN" dirty="0">
                <a:solidFill>
                  <a:srgbClr val="7030A0"/>
                </a:solidFill>
              </a:rPr>
              <a:t>One possible solution to this set of inequalities </a:t>
            </a:r>
            <a:r>
              <a:rPr lang="en-IN" dirty="0" smtClean="0">
                <a:solidFill>
                  <a:srgbClr val="7030A0"/>
                </a:solidFill>
              </a:rPr>
              <a:t>is w</a:t>
            </a:r>
            <a:r>
              <a:rPr lang="en-IN" baseline="-25000" dirty="0" smtClean="0">
                <a:solidFill>
                  <a:srgbClr val="7030A0"/>
                </a:solidFill>
              </a:rPr>
              <a:t>0</a:t>
            </a:r>
            <a:r>
              <a:rPr lang="en-IN" dirty="0" smtClean="0">
                <a:solidFill>
                  <a:srgbClr val="7030A0"/>
                </a:solidFill>
              </a:rPr>
              <a:t> </a:t>
            </a:r>
            <a:r>
              <a:rPr lang="en-IN" dirty="0">
                <a:solidFill>
                  <a:srgbClr val="7030A0"/>
                </a:solidFill>
              </a:rPr>
              <a:t>= −1, w</a:t>
            </a:r>
            <a:r>
              <a:rPr lang="en-IN" baseline="-25000" dirty="0">
                <a:solidFill>
                  <a:srgbClr val="7030A0"/>
                </a:solidFill>
              </a:rPr>
              <a:t>1</a:t>
            </a:r>
            <a:r>
              <a:rPr lang="en-IN" dirty="0">
                <a:solidFill>
                  <a:srgbClr val="7030A0"/>
                </a:solidFill>
              </a:rPr>
              <a:t> = 1.1, , w</a:t>
            </a:r>
            <a:r>
              <a:rPr lang="en-IN" baseline="-25000" dirty="0">
                <a:solidFill>
                  <a:srgbClr val="7030A0"/>
                </a:solidFill>
              </a:rPr>
              <a:t>2</a:t>
            </a:r>
            <a:r>
              <a:rPr lang="en-IN" dirty="0">
                <a:solidFill>
                  <a:srgbClr val="7030A0"/>
                </a:solidFill>
              </a:rPr>
              <a:t> = 1.1</a:t>
            </a:r>
          </a:p>
        </p:txBody>
      </p:sp>
      <p:pic>
        <p:nvPicPr>
          <p:cNvPr id="11" name="Picture 10"/>
          <p:cNvPicPr>
            <a:picLocks noChangeAspect="1"/>
          </p:cNvPicPr>
          <p:nvPr/>
        </p:nvPicPr>
        <p:blipFill>
          <a:blip r:embed="rId4"/>
          <a:stretch>
            <a:fillRect/>
          </a:stretch>
        </p:blipFill>
        <p:spPr>
          <a:xfrm>
            <a:off x="4495800" y="2775509"/>
            <a:ext cx="2598906" cy="2166715"/>
          </a:xfrm>
          <a:prstGeom prst="rect">
            <a:avLst/>
          </a:prstGeom>
        </p:spPr>
      </p:pic>
      <p:sp>
        <p:nvSpPr>
          <p:cNvPr id="12" name="Rectangle 11"/>
          <p:cNvSpPr/>
          <p:nvPr/>
        </p:nvSpPr>
        <p:spPr>
          <a:xfrm>
            <a:off x="304800" y="4171950"/>
            <a:ext cx="3472104" cy="369332"/>
          </a:xfrm>
          <a:prstGeom prst="rect">
            <a:avLst/>
          </a:prstGeom>
          <a:solidFill>
            <a:srgbClr val="FFFF00"/>
          </a:solidFill>
        </p:spPr>
        <p:txBody>
          <a:bodyPr wrap="none">
            <a:spAutoFit/>
          </a:bodyPr>
          <a:lstStyle/>
          <a:p>
            <a:r>
              <a:rPr lang="en-IN">
                <a:solidFill>
                  <a:srgbClr val="FF0000"/>
                </a:solidFill>
              </a:rPr>
              <a:t>you </a:t>
            </a:r>
            <a:r>
              <a:rPr lang="en-IN" smtClean="0">
                <a:solidFill>
                  <a:srgbClr val="FF0000"/>
                </a:solidFill>
              </a:rPr>
              <a:t>can try </a:t>
            </a:r>
            <a:r>
              <a:rPr lang="en-IN" dirty="0">
                <a:solidFill>
                  <a:srgbClr val="FF0000"/>
                </a:solidFill>
              </a:rPr>
              <a:t>it out for </a:t>
            </a:r>
            <a:r>
              <a:rPr lang="en-IN" dirty="0" smtClean="0">
                <a:solidFill>
                  <a:srgbClr val="FF0000"/>
                </a:solidFill>
              </a:rPr>
              <a:t>AND function </a:t>
            </a:r>
            <a:endParaRPr lang="en-IN" dirty="0">
              <a:solidFill>
                <a:srgbClr val="FF0000"/>
              </a:solidFill>
            </a:endParaRPr>
          </a:p>
        </p:txBody>
      </p:sp>
    </p:spTree>
    <p:extLst>
      <p:ext uri="{BB962C8B-B14F-4D97-AF65-F5344CB8AC3E}">
        <p14:creationId xmlns:p14="http://schemas.microsoft.com/office/powerpoint/2010/main" val="79865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68"/>
            <a:ext cx="7543800" cy="648037"/>
          </a:xfrm>
        </p:spPr>
        <p:txBody>
          <a:bodyPr>
            <a:noAutofit/>
          </a:bodyPr>
          <a:lstStyle/>
          <a:p>
            <a:pPr algn="ctr"/>
            <a:r>
              <a:rPr lang="en-IN" sz="3200" dirty="0"/>
              <a:t>Errors and Error Surfaces</a:t>
            </a:r>
          </a:p>
        </p:txBody>
      </p:sp>
      <p:sp>
        <p:nvSpPr>
          <p:cNvPr id="3" name="Rectangle 2"/>
          <p:cNvSpPr/>
          <p:nvPr/>
        </p:nvSpPr>
        <p:spPr>
          <a:xfrm>
            <a:off x="457200" y="558541"/>
            <a:ext cx="7848600" cy="923330"/>
          </a:xfrm>
          <a:prstGeom prst="rect">
            <a:avLst/>
          </a:prstGeom>
        </p:spPr>
        <p:txBody>
          <a:bodyPr wrap="square">
            <a:spAutoFit/>
          </a:bodyPr>
          <a:lstStyle/>
          <a:p>
            <a:r>
              <a:rPr lang="en-IN" dirty="0"/>
              <a:t>Let us fix the threshold </a:t>
            </a:r>
            <a:r>
              <a:rPr lang="en-IN" dirty="0" smtClean="0"/>
              <a:t>(−w</a:t>
            </a:r>
            <a:r>
              <a:rPr lang="en-IN" baseline="-25000" dirty="0" smtClean="0"/>
              <a:t>0</a:t>
            </a:r>
            <a:r>
              <a:rPr lang="en-IN" dirty="0" smtClean="0"/>
              <a:t> </a:t>
            </a:r>
            <a:r>
              <a:rPr lang="en-IN" dirty="0"/>
              <a:t>= </a:t>
            </a:r>
            <a:r>
              <a:rPr lang="en-IN" dirty="0" smtClean="0"/>
              <a:t>1</a:t>
            </a:r>
            <a:r>
              <a:rPr lang="en-IN" dirty="0"/>
              <a:t>) and try </a:t>
            </a:r>
            <a:r>
              <a:rPr lang="en-IN" dirty="0" smtClean="0"/>
              <a:t>different </a:t>
            </a:r>
            <a:r>
              <a:rPr lang="en-IN" dirty="0"/>
              <a:t>values of w1, w2</a:t>
            </a:r>
          </a:p>
          <a:p>
            <a:endParaRPr lang="en-IN" dirty="0"/>
          </a:p>
          <a:p>
            <a:r>
              <a:rPr lang="en-IN" dirty="0" smtClean="0"/>
              <a:t>Say</a:t>
            </a:r>
            <a:r>
              <a:rPr lang="en-IN" dirty="0"/>
              <a:t>, w</a:t>
            </a:r>
            <a:r>
              <a:rPr lang="en-IN" baseline="-25000" dirty="0"/>
              <a:t>1</a:t>
            </a:r>
            <a:r>
              <a:rPr lang="en-IN" dirty="0"/>
              <a:t> = −1, w</a:t>
            </a:r>
            <a:r>
              <a:rPr lang="en-IN" baseline="-25000" dirty="0"/>
              <a:t>2</a:t>
            </a:r>
            <a:r>
              <a:rPr lang="en-IN" dirty="0"/>
              <a:t> = −1</a:t>
            </a:r>
          </a:p>
        </p:txBody>
      </p:sp>
      <p:pic>
        <p:nvPicPr>
          <p:cNvPr id="4" name="Picture 3"/>
          <p:cNvPicPr>
            <a:picLocks noChangeAspect="1"/>
          </p:cNvPicPr>
          <p:nvPr/>
        </p:nvPicPr>
        <p:blipFill>
          <a:blip r:embed="rId2"/>
          <a:stretch>
            <a:fillRect/>
          </a:stretch>
        </p:blipFill>
        <p:spPr>
          <a:xfrm>
            <a:off x="299143" y="1506533"/>
            <a:ext cx="2628505" cy="2566987"/>
          </a:xfrm>
          <a:prstGeom prst="rect">
            <a:avLst/>
          </a:prstGeom>
        </p:spPr>
      </p:pic>
      <p:sp>
        <p:nvSpPr>
          <p:cNvPr id="5" name="Rectangle 4"/>
          <p:cNvSpPr/>
          <p:nvPr/>
        </p:nvSpPr>
        <p:spPr>
          <a:xfrm>
            <a:off x="3504651" y="1204471"/>
            <a:ext cx="1763624" cy="369332"/>
          </a:xfrm>
          <a:prstGeom prst="rect">
            <a:avLst/>
          </a:prstGeom>
        </p:spPr>
        <p:txBody>
          <a:bodyPr wrap="none">
            <a:spAutoFit/>
          </a:bodyPr>
          <a:lstStyle/>
          <a:p>
            <a:r>
              <a:rPr lang="en-IN" dirty="0"/>
              <a:t> w1 = </a:t>
            </a:r>
            <a:r>
              <a:rPr lang="en-IN" dirty="0" smtClean="0"/>
              <a:t>1.5, </a:t>
            </a:r>
            <a:r>
              <a:rPr lang="en-IN" dirty="0"/>
              <a:t>w2 = 0</a:t>
            </a:r>
          </a:p>
        </p:txBody>
      </p:sp>
      <p:pic>
        <p:nvPicPr>
          <p:cNvPr id="6" name="Picture 5"/>
          <p:cNvPicPr>
            <a:picLocks noChangeAspect="1"/>
          </p:cNvPicPr>
          <p:nvPr/>
        </p:nvPicPr>
        <p:blipFill>
          <a:blip r:embed="rId3"/>
          <a:stretch>
            <a:fillRect/>
          </a:stretch>
        </p:blipFill>
        <p:spPr>
          <a:xfrm>
            <a:off x="3340696" y="1580693"/>
            <a:ext cx="2237391" cy="2718206"/>
          </a:xfrm>
          <a:prstGeom prst="rect">
            <a:avLst/>
          </a:prstGeom>
        </p:spPr>
      </p:pic>
      <p:sp>
        <p:nvSpPr>
          <p:cNvPr id="7" name="Rectangle 6"/>
          <p:cNvSpPr/>
          <p:nvPr/>
        </p:nvSpPr>
        <p:spPr>
          <a:xfrm>
            <a:off x="6553200" y="1187042"/>
            <a:ext cx="2002471" cy="369332"/>
          </a:xfrm>
          <a:prstGeom prst="rect">
            <a:avLst/>
          </a:prstGeom>
        </p:spPr>
        <p:txBody>
          <a:bodyPr wrap="none">
            <a:spAutoFit/>
          </a:bodyPr>
          <a:lstStyle/>
          <a:p>
            <a:r>
              <a:rPr lang="en-IN" dirty="0"/>
              <a:t>w1 = </a:t>
            </a:r>
            <a:r>
              <a:rPr lang="en-IN" dirty="0" smtClean="0"/>
              <a:t>.45</a:t>
            </a:r>
            <a:r>
              <a:rPr lang="en-IN" dirty="0"/>
              <a:t>, w2 = </a:t>
            </a:r>
            <a:r>
              <a:rPr lang="en-IN" dirty="0" smtClean="0"/>
              <a:t>0.45</a:t>
            </a:r>
            <a:endParaRPr lang="en-IN" dirty="0"/>
          </a:p>
        </p:txBody>
      </p:sp>
      <p:pic>
        <p:nvPicPr>
          <p:cNvPr id="13" name="Picture 12"/>
          <p:cNvPicPr>
            <a:picLocks noChangeAspect="1"/>
          </p:cNvPicPr>
          <p:nvPr/>
        </p:nvPicPr>
        <p:blipFill>
          <a:blip r:embed="rId4"/>
          <a:stretch>
            <a:fillRect/>
          </a:stretch>
        </p:blipFill>
        <p:spPr>
          <a:xfrm>
            <a:off x="6172200" y="1548708"/>
            <a:ext cx="2667000" cy="2750191"/>
          </a:xfrm>
          <a:prstGeom prst="rect">
            <a:avLst/>
          </a:prstGeom>
        </p:spPr>
      </p:pic>
      <p:sp>
        <p:nvSpPr>
          <p:cNvPr id="14" name="Rectangle 13"/>
          <p:cNvSpPr/>
          <p:nvPr/>
        </p:nvSpPr>
        <p:spPr>
          <a:xfrm>
            <a:off x="3280652" y="4388656"/>
            <a:ext cx="5783095" cy="646331"/>
          </a:xfrm>
          <a:prstGeom prst="rect">
            <a:avLst/>
          </a:prstGeom>
          <a:solidFill>
            <a:srgbClr val="7030A0"/>
          </a:solidFill>
        </p:spPr>
        <p:txBody>
          <a:bodyPr wrap="square">
            <a:spAutoFit/>
          </a:bodyPr>
          <a:lstStyle/>
          <a:p>
            <a:r>
              <a:rPr lang="en-IN" dirty="0"/>
              <a:t>We are interested in finding an </a:t>
            </a:r>
            <a:r>
              <a:rPr lang="en-IN" dirty="0" smtClean="0"/>
              <a:t>algorithm which </a:t>
            </a:r>
            <a:r>
              <a:rPr lang="en-IN" dirty="0"/>
              <a:t>finds the values of w1, w2 </a:t>
            </a:r>
            <a:r>
              <a:rPr lang="en-IN" dirty="0" smtClean="0"/>
              <a:t>which minimize </a:t>
            </a:r>
            <a:r>
              <a:rPr lang="en-IN" dirty="0"/>
              <a:t>this </a:t>
            </a:r>
            <a:r>
              <a:rPr lang="en-IN" dirty="0" smtClean="0"/>
              <a:t>error </a:t>
            </a:r>
            <a:r>
              <a:rPr lang="en-IN" dirty="0" smtClean="0">
                <a:sym typeface="Wingdings" panose="05000000000000000000" pitchFamily="2" charset="2"/>
              </a:rPr>
              <a:t>  </a:t>
            </a:r>
            <a:endParaRPr lang="en-IN" dirty="0"/>
          </a:p>
        </p:txBody>
      </p:sp>
      <p:pic>
        <p:nvPicPr>
          <p:cNvPr id="15" name="Picture 14"/>
          <p:cNvPicPr>
            <a:picLocks noChangeAspect="1"/>
          </p:cNvPicPr>
          <p:nvPr/>
        </p:nvPicPr>
        <p:blipFill>
          <a:blip r:embed="rId5"/>
          <a:stretch>
            <a:fillRect/>
          </a:stretch>
        </p:blipFill>
        <p:spPr>
          <a:xfrm>
            <a:off x="775195" y="4152612"/>
            <a:ext cx="1676400" cy="954004"/>
          </a:xfrm>
          <a:prstGeom prst="rect">
            <a:avLst/>
          </a:prstGeom>
        </p:spPr>
      </p:pic>
    </p:spTree>
    <p:extLst>
      <p:ext uri="{BB962C8B-B14F-4D97-AF65-F5344CB8AC3E}">
        <p14:creationId xmlns:p14="http://schemas.microsoft.com/office/powerpoint/2010/main" val="378092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 </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towardsdatascience.com/mcculloch-pitts-model-5fdf65ac5dd1</a:t>
            </a:r>
            <a:endParaRPr lang="en-IN" dirty="0" smtClean="0"/>
          </a:p>
          <a:p>
            <a:endParaRPr lang="en-IN" dirty="0"/>
          </a:p>
          <a:p>
            <a:r>
              <a:rPr lang="en-IN" dirty="0">
                <a:hlinkClick r:id="rId3"/>
              </a:rPr>
              <a:t>https://www.cse.iitm.ac.in/~</a:t>
            </a:r>
            <a:r>
              <a:rPr lang="en-IN" dirty="0" smtClean="0">
                <a:hlinkClick r:id="rId3"/>
              </a:rPr>
              <a:t>miteshk/CS6910.html#schedule</a:t>
            </a:r>
            <a:endParaRPr lang="en-IN" dirty="0" smtClean="0"/>
          </a:p>
          <a:p>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Prakash VIT Chennai</a:t>
            </a:r>
            <a:endParaRPr lang="en-US"/>
          </a:p>
        </p:txBody>
      </p:sp>
    </p:spTree>
    <p:extLst>
      <p:ext uri="{BB962C8B-B14F-4D97-AF65-F5344CB8AC3E}">
        <p14:creationId xmlns:p14="http://schemas.microsoft.com/office/powerpoint/2010/main" val="1070865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dirty="0"/>
          </a:p>
        </p:txBody>
      </p:sp>
      <p:sp>
        <p:nvSpPr>
          <p:cNvPr id="7" name="Text Placeholder 6"/>
          <p:cNvSpPr>
            <a:spLocks noGrp="1"/>
          </p:cNvSpPr>
          <p:nvPr>
            <p:ph type="body" idx="1"/>
          </p:nvPr>
        </p:nvSpPr>
        <p:spPr>
          <a:xfrm>
            <a:off x="6477000" y="2898823"/>
            <a:ext cx="2438400" cy="823829"/>
          </a:xfrm>
        </p:spPr>
        <p:txBody>
          <a:bodyPr>
            <a:normAutofit/>
          </a:bodyPr>
          <a:lstStyle/>
          <a:p>
            <a:r>
              <a:rPr lang="en-IN" sz="2800" dirty="0"/>
              <a:t>Thanks </a:t>
            </a:r>
          </a:p>
        </p:txBody>
      </p:sp>
      <p:sp>
        <p:nvSpPr>
          <p:cNvPr id="5" name="Footer Placeholder 4"/>
          <p:cNvSpPr>
            <a:spLocks noGrp="1"/>
          </p:cNvSpPr>
          <p:nvPr>
            <p:ph type="ftr" sz="quarter" idx="11"/>
          </p:nvPr>
        </p:nvSpPr>
        <p:spPr>
          <a:xfrm>
            <a:off x="5867400" y="4781431"/>
            <a:ext cx="2246489" cy="225920"/>
          </a:xfrm>
        </p:spPr>
        <p:txBody>
          <a:bodyPr/>
          <a:lstStyle/>
          <a:p>
            <a:pPr>
              <a:defRPr/>
            </a:pPr>
            <a:r>
              <a:rPr lang="en-US" smtClean="0"/>
              <a:t>Prakash VIT Chennai</a:t>
            </a:r>
            <a:endParaRPr lang="de-CH" dirty="0"/>
          </a:p>
        </p:txBody>
      </p:sp>
    </p:spTree>
    <p:extLst>
      <p:ext uri="{BB962C8B-B14F-4D97-AF65-F5344CB8AC3E}">
        <p14:creationId xmlns:p14="http://schemas.microsoft.com/office/powerpoint/2010/main" val="213294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376570"/>
            <a:ext cx="3276600" cy="865573"/>
          </a:xfrm>
        </p:spPr>
        <p:txBody>
          <a:bodyPr/>
          <a:lstStyle/>
          <a:p>
            <a:r>
              <a:rPr lang="en-IN" dirty="0" smtClean="0"/>
              <a:t>Road Map </a:t>
            </a:r>
            <a:endParaRPr lang="en-IN" dirty="0"/>
          </a:p>
        </p:txBody>
      </p:sp>
      <p:sp>
        <p:nvSpPr>
          <p:cNvPr id="3" name="Content Placeholder 2"/>
          <p:cNvSpPr>
            <a:spLocks noGrp="1"/>
          </p:cNvSpPr>
          <p:nvPr>
            <p:ph idx="1"/>
          </p:nvPr>
        </p:nvSpPr>
        <p:spPr>
          <a:xfrm>
            <a:off x="4495800" y="1684524"/>
            <a:ext cx="4343400" cy="2654645"/>
          </a:xfrm>
        </p:spPr>
        <p:txBody>
          <a:bodyPr/>
          <a:lstStyle/>
          <a:p>
            <a:r>
              <a:rPr lang="en-IN" dirty="0" smtClean="0"/>
              <a:t>McCulloch </a:t>
            </a:r>
            <a:r>
              <a:rPr lang="en-IN" dirty="0"/>
              <a:t>Pitts </a:t>
            </a:r>
            <a:r>
              <a:rPr lang="en-IN" dirty="0" smtClean="0"/>
              <a:t>Neuron</a:t>
            </a:r>
          </a:p>
          <a:p>
            <a:r>
              <a:rPr lang="en-IN" dirty="0" smtClean="0"/>
              <a:t>Perceptron</a:t>
            </a:r>
          </a:p>
        </p:txBody>
      </p:sp>
      <p:sp>
        <p:nvSpPr>
          <p:cNvPr id="4" name="Footer Placeholder 3"/>
          <p:cNvSpPr>
            <a:spLocks noGrp="1"/>
          </p:cNvSpPr>
          <p:nvPr>
            <p:ph type="ftr" sz="quarter" idx="11"/>
          </p:nvPr>
        </p:nvSpPr>
        <p:spPr/>
        <p:txBody>
          <a:bodyPr/>
          <a:lstStyle/>
          <a:p>
            <a:r>
              <a:rPr lang="en-US" smtClean="0"/>
              <a:t>Prakash VIT Chennai</a:t>
            </a:r>
            <a:endParaRPr lang="en-US"/>
          </a:p>
        </p:txBody>
      </p:sp>
    </p:spTree>
    <p:extLst>
      <p:ext uri="{BB962C8B-B14F-4D97-AF65-F5344CB8AC3E}">
        <p14:creationId xmlns:p14="http://schemas.microsoft.com/office/powerpoint/2010/main" val="1999934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3350"/>
            <a:ext cx="7701064" cy="865573"/>
          </a:xfrm>
        </p:spPr>
        <p:txBody>
          <a:bodyPr>
            <a:noAutofit/>
          </a:bodyPr>
          <a:lstStyle/>
          <a:p>
            <a:pPr algn="ctr"/>
            <a:r>
              <a:rPr lang="en-IN" sz="3200" dirty="0" smtClean="0"/>
              <a:t>Geometric Interpretation </a:t>
            </a:r>
            <a:r>
              <a:rPr lang="en-IN" sz="3200" dirty="0"/>
              <a:t>of a MP </a:t>
            </a:r>
            <a:r>
              <a:rPr lang="en-IN" sz="3200" dirty="0" smtClean="0"/>
              <a:t>Neuron</a:t>
            </a:r>
            <a:endParaRPr lang="en-IN" sz="3200" dirty="0"/>
          </a:p>
        </p:txBody>
      </p:sp>
      <p:sp>
        <p:nvSpPr>
          <p:cNvPr id="5" name="Rectangle 4"/>
          <p:cNvSpPr/>
          <p:nvPr/>
        </p:nvSpPr>
        <p:spPr>
          <a:xfrm>
            <a:off x="685800" y="1047750"/>
            <a:ext cx="7391400" cy="369332"/>
          </a:xfrm>
          <a:prstGeom prst="rect">
            <a:avLst/>
          </a:prstGeom>
        </p:spPr>
        <p:txBody>
          <a:bodyPr wrap="square">
            <a:spAutoFit/>
          </a:bodyPr>
          <a:lstStyle/>
          <a:p>
            <a:r>
              <a:rPr lang="en-IN" dirty="0" smtClean="0">
                <a:solidFill>
                  <a:srgbClr val="FFFF00"/>
                </a:solidFill>
              </a:rPr>
              <a:t>Already </a:t>
            </a:r>
            <a:r>
              <a:rPr lang="en-IN" dirty="0">
                <a:solidFill>
                  <a:srgbClr val="FFFF00"/>
                </a:solidFill>
              </a:rPr>
              <a:t>discussed that the OR function’s thresholding parameter theta is 1</a:t>
            </a:r>
          </a:p>
        </p:txBody>
      </p:sp>
      <p:sp>
        <p:nvSpPr>
          <p:cNvPr id="6" name="Rectangle 5"/>
          <p:cNvSpPr/>
          <p:nvPr/>
        </p:nvSpPr>
        <p:spPr>
          <a:xfrm>
            <a:off x="721468" y="1581150"/>
            <a:ext cx="6858000" cy="646331"/>
          </a:xfrm>
          <a:prstGeom prst="rect">
            <a:avLst/>
          </a:prstGeom>
        </p:spPr>
        <p:txBody>
          <a:bodyPr wrap="square">
            <a:spAutoFit/>
          </a:bodyPr>
          <a:lstStyle/>
          <a:p>
            <a:r>
              <a:rPr lang="en-IN" dirty="0">
                <a:solidFill>
                  <a:srgbClr val="FFFF00"/>
                </a:solidFill>
              </a:rPr>
              <a:t>Now plotting them on a 2D graph and making use of the OR function’s aggregation equation</a:t>
            </a:r>
          </a:p>
        </p:txBody>
      </p:sp>
      <p:sp>
        <p:nvSpPr>
          <p:cNvPr id="7" name="Rectangle 6"/>
          <p:cNvSpPr/>
          <p:nvPr/>
        </p:nvSpPr>
        <p:spPr>
          <a:xfrm>
            <a:off x="706877" y="2391549"/>
            <a:ext cx="4114800" cy="646331"/>
          </a:xfrm>
          <a:prstGeom prst="rect">
            <a:avLst/>
          </a:prstGeom>
        </p:spPr>
        <p:txBody>
          <a:bodyPr wrap="square">
            <a:spAutoFit/>
          </a:bodyPr>
          <a:lstStyle/>
          <a:p>
            <a:r>
              <a:rPr lang="en-IN" dirty="0" smtClean="0">
                <a:solidFill>
                  <a:srgbClr val="FFFF00"/>
                </a:solidFill>
              </a:rPr>
              <a:t>x</a:t>
            </a:r>
            <a:r>
              <a:rPr lang="en-IN" baseline="-25000" dirty="0">
                <a:solidFill>
                  <a:srgbClr val="FFFF00"/>
                </a:solidFill>
              </a:rPr>
              <a:t>1</a:t>
            </a:r>
            <a:r>
              <a:rPr lang="en-IN" dirty="0" smtClean="0">
                <a:solidFill>
                  <a:srgbClr val="FFFF00"/>
                </a:solidFill>
              </a:rPr>
              <a:t> </a:t>
            </a:r>
            <a:r>
              <a:rPr lang="en-IN" dirty="0">
                <a:solidFill>
                  <a:srgbClr val="FFFF00"/>
                </a:solidFill>
              </a:rPr>
              <a:t>+ </a:t>
            </a:r>
            <a:r>
              <a:rPr lang="en-IN" dirty="0" smtClean="0">
                <a:solidFill>
                  <a:srgbClr val="FFFF00"/>
                </a:solidFill>
              </a:rPr>
              <a:t>x</a:t>
            </a:r>
            <a:r>
              <a:rPr lang="en-IN" baseline="-25000" dirty="0" smtClean="0">
                <a:solidFill>
                  <a:srgbClr val="FFFF00"/>
                </a:solidFill>
              </a:rPr>
              <a:t>2</a:t>
            </a:r>
            <a:r>
              <a:rPr lang="en-IN" dirty="0" smtClean="0">
                <a:solidFill>
                  <a:srgbClr val="FFFF00"/>
                </a:solidFill>
              </a:rPr>
              <a:t> </a:t>
            </a:r>
            <a:r>
              <a:rPr lang="en-IN" dirty="0">
                <a:solidFill>
                  <a:srgbClr val="FFFF00"/>
                </a:solidFill>
              </a:rPr>
              <a:t>≥ 1 using which we can draw the decision boundary as shown in the graph</a:t>
            </a:r>
          </a:p>
        </p:txBody>
      </p:sp>
      <p:pic>
        <p:nvPicPr>
          <p:cNvPr id="8" name="Picture 7"/>
          <p:cNvPicPr>
            <a:picLocks noChangeAspect="1"/>
          </p:cNvPicPr>
          <p:nvPr/>
        </p:nvPicPr>
        <p:blipFill>
          <a:blip r:embed="rId2"/>
          <a:stretch>
            <a:fillRect/>
          </a:stretch>
        </p:blipFill>
        <p:spPr>
          <a:xfrm>
            <a:off x="4648200" y="1962150"/>
            <a:ext cx="4345269" cy="1703919"/>
          </a:xfrm>
          <a:prstGeom prst="rect">
            <a:avLst/>
          </a:prstGeom>
        </p:spPr>
      </p:pic>
      <p:sp>
        <p:nvSpPr>
          <p:cNvPr id="9" name="Rectangle 8"/>
          <p:cNvSpPr/>
          <p:nvPr/>
        </p:nvSpPr>
        <p:spPr>
          <a:xfrm>
            <a:off x="609600" y="3677941"/>
            <a:ext cx="8300936" cy="523220"/>
          </a:xfrm>
          <a:prstGeom prst="rect">
            <a:avLst/>
          </a:prstGeom>
          <a:solidFill>
            <a:schemeClr val="accent4">
              <a:lumMod val="60000"/>
              <a:lumOff val="40000"/>
            </a:schemeClr>
          </a:solidFill>
        </p:spPr>
        <p:txBody>
          <a:bodyPr wrap="square">
            <a:spAutoFit/>
          </a:bodyPr>
          <a:lstStyle/>
          <a:p>
            <a:r>
              <a:rPr lang="en-IN" sz="1400" dirty="0" smtClean="0"/>
              <a:t>Graphically </a:t>
            </a:r>
            <a:r>
              <a:rPr lang="en-IN" sz="1400" dirty="0"/>
              <a:t>show that all those inputs whose output when passed through the OR function M-P neuron lie ON or ABOVE that line and all the input points that lie BELOW that line are going to output 0</a:t>
            </a:r>
          </a:p>
        </p:txBody>
      </p:sp>
      <p:sp>
        <p:nvSpPr>
          <p:cNvPr id="10" name="Rectangle 9"/>
          <p:cNvSpPr/>
          <p:nvPr/>
        </p:nvSpPr>
        <p:spPr>
          <a:xfrm>
            <a:off x="609600" y="4240528"/>
            <a:ext cx="8300936" cy="369332"/>
          </a:xfrm>
          <a:prstGeom prst="rect">
            <a:avLst/>
          </a:prstGeom>
          <a:solidFill>
            <a:schemeClr val="accent4">
              <a:lumMod val="20000"/>
              <a:lumOff val="80000"/>
            </a:schemeClr>
          </a:solidFill>
        </p:spPr>
        <p:txBody>
          <a:bodyPr wrap="square">
            <a:spAutoFit/>
          </a:bodyPr>
          <a:lstStyle/>
          <a:p>
            <a:r>
              <a:rPr lang="en-IN" dirty="0">
                <a:solidFill>
                  <a:srgbClr val="002060"/>
                </a:solidFill>
              </a:rPr>
              <a:t>The M-P neuron just learnt a linear decision </a:t>
            </a:r>
            <a:r>
              <a:rPr lang="en-IN" dirty="0" smtClean="0">
                <a:solidFill>
                  <a:srgbClr val="002060"/>
                </a:solidFill>
              </a:rPr>
              <a:t>boundary </a:t>
            </a:r>
            <a:r>
              <a:rPr lang="en-IN" dirty="0" smtClean="0">
                <a:solidFill>
                  <a:srgbClr val="002060"/>
                </a:solidFill>
                <a:sym typeface="Wingdings" panose="05000000000000000000" pitchFamily="2" charset="2"/>
              </a:rPr>
              <a:t> </a:t>
            </a:r>
            <a:r>
              <a:rPr lang="en-IN" dirty="0" smtClean="0">
                <a:solidFill>
                  <a:srgbClr val="002060"/>
                </a:solidFill>
              </a:rPr>
              <a:t> </a:t>
            </a:r>
            <a:endParaRPr lang="en-IN" dirty="0">
              <a:solidFill>
                <a:srgbClr val="002060"/>
              </a:solidFill>
            </a:endParaRPr>
          </a:p>
        </p:txBody>
      </p:sp>
      <p:sp>
        <p:nvSpPr>
          <p:cNvPr id="12" name="Rectangle 11"/>
          <p:cNvSpPr/>
          <p:nvPr/>
        </p:nvSpPr>
        <p:spPr>
          <a:xfrm>
            <a:off x="609600" y="4609860"/>
            <a:ext cx="8300936" cy="430887"/>
          </a:xfrm>
          <a:prstGeom prst="rect">
            <a:avLst/>
          </a:prstGeom>
          <a:solidFill>
            <a:schemeClr val="accent3">
              <a:lumMod val="20000"/>
              <a:lumOff val="80000"/>
            </a:schemeClr>
          </a:solidFill>
        </p:spPr>
        <p:txBody>
          <a:bodyPr wrap="square">
            <a:spAutoFit/>
          </a:bodyPr>
          <a:lstStyle/>
          <a:p>
            <a:r>
              <a:rPr lang="en-IN" sz="1100" dirty="0">
                <a:solidFill>
                  <a:schemeClr val="bg2"/>
                </a:solidFill>
              </a:rPr>
              <a:t>The M-P neuron is splitting the input sets into two classes — positive and negative. Positive ones (which output 1) are those that lie ON or ABOVE the decision boundary and negative ones (which output 0) are those that lie BELOW the decision boundary</a:t>
            </a:r>
          </a:p>
        </p:txBody>
      </p:sp>
    </p:spTree>
    <p:extLst>
      <p:ext uri="{BB962C8B-B14F-4D97-AF65-F5344CB8AC3E}">
        <p14:creationId xmlns:p14="http://schemas.microsoft.com/office/powerpoint/2010/main" val="318812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3350"/>
            <a:ext cx="7701064" cy="865573"/>
          </a:xfrm>
        </p:spPr>
        <p:txBody>
          <a:bodyPr>
            <a:noAutofit/>
          </a:bodyPr>
          <a:lstStyle/>
          <a:p>
            <a:pPr algn="ctr"/>
            <a:r>
              <a:rPr lang="en-IN" sz="3200" dirty="0" smtClean="0"/>
              <a:t>Geometric Interpretation </a:t>
            </a:r>
            <a:r>
              <a:rPr lang="en-IN" sz="3200" dirty="0"/>
              <a:t>of a MP </a:t>
            </a:r>
            <a:r>
              <a:rPr lang="en-IN" sz="3200" dirty="0" smtClean="0"/>
              <a:t>Neuron</a:t>
            </a:r>
            <a:endParaRPr lang="en-IN" sz="3200" dirty="0"/>
          </a:p>
        </p:txBody>
      </p:sp>
      <p:pic>
        <p:nvPicPr>
          <p:cNvPr id="3" name="Picture 2"/>
          <p:cNvPicPr>
            <a:picLocks noChangeAspect="1"/>
          </p:cNvPicPr>
          <p:nvPr/>
        </p:nvPicPr>
        <p:blipFill rotWithShape="1">
          <a:blip r:embed="rId2"/>
          <a:srcRect r="49476"/>
          <a:stretch/>
        </p:blipFill>
        <p:spPr>
          <a:xfrm>
            <a:off x="533400" y="1276350"/>
            <a:ext cx="3792166" cy="3009900"/>
          </a:xfrm>
          <a:prstGeom prst="rect">
            <a:avLst/>
          </a:prstGeom>
        </p:spPr>
      </p:pic>
      <p:pic>
        <p:nvPicPr>
          <p:cNvPr id="1028" name="Picture 4" descr="https://miro.medium.com/max/788/1*ErKKEr1uMBht6474K7Vf4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76350"/>
            <a:ext cx="7505700" cy="300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32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3350"/>
            <a:ext cx="7701064" cy="865573"/>
          </a:xfrm>
        </p:spPr>
        <p:txBody>
          <a:bodyPr>
            <a:noAutofit/>
          </a:bodyPr>
          <a:lstStyle/>
          <a:p>
            <a:pPr algn="ctr"/>
            <a:r>
              <a:rPr lang="en-IN" sz="3200" dirty="0" smtClean="0"/>
              <a:t>Geometric Interpretation </a:t>
            </a:r>
            <a:r>
              <a:rPr lang="en-IN" sz="3200" dirty="0"/>
              <a:t>of a MP </a:t>
            </a:r>
            <a:r>
              <a:rPr lang="en-IN" sz="3200" dirty="0" smtClean="0"/>
              <a:t>Neuron</a:t>
            </a:r>
            <a:endParaRPr lang="en-IN" sz="3200" dirty="0"/>
          </a:p>
        </p:txBody>
      </p:sp>
      <p:pic>
        <p:nvPicPr>
          <p:cNvPr id="2052" name="Picture 4" descr="https://miro.medium.com/max/788/1*9P5f7cT0DEnqeVwuDfHwJA.png"/>
          <p:cNvPicPr>
            <a:picLocks noChangeAspect="1" noChangeArrowheads="1"/>
          </p:cNvPicPr>
          <p:nvPr/>
        </p:nvPicPr>
        <p:blipFill rotWithShape="1">
          <a:blip r:embed="rId2">
            <a:extLst>
              <a:ext uri="{28A0092B-C50C-407E-A947-70E740481C1C}">
                <a14:useLocalDpi xmlns:a14="http://schemas.microsoft.com/office/drawing/2010/main" val="0"/>
              </a:ext>
            </a:extLst>
          </a:blip>
          <a:srcRect l="53521"/>
          <a:stretch/>
        </p:blipFill>
        <p:spPr bwMode="auto">
          <a:xfrm>
            <a:off x="4724400" y="1733550"/>
            <a:ext cx="3488582" cy="26860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14800" y="4552950"/>
            <a:ext cx="3160865" cy="369332"/>
          </a:xfrm>
          <a:prstGeom prst="rect">
            <a:avLst/>
          </a:prstGeom>
          <a:solidFill>
            <a:srgbClr val="FF0000"/>
          </a:solidFill>
        </p:spPr>
        <p:txBody>
          <a:bodyPr wrap="none">
            <a:spAutoFit/>
          </a:bodyPr>
          <a:lstStyle/>
          <a:p>
            <a:r>
              <a:rPr lang="en-IN" dirty="0" smtClean="0">
                <a:solidFill>
                  <a:srgbClr val="FFFF00"/>
                </a:solidFill>
              </a:rPr>
              <a:t>If you have </a:t>
            </a:r>
            <a:r>
              <a:rPr lang="en-IN" dirty="0">
                <a:solidFill>
                  <a:srgbClr val="FFFF00"/>
                </a:solidFill>
              </a:rPr>
              <a:t>more than 2 inputs?</a:t>
            </a:r>
          </a:p>
        </p:txBody>
      </p:sp>
      <p:pic>
        <p:nvPicPr>
          <p:cNvPr id="3" name="Picture 2"/>
          <p:cNvPicPr>
            <a:picLocks noChangeAspect="1"/>
          </p:cNvPicPr>
          <p:nvPr/>
        </p:nvPicPr>
        <p:blipFill>
          <a:blip r:embed="rId3"/>
          <a:stretch>
            <a:fillRect/>
          </a:stretch>
        </p:blipFill>
        <p:spPr>
          <a:xfrm>
            <a:off x="838201" y="1705670"/>
            <a:ext cx="3352800" cy="2687633"/>
          </a:xfrm>
          <a:prstGeom prst="rect">
            <a:avLst/>
          </a:prstGeom>
        </p:spPr>
      </p:pic>
    </p:spTree>
    <p:extLst>
      <p:ext uri="{BB962C8B-B14F-4D97-AF65-F5344CB8AC3E}">
        <p14:creationId xmlns:p14="http://schemas.microsoft.com/office/powerpoint/2010/main" val="171291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3350"/>
            <a:ext cx="7701064" cy="865573"/>
          </a:xfrm>
        </p:spPr>
        <p:txBody>
          <a:bodyPr>
            <a:noAutofit/>
          </a:bodyPr>
          <a:lstStyle/>
          <a:p>
            <a:pPr algn="ctr"/>
            <a:r>
              <a:rPr lang="en-IN" sz="3200" dirty="0" smtClean="0"/>
              <a:t>Geometric Interpretation </a:t>
            </a:r>
            <a:r>
              <a:rPr lang="en-IN" sz="3200" dirty="0"/>
              <a:t>of a MP </a:t>
            </a:r>
            <a:r>
              <a:rPr lang="en-IN" sz="3200" dirty="0" smtClean="0"/>
              <a:t>Neuron</a:t>
            </a:r>
            <a:endParaRPr lang="en-IN" sz="3200" dirty="0"/>
          </a:p>
        </p:txBody>
      </p:sp>
      <p:pic>
        <p:nvPicPr>
          <p:cNvPr id="3" name="Picture 2"/>
          <p:cNvPicPr>
            <a:picLocks noChangeAspect="1"/>
          </p:cNvPicPr>
          <p:nvPr/>
        </p:nvPicPr>
        <p:blipFill rotWithShape="1">
          <a:blip r:embed="rId2"/>
          <a:srcRect r="50707" b="1501"/>
          <a:stretch/>
        </p:blipFill>
        <p:spPr>
          <a:xfrm>
            <a:off x="653375" y="1024560"/>
            <a:ext cx="3699753" cy="3124200"/>
          </a:xfrm>
          <a:prstGeom prst="rect">
            <a:avLst/>
          </a:prstGeom>
        </p:spPr>
      </p:pic>
      <p:pic>
        <p:nvPicPr>
          <p:cNvPr id="3074" name="Picture 2" descr="https://miro.medium.com/max/788/1*2L-R-E1upw2JcYv-B2zU4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47" y="982306"/>
            <a:ext cx="7505700" cy="3171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3646" y="4198263"/>
            <a:ext cx="7505701" cy="430887"/>
          </a:xfrm>
          <a:prstGeom prst="rect">
            <a:avLst/>
          </a:prstGeom>
          <a:solidFill>
            <a:schemeClr val="accent4">
              <a:lumMod val="40000"/>
              <a:lumOff val="60000"/>
            </a:schemeClr>
          </a:solidFill>
        </p:spPr>
        <p:txBody>
          <a:bodyPr wrap="square">
            <a:spAutoFit/>
          </a:bodyPr>
          <a:lstStyle/>
          <a:p>
            <a:r>
              <a:rPr lang="en-IN" sz="1100" dirty="0"/>
              <a:t>Lets just generalize this by looking at a 3 input OR function M-P unit. In this case, the possible inputs are 8 points — (0,0,0), (0,0,1), (0,1,0), (1,0,0), (</a:t>
            </a:r>
            <a:r>
              <a:rPr lang="en-IN" sz="1100" dirty="0" smtClean="0"/>
              <a:t>1,0,1)……</a:t>
            </a:r>
            <a:endParaRPr lang="en-IN" sz="1100" dirty="0"/>
          </a:p>
        </p:txBody>
      </p:sp>
      <p:pic>
        <p:nvPicPr>
          <p:cNvPr id="3076" name="Picture 4" descr="https://miro.medium.com/max/631/1*e-iWzKyf8wr99jXbl66nx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375" y="1030133"/>
            <a:ext cx="3953403" cy="305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72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3350"/>
            <a:ext cx="7701064" cy="865573"/>
          </a:xfrm>
        </p:spPr>
        <p:txBody>
          <a:bodyPr>
            <a:noAutofit/>
          </a:bodyPr>
          <a:lstStyle/>
          <a:p>
            <a:pPr algn="ctr"/>
            <a:r>
              <a:rPr lang="en-IN" sz="3200" dirty="0" smtClean="0"/>
              <a:t>Limitations of a MP Neuron</a:t>
            </a:r>
            <a:endParaRPr lang="en-IN" sz="3200" dirty="0"/>
          </a:p>
        </p:txBody>
      </p:sp>
      <p:sp>
        <p:nvSpPr>
          <p:cNvPr id="4" name="Rectangle 3"/>
          <p:cNvSpPr/>
          <p:nvPr/>
        </p:nvSpPr>
        <p:spPr>
          <a:xfrm>
            <a:off x="421532" y="1173182"/>
            <a:ext cx="8077200" cy="3416320"/>
          </a:xfrm>
          <a:prstGeom prst="rect">
            <a:avLst/>
          </a:prstGeom>
        </p:spPr>
        <p:txBody>
          <a:bodyPr wrap="square">
            <a:spAutoFit/>
          </a:bodyPr>
          <a:lstStyle/>
          <a:p>
            <a:pPr marL="457200" indent="-457200">
              <a:buFont typeface="Wingdings" panose="05000000000000000000" pitchFamily="2" charset="2"/>
              <a:buChar char="ü"/>
            </a:pPr>
            <a:r>
              <a:rPr lang="en-IN" sz="2400" dirty="0"/>
              <a:t>What about non-</a:t>
            </a:r>
            <a:r>
              <a:rPr lang="en-IN" sz="2400" dirty="0" err="1"/>
              <a:t>boolean</a:t>
            </a:r>
            <a:r>
              <a:rPr lang="en-IN" sz="2400" dirty="0"/>
              <a:t> (say, real) </a:t>
            </a:r>
            <a:r>
              <a:rPr lang="en-IN" sz="2400" dirty="0" smtClean="0"/>
              <a:t>inputs?</a:t>
            </a:r>
          </a:p>
          <a:p>
            <a:pPr marL="457200" indent="-457200">
              <a:buFont typeface="Wingdings" panose="05000000000000000000" pitchFamily="2" charset="2"/>
              <a:buChar char="ü"/>
            </a:pPr>
            <a:endParaRPr lang="en-IN" sz="2400" dirty="0" smtClean="0"/>
          </a:p>
          <a:p>
            <a:pPr marL="457200" indent="-457200">
              <a:buFont typeface="Wingdings" panose="05000000000000000000" pitchFamily="2" charset="2"/>
              <a:buChar char="ü"/>
            </a:pPr>
            <a:r>
              <a:rPr lang="en-IN" sz="2400" dirty="0" smtClean="0"/>
              <a:t>Do </a:t>
            </a:r>
            <a:r>
              <a:rPr lang="en-IN" sz="2400" dirty="0"/>
              <a:t>we always need to hand code the </a:t>
            </a:r>
            <a:r>
              <a:rPr lang="en-IN" sz="2400" dirty="0" smtClean="0"/>
              <a:t>threshold?</a:t>
            </a:r>
          </a:p>
          <a:p>
            <a:pPr marL="457200" indent="-457200">
              <a:buFont typeface="Wingdings" panose="05000000000000000000" pitchFamily="2" charset="2"/>
              <a:buChar char="ü"/>
            </a:pPr>
            <a:endParaRPr lang="en-IN" sz="2400" dirty="0"/>
          </a:p>
          <a:p>
            <a:pPr marL="457200" indent="-457200">
              <a:buFont typeface="Wingdings" panose="05000000000000000000" pitchFamily="2" charset="2"/>
              <a:buChar char="ü"/>
            </a:pPr>
            <a:r>
              <a:rPr lang="en-IN" sz="2400" dirty="0" smtClean="0"/>
              <a:t>Are </a:t>
            </a:r>
            <a:r>
              <a:rPr lang="en-IN" sz="2400" dirty="0"/>
              <a:t>all inputs equal? What if we want to assign more importance to some </a:t>
            </a:r>
            <a:r>
              <a:rPr lang="en-IN" sz="2400" dirty="0" smtClean="0"/>
              <a:t>inputs?</a:t>
            </a:r>
          </a:p>
          <a:p>
            <a:pPr marL="457200" indent="-457200">
              <a:buFont typeface="Wingdings" panose="05000000000000000000" pitchFamily="2" charset="2"/>
              <a:buChar char="ü"/>
            </a:pPr>
            <a:endParaRPr lang="en-IN" sz="2400" dirty="0"/>
          </a:p>
          <a:p>
            <a:pPr marL="457200" indent="-457200">
              <a:buFont typeface="Wingdings" panose="05000000000000000000" pitchFamily="2" charset="2"/>
              <a:buChar char="ü"/>
            </a:pPr>
            <a:r>
              <a:rPr lang="en-IN" sz="2400" dirty="0" smtClean="0"/>
              <a:t>What </a:t>
            </a:r>
            <a:r>
              <a:rPr lang="en-IN" sz="2400" dirty="0"/>
              <a:t>about functions which are not linearly separable? </a:t>
            </a:r>
            <a:endParaRPr lang="en-IN" sz="2400" dirty="0" smtClean="0"/>
          </a:p>
          <a:p>
            <a:pPr marL="914400" lvl="1" indent="-457200">
              <a:buFont typeface="Wingdings" panose="05000000000000000000" pitchFamily="2" charset="2"/>
              <a:buChar char="ü"/>
            </a:pPr>
            <a:r>
              <a:rPr lang="en-IN" sz="2400" dirty="0" smtClean="0"/>
              <a:t>XOR function.</a:t>
            </a:r>
            <a:endParaRPr lang="en-IN" sz="2400" dirty="0"/>
          </a:p>
        </p:txBody>
      </p:sp>
    </p:spTree>
    <p:extLst>
      <p:ext uri="{BB962C8B-B14F-4D97-AF65-F5344CB8AC3E}">
        <p14:creationId xmlns:p14="http://schemas.microsoft.com/office/powerpoint/2010/main" val="80344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3350"/>
            <a:ext cx="7701064" cy="865573"/>
          </a:xfrm>
        </p:spPr>
        <p:txBody>
          <a:bodyPr>
            <a:noAutofit/>
          </a:bodyPr>
          <a:lstStyle/>
          <a:p>
            <a:pPr algn="ctr"/>
            <a:r>
              <a:rPr lang="en-IN" sz="3200" dirty="0" smtClean="0"/>
              <a:t>Classical Perceptron</a:t>
            </a:r>
            <a:endParaRPr lang="en-IN" sz="3200" dirty="0"/>
          </a:p>
        </p:txBody>
      </p:sp>
      <p:sp>
        <p:nvSpPr>
          <p:cNvPr id="3" name="Rectangle 2"/>
          <p:cNvSpPr/>
          <p:nvPr/>
        </p:nvSpPr>
        <p:spPr>
          <a:xfrm>
            <a:off x="1128409" y="1009056"/>
            <a:ext cx="7506350" cy="2031325"/>
          </a:xfrm>
          <a:prstGeom prst="rect">
            <a:avLst/>
          </a:prstGeom>
          <a:solidFill>
            <a:schemeClr val="tx2">
              <a:lumMod val="20000"/>
              <a:lumOff val="80000"/>
            </a:schemeClr>
          </a:solidFill>
        </p:spPr>
        <p:txBody>
          <a:bodyPr wrap="square">
            <a:spAutoFit/>
          </a:bodyPr>
          <a:lstStyle/>
          <a:p>
            <a:r>
              <a:rPr lang="en-IN" dirty="0">
                <a:solidFill>
                  <a:schemeClr val="bg2"/>
                </a:solidFill>
              </a:rPr>
              <a:t>Frank Rosenblatt, an American psychologist, proposed the classical perception model, the mighty artificial neuron, in </a:t>
            </a:r>
            <a:r>
              <a:rPr lang="en-IN" dirty="0" smtClean="0">
                <a:solidFill>
                  <a:schemeClr val="bg2"/>
                </a:solidFill>
              </a:rPr>
              <a:t>1958</a:t>
            </a:r>
          </a:p>
          <a:p>
            <a:endParaRPr lang="en-IN" dirty="0">
              <a:solidFill>
                <a:schemeClr val="bg2"/>
              </a:solidFill>
            </a:endParaRPr>
          </a:p>
          <a:p>
            <a:r>
              <a:rPr lang="en-IN" dirty="0" smtClean="0">
                <a:solidFill>
                  <a:schemeClr val="bg2"/>
                </a:solidFill>
              </a:rPr>
              <a:t>It </a:t>
            </a:r>
            <a:r>
              <a:rPr lang="en-IN" dirty="0">
                <a:solidFill>
                  <a:schemeClr val="bg2"/>
                </a:solidFill>
              </a:rPr>
              <a:t>is more generalized computational model than the McCulloch-Pitts neuron </a:t>
            </a:r>
            <a:r>
              <a:rPr lang="en-IN" dirty="0">
                <a:solidFill>
                  <a:srgbClr val="FF0000"/>
                </a:solidFill>
              </a:rPr>
              <a:t>where weights and thresholds can be learnt</a:t>
            </a:r>
            <a:r>
              <a:rPr lang="en-IN" dirty="0">
                <a:solidFill>
                  <a:schemeClr val="bg2"/>
                </a:solidFill>
              </a:rPr>
              <a:t> over </a:t>
            </a:r>
            <a:r>
              <a:rPr lang="en-IN" dirty="0" smtClean="0">
                <a:solidFill>
                  <a:schemeClr val="bg2"/>
                </a:solidFill>
              </a:rPr>
              <a:t>time</a:t>
            </a:r>
          </a:p>
          <a:p>
            <a:endParaRPr lang="en-IN" dirty="0">
              <a:solidFill>
                <a:schemeClr val="bg2"/>
              </a:solidFill>
            </a:endParaRPr>
          </a:p>
          <a:p>
            <a:r>
              <a:rPr lang="en-IN" dirty="0" smtClean="0">
                <a:solidFill>
                  <a:schemeClr val="bg1"/>
                </a:solidFill>
              </a:rPr>
              <a:t>A </a:t>
            </a:r>
            <a:r>
              <a:rPr lang="en-IN" dirty="0">
                <a:solidFill>
                  <a:schemeClr val="bg1"/>
                </a:solidFill>
              </a:rPr>
              <a:t>more general computational model than </a:t>
            </a:r>
            <a:r>
              <a:rPr lang="en-IN" dirty="0" smtClean="0">
                <a:solidFill>
                  <a:schemeClr val="bg1"/>
                </a:solidFill>
              </a:rPr>
              <a:t>McCulloch–Pitts </a:t>
            </a:r>
            <a:r>
              <a:rPr lang="en-IN" dirty="0">
                <a:solidFill>
                  <a:schemeClr val="bg1"/>
                </a:solidFill>
              </a:rPr>
              <a:t>neurons </a:t>
            </a:r>
          </a:p>
        </p:txBody>
      </p:sp>
      <p:sp>
        <p:nvSpPr>
          <p:cNvPr id="5" name="Rectangle 4"/>
          <p:cNvSpPr/>
          <p:nvPr/>
        </p:nvSpPr>
        <p:spPr>
          <a:xfrm>
            <a:off x="1128409" y="3181350"/>
            <a:ext cx="7506350" cy="1200329"/>
          </a:xfrm>
          <a:prstGeom prst="rect">
            <a:avLst/>
          </a:prstGeom>
          <a:solidFill>
            <a:srgbClr val="0070C0"/>
          </a:solidFill>
        </p:spPr>
        <p:txBody>
          <a:bodyPr wrap="none">
            <a:spAutoFit/>
          </a:bodyPr>
          <a:lstStyle/>
          <a:p>
            <a:r>
              <a:rPr lang="en-IN" dirty="0"/>
              <a:t>Main </a:t>
            </a:r>
            <a:r>
              <a:rPr lang="en-IN" dirty="0" smtClean="0"/>
              <a:t>differences with MP Neuron:</a:t>
            </a:r>
          </a:p>
          <a:p>
            <a:pPr marL="285750" indent="-285750">
              <a:buFont typeface="Wingdings" panose="05000000000000000000" pitchFamily="2" charset="2"/>
              <a:buChar char="ü"/>
            </a:pPr>
            <a:r>
              <a:rPr lang="en-IN" dirty="0"/>
              <a:t>Introduction of numerical weights for inputs and a mechanism for learning </a:t>
            </a:r>
            <a:endParaRPr lang="en-IN" dirty="0" smtClean="0"/>
          </a:p>
          <a:p>
            <a:r>
              <a:rPr lang="en-IN" dirty="0" smtClean="0"/>
              <a:t>     these weights</a:t>
            </a:r>
          </a:p>
          <a:p>
            <a:pPr marL="285750" indent="-285750">
              <a:buFont typeface="Wingdings" panose="05000000000000000000" pitchFamily="2" charset="2"/>
              <a:buChar char="ü"/>
            </a:pPr>
            <a:r>
              <a:rPr lang="en-IN" dirty="0"/>
              <a:t>Inputs are no longer limited to </a:t>
            </a:r>
            <a:r>
              <a:rPr lang="en-IN" dirty="0" err="1"/>
              <a:t>boolean</a:t>
            </a:r>
            <a:r>
              <a:rPr lang="en-IN" dirty="0"/>
              <a:t> values</a:t>
            </a:r>
          </a:p>
        </p:txBody>
      </p:sp>
      <p:sp>
        <p:nvSpPr>
          <p:cNvPr id="6" name="Rectangle 5"/>
          <p:cNvSpPr/>
          <p:nvPr/>
        </p:nvSpPr>
        <p:spPr>
          <a:xfrm>
            <a:off x="1128409" y="4536024"/>
            <a:ext cx="7506350" cy="276999"/>
          </a:xfrm>
          <a:prstGeom prst="rect">
            <a:avLst/>
          </a:prstGeom>
          <a:solidFill>
            <a:srgbClr val="FFFF00"/>
          </a:solidFill>
        </p:spPr>
        <p:txBody>
          <a:bodyPr wrap="square">
            <a:spAutoFit/>
          </a:bodyPr>
          <a:lstStyle/>
          <a:p>
            <a:r>
              <a:rPr lang="en-IN" sz="1200" dirty="0">
                <a:solidFill>
                  <a:schemeClr val="bg1"/>
                </a:solidFill>
              </a:rPr>
              <a:t>Refined and carefully </a:t>
            </a:r>
            <a:r>
              <a:rPr lang="en-IN" sz="1200" dirty="0" smtClean="0">
                <a:solidFill>
                  <a:schemeClr val="bg1"/>
                </a:solidFill>
              </a:rPr>
              <a:t>analysed </a:t>
            </a:r>
            <a:r>
              <a:rPr lang="en-IN" sz="1200" dirty="0">
                <a:solidFill>
                  <a:schemeClr val="bg1"/>
                </a:solidFill>
              </a:rPr>
              <a:t>by Minsky and </a:t>
            </a:r>
            <a:r>
              <a:rPr lang="en-IN" sz="1200" dirty="0" err="1" smtClean="0">
                <a:solidFill>
                  <a:schemeClr val="bg1"/>
                </a:solidFill>
              </a:rPr>
              <a:t>Papert</a:t>
            </a:r>
            <a:r>
              <a:rPr lang="en-IN" sz="1200" dirty="0" smtClean="0">
                <a:solidFill>
                  <a:schemeClr val="bg1"/>
                </a:solidFill>
              </a:rPr>
              <a:t> </a:t>
            </a:r>
            <a:r>
              <a:rPr lang="en-IN" sz="1200" dirty="0">
                <a:solidFill>
                  <a:schemeClr val="bg1"/>
                </a:solidFill>
              </a:rPr>
              <a:t>(1969) - their model is referred to as the </a:t>
            </a:r>
            <a:r>
              <a:rPr lang="en-IN" sz="1200" dirty="0" smtClean="0">
                <a:solidFill>
                  <a:schemeClr val="bg1"/>
                </a:solidFill>
              </a:rPr>
              <a:t>perceptron model</a:t>
            </a:r>
            <a:endParaRPr lang="en-IN" sz="1200" dirty="0">
              <a:solidFill>
                <a:schemeClr val="bg1"/>
              </a:solidFill>
            </a:endParaRPr>
          </a:p>
        </p:txBody>
      </p:sp>
    </p:spTree>
    <p:extLst>
      <p:ext uri="{BB962C8B-B14F-4D97-AF65-F5344CB8AC3E}">
        <p14:creationId xmlns:p14="http://schemas.microsoft.com/office/powerpoint/2010/main" val="392852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3350"/>
            <a:ext cx="7701064" cy="865573"/>
          </a:xfrm>
        </p:spPr>
        <p:txBody>
          <a:bodyPr>
            <a:noAutofit/>
          </a:bodyPr>
          <a:lstStyle/>
          <a:p>
            <a:pPr algn="ctr"/>
            <a:r>
              <a:rPr lang="en-IN" sz="3200" dirty="0" smtClean="0"/>
              <a:t>Perceptron Model </a:t>
            </a:r>
            <a:endParaRPr lang="en-IN" sz="3200" dirty="0"/>
          </a:p>
        </p:txBody>
      </p:sp>
      <p:pic>
        <p:nvPicPr>
          <p:cNvPr id="4" name="Picture 3"/>
          <p:cNvPicPr>
            <a:picLocks noChangeAspect="1"/>
          </p:cNvPicPr>
          <p:nvPr/>
        </p:nvPicPr>
        <p:blipFill>
          <a:blip r:embed="rId2"/>
          <a:stretch>
            <a:fillRect/>
          </a:stretch>
        </p:blipFill>
        <p:spPr>
          <a:xfrm>
            <a:off x="152400" y="1885950"/>
            <a:ext cx="2088029" cy="1905000"/>
          </a:xfrm>
          <a:prstGeom prst="rect">
            <a:avLst/>
          </a:prstGeom>
        </p:spPr>
      </p:pic>
      <p:pic>
        <p:nvPicPr>
          <p:cNvPr id="7" name="Picture 6"/>
          <p:cNvPicPr>
            <a:picLocks noChangeAspect="1"/>
          </p:cNvPicPr>
          <p:nvPr/>
        </p:nvPicPr>
        <p:blipFill>
          <a:blip r:embed="rId3"/>
          <a:stretch>
            <a:fillRect/>
          </a:stretch>
        </p:blipFill>
        <p:spPr>
          <a:xfrm>
            <a:off x="2362200" y="1013920"/>
            <a:ext cx="3131344" cy="1905000"/>
          </a:xfrm>
          <a:prstGeom prst="rect">
            <a:avLst/>
          </a:prstGeom>
        </p:spPr>
      </p:pic>
      <p:pic>
        <p:nvPicPr>
          <p:cNvPr id="8" name="Picture 7"/>
          <p:cNvPicPr>
            <a:picLocks noChangeAspect="1"/>
          </p:cNvPicPr>
          <p:nvPr/>
        </p:nvPicPr>
        <p:blipFill>
          <a:blip r:embed="rId4"/>
          <a:stretch>
            <a:fillRect/>
          </a:stretch>
        </p:blipFill>
        <p:spPr>
          <a:xfrm>
            <a:off x="2344366" y="3257550"/>
            <a:ext cx="3311149" cy="1676399"/>
          </a:xfrm>
          <a:prstGeom prst="rect">
            <a:avLst/>
          </a:prstGeom>
        </p:spPr>
      </p:pic>
      <p:pic>
        <p:nvPicPr>
          <p:cNvPr id="9" name="Picture 8"/>
          <p:cNvPicPr>
            <a:picLocks noChangeAspect="1"/>
          </p:cNvPicPr>
          <p:nvPr/>
        </p:nvPicPr>
        <p:blipFill>
          <a:blip r:embed="rId5"/>
          <a:stretch>
            <a:fillRect/>
          </a:stretch>
        </p:blipFill>
        <p:spPr>
          <a:xfrm>
            <a:off x="6019800" y="990599"/>
            <a:ext cx="2919803" cy="3943350"/>
          </a:xfrm>
          <a:prstGeom prst="rect">
            <a:avLst/>
          </a:prstGeom>
        </p:spPr>
      </p:pic>
    </p:spTree>
    <p:extLst>
      <p:ext uri="{BB962C8B-B14F-4D97-AF65-F5344CB8AC3E}">
        <p14:creationId xmlns:p14="http://schemas.microsoft.com/office/powerpoint/2010/main" val="295561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it">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vit" id="{1BE9F653-88B7-4C19-9181-95CCE28CF823}" vid="{1827CDCF-ED66-48B0-B209-7830331AAA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6EA97DE96CB84E8C526BF093837D34" ma:contentTypeVersion="17" ma:contentTypeDescription="Create a new document." ma:contentTypeScope="" ma:versionID="620fe7fc6f15b7978a0d3c72c20a2240">
  <xsd:schema xmlns:xsd="http://www.w3.org/2001/XMLSchema" xmlns:xs="http://www.w3.org/2001/XMLSchema" xmlns:p="http://schemas.microsoft.com/office/2006/metadata/properties" xmlns:ns2="c9405b91-c366-46ef-9680-99183cd4181d" xmlns:ns3="37c5fae0-cb61-491e-a5b2-f5342e882e94" targetNamespace="http://schemas.microsoft.com/office/2006/metadata/properties" ma:root="true" ma:fieldsID="12ce543ee378ec854686a0a09c447319" ns2:_="" ns3:_="">
    <xsd:import namespace="c9405b91-c366-46ef-9680-99183cd4181d"/>
    <xsd:import namespace="37c5fae0-cb61-491e-a5b2-f5342e882e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05b91-c366-46ef-9680-99183cd418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5fae0-cb61-491e-a5b2-f5342e882e94"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7492ae5-6b3e-4f70-93ef-a6858103c961}" ma:internalName="TaxCatchAll" ma:showField="CatchAllData" ma:web="37c5fae0-cb61-491e-a5b2-f5342e882e94">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9405b91-c366-46ef-9680-99183cd4181d">
      <Terms xmlns="http://schemas.microsoft.com/office/infopath/2007/PartnerControls"/>
    </lcf76f155ced4ddcb4097134ff3c332f>
    <TaxCatchAll xmlns="37c5fae0-cb61-491e-a5b2-f5342e882e94" xsi:nil="true"/>
    <SharedWithUsers xmlns="37c5fae0-cb61-491e-a5b2-f5342e882e94">
      <UserInfo>
        <DisplayName/>
        <AccountId xsi:nil="true"/>
        <AccountType/>
      </UserInfo>
    </SharedWithUsers>
  </documentManagement>
</p:properties>
</file>

<file path=customXml/itemProps1.xml><?xml version="1.0" encoding="utf-8"?>
<ds:datastoreItem xmlns:ds="http://schemas.openxmlformats.org/officeDocument/2006/customXml" ds:itemID="{5B54D8EA-A5BD-46D7-8973-BF25EFFC1ECA}"/>
</file>

<file path=customXml/itemProps2.xml><?xml version="1.0" encoding="utf-8"?>
<ds:datastoreItem xmlns:ds="http://schemas.openxmlformats.org/officeDocument/2006/customXml" ds:itemID="{B8937BC2-EAD0-4C6A-B705-4784B29B8BF1}"/>
</file>

<file path=customXml/itemProps3.xml><?xml version="1.0" encoding="utf-8"?>
<ds:datastoreItem xmlns:ds="http://schemas.openxmlformats.org/officeDocument/2006/customXml" ds:itemID="{3ACE0293-D929-47B8-9F22-2F8BB8CC0291}"/>
</file>

<file path=docProps/app.xml><?xml version="1.0" encoding="utf-8"?>
<Properties xmlns="http://schemas.openxmlformats.org/officeDocument/2006/extended-properties" xmlns:vt="http://schemas.openxmlformats.org/officeDocument/2006/docPropsVTypes">
  <Template/>
  <TotalTime>4827</TotalTime>
  <Words>763</Words>
  <Application>Microsoft Office PowerPoint</Application>
  <PresentationFormat>On-screen Show (16:9)</PresentationFormat>
  <Paragraphs>70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Calibri</vt:lpstr>
      <vt:lpstr>Times</vt:lpstr>
      <vt:lpstr>Wingdings</vt:lpstr>
      <vt:lpstr>vit</vt:lpstr>
      <vt:lpstr>PowerPoint Presentation</vt:lpstr>
      <vt:lpstr>Road Map </vt:lpstr>
      <vt:lpstr>Geometric Interpretation of a MP Neuron</vt:lpstr>
      <vt:lpstr>Geometric Interpretation of a MP Neuron</vt:lpstr>
      <vt:lpstr>Geometric Interpretation of a MP Neuron</vt:lpstr>
      <vt:lpstr>Geometric Interpretation of a MP Neuron</vt:lpstr>
      <vt:lpstr>Limitations of a MP Neuron</vt:lpstr>
      <vt:lpstr>Classical Perceptron</vt:lpstr>
      <vt:lpstr>Perceptron Model </vt:lpstr>
      <vt:lpstr>Perceptron Model </vt:lpstr>
      <vt:lpstr>Perceptron vs McCulloch-Pitts Neuron</vt:lpstr>
      <vt:lpstr>  Boolean Functions Using Perceptron </vt:lpstr>
      <vt:lpstr>Errors and Error Surfaces</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Prakash Periyasamy</cp:lastModifiedBy>
  <cp:revision>418</cp:revision>
  <dcterms:created xsi:type="dcterms:W3CDTF">2006-08-16T00:00:00Z</dcterms:created>
  <dcterms:modified xsi:type="dcterms:W3CDTF">2023-06-09T17:18:54Z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0x010100936EA97DE96CB84E8C526BF093837D34</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