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4"/>
  </p:sldMasterIdLst>
  <p:notesMasterIdLst>
    <p:notesMasterId r:id="rId24"/>
  </p:notesMasterIdLst>
  <p:sldIdLst>
    <p:sldId id="256" r:id="rId5"/>
    <p:sldId id="29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5" r:id="rId18"/>
    <p:sldId id="352" r:id="rId19"/>
    <p:sldId id="353" r:id="rId20"/>
    <p:sldId id="354" r:id="rId21"/>
    <p:sldId id="320" r:id="rId22"/>
    <p:sldId id="289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C15C96-19F9-47CA-AC2A-E8086251ED52}" v="1" dt="2023-06-30T09:26:07.9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 autoAdjust="0"/>
    <p:restoredTop sz="92276"/>
  </p:normalViewPr>
  <p:slideViewPr>
    <p:cSldViewPr>
      <p:cViewPr varScale="1">
        <p:scale>
          <a:sx n="118" d="100"/>
          <a:sy n="118" d="100"/>
        </p:scale>
        <p:origin x="288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j S K" userId="S::manoj.sk2021@vitstudent.ac.in::bd90389d-70e7-452e-93e1-00e3186135e3" providerId="AD" clId="Web-{00C15C96-19F9-47CA-AC2A-E8086251ED52}"/>
    <pc:docChg chg="modSld">
      <pc:chgData name="Manoj S K" userId="S::manoj.sk2021@vitstudent.ac.in::bd90389d-70e7-452e-93e1-00e3186135e3" providerId="AD" clId="Web-{00C15C96-19F9-47CA-AC2A-E8086251ED52}" dt="2023-06-30T09:26:07.902" v="0" actId="1076"/>
      <pc:docMkLst>
        <pc:docMk/>
      </pc:docMkLst>
      <pc:sldChg chg="modSp">
        <pc:chgData name="Manoj S K" userId="S::manoj.sk2021@vitstudent.ac.in::bd90389d-70e7-452e-93e1-00e3186135e3" providerId="AD" clId="Web-{00C15C96-19F9-47CA-AC2A-E8086251ED52}" dt="2023-06-30T09:26:07.902" v="0" actId="1076"/>
        <pc:sldMkLst>
          <pc:docMk/>
          <pc:sldMk cId="4245688022" sldId="354"/>
        </pc:sldMkLst>
        <pc:spChg chg="mod">
          <ac:chgData name="Manoj S K" userId="S::manoj.sk2021@vitstudent.ac.in::bd90389d-70e7-452e-93e1-00e3186135e3" providerId="AD" clId="Web-{00C15C96-19F9-47CA-AC2A-E8086251ED52}" dt="2023-06-30T09:26:07.902" v="0" actId="1076"/>
          <ac:spMkLst>
            <pc:docMk/>
            <pc:sldMk cId="4245688022" sldId="35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t>30-06-2023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0364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0871-A2B6-4FAF-A3D7-6FBD3D1E0374}" type="datetime1">
              <a:rPr lang="en-US" smtClean="0"/>
              <a:t>6/30/2023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0" y="4781550"/>
            <a:ext cx="2246489" cy="22592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Prakash VIT Chennai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28E2-CF1E-4383-8092-3835FBBFBFD8}" type="datetime1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Prakash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5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C0AE-1B26-4CF6-A754-EAE14E9F8ED9}" type="datetime1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Prakash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8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BC61-3BB2-4461-BD7B-98DEF912D848}" type="datetime1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4781550"/>
            <a:ext cx="2246489" cy="22592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Prakash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F96E8-4130-4569-BCFC-8A8CCB61D55E}" type="datetime1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Prakash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7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39B1-23EF-4068-96C2-B0B7B720A3A4}" type="datetime1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Prakash VIT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807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6AD0-81A9-4ED5-8903-97A66FC65503}" type="datetime1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Prakash VIT Chennai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08AD-B428-42D9-B5C2-5295B55DD10D}" type="datetime1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Prakash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6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629A-16DA-41BB-A986-D9B829B522AE}" type="datetime1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Prakash VIT Chennai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6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E60F-F292-493B-A8C8-925F89338A85}" type="datetime1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Prakash VIT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0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FFEE-1DFD-4B27-97F5-2BE4FAAC4A80}" type="datetime1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Prakash VIT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9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E2A88188-02E6-421B-AF64-844BF6437DD9}" type="datetime1">
              <a:rPr lang="en-US" smtClean="0"/>
              <a:t>6/30/2023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Prakash VIT Chennai</a:t>
            </a:r>
          </a:p>
        </p:txBody>
      </p:sp>
    </p:spTree>
    <p:extLst>
      <p:ext uri="{BB962C8B-B14F-4D97-AF65-F5344CB8AC3E}">
        <p14:creationId xmlns:p14="http://schemas.microsoft.com/office/powerpoint/2010/main" val="2651385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e.iitm.ac.in/~miteshk/CS6910.html#schedule" TargetMode="External"/><Relationship Id="rId2" Type="http://schemas.openxmlformats.org/officeDocument/2006/relationships/hyperlink" Target="https://towardsdatascience.com/perceptron-learning-algorithm-d5db0deab97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tudocu.com/in/document/birla-institute-of-technology-and-science-pilani/software-systems/neural-representation-of-and-or-not-xor-and-xnor-logic-gates-perceptron-algorithm/4549004" TargetMode="External"/><Relationship Id="rId4" Type="http://schemas.openxmlformats.org/officeDocument/2006/relationships/hyperlink" Target="https://machinelearningmastery.com/perceptron-algorithm-for-classification-in-python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00" y="438150"/>
            <a:ext cx="4800600" cy="1466850"/>
          </a:xfrm>
        </p:spPr>
        <p:txBody>
          <a:bodyPr>
            <a:noAutofit/>
          </a:bodyPr>
          <a:lstStyle/>
          <a:p>
            <a:endParaRPr lang="en-US" sz="32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0" y="3790950"/>
            <a:ext cx="3886200" cy="457200"/>
          </a:xfrm>
        </p:spPr>
        <p:txBody>
          <a:bodyPr>
            <a:normAutofit/>
          </a:bodyPr>
          <a:lstStyle/>
          <a:p>
            <a:r>
              <a:rPr lang="en-IN" dirty="0"/>
              <a:t>Prakash P VIT , Chennai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86200" y="2162175"/>
            <a:ext cx="4953000" cy="13716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7030A0"/>
                </a:solidFill>
              </a:rPr>
              <a:t>McCulloch Pitts Neuron - Perceptron </a:t>
            </a:r>
          </a:p>
          <a:p>
            <a:pPr algn="ctr"/>
            <a:endParaRPr lang="en-IN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84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28"/>
    </mc:Choice>
    <mc:Fallback xmlns="">
      <p:transition spd="slow" advTm="732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381000" y="209550"/>
            <a:ext cx="7315200" cy="865573"/>
          </a:xfrm>
        </p:spPr>
        <p:txBody>
          <a:bodyPr/>
          <a:lstStyle/>
          <a:p>
            <a:r>
              <a:rPr lang="en-IN" dirty="0"/>
              <a:t>Perceptron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8600" y="1276350"/>
                <a:ext cx="4572000" cy="317009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IN" sz="1600" dirty="0"/>
                  <a:t>Algorithm: Perceptron Learning Algorithm </a:t>
                </a:r>
              </a:p>
              <a:p>
                <a:r>
                  <a:rPr lang="en-IN" sz="1600" dirty="0"/>
                  <a:t>P ← inputs with label 1;</a:t>
                </a:r>
              </a:p>
              <a:p>
                <a:r>
                  <a:rPr lang="en-IN" sz="1600" dirty="0"/>
                  <a:t>N ← inputs with label 0;</a:t>
                </a:r>
              </a:p>
              <a:p>
                <a:r>
                  <a:rPr lang="en-IN" sz="1600" dirty="0"/>
                  <a:t>Initialize w randomly; </a:t>
                </a:r>
              </a:p>
              <a:p>
                <a:r>
                  <a:rPr lang="en-IN" sz="1600" dirty="0">
                    <a:solidFill>
                      <a:srgbClr val="FFFF00"/>
                    </a:solidFill>
                  </a:rPr>
                  <a:t>while !convergence do</a:t>
                </a:r>
              </a:p>
              <a:p>
                <a:r>
                  <a:rPr lang="en-IN" sz="1600" dirty="0"/>
                  <a:t>	</a:t>
                </a:r>
                <a:r>
                  <a:rPr lang="en-IN" sz="1600" dirty="0">
                    <a:solidFill>
                      <a:srgbClr val="FF0000"/>
                    </a:solidFill>
                  </a:rPr>
                  <a:t>Pick random x ∈ P ∪ N ; </a:t>
                </a:r>
              </a:p>
              <a:p>
                <a:pPr lvl="1"/>
                <a:r>
                  <a:rPr lang="en-IN" sz="1600" dirty="0"/>
                  <a:t>	</a:t>
                </a:r>
                <a:r>
                  <a:rPr lang="en-IN" sz="1400" dirty="0">
                    <a:solidFill>
                      <a:srgbClr val="00B0F0"/>
                    </a:solidFill>
                  </a:rPr>
                  <a:t>if x ∈ P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1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IN" sz="1400" b="0" i="1" baseline="-2500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I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I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&lt;0 </m:t>
                        </m:r>
                        <m:r>
                          <a:rPr lang="en-I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𝑡h𝑒𝑛</m:t>
                        </m:r>
                        <m:r>
                          <a:rPr lang="en-I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IN" sz="1400" dirty="0">
                    <a:solidFill>
                      <a:srgbClr val="00B0F0"/>
                    </a:solidFill>
                  </a:rPr>
                  <a:t> </a:t>
                </a:r>
              </a:p>
              <a:p>
                <a:pPr lvl="1"/>
                <a:r>
                  <a:rPr lang="en-IN" sz="1400" dirty="0">
                    <a:solidFill>
                      <a:srgbClr val="00B0F0"/>
                    </a:solidFill>
                  </a:rPr>
                  <a:t>		w = w  + x;</a:t>
                </a:r>
              </a:p>
              <a:p>
                <a:pPr lvl="1"/>
                <a:r>
                  <a:rPr lang="en-IN" sz="1400" dirty="0">
                    <a:solidFill>
                      <a:srgbClr val="00B0F0"/>
                    </a:solidFill>
                  </a:rPr>
                  <a:t>	end</a:t>
                </a:r>
              </a:p>
              <a:p>
                <a:pPr lvl="1"/>
                <a:r>
                  <a:rPr lang="en-IN" sz="1600" dirty="0">
                    <a:solidFill>
                      <a:srgbClr val="FFFF00"/>
                    </a:solidFill>
                  </a:rPr>
                  <a:t>	</a:t>
                </a:r>
                <a:r>
                  <a:rPr lang="en-IN" sz="1400" dirty="0">
                    <a:solidFill>
                      <a:srgbClr val="FFC000"/>
                    </a:solidFill>
                  </a:rPr>
                  <a:t>if x ∈ N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1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1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1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sz="1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IN" sz="1400" i="1" baseline="-2500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IN" sz="1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IN" sz="1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IN" sz="1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a:rPr lang="en-IN" sz="1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𝑡h𝑒𝑛</m:t>
                        </m:r>
                        <m:r>
                          <a:rPr lang="en-IN" sz="1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IN" sz="1400" dirty="0">
                    <a:solidFill>
                      <a:srgbClr val="FFC000"/>
                    </a:solidFill>
                  </a:rPr>
                  <a:t> </a:t>
                </a:r>
              </a:p>
              <a:p>
                <a:pPr lvl="1"/>
                <a:r>
                  <a:rPr lang="en-IN" sz="1400" dirty="0">
                    <a:solidFill>
                      <a:srgbClr val="FFC000"/>
                    </a:solidFill>
                  </a:rPr>
                  <a:t>		w = w  - x;</a:t>
                </a:r>
              </a:p>
              <a:p>
                <a:pPr lvl="1"/>
                <a:r>
                  <a:rPr lang="en-IN" sz="1400" dirty="0">
                    <a:solidFill>
                      <a:srgbClr val="FFC000"/>
                    </a:solidFill>
                  </a:rPr>
                  <a:t>	end</a:t>
                </a:r>
              </a:p>
              <a:p>
                <a:r>
                  <a:rPr lang="en-IN" sz="1600" dirty="0">
                    <a:solidFill>
                      <a:srgbClr val="FFFF00"/>
                    </a:solidFill>
                  </a:rPr>
                  <a:t>end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76350"/>
                <a:ext cx="4572000" cy="3170099"/>
              </a:xfrm>
              <a:prstGeom prst="rect">
                <a:avLst/>
              </a:prstGeom>
              <a:blipFill rotWithShape="0">
                <a:blip r:embed="rId2"/>
                <a:stretch>
                  <a:fillRect l="-800" t="-577" b="-15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676" y="235896"/>
            <a:ext cx="2152650" cy="1076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455096"/>
            <a:ext cx="2179608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7434" y="2207571"/>
            <a:ext cx="2213042" cy="10198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19600" y="3364247"/>
            <a:ext cx="2535676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sz="1200" dirty="0"/>
              <a:t>We are interested in finding the line</a:t>
            </a:r>
          </a:p>
          <a:p>
            <a:r>
              <a:rPr lang="en-IN" sz="1200" dirty="0" err="1"/>
              <a:t>w</a:t>
            </a:r>
            <a:r>
              <a:rPr lang="en-IN" sz="1200" baseline="30000" dirty="0" err="1"/>
              <a:t>T</a:t>
            </a:r>
            <a:r>
              <a:rPr lang="en-IN" sz="1200" dirty="0" err="1"/>
              <a:t>x</a:t>
            </a:r>
            <a:r>
              <a:rPr lang="en-IN" sz="1200" dirty="0"/>
              <a:t> = 0 which divides the input space</a:t>
            </a:r>
          </a:p>
          <a:p>
            <a:r>
              <a:rPr lang="en-IN" sz="1200" dirty="0"/>
              <a:t>into two halves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419600" y="4065338"/>
            <a:ext cx="2535676" cy="52322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IN" sz="1400" dirty="0"/>
              <a:t>Every point (x) on this line satisfies the equation </a:t>
            </a:r>
            <a:r>
              <a:rPr lang="en-IN" sz="1400" dirty="0" err="1"/>
              <a:t>w</a:t>
            </a:r>
            <a:r>
              <a:rPr lang="en-IN" sz="1400" baseline="30000" dirty="0" err="1"/>
              <a:t>T</a:t>
            </a:r>
            <a:r>
              <a:rPr lang="en-IN" sz="1400" dirty="0" err="1"/>
              <a:t>x</a:t>
            </a:r>
            <a:r>
              <a:rPr lang="en-IN" sz="1400" dirty="0"/>
              <a:t> = 0</a:t>
            </a:r>
          </a:p>
        </p:txBody>
      </p:sp>
      <p:sp>
        <p:nvSpPr>
          <p:cNvPr id="7" name="Rectangle 6"/>
          <p:cNvSpPr/>
          <p:nvPr/>
        </p:nvSpPr>
        <p:spPr>
          <a:xfrm>
            <a:off x="3401438" y="4610812"/>
            <a:ext cx="4572000" cy="430887"/>
          </a:xfrm>
          <a:prstGeom prst="rect">
            <a:avLst/>
          </a:prstGeom>
          <a:solidFill>
            <a:srgbClr val="00B050"/>
          </a:solidFill>
        </p:spPr>
        <p:txBody>
          <a:bodyPr>
            <a:spAutoFit/>
          </a:bodyPr>
          <a:lstStyle/>
          <a:p>
            <a:r>
              <a:rPr lang="en-IN" sz="1100" dirty="0"/>
              <a:t>What can you tell about the angle (α) between w and any point (x) which lies</a:t>
            </a:r>
          </a:p>
          <a:p>
            <a:r>
              <a:rPr lang="en-IN" sz="1100" dirty="0"/>
              <a:t>on this line 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6676" y="1783677"/>
            <a:ext cx="2286000" cy="84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4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381000" y="209550"/>
            <a:ext cx="7315200" cy="865573"/>
          </a:xfrm>
        </p:spPr>
        <p:txBody>
          <a:bodyPr/>
          <a:lstStyle/>
          <a:p>
            <a:r>
              <a:rPr lang="en-IN" dirty="0"/>
              <a:t>Perceptron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8600" y="1276350"/>
                <a:ext cx="4572000" cy="317009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IN" sz="1600" dirty="0"/>
                  <a:t>Algorithm: Perceptron Learning Algorithm </a:t>
                </a:r>
              </a:p>
              <a:p>
                <a:r>
                  <a:rPr lang="en-IN" sz="1600" dirty="0"/>
                  <a:t>P ← inputs with label 1;</a:t>
                </a:r>
              </a:p>
              <a:p>
                <a:r>
                  <a:rPr lang="en-IN" sz="1600" dirty="0"/>
                  <a:t>N ← inputs with label 0;</a:t>
                </a:r>
              </a:p>
              <a:p>
                <a:r>
                  <a:rPr lang="en-IN" sz="1600" dirty="0"/>
                  <a:t>Initialize w randomly; </a:t>
                </a:r>
              </a:p>
              <a:p>
                <a:r>
                  <a:rPr lang="en-IN" sz="1600" dirty="0">
                    <a:solidFill>
                      <a:srgbClr val="FFFF00"/>
                    </a:solidFill>
                  </a:rPr>
                  <a:t>while !convergence do</a:t>
                </a:r>
              </a:p>
              <a:p>
                <a:r>
                  <a:rPr lang="en-IN" sz="1600" dirty="0"/>
                  <a:t>	</a:t>
                </a:r>
                <a:r>
                  <a:rPr lang="en-IN" sz="1600" dirty="0">
                    <a:solidFill>
                      <a:srgbClr val="FF0000"/>
                    </a:solidFill>
                  </a:rPr>
                  <a:t>Pick random x ∈ P ∪ N ; </a:t>
                </a:r>
              </a:p>
              <a:p>
                <a:pPr lvl="1"/>
                <a:r>
                  <a:rPr lang="en-IN" sz="1600" dirty="0"/>
                  <a:t>	</a:t>
                </a:r>
                <a:r>
                  <a:rPr lang="en-IN" sz="1400" dirty="0">
                    <a:solidFill>
                      <a:srgbClr val="00B0F0"/>
                    </a:solidFill>
                  </a:rPr>
                  <a:t>if x ∈ P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1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IN" sz="1400" b="0" i="1" baseline="-2500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I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I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&lt;0 </m:t>
                        </m:r>
                        <m:r>
                          <a:rPr lang="en-I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𝑡h𝑒𝑛</m:t>
                        </m:r>
                        <m:r>
                          <a:rPr lang="en-I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IN" sz="1400" dirty="0">
                    <a:solidFill>
                      <a:srgbClr val="00B0F0"/>
                    </a:solidFill>
                  </a:rPr>
                  <a:t> </a:t>
                </a:r>
              </a:p>
              <a:p>
                <a:pPr lvl="1"/>
                <a:r>
                  <a:rPr lang="en-IN" sz="1400" dirty="0">
                    <a:solidFill>
                      <a:srgbClr val="00B0F0"/>
                    </a:solidFill>
                  </a:rPr>
                  <a:t>		w = w  + x;</a:t>
                </a:r>
              </a:p>
              <a:p>
                <a:pPr lvl="1"/>
                <a:r>
                  <a:rPr lang="en-IN" sz="1400" dirty="0">
                    <a:solidFill>
                      <a:srgbClr val="00B0F0"/>
                    </a:solidFill>
                  </a:rPr>
                  <a:t>	end</a:t>
                </a:r>
              </a:p>
              <a:p>
                <a:pPr lvl="1"/>
                <a:r>
                  <a:rPr lang="en-IN" sz="1600" dirty="0">
                    <a:solidFill>
                      <a:srgbClr val="FFFF00"/>
                    </a:solidFill>
                  </a:rPr>
                  <a:t>	</a:t>
                </a:r>
                <a:r>
                  <a:rPr lang="en-IN" sz="1400" dirty="0">
                    <a:solidFill>
                      <a:srgbClr val="FFC000"/>
                    </a:solidFill>
                  </a:rPr>
                  <a:t>if x ∈ N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1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1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1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sz="1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IN" sz="1400" i="1" baseline="-2500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IN" sz="1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IN" sz="1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IN" sz="1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a:rPr lang="en-IN" sz="1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𝑡h𝑒𝑛</m:t>
                        </m:r>
                        <m:r>
                          <a:rPr lang="en-IN" sz="1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IN" sz="1400" dirty="0">
                    <a:solidFill>
                      <a:srgbClr val="FFC000"/>
                    </a:solidFill>
                  </a:rPr>
                  <a:t> </a:t>
                </a:r>
              </a:p>
              <a:p>
                <a:pPr lvl="1"/>
                <a:r>
                  <a:rPr lang="en-IN" sz="1400" dirty="0">
                    <a:solidFill>
                      <a:srgbClr val="FFC000"/>
                    </a:solidFill>
                  </a:rPr>
                  <a:t>		w = w  - x;</a:t>
                </a:r>
              </a:p>
              <a:p>
                <a:pPr lvl="1"/>
                <a:r>
                  <a:rPr lang="en-IN" sz="1400" dirty="0">
                    <a:solidFill>
                      <a:srgbClr val="FFC000"/>
                    </a:solidFill>
                  </a:rPr>
                  <a:t>	end</a:t>
                </a:r>
              </a:p>
              <a:p>
                <a:r>
                  <a:rPr lang="en-IN" sz="1600" dirty="0">
                    <a:solidFill>
                      <a:srgbClr val="FFFF00"/>
                    </a:solidFill>
                  </a:rPr>
                  <a:t>end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76350"/>
                <a:ext cx="4572000" cy="3170099"/>
              </a:xfrm>
              <a:prstGeom prst="rect">
                <a:avLst/>
              </a:prstGeom>
              <a:blipFill rotWithShape="0">
                <a:blip r:embed="rId2"/>
                <a:stretch>
                  <a:fillRect l="-800" t="-577" b="-15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095750"/>
            <a:ext cx="2286000" cy="84778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019145" y="109822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Consider some points (vectors) which lie in the</a:t>
            </a:r>
          </a:p>
          <a:p>
            <a:r>
              <a:rPr lang="en-IN" dirty="0"/>
              <a:t>positive half space of this line (i.e., </a:t>
            </a:r>
            <a:r>
              <a:rPr lang="en-IN" dirty="0" err="1"/>
              <a:t>w</a:t>
            </a:r>
            <a:r>
              <a:rPr lang="en-IN" baseline="30000" dirty="0" err="1"/>
              <a:t>T</a:t>
            </a:r>
            <a:r>
              <a:rPr lang="en-IN" dirty="0" err="1"/>
              <a:t>x</a:t>
            </a:r>
            <a:r>
              <a:rPr lang="en-IN" dirty="0"/>
              <a:t> ≥ 0)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38600" y="169986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What will be the angle between any such vector and w 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86719" y="2259449"/>
            <a:ext cx="2585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Obviously, less than 90°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38600" y="254742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What about points (vectors) which lie in the negative half space of this line (i.e., </a:t>
            </a:r>
            <a:r>
              <a:rPr lang="en-IN" dirty="0" err="1"/>
              <a:t>w</a:t>
            </a:r>
            <a:r>
              <a:rPr lang="en-IN" baseline="30000" dirty="0" err="1"/>
              <a:t>T</a:t>
            </a:r>
            <a:r>
              <a:rPr lang="en-IN" dirty="0" err="1"/>
              <a:t>x</a:t>
            </a:r>
            <a:r>
              <a:rPr lang="en-IN" dirty="0"/>
              <a:t> &lt; 0)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3256865"/>
            <a:ext cx="1885950" cy="16656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6068" y="3231330"/>
            <a:ext cx="1757464" cy="178221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090481" y="3165812"/>
            <a:ext cx="28271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What will be the angle between any such vector and w ?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1749" y="3141549"/>
            <a:ext cx="1885950" cy="190840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089466" y="4255241"/>
            <a:ext cx="2729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Obviously, greater than 90°</a:t>
            </a:r>
          </a:p>
        </p:txBody>
      </p:sp>
    </p:spTree>
    <p:extLst>
      <p:ext uri="{BB962C8B-B14F-4D97-AF65-F5344CB8AC3E}">
        <p14:creationId xmlns:p14="http://schemas.microsoft.com/office/powerpoint/2010/main" val="120273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8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381000" y="209550"/>
            <a:ext cx="7315200" cy="865573"/>
          </a:xfrm>
        </p:spPr>
        <p:txBody>
          <a:bodyPr/>
          <a:lstStyle/>
          <a:p>
            <a:r>
              <a:rPr lang="en-IN" dirty="0"/>
              <a:t>Perceptron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8600" y="1276350"/>
                <a:ext cx="4572000" cy="317009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IN" sz="1600" dirty="0"/>
                  <a:t>Algorithm: Perceptron Learning Algorithm </a:t>
                </a:r>
              </a:p>
              <a:p>
                <a:r>
                  <a:rPr lang="en-IN" sz="1600" dirty="0"/>
                  <a:t>P ← inputs with label 1;</a:t>
                </a:r>
              </a:p>
              <a:p>
                <a:r>
                  <a:rPr lang="en-IN" sz="1600" dirty="0"/>
                  <a:t>N ← inputs with label 0;</a:t>
                </a:r>
              </a:p>
              <a:p>
                <a:r>
                  <a:rPr lang="en-IN" sz="1600" dirty="0"/>
                  <a:t>Initialize w randomly; </a:t>
                </a:r>
              </a:p>
              <a:p>
                <a:r>
                  <a:rPr lang="en-IN" sz="1600" dirty="0">
                    <a:solidFill>
                      <a:srgbClr val="FFFF00"/>
                    </a:solidFill>
                  </a:rPr>
                  <a:t>while !convergence do</a:t>
                </a:r>
              </a:p>
              <a:p>
                <a:r>
                  <a:rPr lang="en-IN" sz="1600" dirty="0"/>
                  <a:t>	</a:t>
                </a:r>
                <a:r>
                  <a:rPr lang="en-IN" sz="1600" dirty="0">
                    <a:solidFill>
                      <a:srgbClr val="FF0000"/>
                    </a:solidFill>
                  </a:rPr>
                  <a:t>Pick random x ∈ P ∪ N ; </a:t>
                </a:r>
              </a:p>
              <a:p>
                <a:pPr lvl="1"/>
                <a:r>
                  <a:rPr lang="en-IN" sz="1600" dirty="0"/>
                  <a:t>	</a:t>
                </a:r>
                <a:r>
                  <a:rPr lang="en-IN" sz="1400" dirty="0">
                    <a:solidFill>
                      <a:srgbClr val="00B0F0"/>
                    </a:solidFill>
                  </a:rPr>
                  <a:t>if x ∈ P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1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IN" sz="1400" b="0" i="1" baseline="-2500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I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I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&lt;0 </m:t>
                        </m:r>
                        <m:r>
                          <a:rPr lang="en-I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𝑡h𝑒𝑛</m:t>
                        </m:r>
                        <m:r>
                          <a:rPr lang="en-I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IN" sz="1400" dirty="0">
                    <a:solidFill>
                      <a:srgbClr val="00B0F0"/>
                    </a:solidFill>
                  </a:rPr>
                  <a:t> </a:t>
                </a:r>
              </a:p>
              <a:p>
                <a:pPr lvl="1"/>
                <a:r>
                  <a:rPr lang="en-IN" sz="1400" dirty="0">
                    <a:solidFill>
                      <a:srgbClr val="00B0F0"/>
                    </a:solidFill>
                  </a:rPr>
                  <a:t>		w = w  + x;</a:t>
                </a:r>
              </a:p>
              <a:p>
                <a:pPr lvl="1"/>
                <a:r>
                  <a:rPr lang="en-IN" sz="1400" dirty="0">
                    <a:solidFill>
                      <a:srgbClr val="00B0F0"/>
                    </a:solidFill>
                  </a:rPr>
                  <a:t>	end</a:t>
                </a:r>
              </a:p>
              <a:p>
                <a:pPr lvl="1"/>
                <a:r>
                  <a:rPr lang="en-IN" sz="1600" dirty="0">
                    <a:solidFill>
                      <a:srgbClr val="FFFF00"/>
                    </a:solidFill>
                  </a:rPr>
                  <a:t>	</a:t>
                </a:r>
                <a:r>
                  <a:rPr lang="en-IN" sz="1400" dirty="0">
                    <a:solidFill>
                      <a:srgbClr val="FFC000"/>
                    </a:solidFill>
                  </a:rPr>
                  <a:t>if x ∈ N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1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1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1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sz="1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IN" sz="1400" i="1" baseline="-2500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IN" sz="1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IN" sz="1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IN" sz="1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a:rPr lang="en-IN" sz="1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𝑡h𝑒𝑛</m:t>
                        </m:r>
                        <m:r>
                          <a:rPr lang="en-IN" sz="1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IN" sz="1400" dirty="0">
                    <a:solidFill>
                      <a:srgbClr val="FFC000"/>
                    </a:solidFill>
                  </a:rPr>
                  <a:t> </a:t>
                </a:r>
              </a:p>
              <a:p>
                <a:pPr lvl="1"/>
                <a:r>
                  <a:rPr lang="en-IN" sz="1400" dirty="0">
                    <a:solidFill>
                      <a:srgbClr val="FFC000"/>
                    </a:solidFill>
                  </a:rPr>
                  <a:t>		w = w  - x;</a:t>
                </a:r>
              </a:p>
              <a:p>
                <a:pPr lvl="1"/>
                <a:r>
                  <a:rPr lang="en-IN" sz="1400" dirty="0">
                    <a:solidFill>
                      <a:srgbClr val="FFC000"/>
                    </a:solidFill>
                  </a:rPr>
                  <a:t>	end</a:t>
                </a:r>
              </a:p>
              <a:p>
                <a:r>
                  <a:rPr lang="en-IN" sz="1600" dirty="0">
                    <a:solidFill>
                      <a:srgbClr val="FFFF00"/>
                    </a:solidFill>
                  </a:rPr>
                  <a:t>end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76350"/>
                <a:ext cx="4572000" cy="3170099"/>
              </a:xfrm>
              <a:prstGeom prst="rect">
                <a:avLst/>
              </a:prstGeom>
              <a:blipFill rotWithShape="0">
                <a:blip r:embed="rId2"/>
                <a:stretch>
                  <a:fillRect l="-800" t="-577" b="-15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4876800" y="819150"/>
            <a:ext cx="3429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For x ∈ P if </a:t>
            </a:r>
            <a:r>
              <a:rPr lang="en-IN" dirty="0" err="1"/>
              <a:t>w.x</a:t>
            </a:r>
            <a:r>
              <a:rPr lang="en-IN" dirty="0"/>
              <a:t> &lt; 0 then it means</a:t>
            </a:r>
          </a:p>
          <a:p>
            <a:r>
              <a:rPr lang="en-IN" dirty="0"/>
              <a:t>that the angle (α) between this x</a:t>
            </a:r>
          </a:p>
          <a:p>
            <a:r>
              <a:rPr lang="en-IN" dirty="0"/>
              <a:t>and the current w is greater than</a:t>
            </a:r>
          </a:p>
          <a:p>
            <a:r>
              <a:rPr lang="en-IN" dirty="0"/>
              <a:t>90° (but we want α to be less than</a:t>
            </a:r>
          </a:p>
          <a:p>
            <a:r>
              <a:rPr lang="en-IN" dirty="0"/>
              <a:t>90°)</a:t>
            </a:r>
          </a:p>
        </p:txBody>
      </p:sp>
      <p:sp>
        <p:nvSpPr>
          <p:cNvPr id="3" name="Rectangle 2"/>
          <p:cNvSpPr/>
          <p:nvPr/>
        </p:nvSpPr>
        <p:spPr>
          <a:xfrm>
            <a:off x="4834647" y="22446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What happens to the new angle</a:t>
            </a:r>
          </a:p>
          <a:p>
            <a:r>
              <a:rPr lang="en-IN" dirty="0"/>
              <a:t>(α</a:t>
            </a:r>
            <a:r>
              <a:rPr lang="en-IN" baseline="-25000" dirty="0"/>
              <a:t>new</a:t>
            </a:r>
            <a:r>
              <a:rPr lang="en-IN" dirty="0"/>
              <a:t>) when </a:t>
            </a:r>
            <a:r>
              <a:rPr lang="en-IN" dirty="0" err="1"/>
              <a:t>w</a:t>
            </a:r>
            <a:r>
              <a:rPr lang="en-IN" baseline="-25000" dirty="0" err="1"/>
              <a:t>new</a:t>
            </a:r>
            <a:r>
              <a:rPr lang="en-IN" dirty="0"/>
              <a:t> = w + 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3028950"/>
            <a:ext cx="2281372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14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381000" y="209550"/>
            <a:ext cx="7315200" cy="865573"/>
          </a:xfrm>
        </p:spPr>
        <p:txBody>
          <a:bodyPr/>
          <a:lstStyle/>
          <a:p>
            <a:r>
              <a:rPr lang="en-IN" dirty="0"/>
              <a:t>Perceptron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8600" y="1276350"/>
                <a:ext cx="4572000" cy="317009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IN" sz="1600" dirty="0"/>
                  <a:t>Algorithm: Perceptron Learning Algorithm </a:t>
                </a:r>
              </a:p>
              <a:p>
                <a:r>
                  <a:rPr lang="en-IN" sz="1600" dirty="0"/>
                  <a:t>P ← inputs with label 1;</a:t>
                </a:r>
              </a:p>
              <a:p>
                <a:r>
                  <a:rPr lang="en-IN" sz="1600" dirty="0"/>
                  <a:t>N ← inputs with label 0;</a:t>
                </a:r>
              </a:p>
              <a:p>
                <a:r>
                  <a:rPr lang="en-IN" sz="1600" dirty="0"/>
                  <a:t>Initialize w randomly; </a:t>
                </a:r>
              </a:p>
              <a:p>
                <a:r>
                  <a:rPr lang="en-IN" sz="1600" dirty="0">
                    <a:solidFill>
                      <a:srgbClr val="FFFF00"/>
                    </a:solidFill>
                  </a:rPr>
                  <a:t>while !convergence do</a:t>
                </a:r>
              </a:p>
              <a:p>
                <a:r>
                  <a:rPr lang="en-IN" sz="1600" dirty="0"/>
                  <a:t>	</a:t>
                </a:r>
                <a:r>
                  <a:rPr lang="en-IN" sz="1600" dirty="0">
                    <a:solidFill>
                      <a:srgbClr val="FF0000"/>
                    </a:solidFill>
                  </a:rPr>
                  <a:t>Pick random x ∈ P ∪ N ; </a:t>
                </a:r>
              </a:p>
              <a:p>
                <a:pPr lvl="1"/>
                <a:r>
                  <a:rPr lang="en-IN" sz="1600" dirty="0"/>
                  <a:t>	</a:t>
                </a:r>
                <a:r>
                  <a:rPr lang="en-IN" sz="1400" dirty="0">
                    <a:solidFill>
                      <a:srgbClr val="00B0F0"/>
                    </a:solidFill>
                  </a:rPr>
                  <a:t>if x ∈ P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1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IN" sz="1400" b="0" i="1" baseline="-2500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I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I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&lt;0 </m:t>
                        </m:r>
                        <m:r>
                          <a:rPr lang="en-I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𝑡h𝑒𝑛</m:t>
                        </m:r>
                        <m:r>
                          <a:rPr lang="en-I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IN" sz="1400" dirty="0">
                    <a:solidFill>
                      <a:srgbClr val="00B0F0"/>
                    </a:solidFill>
                  </a:rPr>
                  <a:t> </a:t>
                </a:r>
              </a:p>
              <a:p>
                <a:pPr lvl="1"/>
                <a:r>
                  <a:rPr lang="en-IN" sz="1400" dirty="0">
                    <a:solidFill>
                      <a:srgbClr val="00B0F0"/>
                    </a:solidFill>
                  </a:rPr>
                  <a:t>		w = w  + x;</a:t>
                </a:r>
              </a:p>
              <a:p>
                <a:pPr lvl="1"/>
                <a:r>
                  <a:rPr lang="en-IN" sz="1400" dirty="0">
                    <a:solidFill>
                      <a:srgbClr val="00B0F0"/>
                    </a:solidFill>
                  </a:rPr>
                  <a:t>	end</a:t>
                </a:r>
              </a:p>
              <a:p>
                <a:pPr lvl="1"/>
                <a:r>
                  <a:rPr lang="en-IN" sz="1600" dirty="0">
                    <a:solidFill>
                      <a:srgbClr val="FFFF00"/>
                    </a:solidFill>
                  </a:rPr>
                  <a:t>	</a:t>
                </a:r>
                <a:r>
                  <a:rPr lang="en-IN" sz="1400" dirty="0">
                    <a:solidFill>
                      <a:srgbClr val="FFC000"/>
                    </a:solidFill>
                  </a:rPr>
                  <a:t>if x ∈ N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1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1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1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sz="1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IN" sz="1400" i="1" baseline="-2500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IN" sz="1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IN" sz="1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IN" sz="1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a:rPr lang="en-IN" sz="1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𝑡h𝑒𝑛</m:t>
                        </m:r>
                        <m:r>
                          <a:rPr lang="en-IN" sz="1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IN" sz="1400" dirty="0">
                    <a:solidFill>
                      <a:srgbClr val="FFC000"/>
                    </a:solidFill>
                  </a:rPr>
                  <a:t> </a:t>
                </a:r>
              </a:p>
              <a:p>
                <a:pPr lvl="1"/>
                <a:r>
                  <a:rPr lang="en-IN" sz="1400" dirty="0">
                    <a:solidFill>
                      <a:srgbClr val="FFC000"/>
                    </a:solidFill>
                  </a:rPr>
                  <a:t>		w = w  - x;</a:t>
                </a:r>
              </a:p>
              <a:p>
                <a:pPr lvl="1"/>
                <a:r>
                  <a:rPr lang="en-IN" sz="1400" dirty="0">
                    <a:solidFill>
                      <a:srgbClr val="FFC000"/>
                    </a:solidFill>
                  </a:rPr>
                  <a:t>	end</a:t>
                </a:r>
              </a:p>
              <a:p>
                <a:r>
                  <a:rPr lang="en-IN" sz="1600" dirty="0">
                    <a:solidFill>
                      <a:srgbClr val="FFFF00"/>
                    </a:solidFill>
                  </a:rPr>
                  <a:t>end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76350"/>
                <a:ext cx="4572000" cy="3170099"/>
              </a:xfrm>
              <a:prstGeom prst="rect">
                <a:avLst/>
              </a:prstGeom>
              <a:blipFill rotWithShape="0">
                <a:blip r:embed="rId2"/>
                <a:stretch>
                  <a:fillRect l="-800" t="-577" b="-15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029200" y="971550"/>
            <a:ext cx="3429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/>
              <a:t>For x ∈ N if </a:t>
            </a:r>
            <a:r>
              <a:rPr lang="en-IN" dirty="0" err="1"/>
              <a:t>w.x</a:t>
            </a:r>
            <a:r>
              <a:rPr lang="en-IN" dirty="0"/>
              <a:t> ≥ 0 then it means that the angle (α) between this x and the current w is less than 90° (but we want α to be greater than 90°)</a:t>
            </a:r>
          </a:p>
        </p:txBody>
      </p:sp>
      <p:sp>
        <p:nvSpPr>
          <p:cNvPr id="7" name="Rectangle 6"/>
          <p:cNvSpPr/>
          <p:nvPr/>
        </p:nvSpPr>
        <p:spPr>
          <a:xfrm>
            <a:off x="5067300" y="2448878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What happens to the new angle</a:t>
            </a:r>
          </a:p>
          <a:p>
            <a:r>
              <a:rPr lang="en-IN" dirty="0"/>
              <a:t>(α</a:t>
            </a:r>
            <a:r>
              <a:rPr lang="en-IN" baseline="-25000" dirty="0"/>
              <a:t>new</a:t>
            </a:r>
            <a:r>
              <a:rPr lang="en-IN" dirty="0"/>
              <a:t>) when </a:t>
            </a:r>
            <a:r>
              <a:rPr lang="en-IN" dirty="0" err="1"/>
              <a:t>w</a:t>
            </a:r>
            <a:r>
              <a:rPr lang="en-IN" baseline="-25000" dirty="0" err="1"/>
              <a:t>new</a:t>
            </a:r>
            <a:r>
              <a:rPr lang="en-IN" dirty="0"/>
              <a:t> = w − x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095209"/>
            <a:ext cx="2762250" cy="184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97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381000" y="209550"/>
            <a:ext cx="7315200" cy="865573"/>
          </a:xfrm>
        </p:spPr>
        <p:txBody>
          <a:bodyPr/>
          <a:lstStyle/>
          <a:p>
            <a:r>
              <a:rPr lang="en-IN" dirty="0"/>
              <a:t>Perceptron Algorithm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00151"/>
            <a:ext cx="1690998" cy="1219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0500" y="2495550"/>
            <a:ext cx="251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charter"/>
              </a:rPr>
              <a:t>initializing w1, w2, as 1 and w0 as –1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817" y="1025938"/>
            <a:ext cx="2058838" cy="1524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01272" y="2563605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charter"/>
              </a:rPr>
              <a:t>initializing w1, w2, as 1 and w0 as –1</a:t>
            </a:r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879" y="348628"/>
            <a:ext cx="1514475" cy="15780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22" y="2116052"/>
            <a:ext cx="1673817" cy="1371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/>
          <a:srcRect l="4817" t="4319" r="6352" b="7820"/>
          <a:stretch/>
        </p:blipFill>
        <p:spPr>
          <a:xfrm>
            <a:off x="5359158" y="3533491"/>
            <a:ext cx="1905000" cy="1447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175" y="3288015"/>
            <a:ext cx="2327018" cy="14173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9881" y="3341138"/>
            <a:ext cx="2307727" cy="1357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4137" y="642336"/>
            <a:ext cx="2159560" cy="9478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08058" y="2116052"/>
            <a:ext cx="1895639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15210" y="3690598"/>
            <a:ext cx="1833654" cy="113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381000" y="209550"/>
            <a:ext cx="7315200" cy="865573"/>
          </a:xfrm>
        </p:spPr>
        <p:txBody>
          <a:bodyPr/>
          <a:lstStyle/>
          <a:p>
            <a:r>
              <a:rPr lang="en-IN" dirty="0"/>
              <a:t>So far,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1428750"/>
            <a:ext cx="4248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What about non-</a:t>
            </a:r>
            <a:r>
              <a:rPr lang="en-IN" dirty="0" err="1"/>
              <a:t>boolean</a:t>
            </a:r>
            <a:r>
              <a:rPr lang="en-IN" dirty="0"/>
              <a:t> (say, real) inputs?</a:t>
            </a:r>
          </a:p>
        </p:txBody>
      </p:sp>
      <p:sp>
        <p:nvSpPr>
          <p:cNvPr id="3" name="Rectangle 2"/>
          <p:cNvSpPr/>
          <p:nvPr/>
        </p:nvSpPr>
        <p:spPr>
          <a:xfrm>
            <a:off x="638922" y="1962150"/>
            <a:ext cx="7057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Do we always need to hand code the threshold?</a:t>
            </a:r>
          </a:p>
        </p:txBody>
      </p:sp>
      <p:sp>
        <p:nvSpPr>
          <p:cNvPr id="4" name="Rectangle 3"/>
          <p:cNvSpPr/>
          <p:nvPr/>
        </p:nvSpPr>
        <p:spPr>
          <a:xfrm>
            <a:off x="638922" y="2495550"/>
            <a:ext cx="8352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Are all inputs equal? What if we want to assign more weight (importance) to some</a:t>
            </a:r>
          </a:p>
          <a:p>
            <a:r>
              <a:rPr lang="en-IN" dirty="0"/>
              <a:t>inputs?</a:t>
            </a:r>
          </a:p>
        </p:txBody>
      </p:sp>
      <p:sp>
        <p:nvSpPr>
          <p:cNvPr id="5" name="Rectangle 4"/>
          <p:cNvSpPr/>
          <p:nvPr/>
        </p:nvSpPr>
        <p:spPr>
          <a:xfrm>
            <a:off x="638922" y="3316082"/>
            <a:ext cx="7971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/>
              <a:t>What about functions which are not linearly separable ?</a:t>
            </a:r>
          </a:p>
        </p:txBody>
      </p:sp>
      <p:sp>
        <p:nvSpPr>
          <p:cNvPr id="8" name="Rectangle 7"/>
          <p:cNvSpPr/>
          <p:nvPr/>
        </p:nvSpPr>
        <p:spPr>
          <a:xfrm>
            <a:off x="4893290" y="1416005"/>
            <a:ext cx="3045449" cy="36933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Real valued inputs are allowed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57800" y="1941553"/>
            <a:ext cx="3074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No, we can learn the threshold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53493" y="2849177"/>
            <a:ext cx="6538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 perceptron allows weights to be assigned to inputs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29261" y="3682194"/>
            <a:ext cx="6309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Not possible with a single perceptron but we will see how to handle this</a:t>
            </a:r>
          </a:p>
        </p:txBody>
      </p:sp>
    </p:spTree>
    <p:extLst>
      <p:ext uri="{BB962C8B-B14F-4D97-AF65-F5344CB8AC3E}">
        <p14:creationId xmlns:p14="http://schemas.microsoft.com/office/powerpoint/2010/main" val="237572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62000" y="133350"/>
            <a:ext cx="7315200" cy="865573"/>
          </a:xfrm>
        </p:spPr>
        <p:txBody>
          <a:bodyPr>
            <a:normAutofit/>
          </a:bodyPr>
          <a:lstStyle/>
          <a:p>
            <a:r>
              <a:rPr lang="en-IN" sz="2400" dirty="0"/>
              <a:t>what do we do about functions which are not linearly separable 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0151"/>
            <a:ext cx="3352800" cy="15094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0835"/>
            <a:ext cx="3867150" cy="127778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668061" y="998923"/>
            <a:ext cx="42473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fourth condition contradicts conditions 2 and 3</a:t>
            </a:r>
          </a:p>
          <a:p>
            <a:r>
              <a:rPr lang="en-IN" dirty="0"/>
              <a:t>Hence we cannot have a solution to this set of inequalities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216968"/>
            <a:ext cx="2514600" cy="227053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6563" y="4210831"/>
            <a:ext cx="5605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XOR is not linearly separable using single layer perceptron </a:t>
            </a:r>
          </a:p>
        </p:txBody>
      </p:sp>
      <p:sp>
        <p:nvSpPr>
          <p:cNvPr id="3" name="Rectangle 2"/>
          <p:cNvSpPr/>
          <p:nvPr/>
        </p:nvSpPr>
        <p:spPr>
          <a:xfrm>
            <a:off x="571500" y="4561709"/>
            <a:ext cx="8343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What about XNOR gate (sometimes ENOR, EXNOR or NXOR and pronounced as Exclusive NOR) ?  </a:t>
            </a:r>
          </a:p>
        </p:txBody>
      </p:sp>
    </p:spTree>
    <p:extLst>
      <p:ext uri="{BB962C8B-B14F-4D97-AF65-F5344CB8AC3E}">
        <p14:creationId xmlns:p14="http://schemas.microsoft.com/office/powerpoint/2010/main" val="134588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7315200" cy="865573"/>
          </a:xfrm>
        </p:spPr>
        <p:txBody>
          <a:bodyPr/>
          <a:lstStyle/>
          <a:p>
            <a:r>
              <a:rPr lang="en-IN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202" y="2077375"/>
            <a:ext cx="7315200" cy="265464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Prakash VIT Chennai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77809"/>
            <a:ext cx="5257800" cy="26594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271" y="2910522"/>
            <a:ext cx="65627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8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>
                <a:hlinkClick r:id="rId2"/>
              </a:rPr>
              <a:t>https://towardsdatascience.com/perceptron-learning-algorithm-d5db0deab975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3"/>
              </a:rPr>
              <a:t>https://www.cse.iitm.ac.in/~miteshk/CS6910.html#schedule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4"/>
              </a:rPr>
              <a:t>https://machinelearningmastery.com/perceptron-algorithm-for-classification-in-python/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5"/>
              </a:rPr>
              <a:t>https://www.studocu.com/in/document/birla-institute-of-technology-and-science-pilani/software-systems/neural-representation-of-and-or-not-xor-and-xnor-logic-gates-perceptron-algorithm/4549004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Prakash VIT Chennai</a:t>
            </a:r>
          </a:p>
        </p:txBody>
      </p:sp>
    </p:spTree>
    <p:extLst>
      <p:ext uri="{BB962C8B-B14F-4D97-AF65-F5344CB8AC3E}">
        <p14:creationId xmlns:p14="http://schemas.microsoft.com/office/powerpoint/2010/main" val="1070865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477000" y="2898823"/>
            <a:ext cx="2438400" cy="823829"/>
          </a:xfrm>
        </p:spPr>
        <p:txBody>
          <a:bodyPr>
            <a:normAutofit/>
          </a:bodyPr>
          <a:lstStyle/>
          <a:p>
            <a:r>
              <a:rPr lang="en-IN" sz="2800" dirty="0"/>
              <a:t>Thanks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4781431"/>
            <a:ext cx="2246489" cy="225920"/>
          </a:xfrm>
        </p:spPr>
        <p:txBody>
          <a:bodyPr/>
          <a:lstStyle/>
          <a:p>
            <a:pPr>
              <a:defRPr/>
            </a:pPr>
            <a:r>
              <a:rPr lang="en-US"/>
              <a:t>Prakash VIT Chennai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29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376570"/>
            <a:ext cx="3276600" cy="865573"/>
          </a:xfrm>
        </p:spPr>
        <p:txBody>
          <a:bodyPr/>
          <a:lstStyle/>
          <a:p>
            <a:r>
              <a:rPr lang="en-IN" dirty="0"/>
              <a:t>Road Map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684524"/>
            <a:ext cx="4343400" cy="2654645"/>
          </a:xfrm>
        </p:spPr>
        <p:txBody>
          <a:bodyPr/>
          <a:lstStyle/>
          <a:p>
            <a:r>
              <a:rPr lang="en-IN" dirty="0"/>
              <a:t>What can a perceptron be used for ?</a:t>
            </a:r>
          </a:p>
          <a:p>
            <a:r>
              <a:rPr lang="en-IN" dirty="0"/>
              <a:t>Perceptron Algorithm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Prakash VIT Chennai</a:t>
            </a:r>
          </a:p>
        </p:txBody>
      </p:sp>
    </p:spTree>
    <p:extLst>
      <p:ext uri="{BB962C8B-B14F-4D97-AF65-F5344CB8AC3E}">
        <p14:creationId xmlns:p14="http://schemas.microsoft.com/office/powerpoint/2010/main" val="199993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990600" y="133350"/>
            <a:ext cx="7315200" cy="865573"/>
          </a:xfrm>
        </p:spPr>
        <p:txBody>
          <a:bodyPr/>
          <a:lstStyle/>
          <a:p>
            <a:r>
              <a:rPr lang="en-IN" dirty="0"/>
              <a:t>Perceptron as a binary classifier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112395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sz="1400" dirty="0"/>
              <a:t>Let us reconsider our problem of deciding whether to watch a movie or not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186653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sz="1400" dirty="0"/>
              <a:t>Suppose we are given a list of m movies and a label (class) associated with each movie indicating whether the user liked this movie or not : binary decision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316310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sz="1400" dirty="0"/>
              <a:t>Further, suppose we represent each movie with n features (some </a:t>
            </a:r>
            <a:r>
              <a:rPr lang="en-IN" sz="1400" dirty="0" err="1"/>
              <a:t>boolean</a:t>
            </a:r>
            <a:r>
              <a:rPr lang="en-IN" sz="1400" dirty="0"/>
              <a:t>, some real valued)</a:t>
            </a:r>
          </a:p>
        </p:txBody>
      </p:sp>
      <p:sp>
        <p:nvSpPr>
          <p:cNvPr id="5" name="Rectangle 4"/>
          <p:cNvSpPr/>
          <p:nvPr/>
        </p:nvSpPr>
        <p:spPr>
          <a:xfrm>
            <a:off x="5257800" y="1005813"/>
            <a:ext cx="3429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x</a:t>
            </a:r>
            <a:r>
              <a:rPr lang="en-IN" sz="1400" baseline="-25000" dirty="0"/>
              <a:t>1 </a:t>
            </a:r>
            <a:r>
              <a:rPr lang="en-IN" sz="1400" dirty="0"/>
              <a:t>= </a:t>
            </a:r>
            <a:r>
              <a:rPr lang="en-IN" sz="1400" dirty="0" err="1"/>
              <a:t>isActorRajinikanth</a:t>
            </a:r>
            <a:endParaRPr lang="en-IN" sz="1400" dirty="0"/>
          </a:p>
          <a:p>
            <a:r>
              <a:rPr lang="en-IN" sz="1400" dirty="0"/>
              <a:t>x</a:t>
            </a:r>
            <a:r>
              <a:rPr lang="en-IN" sz="1400" baseline="-25000" dirty="0"/>
              <a:t>2</a:t>
            </a:r>
            <a:r>
              <a:rPr lang="en-IN" sz="1400" dirty="0"/>
              <a:t> = </a:t>
            </a:r>
            <a:r>
              <a:rPr lang="en-IN" sz="1400" dirty="0" err="1"/>
              <a:t>isGenreFamily</a:t>
            </a:r>
            <a:endParaRPr lang="en-IN" sz="1400" dirty="0"/>
          </a:p>
          <a:p>
            <a:r>
              <a:rPr lang="en-IN" sz="1400" dirty="0"/>
              <a:t>x</a:t>
            </a:r>
            <a:r>
              <a:rPr lang="en-IN" sz="1400" baseline="-25000" dirty="0"/>
              <a:t>3</a:t>
            </a:r>
            <a:r>
              <a:rPr lang="en-IN" sz="1400" dirty="0"/>
              <a:t> = </a:t>
            </a:r>
            <a:r>
              <a:rPr lang="en-IN" sz="1400" dirty="0" err="1"/>
              <a:t>isDirectorKSRavi</a:t>
            </a:r>
            <a:endParaRPr lang="en-IN" sz="1400" dirty="0"/>
          </a:p>
          <a:p>
            <a:r>
              <a:rPr lang="en-IN" sz="1400" dirty="0"/>
              <a:t>x</a:t>
            </a:r>
            <a:r>
              <a:rPr lang="en-IN" sz="1400" baseline="-25000" dirty="0"/>
              <a:t>4</a:t>
            </a:r>
            <a:r>
              <a:rPr lang="en-IN" sz="1400" dirty="0"/>
              <a:t> = </a:t>
            </a:r>
            <a:r>
              <a:rPr lang="en-IN" sz="1400" dirty="0" err="1"/>
              <a:t>imdbRating</a:t>
            </a:r>
            <a:r>
              <a:rPr lang="en-IN" sz="1400" dirty="0"/>
              <a:t>(scaled to 0 to 1)</a:t>
            </a:r>
          </a:p>
          <a:p>
            <a:r>
              <a:rPr lang="en-IN" sz="1400" dirty="0"/>
              <a:t>... ...</a:t>
            </a:r>
          </a:p>
          <a:p>
            <a:r>
              <a:rPr lang="en-IN" sz="1400" dirty="0" err="1"/>
              <a:t>x</a:t>
            </a:r>
            <a:r>
              <a:rPr lang="en-IN" sz="1400" baseline="-25000" dirty="0" err="1"/>
              <a:t>n</a:t>
            </a:r>
            <a:r>
              <a:rPr lang="en-IN" sz="1400" dirty="0"/>
              <a:t> = </a:t>
            </a:r>
            <a:r>
              <a:rPr lang="en-IN" sz="1400" dirty="0" err="1"/>
              <a:t>criticsRating</a:t>
            </a:r>
            <a:r>
              <a:rPr lang="en-IN" sz="1400" dirty="0"/>
              <a:t>(scaled to 0 to 1)</a:t>
            </a:r>
          </a:p>
        </p:txBody>
      </p:sp>
      <p:sp>
        <p:nvSpPr>
          <p:cNvPr id="6" name="Rectangle 5"/>
          <p:cNvSpPr/>
          <p:nvPr/>
        </p:nvSpPr>
        <p:spPr>
          <a:xfrm>
            <a:off x="286966" y="408643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sz="1400" dirty="0"/>
              <a:t>We will assume that the data is linearly separable and we want a perceptron to learn how to make this decision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904362" y="4240326"/>
            <a:ext cx="42574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In other words, we want the perceptron </a:t>
            </a:r>
          </a:p>
          <a:p>
            <a:r>
              <a:rPr lang="en-IN" sz="1400" dirty="0"/>
              <a:t>to find the equation of this separating plane (or find the values of w</a:t>
            </a:r>
            <a:r>
              <a:rPr lang="en-IN" sz="1400" baseline="-25000" dirty="0"/>
              <a:t>0</a:t>
            </a:r>
            <a:r>
              <a:rPr lang="en-IN" sz="1400" dirty="0"/>
              <a:t>, w</a:t>
            </a:r>
            <a:r>
              <a:rPr lang="en-IN" sz="1400" baseline="-25000" dirty="0"/>
              <a:t>1</a:t>
            </a:r>
            <a:r>
              <a:rPr lang="en-IN" sz="1400" dirty="0"/>
              <a:t>, w</a:t>
            </a:r>
            <a:r>
              <a:rPr lang="en-IN" sz="1400" baseline="-25000" dirty="0"/>
              <a:t>2</a:t>
            </a:r>
            <a:r>
              <a:rPr lang="en-IN" sz="1400" dirty="0"/>
              <a:t>, .., </a:t>
            </a:r>
            <a:r>
              <a:rPr lang="en-IN" sz="1400" dirty="0" err="1"/>
              <a:t>w</a:t>
            </a:r>
            <a:r>
              <a:rPr lang="en-IN" sz="1400" baseline="-25000" dirty="0" err="1"/>
              <a:t>m</a:t>
            </a:r>
            <a:r>
              <a:rPr lang="en-IN" sz="1400" dirty="0"/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418775"/>
            <a:ext cx="2628900" cy="167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2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990600" y="133350"/>
            <a:ext cx="7315200" cy="865573"/>
          </a:xfrm>
        </p:spPr>
        <p:txBody>
          <a:bodyPr/>
          <a:lstStyle/>
          <a:p>
            <a:r>
              <a:rPr lang="en-IN" dirty="0"/>
              <a:t>Perceptron Algorithm 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12001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Algorithm: Perceptron Learning Algorithm </a:t>
            </a:r>
          </a:p>
          <a:p>
            <a:r>
              <a:rPr lang="en-IN" dirty="0"/>
              <a:t>P ← inputs with label 1;</a:t>
            </a:r>
          </a:p>
        </p:txBody>
      </p:sp>
    </p:spTree>
    <p:extLst>
      <p:ext uri="{BB962C8B-B14F-4D97-AF65-F5344CB8AC3E}">
        <p14:creationId xmlns:p14="http://schemas.microsoft.com/office/powerpoint/2010/main" val="257415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990600" y="133350"/>
            <a:ext cx="7315200" cy="865573"/>
          </a:xfrm>
        </p:spPr>
        <p:txBody>
          <a:bodyPr/>
          <a:lstStyle/>
          <a:p>
            <a:r>
              <a:rPr lang="en-IN" dirty="0"/>
              <a:t>Perceptron Algorithm 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12001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Algorithm: Perceptron Learning Algorithm </a:t>
            </a:r>
          </a:p>
          <a:p>
            <a:r>
              <a:rPr lang="en-IN" dirty="0"/>
              <a:t>P ← inputs with label 1;</a:t>
            </a:r>
          </a:p>
          <a:p>
            <a:r>
              <a:rPr lang="en-IN" dirty="0"/>
              <a:t>N ← inputs with label 0; </a:t>
            </a:r>
          </a:p>
        </p:txBody>
      </p:sp>
    </p:spTree>
    <p:extLst>
      <p:ext uri="{BB962C8B-B14F-4D97-AF65-F5344CB8AC3E}">
        <p14:creationId xmlns:p14="http://schemas.microsoft.com/office/powerpoint/2010/main" val="13371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990600" y="133350"/>
            <a:ext cx="7315200" cy="865573"/>
          </a:xfrm>
        </p:spPr>
        <p:txBody>
          <a:bodyPr/>
          <a:lstStyle/>
          <a:p>
            <a:r>
              <a:rPr lang="en-IN" dirty="0"/>
              <a:t>Perceptron Algorithm 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120015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Algorithm: Perceptron Learning Algorithm </a:t>
            </a:r>
          </a:p>
          <a:p>
            <a:r>
              <a:rPr lang="en-IN" dirty="0"/>
              <a:t>P ← inputs with label 1;</a:t>
            </a:r>
          </a:p>
          <a:p>
            <a:r>
              <a:rPr lang="en-IN" dirty="0"/>
              <a:t>N ← inputs with label 0;</a:t>
            </a:r>
          </a:p>
          <a:p>
            <a:r>
              <a:rPr lang="en-IN" dirty="0"/>
              <a:t>Initialize w randomly;  </a:t>
            </a:r>
          </a:p>
        </p:txBody>
      </p:sp>
    </p:spTree>
    <p:extLst>
      <p:ext uri="{BB962C8B-B14F-4D97-AF65-F5344CB8AC3E}">
        <p14:creationId xmlns:p14="http://schemas.microsoft.com/office/powerpoint/2010/main" val="185051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990600" y="133350"/>
            <a:ext cx="7315200" cy="865573"/>
          </a:xfrm>
        </p:spPr>
        <p:txBody>
          <a:bodyPr/>
          <a:lstStyle/>
          <a:p>
            <a:r>
              <a:rPr lang="en-IN" dirty="0"/>
              <a:t>Perceptron Algorithm 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1200150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Algorithm: Perceptron Learning Algorithm </a:t>
            </a:r>
          </a:p>
          <a:p>
            <a:r>
              <a:rPr lang="en-IN" dirty="0"/>
              <a:t>P ← inputs with label 1;</a:t>
            </a:r>
          </a:p>
          <a:p>
            <a:r>
              <a:rPr lang="en-IN" dirty="0"/>
              <a:t>N ← inputs with label 0;</a:t>
            </a:r>
          </a:p>
          <a:p>
            <a:r>
              <a:rPr lang="en-IN" dirty="0"/>
              <a:t>Initialize w randomly; </a:t>
            </a:r>
          </a:p>
          <a:p>
            <a:r>
              <a:rPr lang="en-IN" dirty="0">
                <a:solidFill>
                  <a:srgbClr val="FFFF00"/>
                </a:solidFill>
              </a:rPr>
              <a:t>while !convergence do</a:t>
            </a:r>
          </a:p>
          <a:p>
            <a:endParaRPr lang="en-IN" dirty="0">
              <a:solidFill>
                <a:srgbClr val="FFFF00"/>
              </a:solidFill>
            </a:endParaRPr>
          </a:p>
          <a:p>
            <a:endParaRPr lang="en-IN" dirty="0">
              <a:solidFill>
                <a:srgbClr val="FFFF00"/>
              </a:solidFill>
            </a:endParaRPr>
          </a:p>
          <a:p>
            <a:endParaRPr lang="en-IN" dirty="0">
              <a:solidFill>
                <a:srgbClr val="FFFF00"/>
              </a:solidFill>
            </a:endParaRPr>
          </a:p>
          <a:p>
            <a:endParaRPr lang="en-IN" dirty="0">
              <a:solidFill>
                <a:srgbClr val="FFFF00"/>
              </a:solidFill>
            </a:endParaRPr>
          </a:p>
          <a:p>
            <a:endParaRPr lang="en-IN" dirty="0">
              <a:solidFill>
                <a:srgbClr val="FFFF00"/>
              </a:solidFill>
            </a:endParaRPr>
          </a:p>
          <a:p>
            <a:endParaRPr lang="en-IN" dirty="0">
              <a:solidFill>
                <a:srgbClr val="FFFF00"/>
              </a:solidFill>
            </a:endParaRPr>
          </a:p>
          <a:p>
            <a:endParaRPr lang="en-IN" dirty="0">
              <a:solidFill>
                <a:srgbClr val="FFFF00"/>
              </a:solidFill>
            </a:endParaRPr>
          </a:p>
          <a:p>
            <a:r>
              <a:rPr lang="en-IN" dirty="0">
                <a:solidFill>
                  <a:srgbClr val="FFFF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7257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990600" y="133350"/>
            <a:ext cx="7315200" cy="865573"/>
          </a:xfrm>
        </p:spPr>
        <p:txBody>
          <a:bodyPr/>
          <a:lstStyle/>
          <a:p>
            <a:r>
              <a:rPr lang="en-IN" dirty="0"/>
              <a:t>Perceptron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38200" y="1200150"/>
                <a:ext cx="4572000" cy="341753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IN" dirty="0"/>
                  <a:t>Algorithm: Perceptron Learning Algorithm </a:t>
                </a:r>
              </a:p>
              <a:p>
                <a:r>
                  <a:rPr lang="en-IN" dirty="0"/>
                  <a:t>P ← inputs with label 1;</a:t>
                </a:r>
              </a:p>
              <a:p>
                <a:r>
                  <a:rPr lang="en-IN" dirty="0"/>
                  <a:t>N ← inputs with label 0;</a:t>
                </a:r>
              </a:p>
              <a:p>
                <a:r>
                  <a:rPr lang="en-IN" dirty="0"/>
                  <a:t>Initialize w randomly; </a:t>
                </a:r>
              </a:p>
              <a:p>
                <a:r>
                  <a:rPr lang="en-IN" dirty="0">
                    <a:solidFill>
                      <a:srgbClr val="FFFF00"/>
                    </a:solidFill>
                  </a:rPr>
                  <a:t>while !convergence do</a:t>
                </a:r>
              </a:p>
              <a:p>
                <a:r>
                  <a:rPr lang="en-IN" dirty="0"/>
                  <a:t>	</a:t>
                </a:r>
                <a:r>
                  <a:rPr lang="en-IN" dirty="0">
                    <a:solidFill>
                      <a:srgbClr val="FF0000"/>
                    </a:solidFill>
                  </a:rPr>
                  <a:t>Pick random x ∈ P ∪ N ; </a:t>
                </a:r>
              </a:p>
              <a:p>
                <a:pPr lvl="1"/>
                <a:r>
                  <a:rPr lang="en-IN" dirty="0"/>
                  <a:t>	</a:t>
                </a:r>
                <a:r>
                  <a:rPr lang="en-IN" sz="1600" dirty="0">
                    <a:solidFill>
                      <a:srgbClr val="00B0F0"/>
                    </a:solidFill>
                  </a:rPr>
                  <a:t>if x ∈ P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16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IN" sz="1600" b="0" i="1" baseline="-2500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IN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IN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&lt;0 </m:t>
                        </m:r>
                        <m:r>
                          <a:rPr lang="en-IN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𝑡h𝑒𝑛</m:t>
                        </m:r>
                        <m:r>
                          <a:rPr lang="en-IN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IN" sz="1600" dirty="0">
                    <a:solidFill>
                      <a:srgbClr val="00B0F0"/>
                    </a:solidFill>
                  </a:rPr>
                  <a:t> </a:t>
                </a:r>
              </a:p>
              <a:p>
                <a:pPr lvl="1"/>
                <a:r>
                  <a:rPr lang="en-IN" sz="1600" dirty="0">
                    <a:solidFill>
                      <a:srgbClr val="00B0F0"/>
                    </a:solidFill>
                  </a:rPr>
                  <a:t>		w = w  + x;</a:t>
                </a:r>
              </a:p>
              <a:p>
                <a:pPr lvl="1"/>
                <a:r>
                  <a:rPr lang="en-IN" sz="1600" dirty="0">
                    <a:solidFill>
                      <a:srgbClr val="00B0F0"/>
                    </a:solidFill>
                  </a:rPr>
                  <a:t>	end</a:t>
                </a:r>
              </a:p>
              <a:p>
                <a:r>
                  <a:rPr lang="en-IN" dirty="0">
                    <a:solidFill>
                      <a:srgbClr val="FFFF00"/>
                    </a:solidFill>
                  </a:rPr>
                  <a:t>	</a:t>
                </a:r>
              </a:p>
              <a:p>
                <a:endParaRPr lang="en-IN" dirty="0">
                  <a:solidFill>
                    <a:srgbClr val="FFFF00"/>
                  </a:solidFill>
                </a:endParaRPr>
              </a:p>
              <a:p>
                <a:r>
                  <a:rPr lang="en-IN" dirty="0">
                    <a:solidFill>
                      <a:srgbClr val="FFFF00"/>
                    </a:solidFill>
                  </a:rPr>
                  <a:t>end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00150"/>
                <a:ext cx="4572000" cy="3417539"/>
              </a:xfrm>
              <a:prstGeom prst="rect">
                <a:avLst/>
              </a:prstGeom>
              <a:blipFill rotWithShape="0">
                <a:blip r:embed="rId2"/>
                <a:stretch>
                  <a:fillRect l="-1200" t="-1071" b="-1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119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990600" y="133350"/>
            <a:ext cx="7315200" cy="865573"/>
          </a:xfrm>
        </p:spPr>
        <p:txBody>
          <a:bodyPr/>
          <a:lstStyle/>
          <a:p>
            <a:r>
              <a:rPr lang="en-IN" dirty="0"/>
              <a:t>Perceptron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38200" y="1200150"/>
                <a:ext cx="4572000" cy="357020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IN" dirty="0"/>
                  <a:t>Algorithm: Perceptron Learning Algorithm </a:t>
                </a:r>
              </a:p>
              <a:p>
                <a:r>
                  <a:rPr lang="en-IN" dirty="0"/>
                  <a:t>P ← inputs with label 1;</a:t>
                </a:r>
              </a:p>
              <a:p>
                <a:r>
                  <a:rPr lang="en-IN" dirty="0"/>
                  <a:t>N ← inputs with label 0;</a:t>
                </a:r>
              </a:p>
              <a:p>
                <a:r>
                  <a:rPr lang="en-IN" dirty="0"/>
                  <a:t>Initialize w randomly; </a:t>
                </a:r>
              </a:p>
              <a:p>
                <a:r>
                  <a:rPr lang="en-IN" dirty="0">
                    <a:solidFill>
                      <a:srgbClr val="FFFF00"/>
                    </a:solidFill>
                  </a:rPr>
                  <a:t>while !convergence do</a:t>
                </a:r>
              </a:p>
              <a:p>
                <a:r>
                  <a:rPr lang="en-IN" dirty="0"/>
                  <a:t>	</a:t>
                </a:r>
                <a:r>
                  <a:rPr lang="en-IN" dirty="0">
                    <a:solidFill>
                      <a:srgbClr val="FF0000"/>
                    </a:solidFill>
                  </a:rPr>
                  <a:t>Pick random x ∈ P ∪ N ; </a:t>
                </a:r>
              </a:p>
              <a:p>
                <a:pPr lvl="1"/>
                <a:r>
                  <a:rPr lang="en-IN" dirty="0"/>
                  <a:t>	</a:t>
                </a:r>
                <a:r>
                  <a:rPr lang="en-IN" sz="1600" dirty="0">
                    <a:solidFill>
                      <a:srgbClr val="00B0F0"/>
                    </a:solidFill>
                  </a:rPr>
                  <a:t>if x ∈ P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16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IN" sz="1600" b="0" i="1" baseline="-2500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IN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IN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&lt;0 </m:t>
                        </m:r>
                        <m:r>
                          <a:rPr lang="en-IN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𝑡h𝑒𝑛</m:t>
                        </m:r>
                        <m:r>
                          <a:rPr lang="en-IN" sz="1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IN" sz="1600" dirty="0">
                    <a:solidFill>
                      <a:srgbClr val="00B0F0"/>
                    </a:solidFill>
                  </a:rPr>
                  <a:t> </a:t>
                </a:r>
              </a:p>
              <a:p>
                <a:pPr lvl="1"/>
                <a:r>
                  <a:rPr lang="en-IN" sz="1600" dirty="0">
                    <a:solidFill>
                      <a:srgbClr val="00B0F0"/>
                    </a:solidFill>
                  </a:rPr>
                  <a:t>		w = w  + x;</a:t>
                </a:r>
              </a:p>
              <a:p>
                <a:pPr lvl="1"/>
                <a:r>
                  <a:rPr lang="en-IN" sz="1600" dirty="0">
                    <a:solidFill>
                      <a:srgbClr val="00B0F0"/>
                    </a:solidFill>
                  </a:rPr>
                  <a:t>	end</a:t>
                </a:r>
              </a:p>
              <a:p>
                <a:pPr lvl="1"/>
                <a:r>
                  <a:rPr lang="en-IN" dirty="0">
                    <a:solidFill>
                      <a:srgbClr val="FFFF00"/>
                    </a:solidFill>
                  </a:rPr>
                  <a:t>	</a:t>
                </a:r>
                <a:r>
                  <a:rPr lang="en-IN" sz="1600" dirty="0">
                    <a:solidFill>
                      <a:srgbClr val="FFC000"/>
                    </a:solidFill>
                  </a:rPr>
                  <a:t>if x ∈ N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16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16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6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16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sz="16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IN" sz="1600" i="1" baseline="-2500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6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IN" sz="16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IN" sz="1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IN" sz="16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a:rPr lang="en-IN" sz="16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𝑡h𝑒𝑛</m:t>
                        </m:r>
                        <m:r>
                          <a:rPr lang="en-IN" sz="16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IN" sz="1600" dirty="0">
                    <a:solidFill>
                      <a:srgbClr val="FFC000"/>
                    </a:solidFill>
                  </a:rPr>
                  <a:t> </a:t>
                </a:r>
              </a:p>
              <a:p>
                <a:pPr lvl="1"/>
                <a:r>
                  <a:rPr lang="en-IN" sz="1600" dirty="0">
                    <a:solidFill>
                      <a:srgbClr val="FFC000"/>
                    </a:solidFill>
                  </a:rPr>
                  <a:t>		w = w  - x;</a:t>
                </a:r>
              </a:p>
              <a:p>
                <a:pPr lvl="1"/>
                <a:r>
                  <a:rPr lang="en-IN" sz="1600" dirty="0">
                    <a:solidFill>
                      <a:srgbClr val="FFC000"/>
                    </a:solidFill>
                  </a:rPr>
                  <a:t>	end</a:t>
                </a:r>
              </a:p>
              <a:p>
                <a:r>
                  <a:rPr lang="en-IN" dirty="0">
                    <a:solidFill>
                      <a:srgbClr val="FFFF00"/>
                    </a:solidFill>
                  </a:rPr>
                  <a:t>end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00150"/>
                <a:ext cx="4572000" cy="3570208"/>
              </a:xfrm>
              <a:prstGeom prst="rect">
                <a:avLst/>
              </a:prstGeom>
              <a:blipFill rotWithShape="0">
                <a:blip r:embed="rId2"/>
                <a:stretch>
                  <a:fillRect l="-1200" t="-1024" b="-17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796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t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t" id="{1BE9F653-88B7-4C19-9181-95CCE28CF823}" vid="{1827CDCF-ED66-48B0-B209-7830331AAA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9405b91-c366-46ef-9680-99183cd4181d">
      <Terms xmlns="http://schemas.microsoft.com/office/infopath/2007/PartnerControls"/>
    </lcf76f155ced4ddcb4097134ff3c332f>
    <TaxCatchAll xmlns="37c5fae0-cb61-491e-a5b2-f5342e882e94" xsi:nil="true"/>
    <SharedWithUsers xmlns="37c5fae0-cb61-491e-a5b2-f5342e882e94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6EA97DE96CB84E8C526BF093837D34" ma:contentTypeVersion="17" ma:contentTypeDescription="Create a new document." ma:contentTypeScope="" ma:versionID="620fe7fc6f15b7978a0d3c72c20a2240">
  <xsd:schema xmlns:xsd="http://www.w3.org/2001/XMLSchema" xmlns:xs="http://www.w3.org/2001/XMLSchema" xmlns:p="http://schemas.microsoft.com/office/2006/metadata/properties" xmlns:ns2="c9405b91-c366-46ef-9680-99183cd4181d" xmlns:ns3="37c5fae0-cb61-491e-a5b2-f5342e882e94" targetNamespace="http://schemas.microsoft.com/office/2006/metadata/properties" ma:root="true" ma:fieldsID="12ce543ee378ec854686a0a09c447319" ns2:_="" ns3:_="">
    <xsd:import namespace="c9405b91-c366-46ef-9680-99183cd4181d"/>
    <xsd:import namespace="37c5fae0-cb61-491e-a5b2-f5342e882e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05b91-c366-46ef-9680-99183cd418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c5fae0-cb61-491e-a5b2-f5342e882e94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97492ae5-6b3e-4f70-93ef-a6858103c961}" ma:internalName="TaxCatchAll" ma:showField="CatchAllData" ma:web="37c5fae0-cb61-491e-a5b2-f5342e882e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233FB5-4127-4C34-8562-59BA3DD6266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68001D3-EC1F-4ABF-A36B-9D9E34CB66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DDC2FD-74D1-438B-82E4-A5ED6A526DA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5445</TotalTime>
  <Words>883</Words>
  <Application>Microsoft Office PowerPoint</Application>
  <PresentationFormat>On-screen Show (16:9)</PresentationFormat>
  <Paragraphs>182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vit</vt:lpstr>
      <vt:lpstr>PowerPoint Presentation</vt:lpstr>
      <vt:lpstr>Road Map </vt:lpstr>
      <vt:lpstr>Perceptron as a binary classifier</vt:lpstr>
      <vt:lpstr>Perceptron Algorithm </vt:lpstr>
      <vt:lpstr>Perceptron Algorithm </vt:lpstr>
      <vt:lpstr>Perceptron Algorithm </vt:lpstr>
      <vt:lpstr>Perceptron Algorithm </vt:lpstr>
      <vt:lpstr>Perceptron Algorithm </vt:lpstr>
      <vt:lpstr>Perceptron Algorithm </vt:lpstr>
      <vt:lpstr>Perceptron Algorithm </vt:lpstr>
      <vt:lpstr>Perceptron Algorithm </vt:lpstr>
      <vt:lpstr>Perceptron Algorithm </vt:lpstr>
      <vt:lpstr>Perceptron Algorithm </vt:lpstr>
      <vt:lpstr>Perceptron Algorithm </vt:lpstr>
      <vt:lpstr>So far,</vt:lpstr>
      <vt:lpstr>what do we do about functions which are not linearly separable ?</vt:lpstr>
      <vt:lpstr>Example 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Prakash Periyasamy</cp:lastModifiedBy>
  <cp:revision>484</cp:revision>
  <dcterms:created xsi:type="dcterms:W3CDTF">2006-08-16T00:00:00Z</dcterms:created>
  <dcterms:modified xsi:type="dcterms:W3CDTF">2023-06-30T09:26:08Z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0x010100936EA97DE96CB84E8C526BF093837D34</vt:lpwstr>
  </property>
  <property fmtid="{D5CDD505-2E9C-101B-9397-08002B2CF9AE}" pid="3" name="Order">
    <vt:r8>1300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