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4"/>
  </p:sldMasterIdLst>
  <p:notesMasterIdLst>
    <p:notesMasterId r:id="rId17"/>
  </p:notesMasterIdLst>
  <p:sldIdLst>
    <p:sldId id="256" r:id="rId5"/>
    <p:sldId id="290" r:id="rId6"/>
    <p:sldId id="341" r:id="rId7"/>
    <p:sldId id="342" r:id="rId8"/>
    <p:sldId id="343" r:id="rId9"/>
    <p:sldId id="354" r:id="rId10"/>
    <p:sldId id="355" r:id="rId11"/>
    <p:sldId id="344" r:id="rId12"/>
    <p:sldId id="345" r:id="rId13"/>
    <p:sldId id="346" r:id="rId14"/>
    <p:sldId id="320" r:id="rId15"/>
    <p:sldId id="289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5B4761-AE0C-4387-BCCC-6438988BCF2A}" v="2" dt="2023-07-24T23:02:32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2276"/>
  </p:normalViewPr>
  <p:slideViewPr>
    <p:cSldViewPr>
      <p:cViewPr varScale="1">
        <p:scale>
          <a:sx n="118" d="100"/>
          <a:sy n="118" d="100"/>
        </p:scale>
        <p:origin x="28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na Venkatesh S" userId="S::prasannavenkatesh.s2021a@vitstudent.ac.in::013cf89f-ccc7-4b16-8a00-2dac4152d344" providerId="AD" clId="Web-{BA5B4761-AE0C-4387-BCCC-6438988BCF2A}"/>
    <pc:docChg chg="sldOrd">
      <pc:chgData name="Prasanna Venkatesh S" userId="S::prasannavenkatesh.s2021a@vitstudent.ac.in::013cf89f-ccc7-4b16-8a00-2dac4152d344" providerId="AD" clId="Web-{BA5B4761-AE0C-4387-BCCC-6438988BCF2A}" dt="2023-07-24T23:02:32.172" v="1"/>
      <pc:docMkLst>
        <pc:docMk/>
      </pc:docMkLst>
      <pc:sldChg chg="ord">
        <pc:chgData name="Prasanna Venkatesh S" userId="S::prasannavenkatesh.s2021a@vitstudent.ac.in::013cf89f-ccc7-4b16-8a00-2dac4152d344" providerId="AD" clId="Web-{BA5B4761-AE0C-4387-BCCC-6438988BCF2A}" dt="2023-07-24T23:02:32.172" v="1"/>
        <pc:sldMkLst>
          <pc:docMk/>
          <pc:sldMk cId="947119643" sldId="346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312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96.27907" units="1/cm"/>
          <inkml:channelProperty channel="Y" name="resolution" value="96.49484" units="1/cm"/>
          <inkml:channelProperty channel="T" name="resolution" value="1" units="1/dev"/>
        </inkml:channelProperties>
      </inkml:inkSource>
      <inkml:timestamp xml:id="ts0" timeString="2021-08-24T05:33:47.923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1802 8021 0,'0'0'16,"0"0"-16,0 0 16,0 0-16,0 0 15,0 0 1,0 0-16,0 0 16,0 0-16,0 0 15,0 0 1,0 0-16,31-7 15,-8-1-15,8 1 16,-1-1 0,1 0-16,0-7 15,7 0-15,8 0 16,0-8 0,0 0-16,-8 0 15,1 0-15,-9-8 16,9 1-1,-9-8-15,9-8 16,-9 8-16,1-8 16,-8 8-1,-8-8-15,1 8 16,-9 0-16,1 0 16,-8 7-1,-8 0-15,1 1 16,-9-1-16,-7 1 15,-15-1 1,0 1-16,-1 7 16,1 0-16,-16 0 15,-7 8 1,-8 7-16,8 8 16,-1 8-16,1 7 15,-8 0 1,0 16-16,15-1 15,8 9-15,8 6 16,7 1 0,8 8-16,8-1 15,7 8-15,16-15 16,7 0 0,16-8-16,-31-38 15</inkml:trace>
  <inkml:trace contextRef="#ctx0" brushRef="#br0" timeOffset="463.15">2792 6785 0,'0'0'15,"0"0"-15,0 0 16,0 0-16,-8 31 16,-15 22-1,-15 31-15,-1 8 16,9-1-16,6-7 16,1 0-1,8-8-15,7-22 16,8-8-16,8-16 15,7 1 1,1-8-16,7-8 16,0-8-16,15-14 15,24-24 1,7-15-16,0-15 16,-16-7-16,-7-1 15,-15 8 1,-8-8-16,-8 16 15,-7 7-15,-8 8 16,0 7 0,-15 8-16,-8 23 15,23 0-15</inkml:trace>
  <inkml:trace contextRef="#ctx0" brushRef="#br0" timeOffset="520.34">2753 7357 0,'8'0'15,"38"0"-15,215 23 16</inkml:trace>
  <inkml:trace contextRef="#ctx0" brushRef="#br0" timeOffset="1140.15">7155 11555 0,'0'0'0,"0"0"16,0 0-16,46 0 16,0-7-16,8-1 15,0 0 1,-1 1-16,1-1 16,0 0-1,-16 1-15,-38 7 16</inkml:trace>
  <inkml:trace contextRef="#ctx0" brushRef="#br0" timeOffset="1587.47">2224 7876 0,'0'0'16,"0"0"-16,0 0 16,0 0-1,0 0-15</inkml:trace>
  <inkml:trace contextRef="#ctx0" brushRef="#br0" timeOffset="1744.88">2937 7739 0,'0'0'16,"0"0"-16,0 0 15,0 0 1,0 0-16,8 23 16,-8-23-16</inkml:trace>
  <inkml:trace contextRef="#ctx0" brushRef="#br0" timeOffset="2856.17">1848 7128 0,'0'0'0,"0"0"16,0 0-16,0 0 16,23 46-1,-7-8-15,7 31 16,7 15-1,-7-8-15,0-22 16,-7-8-16,-9-16 16,1-7-16,-8-23 15,8 23 1,-8-23-16,0 0 16,0 0-16,-23-23 15,23 23 1,-39-46-16,16 8 15,0-8-15,8-7 16,7-8 0,16-23-16,23-38 15,15 0-15,7 22 16,-53 100 0</inkml:trace>
  <inkml:trace contextRef="#ctx0" brushRef="#br0" timeOffset="3323">1986 7243 0,'0'0'16,"0"0"-16,0 0 16,0 0-16,0 0 15,0 0 1,31-31-16,7-22 15,16-8-15,0 0 16,-16 23 0,-7 7-16,-8 8 15,-23 23-15,30-23 16,-30 23 0,23 8-16,-7 15 15,7 7-15,-8 9 16,0-1-1,1-8-15,-9-7 16,1 0 0,-8-23-16,8 23 15,-8-23-15,0 0 16,0 0-16,0-53 16,0-8-1,0-23-15,7-16 16,9 1-16,22-23 15,39-8 1,-1 31-16,17 7 16,-93 92-16</inkml:trace>
  <inkml:trace contextRef="#ctx0" brushRef="#br0" timeOffset="3774.07">4778 7258 0,'0'0'16,"0"0"0,0 0-16,23 31 15,0 22-15,0 8 16,-8-7 0,1-9-16,-9-6 15,1-9-15,-8-7 16,0-23-1,-8 23-15,8-23 16,-30-15-16,-1-23 16,-7-39-1,7-22-15,15 23 16,9-1-16,14 1 16,24-8-1,0 8-15,0 15 16,-31 61-16</inkml:trace>
  <inkml:trace contextRef="#ctx0" brushRef="#br0" timeOffset="4071.43">4739 7380 0,'0'0'0,"0"0"15,0 0-15,0 0 16,24-7-16,22-24 15,15-15 1,31-22-16,-8 7 16,-15 15-1,-23 15-15,-15 8 16,-8 8-16,0 8 16,-23 7-1,31 7-15,-8 8 16,0 8-16,0 8 15,0-1 1,0 9-16,0-1 16,-23-38-16</inkml:trace>
  <inkml:trace contextRef="#ctx0" brushRef="#br0" timeOffset="4245.03">5131 6930 0,'0'0'16,"0"0"-16,0 0 16,0 0-16,38-8 15,46-14 1,47-24-16,30-23 16,215-91-1</inkml:trace>
  <inkml:trace contextRef="#ctx0" brushRef="#br0" timeOffset="4593.13">7608 7113 0,'0'0'0,"0"0"16,0 0-1,0 0-15,15 31 16,0-1-16,1 8 16,-1 16-1,-7 7-15,-8-61 16</inkml:trace>
  <inkml:trace contextRef="#ctx0" brushRef="#br0" timeOffset="5085.03">7408 7266 0,'0'0'16,"0"0"-16,0 0 16,0 0-1,0 0-15,0 0 16,31-15-16,15-8 16,23-15-1,-8 7-15,-7 8 16,0 8-16,-16 7 15,-7 8 1,-1 0-16,-7 0 16,0 8-16,-23-8 15,39 23 1,-39-23-16,31 30 16,-31-30-16,15 31 15,-15-31 1,15 23-16,-15-23 15,0 0-15,16 23 16,-16-23 0,0 0-16,7-54 15,9-60-15,-1-16 16,8 46 0,-8 15-16,1 16 15,-1 15-15,0 7 16,1 8-1,7 0-15,7 0 16,39-7-16,23-8 16,46-8-1,230-91-15</inkml:trace>
  <inkml:trace contextRef="#ctx0" brushRef="#br0" timeOffset="5488.2">10254 7060 0,'0'0'0,"0"0"16,0 0-1,23 38-15,0 23 16,7 38-16,-7 8 16,-7-31-1,-9-22-15,1-24 16,-8-7-16,0-23 16</inkml:trace>
  <inkml:trace contextRef="#ctx0" brushRef="#br0" timeOffset="5647.28">10223 6953 0,'0'0'0,"0"0"15,0 0 1,0 0-16,23-8 16,15 1-16,31-9 15,0 1 1,-69 15-16</inkml:trace>
  <inkml:trace contextRef="#ctx0" brushRef="#br0" timeOffset="5794.44">10882 7144 0,'0'0'0,"0"0"16,0 0-1,0 0-15,8 23 16,7 7-16,8 31 15,-23-61 1</inkml:trace>
  <inkml:trace contextRef="#ctx0" brushRef="#br0" timeOffset="5941.75">10859 6854 0,'0'0'16,"0"0"-1,0 0-15,31-23 16,122-92-16,193-129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24-07-2023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036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0871-A2B6-4FAF-A3D7-6FBD3D1E0374}" type="datetime1">
              <a:rPr lang="en-US" smtClean="0"/>
              <a:t>7/24/2023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Prakash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8E2-CF1E-4383-8092-3835FBBFBFD8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5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C0AE-1B26-4CF6-A754-EAE14E9F8ED9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8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BC61-3BB2-4461-BD7B-98DEF912D848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Prakash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96E8-4130-4569-BCFC-8A8CCB61D55E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7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39B1-23EF-4068-96C2-B0B7B720A3A4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807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6AD0-81A9-4ED5-8903-97A66FC65503}" type="datetime1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08AD-B428-42D9-B5C2-5295B55DD10D}" type="datetime1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6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629A-16DA-41BB-A986-D9B829B522AE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6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E60F-F292-493B-A8C8-925F89338A85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FFEE-1DFD-4B27-97F5-2BE4FAAC4A80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2A88188-02E6-421B-AF64-844BF6437DD9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Prakash VIT Chennai</a:t>
            </a:r>
          </a:p>
        </p:txBody>
      </p:sp>
    </p:spTree>
    <p:extLst>
      <p:ext uri="{BB962C8B-B14F-4D97-AF65-F5344CB8AC3E}">
        <p14:creationId xmlns:p14="http://schemas.microsoft.com/office/powerpoint/2010/main" val="2651385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neural-networks-crash-course/" TargetMode="External"/><Relationship Id="rId2" Type="http://schemas.openxmlformats.org/officeDocument/2006/relationships/hyperlink" Target="https://www.cse.iitm.ac.in/~miteshk/CS6910.html#schedu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438150"/>
            <a:ext cx="4800600" cy="1466850"/>
          </a:xfrm>
        </p:spPr>
        <p:txBody>
          <a:bodyPr>
            <a:noAutofit/>
          </a:bodyPr>
          <a:lstStyle/>
          <a:p>
            <a:endParaRPr lang="en-US" sz="3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0" y="3790950"/>
            <a:ext cx="3886200" cy="457200"/>
          </a:xfrm>
        </p:spPr>
        <p:txBody>
          <a:bodyPr>
            <a:normAutofit/>
          </a:bodyPr>
          <a:lstStyle/>
          <a:p>
            <a:r>
              <a:rPr lang="en-IN" dirty="0"/>
              <a:t>Prakash P VIT , Chennai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886200" y="2162175"/>
            <a:ext cx="4953000" cy="1371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7030A0"/>
                </a:solidFill>
              </a:rPr>
              <a:t>Multilayer Perceptron </a:t>
            </a:r>
          </a:p>
          <a:p>
            <a:pPr algn="ctr"/>
            <a:endParaRPr lang="en-IN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4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8"/>
    </mc:Choice>
    <mc:Fallback xmlns="">
      <p:transition spd="slow" advTm="732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799289" y="-203253"/>
            <a:ext cx="7315200" cy="865573"/>
          </a:xfrm>
        </p:spPr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2" name="Rectangle 1"/>
          <p:cNvSpPr/>
          <p:nvPr/>
        </p:nvSpPr>
        <p:spPr>
          <a:xfrm>
            <a:off x="723089" y="730197"/>
            <a:ext cx="6019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Given this data about our past movie experience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723089" y="1116147"/>
            <a:ext cx="6477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For each movie, we are given the values of the various factors (x1, x2, . . . , </a:t>
            </a:r>
            <a:r>
              <a:rPr lang="en-IN" sz="1600" dirty="0" err="1"/>
              <a:t>xn</a:t>
            </a:r>
            <a:r>
              <a:rPr lang="en-IN" sz="1600" dirty="0"/>
              <a:t>) that we base our decision on and we are also </a:t>
            </a:r>
            <a:r>
              <a:rPr lang="en-IN" sz="1600" dirty="0" err="1"/>
              <a:t>also</a:t>
            </a:r>
            <a:r>
              <a:rPr lang="en-IN" sz="1600" dirty="0"/>
              <a:t> given the value of y (like/dislike)</a:t>
            </a:r>
          </a:p>
        </p:txBody>
      </p:sp>
      <p:sp>
        <p:nvSpPr>
          <p:cNvPr id="4" name="Rectangle 3"/>
          <p:cNvSpPr/>
          <p:nvPr/>
        </p:nvSpPr>
        <p:spPr>
          <a:xfrm>
            <a:off x="703633" y="2039186"/>
            <a:ext cx="54815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p</a:t>
            </a:r>
            <a:r>
              <a:rPr lang="en-IN" sz="1600" baseline="-25000" dirty="0"/>
              <a:t>i</a:t>
            </a:r>
            <a:r>
              <a:rPr lang="en-IN" sz="1600" dirty="0"/>
              <a:t> ’s are the points for which the output was 1 and </a:t>
            </a:r>
            <a:r>
              <a:rPr lang="en-IN" sz="1600" dirty="0" err="1"/>
              <a:t>n</a:t>
            </a:r>
            <a:r>
              <a:rPr lang="en-IN" sz="1600" baseline="-25000" dirty="0" err="1"/>
              <a:t>i</a:t>
            </a:r>
            <a:r>
              <a:rPr lang="en-IN" sz="1600" dirty="0"/>
              <a:t> ’s are the points for which it was 0</a:t>
            </a:r>
          </a:p>
        </p:txBody>
      </p:sp>
      <p:sp>
        <p:nvSpPr>
          <p:cNvPr id="5" name="Rectangle 4"/>
          <p:cNvSpPr/>
          <p:nvPr/>
        </p:nvSpPr>
        <p:spPr>
          <a:xfrm>
            <a:off x="713361" y="2716003"/>
            <a:ext cx="4572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data may or may not be linearly separable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3105150"/>
            <a:ext cx="441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It is possible to have a network of </a:t>
            </a:r>
            <a:r>
              <a:rPr lang="en-IN" sz="1600" dirty="0" err="1"/>
              <a:t>perceptrons</a:t>
            </a:r>
            <a:r>
              <a:rPr lang="en-IN" sz="1600" dirty="0"/>
              <a:t> and learn the weights in this network such that for any given p</a:t>
            </a:r>
            <a:r>
              <a:rPr lang="en-IN" sz="1600" baseline="-25000" dirty="0"/>
              <a:t>i</a:t>
            </a:r>
            <a:r>
              <a:rPr lang="en-IN" sz="1600" dirty="0"/>
              <a:t> or </a:t>
            </a:r>
            <a:r>
              <a:rPr lang="en-IN" sz="1600" dirty="0" err="1"/>
              <a:t>n</a:t>
            </a:r>
            <a:r>
              <a:rPr lang="en-IN" sz="1600" baseline="-25000" dirty="0" err="1"/>
              <a:t>j</a:t>
            </a:r>
            <a:r>
              <a:rPr lang="en-IN" sz="1600" dirty="0"/>
              <a:t> the output of the network will be the same as </a:t>
            </a:r>
            <a:r>
              <a:rPr lang="en-IN" sz="1600" dirty="0" err="1"/>
              <a:t>y</a:t>
            </a:r>
            <a:r>
              <a:rPr lang="en-IN" sz="1600" baseline="-25000" dirty="0" err="1"/>
              <a:t>i</a:t>
            </a:r>
            <a:r>
              <a:rPr lang="en-IN" sz="1600" dirty="0"/>
              <a:t> or </a:t>
            </a:r>
            <a:r>
              <a:rPr lang="en-IN" sz="1600" dirty="0" err="1"/>
              <a:t>y</a:t>
            </a:r>
            <a:r>
              <a:rPr lang="en-IN" sz="1600" baseline="-25000" dirty="0" err="1"/>
              <a:t>j</a:t>
            </a:r>
            <a:r>
              <a:rPr lang="en-IN" sz="1600" dirty="0"/>
              <a:t> (i.e., we can separate the positive and the negative points)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888" y="1657350"/>
            <a:ext cx="2791636" cy="177424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91200" y="3431590"/>
            <a:ext cx="3313889" cy="163121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7030A0"/>
                </a:solidFill>
              </a:rPr>
              <a:t>Networks of the form that we just saw (containing, an input, output and one or more hidden layers) are called </a:t>
            </a:r>
            <a:r>
              <a:rPr lang="en-IN" sz="1600" b="1" dirty="0">
                <a:solidFill>
                  <a:srgbClr val="7030A0"/>
                </a:solidFill>
              </a:rPr>
              <a:t>Multilayer </a:t>
            </a:r>
            <a:r>
              <a:rPr lang="en-IN" sz="1600" b="1" dirty="0" err="1">
                <a:solidFill>
                  <a:srgbClr val="7030A0"/>
                </a:solidFill>
              </a:rPr>
              <a:t>Perceptrons</a:t>
            </a:r>
            <a:r>
              <a:rPr lang="en-IN" sz="1600" b="1" dirty="0">
                <a:solidFill>
                  <a:srgbClr val="7030A0"/>
                </a:solidFill>
              </a:rPr>
              <a:t> </a:t>
            </a:r>
            <a:r>
              <a:rPr lang="en-IN" sz="1600" dirty="0">
                <a:solidFill>
                  <a:srgbClr val="7030A0"/>
                </a:solidFill>
              </a:rPr>
              <a:t>(MLP, in short) /”</a:t>
            </a:r>
            <a:r>
              <a:rPr lang="en-IN" sz="1600" b="1" dirty="0" err="1">
                <a:solidFill>
                  <a:srgbClr val="7030A0"/>
                </a:solidFill>
              </a:rPr>
              <a:t>Multilayered</a:t>
            </a:r>
            <a:r>
              <a:rPr lang="en-IN" sz="1600" b="1" dirty="0">
                <a:solidFill>
                  <a:srgbClr val="7030A0"/>
                </a:solidFill>
              </a:rPr>
              <a:t> Network of </a:t>
            </a:r>
            <a:r>
              <a:rPr lang="en-IN" sz="1600" b="1" dirty="0" err="1">
                <a:solidFill>
                  <a:srgbClr val="7030A0"/>
                </a:solidFill>
              </a:rPr>
              <a:t>Perceptrons</a:t>
            </a:r>
            <a:r>
              <a:rPr lang="en-IN" sz="1600" b="1" dirty="0">
                <a:solidFill>
                  <a:srgbClr val="7030A0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711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https://www.cse.iitm.ac.in/~miteshk/CS6910.html#schedule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https://machinelearningmastery.com/neural-networks-crash-course/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</p:spTree>
    <p:extLst>
      <p:ext uri="{BB962C8B-B14F-4D97-AF65-F5344CB8AC3E}">
        <p14:creationId xmlns:p14="http://schemas.microsoft.com/office/powerpoint/2010/main" val="107086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477000" y="2898823"/>
            <a:ext cx="2438400" cy="823829"/>
          </a:xfrm>
        </p:spPr>
        <p:txBody>
          <a:bodyPr>
            <a:normAutofit/>
          </a:bodyPr>
          <a:lstStyle/>
          <a:p>
            <a:r>
              <a:rPr lang="en-IN" sz="2800" dirty="0"/>
              <a:t>Thanks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4781431"/>
            <a:ext cx="2246489" cy="225920"/>
          </a:xfrm>
        </p:spPr>
        <p:txBody>
          <a:bodyPr/>
          <a:lstStyle/>
          <a:p>
            <a:pPr>
              <a:defRPr/>
            </a:pPr>
            <a:r>
              <a:rPr lang="en-US"/>
              <a:t>Prakash VIT Chennai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294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376570"/>
            <a:ext cx="3276600" cy="865573"/>
          </a:xfrm>
        </p:spPr>
        <p:txBody>
          <a:bodyPr/>
          <a:lstStyle/>
          <a:p>
            <a:r>
              <a:rPr lang="en-IN" dirty="0"/>
              <a:t>Road Map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84524"/>
            <a:ext cx="4343400" cy="2654645"/>
          </a:xfrm>
        </p:spPr>
        <p:txBody>
          <a:bodyPr/>
          <a:lstStyle/>
          <a:p>
            <a:r>
              <a:rPr lang="en-IN" dirty="0"/>
              <a:t>Multilayer Perceptron </a:t>
            </a:r>
          </a:p>
          <a:p>
            <a:r>
              <a:rPr lang="en-IN" dirty="0"/>
              <a:t>Representation Power of a Network of </a:t>
            </a:r>
            <a:r>
              <a:rPr lang="en-IN" dirty="0" err="1"/>
              <a:t>Perceptrons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</p:spTree>
    <p:extLst>
      <p:ext uri="{BB962C8B-B14F-4D97-AF65-F5344CB8AC3E}">
        <p14:creationId xmlns:p14="http://schemas.microsoft.com/office/powerpoint/2010/main" val="1999934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90600" y="1333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IN" dirty="0"/>
              <a:t>Linearly Separable Boolean Functions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1123950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How many </a:t>
            </a:r>
            <a:r>
              <a:rPr lang="en-IN" dirty="0" err="1"/>
              <a:t>boolean</a:t>
            </a:r>
            <a:r>
              <a:rPr lang="en-IN" dirty="0"/>
              <a:t> functions can you design from 2 inputs 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33550"/>
            <a:ext cx="8458200" cy="146482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33400" y="343864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In general, how many </a:t>
            </a:r>
            <a:r>
              <a:rPr lang="en-IN" dirty="0" err="1">
                <a:solidFill>
                  <a:srgbClr val="FF0000"/>
                </a:solidFill>
              </a:rPr>
              <a:t>boolean</a:t>
            </a:r>
            <a:r>
              <a:rPr lang="en-IN" dirty="0">
                <a:solidFill>
                  <a:srgbClr val="FF0000"/>
                </a:solidFill>
              </a:rPr>
              <a:t> functions can you have for n inputs 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933005"/>
            <a:ext cx="9715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2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90600" y="133350"/>
            <a:ext cx="7315200" cy="865573"/>
          </a:xfrm>
        </p:spPr>
        <p:txBody>
          <a:bodyPr>
            <a:noAutofit/>
          </a:bodyPr>
          <a:lstStyle/>
          <a:p>
            <a:r>
              <a:rPr lang="en-IN" sz="2800" dirty="0"/>
              <a:t>Representation Power of a Network of </a:t>
            </a:r>
            <a:r>
              <a:rPr lang="en-IN" sz="2800" dirty="0" err="1"/>
              <a:t>Perceptrons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762000" y="127635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Assume True = +1 and False = -1</a:t>
            </a:r>
          </a:p>
          <a:p>
            <a:r>
              <a:rPr lang="en-IN" dirty="0"/>
              <a:t>Consider 2 inputs and 4 </a:t>
            </a:r>
            <a:r>
              <a:rPr lang="en-IN" dirty="0" err="1"/>
              <a:t>perceptrons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200" y="19621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Each input is connected to all the 4 </a:t>
            </a:r>
            <a:r>
              <a:rPr lang="en-IN" dirty="0" err="1"/>
              <a:t>perceptrons</a:t>
            </a:r>
            <a:r>
              <a:rPr lang="en-IN" dirty="0"/>
              <a:t> with specific weight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952750"/>
            <a:ext cx="2986088" cy="18107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52750"/>
            <a:ext cx="3026519" cy="18716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34191" y="11378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bias (w</a:t>
            </a:r>
            <a:r>
              <a:rPr lang="en-IN" baseline="-25000" dirty="0"/>
              <a:t>0</a:t>
            </a:r>
            <a:r>
              <a:rPr lang="en-IN" dirty="0"/>
              <a:t>) of each perceptron is -2 (i.e.,</a:t>
            </a:r>
          </a:p>
          <a:p>
            <a:r>
              <a:rPr lang="en-IN" dirty="0"/>
              <a:t>each perceptron will fire only if the weighted</a:t>
            </a:r>
          </a:p>
          <a:p>
            <a:r>
              <a:rPr lang="en-IN" dirty="0"/>
              <a:t>sum of its input is ≥ 2)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495550"/>
            <a:ext cx="3481388" cy="20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5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90600" y="133350"/>
            <a:ext cx="7315200" cy="865573"/>
          </a:xfrm>
        </p:spPr>
        <p:txBody>
          <a:bodyPr>
            <a:noAutofit/>
          </a:bodyPr>
          <a:lstStyle/>
          <a:p>
            <a:r>
              <a:rPr lang="en-IN" sz="2800" dirty="0"/>
              <a:t>Representation Power of a Network of </a:t>
            </a:r>
            <a:r>
              <a:rPr lang="en-IN" sz="2800" dirty="0" err="1"/>
              <a:t>Perceptrons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685800" y="11239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Each of these </a:t>
            </a:r>
            <a:r>
              <a:rPr lang="en-IN" dirty="0" err="1"/>
              <a:t>perceptrons</a:t>
            </a:r>
            <a:r>
              <a:rPr lang="en-IN" dirty="0"/>
              <a:t> is connected to an</a:t>
            </a:r>
          </a:p>
          <a:p>
            <a:r>
              <a:rPr lang="en-IN" dirty="0"/>
              <a:t>output perceptron by weights (which need to</a:t>
            </a:r>
          </a:p>
          <a:p>
            <a:r>
              <a:rPr lang="en-IN" dirty="0"/>
              <a:t>be learned)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66950"/>
            <a:ext cx="3067050" cy="25770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105400" y="1187619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output of this perceptron (y) is the output of this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289"/>
          <a:stretch/>
        </p:blipFill>
        <p:spPr>
          <a:xfrm>
            <a:off x="5343407" y="2058509"/>
            <a:ext cx="3105386" cy="278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90600" y="133350"/>
            <a:ext cx="7315200" cy="865573"/>
          </a:xfrm>
        </p:spPr>
        <p:txBody>
          <a:bodyPr>
            <a:noAutofit/>
          </a:bodyPr>
          <a:lstStyle/>
          <a:p>
            <a:r>
              <a:rPr lang="en-IN" sz="2800" dirty="0"/>
              <a:t>Representation Power of a Network of </a:t>
            </a:r>
            <a:r>
              <a:rPr lang="en-IN" sz="2800" dirty="0" err="1"/>
              <a:t>Perceptrons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838200" y="940362"/>
            <a:ext cx="2131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Terminology Alert !!!</a:t>
            </a:r>
          </a:p>
        </p:txBody>
      </p:sp>
      <p:sp>
        <p:nvSpPr>
          <p:cNvPr id="8" name="Rectangle 7"/>
          <p:cNvSpPr/>
          <p:nvPr/>
        </p:nvSpPr>
        <p:spPr>
          <a:xfrm>
            <a:off x="4349885" y="679122"/>
            <a:ext cx="3000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This network contains 3 layers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4289898" y="106404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layer containing the inputs (x1, x2) is</a:t>
            </a:r>
          </a:p>
          <a:p>
            <a:r>
              <a:rPr lang="en-IN" dirty="0"/>
              <a:t>called the </a:t>
            </a:r>
            <a:r>
              <a:rPr lang="en-IN" dirty="0">
                <a:solidFill>
                  <a:srgbClr val="FFFF00"/>
                </a:solidFill>
              </a:rPr>
              <a:t>input layer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89898" y="17733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middle layer containing the 4 </a:t>
            </a:r>
            <a:r>
              <a:rPr lang="en-IN" dirty="0" err="1"/>
              <a:t>perceptrons</a:t>
            </a:r>
            <a:endParaRPr lang="en-IN" dirty="0"/>
          </a:p>
          <a:p>
            <a:r>
              <a:rPr lang="en-IN" dirty="0"/>
              <a:t>is called the </a:t>
            </a:r>
            <a:r>
              <a:rPr lang="en-IN" dirty="0">
                <a:solidFill>
                  <a:srgbClr val="FFFF00"/>
                </a:solidFill>
              </a:rPr>
              <a:t>hidden layer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94022" y="25983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final layer containing one output neuron is called the </a:t>
            </a:r>
            <a:r>
              <a:rPr lang="en-IN" dirty="0">
                <a:solidFill>
                  <a:srgbClr val="FFFF00"/>
                </a:solidFill>
              </a:rPr>
              <a:t>output layer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12596" y="334378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outputs of the 4 </a:t>
            </a:r>
            <a:r>
              <a:rPr lang="en-IN" dirty="0" err="1"/>
              <a:t>perceptrons</a:t>
            </a:r>
            <a:r>
              <a:rPr lang="en-IN" dirty="0"/>
              <a:t> in the hidden layer are denoted by </a:t>
            </a:r>
            <a:r>
              <a:rPr lang="en-IN" dirty="0">
                <a:solidFill>
                  <a:srgbClr val="FFFF00"/>
                </a:solidFill>
              </a:rPr>
              <a:t>h</a:t>
            </a:r>
            <a:r>
              <a:rPr lang="en-IN" baseline="-25000" dirty="0">
                <a:solidFill>
                  <a:srgbClr val="FFFF00"/>
                </a:solidFill>
              </a:rPr>
              <a:t>1</a:t>
            </a:r>
            <a:r>
              <a:rPr lang="en-IN" dirty="0">
                <a:solidFill>
                  <a:srgbClr val="FFFF00"/>
                </a:solidFill>
              </a:rPr>
              <a:t>, h</a:t>
            </a:r>
            <a:r>
              <a:rPr lang="en-IN" baseline="-25000" dirty="0">
                <a:solidFill>
                  <a:srgbClr val="FFFF00"/>
                </a:solidFill>
              </a:rPr>
              <a:t>2</a:t>
            </a:r>
            <a:r>
              <a:rPr lang="en-IN" dirty="0">
                <a:solidFill>
                  <a:srgbClr val="FFFF00"/>
                </a:solidFill>
              </a:rPr>
              <a:t>, h</a:t>
            </a:r>
            <a:r>
              <a:rPr lang="en-IN" baseline="-25000" dirty="0">
                <a:solidFill>
                  <a:srgbClr val="FFFF00"/>
                </a:solidFill>
              </a:rPr>
              <a:t>3</a:t>
            </a:r>
            <a:r>
              <a:rPr lang="en-IN" dirty="0">
                <a:solidFill>
                  <a:srgbClr val="FFFF00"/>
                </a:solidFill>
              </a:rPr>
              <a:t>, h</a:t>
            </a:r>
            <a:r>
              <a:rPr lang="en-IN" baseline="-25000" dirty="0">
                <a:solidFill>
                  <a:srgbClr val="FFFF00"/>
                </a:solidFill>
              </a:rPr>
              <a:t>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32051" y="399012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red and blue edges are called layer 1 weight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19600" y="4544877"/>
            <a:ext cx="4062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w</a:t>
            </a:r>
            <a:r>
              <a:rPr lang="en-IN" baseline="-25000" dirty="0"/>
              <a:t>1</a:t>
            </a:r>
            <a:r>
              <a:rPr lang="en-IN" dirty="0"/>
              <a:t>, w</a:t>
            </a:r>
            <a:r>
              <a:rPr lang="en-IN" baseline="-25000" dirty="0"/>
              <a:t>2</a:t>
            </a:r>
            <a:r>
              <a:rPr lang="en-IN" dirty="0"/>
              <a:t>, w</a:t>
            </a:r>
            <a:r>
              <a:rPr lang="en-IN" baseline="-25000" dirty="0"/>
              <a:t>3</a:t>
            </a:r>
            <a:r>
              <a:rPr lang="en-IN" dirty="0"/>
              <a:t>, w</a:t>
            </a:r>
            <a:r>
              <a:rPr lang="en-IN" baseline="-25000" dirty="0"/>
              <a:t>4</a:t>
            </a:r>
            <a:r>
              <a:rPr lang="en-IN" dirty="0"/>
              <a:t> are called </a:t>
            </a:r>
            <a:r>
              <a:rPr lang="en-IN" dirty="0">
                <a:solidFill>
                  <a:srgbClr val="FFFF00"/>
                </a:solidFill>
              </a:rPr>
              <a:t>layer 2 weights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78" y="1432677"/>
            <a:ext cx="3561209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1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90600" y="133350"/>
            <a:ext cx="7315200" cy="865573"/>
          </a:xfrm>
        </p:spPr>
        <p:txBody>
          <a:bodyPr>
            <a:noAutofit/>
          </a:bodyPr>
          <a:lstStyle/>
          <a:p>
            <a:r>
              <a:rPr lang="en-IN" sz="2800" dirty="0"/>
              <a:t>Representation Power of a Network of </a:t>
            </a:r>
            <a:r>
              <a:rPr lang="en-IN" sz="2800" dirty="0" err="1"/>
              <a:t>Perceptrons</a:t>
            </a:r>
            <a:endParaRPr lang="en-IN" sz="2800" dirty="0"/>
          </a:p>
        </p:txBody>
      </p:sp>
      <p:sp>
        <p:nvSpPr>
          <p:cNvPr id="2" name="Rectangle 1"/>
          <p:cNvSpPr/>
          <p:nvPr/>
        </p:nvSpPr>
        <p:spPr>
          <a:xfrm>
            <a:off x="4495800" y="11239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Each perceptron in the middle layer fires only</a:t>
            </a:r>
          </a:p>
          <a:p>
            <a:r>
              <a:rPr lang="en-IN" dirty="0"/>
              <a:t>for a specific input (and no two </a:t>
            </a:r>
            <a:r>
              <a:rPr lang="en-IN" dirty="0" err="1"/>
              <a:t>perceptrons</a:t>
            </a:r>
            <a:endParaRPr lang="en-IN" dirty="0"/>
          </a:p>
          <a:p>
            <a:r>
              <a:rPr lang="en-IN" dirty="0"/>
              <a:t>fire for the same input)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31754"/>
            <a:ext cx="3560373" cy="329822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95800" y="2047280"/>
            <a:ext cx="3475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the first perceptron fires for {-1,-1}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20119" y="2416612"/>
            <a:ext cx="36548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the second perceptron fires for {-1,1}</a:t>
            </a:r>
          </a:p>
        </p:txBody>
      </p:sp>
      <p:sp>
        <p:nvSpPr>
          <p:cNvPr id="7" name="Rectangle 6"/>
          <p:cNvSpPr/>
          <p:nvPr/>
        </p:nvSpPr>
        <p:spPr>
          <a:xfrm>
            <a:off x="4533089" y="2785944"/>
            <a:ext cx="343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the third perceptron fires for {1,-1}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81209" y="3105150"/>
            <a:ext cx="3611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the fourth perceptron fires for {1,1} 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89873"/>
            <a:ext cx="3783684" cy="35290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565920" y="2274840"/>
              <a:ext cx="3534480" cy="18853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560" y="2265480"/>
                <a:ext cx="3553200" cy="190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950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90600" y="133350"/>
            <a:ext cx="7315200" cy="865573"/>
          </a:xfrm>
        </p:spPr>
        <p:txBody>
          <a:bodyPr/>
          <a:lstStyle/>
          <a:p>
            <a:r>
              <a:rPr lang="en-IN" dirty="0"/>
              <a:t>Example of the XOR function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52550"/>
            <a:ext cx="2819400" cy="263295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957262"/>
            <a:ext cx="5248275" cy="790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885950"/>
            <a:ext cx="5176838" cy="17009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312317" y="3719186"/>
            <a:ext cx="5212557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7030A0"/>
                </a:solidFill>
              </a:rPr>
              <a:t>This results in the following four conditions to implement XOR: w</a:t>
            </a:r>
            <a:r>
              <a:rPr lang="en-IN" sz="1600" baseline="-25000" dirty="0">
                <a:solidFill>
                  <a:srgbClr val="7030A0"/>
                </a:solidFill>
              </a:rPr>
              <a:t>1</a:t>
            </a:r>
            <a:r>
              <a:rPr lang="en-IN" sz="1600" dirty="0">
                <a:solidFill>
                  <a:srgbClr val="7030A0"/>
                </a:solidFill>
              </a:rPr>
              <a:t> &lt; w</a:t>
            </a:r>
            <a:r>
              <a:rPr lang="en-IN" sz="1600" baseline="-25000" dirty="0">
                <a:solidFill>
                  <a:srgbClr val="7030A0"/>
                </a:solidFill>
              </a:rPr>
              <a:t>0</a:t>
            </a:r>
            <a:r>
              <a:rPr lang="en-IN" sz="1600" dirty="0">
                <a:solidFill>
                  <a:srgbClr val="7030A0"/>
                </a:solidFill>
              </a:rPr>
              <a:t>, w</a:t>
            </a:r>
            <a:r>
              <a:rPr lang="en-IN" sz="1600" baseline="-25000" dirty="0">
                <a:solidFill>
                  <a:srgbClr val="7030A0"/>
                </a:solidFill>
              </a:rPr>
              <a:t>2</a:t>
            </a:r>
            <a:r>
              <a:rPr lang="en-IN" sz="1600" dirty="0">
                <a:solidFill>
                  <a:srgbClr val="7030A0"/>
                </a:solidFill>
              </a:rPr>
              <a:t> ≥ w</a:t>
            </a:r>
            <a:r>
              <a:rPr lang="en-IN" sz="1600" baseline="-25000" dirty="0">
                <a:solidFill>
                  <a:srgbClr val="7030A0"/>
                </a:solidFill>
              </a:rPr>
              <a:t>0</a:t>
            </a:r>
            <a:r>
              <a:rPr lang="en-IN" sz="1600" dirty="0">
                <a:solidFill>
                  <a:srgbClr val="7030A0"/>
                </a:solidFill>
              </a:rPr>
              <a:t>, w</a:t>
            </a:r>
            <a:r>
              <a:rPr lang="en-IN" sz="1600" baseline="-25000" dirty="0">
                <a:solidFill>
                  <a:srgbClr val="7030A0"/>
                </a:solidFill>
              </a:rPr>
              <a:t>3</a:t>
            </a:r>
            <a:r>
              <a:rPr lang="en-IN" sz="1600" dirty="0">
                <a:solidFill>
                  <a:srgbClr val="7030A0"/>
                </a:solidFill>
              </a:rPr>
              <a:t> ≥w</a:t>
            </a:r>
            <a:r>
              <a:rPr lang="en-IN" sz="1600" baseline="-25000" dirty="0">
                <a:solidFill>
                  <a:srgbClr val="7030A0"/>
                </a:solidFill>
              </a:rPr>
              <a:t>0</a:t>
            </a:r>
            <a:r>
              <a:rPr lang="en-IN" sz="1600" dirty="0">
                <a:solidFill>
                  <a:srgbClr val="7030A0"/>
                </a:solidFill>
              </a:rPr>
              <a:t>, w</a:t>
            </a:r>
            <a:r>
              <a:rPr lang="en-IN" sz="1600" baseline="-25000" dirty="0">
                <a:solidFill>
                  <a:srgbClr val="7030A0"/>
                </a:solidFill>
              </a:rPr>
              <a:t>4</a:t>
            </a:r>
            <a:r>
              <a:rPr lang="en-IN" sz="1600" dirty="0">
                <a:solidFill>
                  <a:srgbClr val="7030A0"/>
                </a:solidFill>
              </a:rPr>
              <a:t> &lt; w</a:t>
            </a:r>
            <a:r>
              <a:rPr lang="en-IN" sz="1600" baseline="-25000" dirty="0">
                <a:solidFill>
                  <a:srgbClr val="7030A0"/>
                </a:solidFill>
              </a:rPr>
              <a:t>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7030A0"/>
                </a:solidFill>
              </a:rPr>
              <a:t>Unlike before, there are no contradictions now and the system of inequalities can be satisfied</a:t>
            </a:r>
          </a:p>
        </p:txBody>
      </p:sp>
    </p:spTree>
    <p:extLst>
      <p:ext uri="{BB962C8B-B14F-4D97-AF65-F5344CB8AC3E}">
        <p14:creationId xmlns:p14="http://schemas.microsoft.com/office/powerpoint/2010/main" val="185051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990600" y="133350"/>
            <a:ext cx="7315200" cy="865573"/>
          </a:xfrm>
        </p:spPr>
        <p:txBody>
          <a:bodyPr>
            <a:normAutofit fontScale="90000"/>
          </a:bodyPr>
          <a:lstStyle/>
          <a:p>
            <a:r>
              <a:rPr lang="en-IN" dirty="0"/>
              <a:t>What if we have more than 3 inputs ? 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104775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Again each of the 8 </a:t>
            </a:r>
            <a:r>
              <a:rPr lang="en-IN" dirty="0" err="1"/>
              <a:t>perceptorns</a:t>
            </a:r>
            <a:r>
              <a:rPr lang="en-IN" dirty="0"/>
              <a:t> will fire only for one of the 8 inputs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Each of the 8 weights in the second layer is responsible for one of the 8 inputs and can be adjusted to produce the desired output for that input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19350"/>
            <a:ext cx="4338638" cy="21482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38409" y="2384538"/>
            <a:ext cx="2729593" cy="369332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IN" dirty="0"/>
              <a:t> What if we have n inputs ?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2876550"/>
            <a:ext cx="38862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Any </a:t>
            </a:r>
            <a:r>
              <a:rPr lang="en-IN" dirty="0" err="1"/>
              <a:t>boolean</a:t>
            </a:r>
            <a:r>
              <a:rPr lang="en-IN" dirty="0"/>
              <a:t> function of n inputs can be represented exactly by a network of </a:t>
            </a:r>
            <a:r>
              <a:rPr lang="en-IN" dirty="0" err="1"/>
              <a:t>perceptrons</a:t>
            </a:r>
            <a:r>
              <a:rPr lang="en-IN" dirty="0"/>
              <a:t> containing </a:t>
            </a:r>
            <a:r>
              <a:rPr lang="en-IN" dirty="0">
                <a:solidFill>
                  <a:srgbClr val="FF0000"/>
                </a:solidFill>
              </a:rPr>
              <a:t>1 hidden layer with 2</a:t>
            </a:r>
            <a:r>
              <a:rPr lang="en-IN" baseline="30000" dirty="0">
                <a:solidFill>
                  <a:srgbClr val="FF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perceptrons</a:t>
            </a:r>
            <a:r>
              <a:rPr lang="en-IN" dirty="0"/>
              <a:t> and </a:t>
            </a:r>
            <a:r>
              <a:rPr lang="en-IN" dirty="0">
                <a:solidFill>
                  <a:srgbClr val="FFFF00"/>
                </a:solidFill>
              </a:rPr>
              <a:t>one output layer containing 1 perceptron</a:t>
            </a:r>
          </a:p>
        </p:txBody>
      </p:sp>
    </p:spTree>
    <p:extLst>
      <p:ext uri="{BB962C8B-B14F-4D97-AF65-F5344CB8AC3E}">
        <p14:creationId xmlns:p14="http://schemas.microsoft.com/office/powerpoint/2010/main" val="147257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t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t" id="{1BE9F653-88B7-4C19-9181-95CCE28CF823}" vid="{1827CDCF-ED66-48B0-B209-7830331AAA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9405b91-c366-46ef-9680-99183cd4181d">
      <Terms xmlns="http://schemas.microsoft.com/office/infopath/2007/PartnerControls"/>
    </lcf76f155ced4ddcb4097134ff3c332f>
    <TaxCatchAll xmlns="37c5fae0-cb61-491e-a5b2-f5342e882e94" xsi:nil="true"/>
    <SharedWithUsers xmlns="37c5fae0-cb61-491e-a5b2-f5342e882e94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EA97DE96CB84E8C526BF093837D34" ma:contentTypeVersion="17" ma:contentTypeDescription="Create a new document." ma:contentTypeScope="" ma:versionID="620fe7fc6f15b7978a0d3c72c20a2240">
  <xsd:schema xmlns:xsd="http://www.w3.org/2001/XMLSchema" xmlns:xs="http://www.w3.org/2001/XMLSchema" xmlns:p="http://schemas.microsoft.com/office/2006/metadata/properties" xmlns:ns2="c9405b91-c366-46ef-9680-99183cd4181d" xmlns:ns3="37c5fae0-cb61-491e-a5b2-f5342e882e94" targetNamespace="http://schemas.microsoft.com/office/2006/metadata/properties" ma:root="true" ma:fieldsID="12ce543ee378ec854686a0a09c447319" ns2:_="" ns3:_="">
    <xsd:import namespace="c9405b91-c366-46ef-9680-99183cd4181d"/>
    <xsd:import namespace="37c5fae0-cb61-491e-a5b2-f5342e882e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05b91-c366-46ef-9680-99183cd418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5fae0-cb61-491e-a5b2-f5342e882e94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97492ae5-6b3e-4f70-93ef-a6858103c961}" ma:internalName="TaxCatchAll" ma:showField="CatchAllData" ma:web="37c5fae0-cb61-491e-a5b2-f5342e882e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B2E0578-B112-493A-8B90-81127C44F67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D1626E4-F995-433A-89DC-FE9728B6B8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B2A02F-7A64-4404-BF26-CF4E15EF422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5543</TotalTime>
  <Words>644</Words>
  <Application>Microsoft Office PowerPoint</Application>
  <PresentationFormat>On-screen Show (16:9)</PresentationFormat>
  <Paragraphs>63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vit</vt:lpstr>
      <vt:lpstr>PowerPoint Presentation</vt:lpstr>
      <vt:lpstr>Road Map </vt:lpstr>
      <vt:lpstr>Linearly Separable Boolean Functions</vt:lpstr>
      <vt:lpstr>Representation Power of a Network of Perceptrons</vt:lpstr>
      <vt:lpstr>Representation Power of a Network of Perceptrons</vt:lpstr>
      <vt:lpstr>Representation Power of a Network of Perceptrons</vt:lpstr>
      <vt:lpstr>Representation Power of a Network of Perceptrons</vt:lpstr>
      <vt:lpstr>Example of the XOR function</vt:lpstr>
      <vt:lpstr>What if we have more than 3 inputs ? </vt:lpstr>
      <vt:lpstr>Example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Prakash Periyasamy</cp:lastModifiedBy>
  <cp:revision>491</cp:revision>
  <dcterms:created xsi:type="dcterms:W3CDTF">2006-08-16T00:00:00Z</dcterms:created>
  <dcterms:modified xsi:type="dcterms:W3CDTF">2023-07-24T23:02:40Z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0x010100936EA97DE96CB84E8C526BF093837D34</vt:lpwstr>
  </property>
  <property fmtid="{D5CDD505-2E9C-101B-9397-08002B2CF9AE}" pid="3" name="Order">
    <vt:r8>1500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