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1"/>
  </p:notesMasterIdLst>
  <p:sldIdLst>
    <p:sldId id="256" r:id="rId2"/>
    <p:sldId id="29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20" r:id="rId19"/>
    <p:sldId id="289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2276"/>
  </p:normalViewPr>
  <p:slideViewPr>
    <p:cSldViewPr>
      <p:cViewPr varScale="1">
        <p:scale>
          <a:sx n="118" d="100"/>
          <a:sy n="118" d="100"/>
        </p:scale>
        <p:origin x="28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36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0871-A2B6-4FAF-A3D7-6FBD3D1E0374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Prakash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8E2-CF1E-4383-8092-3835FBBFBFD8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C0AE-1B26-4CF6-A754-EAE14E9F8ED9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BC61-3BB2-4461-BD7B-98DEF912D848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96E8-4130-4569-BCFC-8A8CCB61D55E}" type="datetime1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9B1-23EF-4068-96C2-B0B7B720A3A4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6AD0-81A9-4ED5-8903-97A66FC65503}" type="datetime1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8AD-B428-42D9-B5C2-5295B55DD10D}" type="datetime1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629A-16DA-41BB-A986-D9B829B522AE}" type="datetime1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E60F-F292-493B-A8C8-925F89338A85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FFEE-1DFD-4B27-97F5-2BE4FAAC4A80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2A88188-02E6-421B-AF64-844BF6437DD9}" type="datetime1">
              <a:rPr lang="en-US" smtClean="0"/>
              <a:t>6/12/2023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Prakash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85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gradient-descent" TargetMode="External"/><Relationship Id="rId2" Type="http://schemas.openxmlformats.org/officeDocument/2006/relationships/hyperlink" Target="https://www.cse.iitm.ac.in/~miteshk/CS6910.html#schedu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anacademy.org/math/multivariable-calculus/applications-of-multivariable-derivatives/optimizing-multivariable-functions/a/what-is-gradient-descen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438150"/>
            <a:ext cx="4800600" cy="1466850"/>
          </a:xfrm>
        </p:spPr>
        <p:txBody>
          <a:bodyPr>
            <a:noAutofit/>
          </a:bodyPr>
          <a:lstStyle/>
          <a:p>
            <a:endParaRPr lang="en-U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0" y="3790950"/>
            <a:ext cx="3886200" cy="457200"/>
          </a:xfrm>
        </p:spPr>
        <p:txBody>
          <a:bodyPr>
            <a:normAutofit/>
          </a:bodyPr>
          <a:lstStyle/>
          <a:p>
            <a:r>
              <a:rPr lang="en-IN" dirty="0" smtClean="0"/>
              <a:t>Prakash P VIT , Chennai 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3886200" y="2162175"/>
            <a:ext cx="4953000" cy="1371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7030A0"/>
                </a:solidFill>
              </a:rPr>
              <a:t>Sigmoid Neurons,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2658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"/>
    </mc:Choice>
    <mc:Fallback xmlns="">
      <p:transition spd="slow" advTm="7328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A typical Supervised Machine Learning Setup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41482"/>
            <a:ext cx="2057400" cy="580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37176"/>
          <a:stretch/>
        </p:blipFill>
        <p:spPr>
          <a:xfrm>
            <a:off x="228600" y="2060275"/>
            <a:ext cx="5029200" cy="96425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3452784"/>
            <a:ext cx="5029200" cy="646331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dirty="0"/>
              <a:t>Parameters: In all the above cases, w is a </a:t>
            </a:r>
            <a:r>
              <a:rPr lang="en-IN" dirty="0" smtClean="0"/>
              <a:t>parameter </a:t>
            </a:r>
            <a:r>
              <a:rPr lang="en-IN" dirty="0"/>
              <a:t>which needs to be learned </a:t>
            </a:r>
            <a:r>
              <a:rPr lang="en-IN" dirty="0" smtClean="0"/>
              <a:t>from the </a:t>
            </a:r>
            <a:r>
              <a:rPr lang="en-IN" dirty="0"/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4248150"/>
            <a:ext cx="8153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Learning algorithm: An algorithm for learning the parameters (w) of the model (for</a:t>
            </a:r>
          </a:p>
          <a:p>
            <a:r>
              <a:rPr lang="en-IN" dirty="0"/>
              <a:t>example, perceptron learning algorithm, gradient descent, etc.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1885950"/>
            <a:ext cx="3573294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Objective/Loss/Error function: To guide the learning algorithm - the learning </a:t>
            </a:r>
            <a:r>
              <a:rPr lang="en-IN" dirty="0" smtClean="0">
                <a:solidFill>
                  <a:srgbClr val="002060"/>
                </a:solidFill>
              </a:rPr>
              <a:t>algorithm should </a:t>
            </a:r>
            <a:r>
              <a:rPr lang="en-IN" dirty="0">
                <a:solidFill>
                  <a:srgbClr val="002060"/>
                </a:solidFill>
              </a:rPr>
              <a:t>aim to minimize the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75894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A typical Supervised Machine Learning Setup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932" y="884173"/>
            <a:ext cx="2864246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onsider </a:t>
            </a:r>
            <a:r>
              <a:rPr lang="en-IN" dirty="0"/>
              <a:t>our movie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7" y="1308818"/>
            <a:ext cx="6858000" cy="3176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0417" y="4529292"/>
                <a:ext cx="6887184" cy="52322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sz="1400" dirty="0" smtClean="0">
                    <a:solidFill>
                      <a:srgbClr val="002060"/>
                    </a:solidFill>
                  </a:rPr>
                  <a:t>The learning algorithm should aim to find a w which minimizes the above function</a:t>
                </a:r>
              </a:p>
              <a:p>
                <a:r>
                  <a:rPr lang="en-IN" sz="1400" dirty="0">
                    <a:solidFill>
                      <a:srgbClr val="002060"/>
                    </a:solidFill>
                  </a:rPr>
                  <a:t>(squared error between y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IN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sz="1400" dirty="0" smtClean="0">
                    <a:solidFill>
                      <a:srgbClr val="002060"/>
                    </a:solidFill>
                  </a:rPr>
                  <a:t>)</a:t>
                </a:r>
                <a:endParaRPr lang="en-IN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17" y="4529292"/>
                <a:ext cx="688718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265" t="-2326" b="-104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05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Learning Parameters: (Infeasible) guess work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0150"/>
            <a:ext cx="2695574" cy="22621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52800" y="1200151"/>
            <a:ext cx="5410200" cy="116955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 smtClean="0"/>
              <a:t>Keeping </a:t>
            </a:r>
            <a:r>
              <a:rPr lang="en-IN" sz="1400" dirty="0"/>
              <a:t>this supervised ML setup in mind, we </a:t>
            </a:r>
            <a:r>
              <a:rPr lang="en-IN" sz="1400" dirty="0" smtClean="0"/>
              <a:t>will now </a:t>
            </a:r>
            <a:r>
              <a:rPr lang="en-IN" sz="1400" dirty="0"/>
              <a:t>focus on this model and discuss an </a:t>
            </a:r>
            <a:r>
              <a:rPr lang="en-IN" sz="1400" dirty="0" smtClean="0"/>
              <a:t>algorithm for </a:t>
            </a:r>
            <a:r>
              <a:rPr lang="en-IN" sz="1400" dirty="0"/>
              <a:t>learning the parameters of this model </a:t>
            </a:r>
            <a:r>
              <a:rPr lang="en-IN" sz="1400" dirty="0" smtClean="0"/>
              <a:t>from some </a:t>
            </a:r>
            <a:r>
              <a:rPr lang="en-IN" sz="1400" dirty="0"/>
              <a:t>given data using an appropriate </a:t>
            </a:r>
            <a:r>
              <a:rPr lang="en-IN" sz="1400" dirty="0" smtClean="0"/>
              <a:t>objective function</a:t>
            </a:r>
          </a:p>
          <a:p>
            <a:endParaRPr lang="en-IN" sz="1400" dirty="0"/>
          </a:p>
          <a:p>
            <a:r>
              <a:rPr lang="en-IN" sz="1400" dirty="0" smtClean="0"/>
              <a:t>σ </a:t>
            </a:r>
            <a:r>
              <a:rPr lang="en-IN" sz="1400" dirty="0"/>
              <a:t>stands for the sigmoid function (logistic </a:t>
            </a:r>
            <a:r>
              <a:rPr lang="en-IN" sz="1400" dirty="0" smtClean="0"/>
              <a:t>function </a:t>
            </a:r>
            <a:r>
              <a:rPr lang="en-IN" sz="1400" dirty="0"/>
              <a:t>in this case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363855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/>
              <a:t>Consider </a:t>
            </a:r>
            <a:r>
              <a:rPr lang="en-IN" sz="1600" dirty="0"/>
              <a:t>a </a:t>
            </a:r>
            <a:r>
              <a:rPr lang="en-IN" sz="1600" dirty="0" smtClean="0"/>
              <a:t>very simplified </a:t>
            </a:r>
            <a:r>
              <a:rPr lang="en-IN" sz="1600" dirty="0"/>
              <a:t>version of the model having just 1 input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98" y="2555589"/>
            <a:ext cx="2566926" cy="1377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922" y="3499557"/>
            <a:ext cx="3271837" cy="16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6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Learning Parameters: (Infeasible) guess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047750"/>
            <a:ext cx="4016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What does it mean to train the network?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599259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Suppose we train the network </a:t>
            </a:r>
            <a:r>
              <a:rPr lang="en-IN" dirty="0" smtClean="0"/>
              <a:t>with (x</a:t>
            </a:r>
            <a:r>
              <a:rPr lang="en-IN" dirty="0"/>
              <a:t>, y) = (0.5, 0.2) and (2.5, 0.9)</a:t>
            </a:r>
          </a:p>
          <a:p>
            <a:endParaRPr lang="en-IN" dirty="0" smtClean="0"/>
          </a:p>
          <a:p>
            <a:r>
              <a:rPr lang="en-IN" dirty="0" smtClean="0"/>
              <a:t>At </a:t>
            </a:r>
            <a:r>
              <a:rPr lang="en-IN" dirty="0"/>
              <a:t>the end of training we expect to </a:t>
            </a:r>
            <a:r>
              <a:rPr lang="en-IN" dirty="0" smtClean="0"/>
              <a:t>find w</a:t>
            </a:r>
            <a:r>
              <a:rPr lang="en-IN" dirty="0"/>
              <a:t>*, b* such that:</a:t>
            </a:r>
          </a:p>
          <a:p>
            <a:endParaRPr lang="en-IN" dirty="0" smtClean="0"/>
          </a:p>
          <a:p>
            <a:r>
              <a:rPr lang="en-IN" dirty="0" smtClean="0"/>
              <a:t>f(0.5</a:t>
            </a:r>
            <a:r>
              <a:rPr lang="en-IN" dirty="0"/>
              <a:t>) → 0.2 and f(2.5) → 0.9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264" y="2793479"/>
            <a:ext cx="2512381" cy="203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Learning Parameters: (Infeasible) guess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04775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Can we try to find such a </a:t>
            </a:r>
            <a:r>
              <a:rPr lang="en-IN" dirty="0" smtClean="0"/>
              <a:t>w</a:t>
            </a:r>
            <a:r>
              <a:rPr lang="en-IN" baseline="30000" dirty="0" smtClean="0"/>
              <a:t>∗</a:t>
            </a:r>
            <a:r>
              <a:rPr lang="en-IN" dirty="0" smtClean="0"/>
              <a:t> and b</a:t>
            </a:r>
            <a:r>
              <a:rPr lang="en-IN" baseline="30000" dirty="0" smtClean="0"/>
              <a:t>∗</a:t>
            </a:r>
            <a:r>
              <a:rPr lang="en-IN" dirty="0" smtClean="0"/>
              <a:t> </a:t>
            </a:r>
            <a:r>
              <a:rPr lang="en-IN" dirty="0"/>
              <a:t>manually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517" y="1588315"/>
            <a:ext cx="4536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Let us try a random guess.. (say, w = 0.5, b = 0)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19350"/>
            <a:ext cx="2242698" cy="178593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" y="4400550"/>
            <a:ext cx="3561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Clearly not good, but how bad is it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266950"/>
            <a:ext cx="3424236" cy="16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Learning Parameters: (Infeasible) guess 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1550"/>
            <a:ext cx="3213483" cy="26241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971550"/>
            <a:ext cx="2829953" cy="26241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3867150"/>
            <a:ext cx="769620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some </a:t>
            </a:r>
            <a:r>
              <a:rPr lang="en-IN" dirty="0"/>
              <a:t>guess work and intuition we were able </a:t>
            </a:r>
            <a:r>
              <a:rPr lang="en-IN" dirty="0" smtClean="0"/>
              <a:t>to find </a:t>
            </a:r>
            <a:r>
              <a:rPr lang="en-IN" dirty="0"/>
              <a:t>the right values for w and b</a:t>
            </a:r>
          </a:p>
        </p:txBody>
      </p:sp>
    </p:spTree>
    <p:extLst>
      <p:ext uri="{BB962C8B-B14F-4D97-AF65-F5344CB8AC3E}">
        <p14:creationId xmlns:p14="http://schemas.microsoft.com/office/powerpoint/2010/main" val="334194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Learning Parameters: (Infeasible) guess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104775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Let us look at the geometric interpretation of our “guess </a:t>
            </a:r>
            <a:r>
              <a:rPr lang="en-IN" dirty="0" smtClean="0"/>
              <a:t>work” algorithm </a:t>
            </a:r>
            <a:r>
              <a:rPr lang="en-IN" dirty="0"/>
              <a:t>in terms of this error surface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42616"/>
            <a:ext cx="6951043" cy="293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0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 smtClean="0"/>
              <a:t>What's Next </a:t>
            </a:r>
            <a:endParaRPr lang="en-IN" sz="2800" dirty="0"/>
          </a:p>
        </p:txBody>
      </p:sp>
      <p:sp>
        <p:nvSpPr>
          <p:cNvPr id="3" name="Rectangle 2"/>
          <p:cNvSpPr/>
          <p:nvPr/>
        </p:nvSpPr>
        <p:spPr>
          <a:xfrm>
            <a:off x="1219200" y="1428750"/>
            <a:ext cx="7543800" cy="1477328"/>
          </a:xfrm>
          <a:prstGeom prst="rect">
            <a:avLst/>
          </a:prstGeom>
          <a:solidFill>
            <a:srgbClr val="FF00FF"/>
          </a:solidFill>
        </p:spPr>
        <p:txBody>
          <a:bodyPr wrap="square">
            <a:spAutoFit/>
          </a:bodyPr>
          <a:lstStyle/>
          <a:p>
            <a:r>
              <a:rPr lang="en-IN" dirty="0" smtClean="0"/>
              <a:t>There </a:t>
            </a:r>
            <a:r>
              <a:rPr lang="en-IN" dirty="0"/>
              <a:t>is a more efficient and principled way </a:t>
            </a:r>
            <a:r>
              <a:rPr lang="en-IN" dirty="0" smtClean="0"/>
              <a:t>of doing the weight calculation </a:t>
            </a:r>
            <a:r>
              <a:rPr lang="en-IN" dirty="0" smtClean="0">
                <a:sym typeface="Wingdings" panose="05000000000000000000" pitchFamily="2" charset="2"/>
              </a:rPr>
              <a:t>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pPr algn="ctr"/>
            <a:endParaRPr lang="en-IN" dirty="0">
              <a:sym typeface="Wingdings" panose="05000000000000000000" pitchFamily="2" charset="2"/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Learning Parameters :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35138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://www.cse.iitm.ac.in/~</a:t>
            </a:r>
            <a:r>
              <a:rPr lang="en-IN" dirty="0" smtClean="0">
                <a:hlinkClick r:id="rId2"/>
              </a:rPr>
              <a:t>miteshk/CS6910.html#schedule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builtin.com/data-science/gradient-descent</a:t>
            </a:r>
            <a:endParaRPr lang="en-IN" dirty="0" smtClean="0"/>
          </a:p>
          <a:p>
            <a:r>
              <a:rPr lang="en-IN">
                <a:hlinkClick r:id="rId4"/>
              </a:rPr>
              <a:t>https://</a:t>
            </a:r>
            <a:r>
              <a:rPr lang="en-IN" smtClean="0">
                <a:hlinkClick r:id="rId4"/>
              </a:rPr>
              <a:t>www.khanacademy.org/math/multivariable-calculus/applications-of-multivariable-derivatives/optimizing-multivariable-functions/a/what-is-gradient-descent</a:t>
            </a:r>
            <a:endParaRPr lang="en-IN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77000" y="2898823"/>
            <a:ext cx="2438400" cy="823829"/>
          </a:xfrm>
        </p:spPr>
        <p:txBody>
          <a:bodyPr>
            <a:normAutofit/>
          </a:bodyPr>
          <a:lstStyle/>
          <a:p>
            <a:r>
              <a:rPr lang="en-IN" sz="2800" dirty="0"/>
              <a:t>Thanks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4781431"/>
            <a:ext cx="2246489" cy="225920"/>
          </a:xfrm>
        </p:spPr>
        <p:txBody>
          <a:bodyPr/>
          <a:lstStyle/>
          <a:p>
            <a:pPr>
              <a:defRPr/>
            </a:pPr>
            <a:r>
              <a:rPr lang="en-US" smtClean="0"/>
              <a:t>Prakash VIT Chennai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29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76570"/>
            <a:ext cx="3276600" cy="865573"/>
          </a:xfrm>
        </p:spPr>
        <p:txBody>
          <a:bodyPr/>
          <a:lstStyle/>
          <a:p>
            <a:r>
              <a:rPr lang="en-IN" dirty="0" smtClean="0"/>
              <a:t>Road Map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84524"/>
            <a:ext cx="4343400" cy="2654645"/>
          </a:xfrm>
        </p:spPr>
        <p:txBody>
          <a:bodyPr/>
          <a:lstStyle/>
          <a:p>
            <a:r>
              <a:rPr lang="en-IN" dirty="0" smtClean="0"/>
              <a:t>Sigmoid Neurons</a:t>
            </a:r>
          </a:p>
          <a:p>
            <a:r>
              <a:rPr lang="en-IN" dirty="0"/>
              <a:t>A typical Supervised Machine Learning Setup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Gradient </a:t>
            </a:r>
            <a:r>
              <a:rPr lang="en-IN" dirty="0" smtClean="0"/>
              <a:t>Descent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0"/>
            <a:ext cx="7315200" cy="865573"/>
          </a:xfrm>
        </p:spPr>
        <p:txBody>
          <a:bodyPr/>
          <a:lstStyle/>
          <a:p>
            <a:r>
              <a:rPr lang="en-IN" dirty="0" err="1" smtClean="0"/>
              <a:t>Perceptrons</a:t>
            </a:r>
            <a:r>
              <a:rPr lang="en-IN" dirty="0" smtClean="0"/>
              <a:t> </a:t>
            </a:r>
            <a:r>
              <a:rPr lang="en-IN" dirty="0"/>
              <a:t>to sigmoidal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5123"/>
            <a:ext cx="7620000" cy="3656897"/>
          </a:xfrm>
        </p:spPr>
        <p:txBody>
          <a:bodyPr/>
          <a:lstStyle/>
          <a:p>
            <a:r>
              <a:rPr lang="en-IN" dirty="0"/>
              <a:t>Enough about </a:t>
            </a:r>
            <a:r>
              <a:rPr lang="en-IN" dirty="0" err="1"/>
              <a:t>boolean</a:t>
            </a:r>
            <a:r>
              <a:rPr lang="en-IN" dirty="0"/>
              <a:t> functions</a:t>
            </a:r>
            <a:r>
              <a:rPr lang="en-IN" dirty="0" smtClean="0"/>
              <a:t>!</a:t>
            </a:r>
          </a:p>
          <a:p>
            <a:endParaRPr lang="en-IN" dirty="0" smtClean="0"/>
          </a:p>
          <a:p>
            <a:r>
              <a:rPr lang="en-IN" dirty="0"/>
              <a:t>What about arbitrary functions of the form y = f(x) where x ∈ </a:t>
            </a:r>
            <a:r>
              <a:rPr lang="en-IN" dirty="0" smtClean="0"/>
              <a:t>R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(instead of {0, </a:t>
            </a:r>
            <a:r>
              <a:rPr lang="en-IN" dirty="0" smtClean="0"/>
              <a:t>1}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) and y </a:t>
            </a:r>
            <a:r>
              <a:rPr lang="en-IN" dirty="0" smtClean="0"/>
              <a:t>∈R </a:t>
            </a:r>
            <a:r>
              <a:rPr lang="en-IN" dirty="0"/>
              <a:t>(instead of {0, 1}) </a:t>
            </a:r>
            <a:r>
              <a:rPr lang="en-IN" dirty="0" smtClean="0"/>
              <a:t>?</a:t>
            </a:r>
          </a:p>
          <a:p>
            <a:endParaRPr lang="en-IN" dirty="0" smtClean="0"/>
          </a:p>
          <a:p>
            <a:r>
              <a:rPr lang="en-IN" dirty="0" smtClean="0"/>
              <a:t>Can </a:t>
            </a:r>
            <a:r>
              <a:rPr lang="en-IN" dirty="0"/>
              <a:t>we have a network which can (approximately) represent such functions ? 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Prakash VIT Chennai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86715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have </a:t>
            </a:r>
            <a:r>
              <a:rPr lang="en-IN" dirty="0" smtClean="0"/>
              <a:t>look on </a:t>
            </a:r>
            <a:r>
              <a:rPr lang="en-IN" dirty="0" err="1" smtClean="0"/>
              <a:t>perceptrons</a:t>
            </a:r>
            <a:r>
              <a:rPr lang="en-IN" dirty="0" smtClean="0"/>
              <a:t> to </a:t>
            </a:r>
            <a:r>
              <a:rPr lang="en-IN" dirty="0"/>
              <a:t>sigmoidal neurons ..</a:t>
            </a:r>
          </a:p>
        </p:txBody>
      </p:sp>
    </p:spTree>
    <p:extLst>
      <p:ext uri="{BB962C8B-B14F-4D97-AF65-F5344CB8AC3E}">
        <p14:creationId xmlns:p14="http://schemas.microsoft.com/office/powerpoint/2010/main" val="402859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0"/>
            <a:ext cx="7315200" cy="865573"/>
          </a:xfrm>
        </p:spPr>
        <p:txBody>
          <a:bodyPr/>
          <a:lstStyle/>
          <a:p>
            <a:r>
              <a:rPr lang="en-IN" dirty="0" err="1" smtClean="0"/>
              <a:t>Perceptrons</a:t>
            </a:r>
            <a:r>
              <a:rPr lang="en-IN" dirty="0" smtClean="0"/>
              <a:t> </a:t>
            </a:r>
            <a:r>
              <a:rPr lang="en-IN" dirty="0"/>
              <a:t>to sigmoidal neurons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112818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A perceptron will fire if the weighted sum of its inputs is greater than the </a:t>
            </a:r>
            <a:r>
              <a:rPr lang="en-IN" dirty="0" smtClean="0">
                <a:solidFill>
                  <a:srgbClr val="FFFF00"/>
                </a:solidFill>
              </a:rPr>
              <a:t>threshold (-</a:t>
            </a:r>
            <a:r>
              <a:rPr lang="en-IN" dirty="0">
                <a:solidFill>
                  <a:srgbClr val="FFFF00"/>
                </a:solidFill>
              </a:rPr>
              <a:t>w</a:t>
            </a:r>
            <a:r>
              <a:rPr lang="en-IN" baseline="-25000" dirty="0">
                <a:solidFill>
                  <a:srgbClr val="FFFF00"/>
                </a:solidFill>
              </a:rPr>
              <a:t>0</a:t>
            </a:r>
            <a:r>
              <a:rPr lang="en-IN" dirty="0">
                <a:solidFill>
                  <a:srgbClr val="FFFF00"/>
                </a:solidFill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57350"/>
            <a:ext cx="2057400" cy="20249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90800" y="1660998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For example, let us return to our problem of </a:t>
            </a:r>
            <a:r>
              <a:rPr lang="en-IN" dirty="0" smtClean="0">
                <a:solidFill>
                  <a:srgbClr val="FF0000"/>
                </a:solidFill>
              </a:rPr>
              <a:t>deciding </a:t>
            </a:r>
            <a:r>
              <a:rPr lang="en-IN" dirty="0">
                <a:solidFill>
                  <a:srgbClr val="FF0000"/>
                </a:solidFill>
              </a:rPr>
              <a:t>whether we will like or dislike </a:t>
            </a:r>
            <a:r>
              <a:rPr lang="en-IN" dirty="0" smtClean="0">
                <a:solidFill>
                  <a:srgbClr val="FF0000"/>
                </a:solidFill>
              </a:rPr>
              <a:t>a movie?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67000" y="2307329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Consider </a:t>
            </a:r>
            <a:r>
              <a:rPr lang="en-IN" dirty="0"/>
              <a:t>that we base our decision only on </a:t>
            </a:r>
            <a:r>
              <a:rPr lang="en-IN" dirty="0" smtClean="0"/>
              <a:t>one input </a:t>
            </a:r>
            <a:r>
              <a:rPr lang="en-IN" dirty="0"/>
              <a:t>(x1 = </a:t>
            </a:r>
            <a:r>
              <a:rPr lang="en-IN" dirty="0" err="1"/>
              <a:t>criticsRating</a:t>
            </a:r>
            <a:r>
              <a:rPr lang="en-IN" dirty="0"/>
              <a:t> which lies between 0 </a:t>
            </a:r>
            <a:r>
              <a:rPr lang="en-IN" dirty="0" smtClean="0"/>
              <a:t>and 1)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667000" y="3132508"/>
            <a:ext cx="2720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the </a:t>
            </a:r>
            <a:r>
              <a:rPr lang="en-IN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criticsRating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</a:t>
            </a:r>
            <a:r>
              <a:rPr lang="en-IN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0.51??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1332" y="3594173"/>
            <a:ext cx="3926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 smtClean="0">
                <a:solidFill>
                  <a:srgbClr val="00B0F0"/>
                </a:solidFill>
              </a:rPr>
              <a:t>If the movie </a:t>
            </a:r>
            <a:r>
              <a:rPr lang="en-IN" dirty="0">
                <a:solidFill>
                  <a:srgbClr val="00B0F0"/>
                </a:solidFill>
              </a:rPr>
              <a:t>with </a:t>
            </a:r>
            <a:r>
              <a:rPr lang="en-IN" dirty="0" err="1">
                <a:solidFill>
                  <a:srgbClr val="00B0F0"/>
                </a:solidFill>
              </a:rPr>
              <a:t>criticsRating</a:t>
            </a:r>
            <a:r>
              <a:rPr lang="en-IN" dirty="0">
                <a:solidFill>
                  <a:srgbClr val="00B0F0"/>
                </a:solidFill>
              </a:rPr>
              <a:t> = 0.49 </a:t>
            </a:r>
            <a:r>
              <a:rPr lang="en-IN" dirty="0" smtClean="0">
                <a:solidFill>
                  <a:srgbClr val="00B0F0"/>
                </a:solidFill>
              </a:rPr>
              <a:t>??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43200" y="4051999"/>
            <a:ext cx="4572000" cy="646331"/>
          </a:xfrm>
          <a:prstGeom prst="rect">
            <a:avLst/>
          </a:prstGeom>
          <a:solidFill>
            <a:srgbClr val="00B0F0"/>
          </a:solidFill>
        </p:spPr>
        <p:txBody>
          <a:bodyPr>
            <a:spAutoFit/>
          </a:bodyPr>
          <a:lstStyle/>
          <a:p>
            <a:r>
              <a:rPr lang="en-IN" dirty="0"/>
              <a:t>The thresholding logic used by a perceptron is </a:t>
            </a:r>
            <a:r>
              <a:rPr lang="en-IN" dirty="0" smtClean="0"/>
              <a:t>very harsh </a:t>
            </a:r>
            <a:r>
              <a:rPr lang="en-IN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0719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0"/>
            <a:ext cx="7315200" cy="865573"/>
          </a:xfrm>
        </p:spPr>
        <p:txBody>
          <a:bodyPr/>
          <a:lstStyle/>
          <a:p>
            <a:r>
              <a:rPr lang="en-IN" dirty="0" err="1" smtClean="0"/>
              <a:t>Perceptrons</a:t>
            </a:r>
            <a:r>
              <a:rPr lang="en-IN" dirty="0" smtClean="0"/>
              <a:t> </a:t>
            </a:r>
            <a:r>
              <a:rPr lang="en-IN" dirty="0"/>
              <a:t>to sigmoidal neurons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196" y="1276350"/>
            <a:ext cx="746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This </a:t>
            </a:r>
            <a:r>
              <a:rPr lang="en-IN" dirty="0" smtClean="0"/>
              <a:t>behaviour </a:t>
            </a:r>
            <a:r>
              <a:rPr lang="en-IN" dirty="0"/>
              <a:t>is </a:t>
            </a:r>
            <a:r>
              <a:rPr lang="en-IN" dirty="0">
                <a:solidFill>
                  <a:srgbClr val="FFFF00"/>
                </a:solidFill>
              </a:rPr>
              <a:t>not</a:t>
            </a:r>
            <a:r>
              <a:rPr lang="en-IN" dirty="0"/>
              <a:t> a characteristic of the </a:t>
            </a:r>
            <a:r>
              <a:rPr lang="en-IN" dirty="0" smtClean="0"/>
              <a:t>specific </a:t>
            </a:r>
            <a:r>
              <a:rPr lang="en-IN" dirty="0"/>
              <a:t>problem we chose or the specific weight </a:t>
            </a:r>
            <a:r>
              <a:rPr lang="en-IN" dirty="0" smtClean="0"/>
              <a:t>and threshold </a:t>
            </a:r>
            <a:r>
              <a:rPr lang="en-IN" dirty="0"/>
              <a:t>that we chose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789562" y="1962654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It is a characteristic of the perceptron function </a:t>
            </a:r>
            <a:r>
              <a:rPr lang="en-IN" dirty="0" smtClean="0"/>
              <a:t>itself </a:t>
            </a:r>
            <a:r>
              <a:rPr lang="en-IN" dirty="0"/>
              <a:t>which behaves like a </a:t>
            </a:r>
            <a:r>
              <a:rPr lang="en-IN" dirty="0">
                <a:solidFill>
                  <a:srgbClr val="FFFF00"/>
                </a:solidFill>
              </a:rPr>
              <a:t>step </a:t>
            </a:r>
            <a:r>
              <a:rPr lang="en-IN" dirty="0" smtClean="0">
                <a:solidFill>
                  <a:srgbClr val="FFFF00"/>
                </a:solidFill>
              </a:rPr>
              <a:t>function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7776"/>
            <a:ext cx="2986088" cy="2457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52800" y="2724150"/>
                <a:ext cx="5638800" cy="646331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There will always be this sudden change in the decision </a:t>
                </a:r>
                <a:r>
                  <a:rPr lang="en-IN" dirty="0">
                    <a:solidFill>
                      <a:srgbClr val="FF0000"/>
                    </a:solidFill>
                  </a:rPr>
                  <a:t>(from 0 to 1) when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baseline="-25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IN" dirty="0" smtClean="0">
                    <a:solidFill>
                      <a:srgbClr val="FF0000"/>
                    </a:solidFill>
                  </a:rPr>
                  <a:t> crosses the threshold </a:t>
                </a:r>
                <a:r>
                  <a:rPr lang="en-IN" dirty="0">
                    <a:solidFill>
                      <a:srgbClr val="FF0000"/>
                    </a:solidFill>
                  </a:rPr>
                  <a:t>(-w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IN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24150"/>
                <a:ext cx="5638800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865" t="-26415" b="-105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352800" y="3489798"/>
            <a:ext cx="5638800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For most real world applications we would </a:t>
            </a:r>
            <a:r>
              <a:rPr lang="en-IN" dirty="0" smtClean="0"/>
              <a:t>expect </a:t>
            </a:r>
            <a:r>
              <a:rPr lang="en-IN" dirty="0"/>
              <a:t>a smoother decision function which </a:t>
            </a:r>
            <a:r>
              <a:rPr lang="en-IN" dirty="0" smtClean="0"/>
              <a:t>gradually changes </a:t>
            </a:r>
            <a:r>
              <a:rPr lang="en-IN" dirty="0"/>
              <a:t>from 0 to 1</a:t>
            </a:r>
          </a:p>
        </p:txBody>
      </p:sp>
    </p:spTree>
    <p:extLst>
      <p:ext uri="{BB962C8B-B14F-4D97-AF65-F5344CB8AC3E}">
        <p14:creationId xmlns:p14="http://schemas.microsoft.com/office/powerpoint/2010/main" val="36148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0"/>
            <a:ext cx="7315200" cy="865573"/>
          </a:xfrm>
        </p:spPr>
        <p:txBody>
          <a:bodyPr/>
          <a:lstStyle/>
          <a:p>
            <a:r>
              <a:rPr lang="en-IN" dirty="0" smtClean="0"/>
              <a:t>Sigmoid </a:t>
            </a:r>
            <a:r>
              <a:rPr lang="en-IN" dirty="0"/>
              <a:t>neurons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62268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Introducing </a:t>
            </a:r>
            <a:r>
              <a:rPr lang="en-IN" dirty="0">
                <a:solidFill>
                  <a:srgbClr val="FF0000"/>
                </a:solidFill>
              </a:rPr>
              <a:t>sigmoid neurons where the </a:t>
            </a:r>
            <a:r>
              <a:rPr lang="en-IN" dirty="0" smtClean="0">
                <a:solidFill>
                  <a:srgbClr val="FF0000"/>
                </a:solidFill>
              </a:rPr>
              <a:t>output function </a:t>
            </a:r>
            <a:r>
              <a:rPr lang="en-IN" dirty="0">
                <a:solidFill>
                  <a:srgbClr val="FF0000"/>
                </a:solidFill>
              </a:rPr>
              <a:t>is much smoother than the step function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72" y="1366117"/>
            <a:ext cx="5253528" cy="14851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81443"/>
            <a:ext cx="3372693" cy="27765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603506" y="2910102"/>
            <a:ext cx="523569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no longer see a sharp transition around the</a:t>
            </a:r>
          </a:p>
          <a:p>
            <a:r>
              <a:rPr lang="en-IN" dirty="0">
                <a:solidFill>
                  <a:srgbClr val="FF0000"/>
                </a:solidFill>
              </a:rPr>
              <a:t>threshold -w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14854" y="3615302"/>
            <a:ext cx="5224345" cy="58477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</a:rPr>
              <a:t>Also the output y is no longer binary but a real value between 0 and 1 which can be interpreted as a </a:t>
            </a:r>
            <a:r>
              <a:rPr lang="en-IN" sz="1600" dirty="0" smtClean="0">
                <a:solidFill>
                  <a:srgbClr val="FF0000"/>
                </a:solidFill>
              </a:rPr>
              <a:t>probability</a:t>
            </a:r>
            <a:endParaRPr lang="en-IN" sz="16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3505" y="4258946"/>
            <a:ext cx="5235693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Instead of a like/dislike decision we get the </a:t>
            </a:r>
            <a:r>
              <a:rPr lang="en-IN" dirty="0" smtClean="0">
                <a:solidFill>
                  <a:srgbClr val="FF0000"/>
                </a:solidFill>
              </a:rPr>
              <a:t>probability </a:t>
            </a:r>
            <a:r>
              <a:rPr lang="en-IN" dirty="0">
                <a:solidFill>
                  <a:srgbClr val="FF0000"/>
                </a:solidFill>
              </a:rPr>
              <a:t>of liking the </a:t>
            </a:r>
            <a:r>
              <a:rPr lang="en-IN" dirty="0" smtClean="0">
                <a:solidFill>
                  <a:srgbClr val="FF0000"/>
                </a:solidFill>
              </a:rPr>
              <a:t>movie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02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0"/>
            <a:ext cx="7315200" cy="865573"/>
          </a:xfrm>
        </p:spPr>
        <p:txBody>
          <a:bodyPr/>
          <a:lstStyle/>
          <a:p>
            <a:r>
              <a:rPr lang="en-IN" dirty="0" smtClean="0"/>
              <a:t>Perceptron Vs Sigmoid </a:t>
            </a:r>
            <a:r>
              <a:rPr lang="en-IN" dirty="0"/>
              <a:t>neurons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22601"/>
            <a:ext cx="2245598" cy="2495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75123"/>
            <a:ext cx="2467430" cy="2586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812" y="1276350"/>
            <a:ext cx="3781778" cy="1524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460" y="3867150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Not smooth, not continuous (at w</a:t>
            </a:r>
            <a:r>
              <a:rPr lang="en-IN" baseline="-25000" dirty="0">
                <a:solidFill>
                  <a:srgbClr val="FF0000"/>
                </a:solidFill>
              </a:rPr>
              <a:t>0</a:t>
            </a:r>
            <a:r>
              <a:rPr lang="en-IN" dirty="0">
                <a:solidFill>
                  <a:srgbClr val="FF0000"/>
                </a:solidFill>
              </a:rPr>
              <a:t>), </a:t>
            </a:r>
            <a:r>
              <a:rPr lang="en-IN" dirty="0" smtClean="0">
                <a:solidFill>
                  <a:srgbClr val="FF0000"/>
                </a:solidFill>
              </a:rPr>
              <a:t>not differentiable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38800" y="3825644"/>
            <a:ext cx="344882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Smooth, continuous, differentiable</a:t>
            </a:r>
          </a:p>
        </p:txBody>
      </p:sp>
    </p:spTree>
    <p:extLst>
      <p:ext uri="{BB962C8B-B14F-4D97-AF65-F5344CB8AC3E}">
        <p14:creationId xmlns:p14="http://schemas.microsoft.com/office/powerpoint/2010/main" val="32561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A typical Supervised Machine Learning Setup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093362"/>
            <a:ext cx="2492425" cy="2028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4200" y="3100111"/>
            <a:ext cx="57150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Well, just as we had an algorithm for learning </a:t>
            </a:r>
            <a:r>
              <a:rPr lang="en-IN" dirty="0" smtClean="0">
                <a:solidFill>
                  <a:srgbClr val="002060"/>
                </a:solidFill>
              </a:rPr>
              <a:t>the weights </a:t>
            </a:r>
            <a:r>
              <a:rPr lang="en-IN" dirty="0">
                <a:solidFill>
                  <a:srgbClr val="002060"/>
                </a:solidFill>
              </a:rPr>
              <a:t>of a perceptron, we also need a way </a:t>
            </a:r>
            <a:r>
              <a:rPr lang="en-IN" dirty="0" smtClean="0">
                <a:solidFill>
                  <a:srgbClr val="002060"/>
                </a:solidFill>
              </a:rPr>
              <a:t>of learning </a:t>
            </a:r>
            <a:r>
              <a:rPr lang="en-IN" dirty="0">
                <a:solidFill>
                  <a:srgbClr val="002060"/>
                </a:solidFill>
              </a:rPr>
              <a:t>the weights of a sigmoid </a:t>
            </a:r>
            <a:r>
              <a:rPr lang="en-IN" dirty="0" smtClean="0">
                <a:solidFill>
                  <a:srgbClr val="002060"/>
                </a:solidFill>
              </a:rPr>
              <a:t>neuron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Before </a:t>
            </a:r>
            <a:r>
              <a:rPr lang="en-IN" dirty="0">
                <a:solidFill>
                  <a:srgbClr val="002060"/>
                </a:solidFill>
              </a:rPr>
              <a:t>we see such an algorithm we will revisit </a:t>
            </a:r>
            <a:r>
              <a:rPr lang="en-IN" dirty="0" smtClean="0">
                <a:solidFill>
                  <a:srgbClr val="002060"/>
                </a:solidFill>
              </a:rPr>
              <a:t>the concept </a:t>
            </a:r>
            <a:r>
              <a:rPr lang="en-IN" dirty="0">
                <a:solidFill>
                  <a:srgbClr val="002060"/>
                </a:solidFill>
              </a:rPr>
              <a:t>of error</a:t>
            </a:r>
          </a:p>
        </p:txBody>
      </p:sp>
    </p:spTree>
    <p:extLst>
      <p:ext uri="{BB962C8B-B14F-4D97-AF65-F5344CB8AC3E}">
        <p14:creationId xmlns:p14="http://schemas.microsoft.com/office/powerpoint/2010/main" val="6301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955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A typical Supervised Machine Learning Setup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0150"/>
            <a:ext cx="2679401" cy="26860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00400" y="1200150"/>
            <a:ext cx="55626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Earlier </a:t>
            </a:r>
            <a:r>
              <a:rPr lang="en-IN" dirty="0" smtClean="0">
                <a:solidFill>
                  <a:srgbClr val="002060"/>
                </a:solidFill>
              </a:rPr>
              <a:t>mentioned </a:t>
            </a:r>
            <a:r>
              <a:rPr lang="en-IN" dirty="0">
                <a:solidFill>
                  <a:srgbClr val="002060"/>
                </a:solidFill>
              </a:rPr>
              <a:t>that a single perceptron cannot </a:t>
            </a:r>
            <a:r>
              <a:rPr lang="en-IN" dirty="0" smtClean="0">
                <a:solidFill>
                  <a:srgbClr val="002060"/>
                </a:solidFill>
              </a:rPr>
              <a:t>deal with </a:t>
            </a:r>
            <a:r>
              <a:rPr lang="en-IN" dirty="0">
                <a:solidFill>
                  <a:srgbClr val="002060"/>
                </a:solidFill>
              </a:rPr>
              <a:t>this data because it is not linearly separable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2038350"/>
            <a:ext cx="5562600" cy="369332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IN" dirty="0"/>
              <a:t>What does “cannot deal with” mean?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2541800"/>
            <a:ext cx="55626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What would happen if we use a perceptron model to </a:t>
            </a:r>
            <a:r>
              <a:rPr lang="en-IN" dirty="0" smtClean="0">
                <a:solidFill>
                  <a:srgbClr val="002060"/>
                </a:solidFill>
              </a:rPr>
              <a:t>classify </a:t>
            </a:r>
            <a:r>
              <a:rPr lang="en-IN" dirty="0">
                <a:solidFill>
                  <a:srgbClr val="002060"/>
                </a:solidFill>
              </a:rPr>
              <a:t>this </a:t>
            </a:r>
            <a:r>
              <a:rPr lang="en-IN" dirty="0" smtClean="0">
                <a:solidFill>
                  <a:srgbClr val="002060"/>
                </a:solidFill>
              </a:rPr>
              <a:t>data?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0" y="1044319"/>
            <a:ext cx="2978918" cy="30461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217739" y="3188131"/>
            <a:ext cx="5507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Sure, it misclassifies 3 blue points and 3 red points but </a:t>
            </a:r>
            <a:r>
              <a:rPr lang="en-IN" dirty="0" smtClean="0"/>
              <a:t>we could </a:t>
            </a:r>
            <a:r>
              <a:rPr lang="en-IN" dirty="0"/>
              <a:t>live with this error in most real world applications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5028" y="4090481"/>
            <a:ext cx="5507972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en-IN" dirty="0"/>
              <a:t>From now on, we will accept that it is hard to drive the error to 0 in most cases and will instead aim to reach the </a:t>
            </a:r>
            <a:r>
              <a:rPr lang="en-IN" dirty="0" smtClean="0"/>
              <a:t>minimum </a:t>
            </a:r>
            <a:r>
              <a:rPr lang="en-IN" dirty="0"/>
              <a:t>possible error</a:t>
            </a:r>
          </a:p>
        </p:txBody>
      </p:sp>
    </p:spTree>
    <p:extLst>
      <p:ext uri="{BB962C8B-B14F-4D97-AF65-F5344CB8AC3E}">
        <p14:creationId xmlns:p14="http://schemas.microsoft.com/office/powerpoint/2010/main" val="36285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t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t" id="{1BE9F653-88B7-4C19-9181-95CCE28CF823}" vid="{1827CDCF-ED66-48B0-B209-7830331AAA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A240481-950F-46D9-ADAB-BA1168EDA07C}"/>
</file>

<file path=customXml/itemProps2.xml><?xml version="1.0" encoding="utf-8"?>
<ds:datastoreItem xmlns:ds="http://schemas.openxmlformats.org/officeDocument/2006/customXml" ds:itemID="{DAEEB508-A4D7-4323-826C-26EE08229FB8}"/>
</file>

<file path=customXml/itemProps3.xml><?xml version="1.0" encoding="utf-8"?>
<ds:datastoreItem xmlns:ds="http://schemas.openxmlformats.org/officeDocument/2006/customXml" ds:itemID="{5272AE74-F958-4863-BB4D-4725822ED8E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5704</TotalTime>
  <Words>869</Words>
  <Application>Microsoft Office PowerPoint</Application>
  <PresentationFormat>On-screen Show (16:9)</PresentationFormat>
  <Paragraphs>89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Calibri</vt:lpstr>
      <vt:lpstr>Cambria Math</vt:lpstr>
      <vt:lpstr>Times</vt:lpstr>
      <vt:lpstr>Wingdings</vt:lpstr>
      <vt:lpstr>vit</vt:lpstr>
      <vt:lpstr>PowerPoint Presentation</vt:lpstr>
      <vt:lpstr>Road Map </vt:lpstr>
      <vt:lpstr>Perceptrons to sigmoidal neurons</vt:lpstr>
      <vt:lpstr>Perceptrons to sigmoidal neurons</vt:lpstr>
      <vt:lpstr>Perceptrons to sigmoidal neurons</vt:lpstr>
      <vt:lpstr>Sigmoid neurons</vt:lpstr>
      <vt:lpstr>Perceptron Vs Sigmoid neurons</vt:lpstr>
      <vt:lpstr>A typical Supervised Machine Learning Setup</vt:lpstr>
      <vt:lpstr>A typical Supervised Machine Learning Setup</vt:lpstr>
      <vt:lpstr>A typical Supervised Machine Learning Setup</vt:lpstr>
      <vt:lpstr>A typical Supervised Machine Learning Setup</vt:lpstr>
      <vt:lpstr>Learning Parameters: (Infeasible) guess work</vt:lpstr>
      <vt:lpstr>Learning Parameters: (Infeasible) guess work</vt:lpstr>
      <vt:lpstr>Learning Parameters: (Infeasible) guess work</vt:lpstr>
      <vt:lpstr>Learning Parameters: (Infeasible) guess work</vt:lpstr>
      <vt:lpstr>Learning Parameters: (Infeasible) guess work</vt:lpstr>
      <vt:lpstr>What's Next </vt:lpstr>
      <vt:lpstr>References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Prakash Periyasamy</cp:lastModifiedBy>
  <cp:revision>567</cp:revision>
  <dcterms:created xsi:type="dcterms:W3CDTF">2006-08-16T00:00:00Z</dcterms:created>
  <dcterms:modified xsi:type="dcterms:W3CDTF">2023-06-12T10:45:20Z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1800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