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Lst>
  <p:notesMasterIdLst>
    <p:notesMasterId r:id="rId16"/>
  </p:notesMasterIdLst>
  <p:sldIdLst>
    <p:sldId id="256" r:id="rId2"/>
    <p:sldId id="290" r:id="rId3"/>
    <p:sldId id="334" r:id="rId4"/>
    <p:sldId id="335" r:id="rId5"/>
    <p:sldId id="336" r:id="rId6"/>
    <p:sldId id="337" r:id="rId7"/>
    <p:sldId id="338" r:id="rId8"/>
    <p:sldId id="339" r:id="rId9"/>
    <p:sldId id="340" r:id="rId10"/>
    <p:sldId id="342" r:id="rId11"/>
    <p:sldId id="343" r:id="rId12"/>
    <p:sldId id="344" r:id="rId13"/>
    <p:sldId id="333" r:id="rId14"/>
    <p:sldId id="289"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5" autoAdjust="0"/>
    <p:restoredTop sz="92276"/>
  </p:normalViewPr>
  <p:slideViewPr>
    <p:cSldViewPr>
      <p:cViewPr varScale="1">
        <p:scale>
          <a:sx n="118" d="100"/>
          <a:sy n="118" d="100"/>
        </p:scale>
        <p:origin x="288" y="7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13-06-2023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p:cNvSpPr>
          <p:nvPr>
            <p:ph type="sldImg"/>
          </p:nvPr>
        </p:nvSpPr>
        <p:spPr>
          <a:solidFill>
            <a:srgbClr val="FFFFFF"/>
          </a:solidFill>
          <a:ln/>
        </p:spPr>
      </p:sp>
      <p:sp>
        <p:nvSpPr>
          <p:cNvPr id="1024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latin typeface="Times" charset="0"/>
              <a:ea typeface="ＭＳ Ｐゴシック" charset="-128"/>
              <a:cs typeface="ＭＳ Ｐゴシック" charset="-128"/>
            </a:endParaRPr>
          </a:p>
        </p:txBody>
      </p:sp>
    </p:spTree>
    <p:extLst>
      <p:ext uri="{BB962C8B-B14F-4D97-AF65-F5344CB8AC3E}">
        <p14:creationId xmlns:p14="http://schemas.microsoft.com/office/powerpoint/2010/main" val="2240364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884E0871-A2B6-4FAF-A3D7-6FBD3D1E0374}" type="datetime1">
              <a:rPr lang="en-US" smtClean="0"/>
              <a:t>6/13/2023</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smtClean="0"/>
              <a:t>Prakash VIT Chennai</a:t>
            </a:r>
            <a:endParaRPr lang="en-US" dirty="0"/>
          </a:p>
        </p:txBody>
      </p:sp>
    </p:spTree>
    <p:extLst>
      <p:ext uri="{BB962C8B-B14F-4D97-AF65-F5344CB8AC3E}">
        <p14:creationId xmlns:p14="http://schemas.microsoft.com/office/powerpoint/2010/main" val="17847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828E2-CF1E-4383-8092-3835FBBFBFD8}" type="datetime1">
              <a:rPr lang="en-US" smtClean="0"/>
              <a:t>6/13/2023</a:t>
            </a:fld>
            <a:endParaRPr lang="en-US"/>
          </a:p>
        </p:txBody>
      </p:sp>
      <p:sp>
        <p:nvSpPr>
          <p:cNvPr id="5" name="Footer Placeholder 4"/>
          <p:cNvSpPr>
            <a:spLocks noGrp="1"/>
          </p:cNvSpPr>
          <p:nvPr>
            <p:ph type="ftr" sz="quarter" idx="11"/>
          </p:nvPr>
        </p:nvSpPr>
        <p:spPr/>
        <p:txBody>
          <a:bodyPr/>
          <a:lstStyle/>
          <a:p>
            <a:r>
              <a:rPr lang="en-US" smtClean="0"/>
              <a:t>Prakash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795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D5C0AE-1B26-4CF6-A754-EAE14E9F8ED9}" type="datetime1">
              <a:rPr lang="en-US" smtClean="0"/>
              <a:t>6/13/2023</a:t>
            </a:fld>
            <a:endParaRPr lang="en-US"/>
          </a:p>
        </p:txBody>
      </p:sp>
      <p:sp>
        <p:nvSpPr>
          <p:cNvPr id="5" name="Footer Placeholder 4"/>
          <p:cNvSpPr>
            <a:spLocks noGrp="1"/>
          </p:cNvSpPr>
          <p:nvPr>
            <p:ph type="ftr" sz="quarter" idx="11"/>
          </p:nvPr>
        </p:nvSpPr>
        <p:spPr/>
        <p:txBody>
          <a:bodyPr/>
          <a:lstStyle/>
          <a:p>
            <a:r>
              <a:rPr lang="en-US" smtClean="0"/>
              <a:t>Prakash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008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0C2BC61-3BB2-4461-BD7B-98DEF912D848}" type="datetime1">
              <a:rPr lang="en-US" smtClean="0"/>
              <a:t>6/13/2023</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Prakash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11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F96E8-4130-4569-BCFC-8A8CCB61D55E}" type="datetime1">
              <a:rPr lang="en-US" smtClean="0"/>
              <a:t>6/13/2023</a:t>
            </a:fld>
            <a:endParaRPr lang="en-US"/>
          </a:p>
        </p:txBody>
      </p:sp>
      <p:sp>
        <p:nvSpPr>
          <p:cNvPr id="5" name="Footer Placeholder 4"/>
          <p:cNvSpPr>
            <a:spLocks noGrp="1"/>
          </p:cNvSpPr>
          <p:nvPr>
            <p:ph type="ftr" sz="quarter" idx="11"/>
          </p:nvPr>
        </p:nvSpPr>
        <p:spPr/>
        <p:txBody>
          <a:bodyPr/>
          <a:lstStyle/>
          <a:p>
            <a:r>
              <a:rPr lang="en-US" smtClean="0"/>
              <a:t>Prakash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107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49539B1-23EF-4068-96C2-B0B7B720A3A4}" type="datetime1">
              <a:rPr lang="en-US" smtClean="0"/>
              <a:t>6/13/2023</a:t>
            </a:fld>
            <a:endParaRPr lang="en-US"/>
          </a:p>
        </p:txBody>
      </p:sp>
      <p:sp>
        <p:nvSpPr>
          <p:cNvPr id="6" name="Footer Placeholder 5"/>
          <p:cNvSpPr>
            <a:spLocks noGrp="1"/>
          </p:cNvSpPr>
          <p:nvPr>
            <p:ph type="ftr" sz="quarter" idx="11"/>
          </p:nvPr>
        </p:nvSpPr>
        <p:spPr/>
        <p:txBody>
          <a:bodyPr/>
          <a:lstStyle/>
          <a:p>
            <a:r>
              <a:rPr lang="en-US" smtClean="0"/>
              <a:t>Prakash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8073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7766AD0-81A9-4ED5-8903-97A66FC65503}" type="datetime1">
              <a:rPr lang="en-US" smtClean="0"/>
              <a:t>6/13/2023</a:t>
            </a:fld>
            <a:endParaRPr lang="en-US"/>
          </a:p>
        </p:txBody>
      </p:sp>
      <p:sp>
        <p:nvSpPr>
          <p:cNvPr id="8" name="Footer Placeholder 7"/>
          <p:cNvSpPr>
            <a:spLocks noGrp="1"/>
          </p:cNvSpPr>
          <p:nvPr>
            <p:ph type="ftr" sz="quarter" idx="11"/>
          </p:nvPr>
        </p:nvSpPr>
        <p:spPr/>
        <p:txBody>
          <a:bodyPr/>
          <a:lstStyle/>
          <a:p>
            <a:r>
              <a:rPr lang="en-US" smtClean="0"/>
              <a:t>Prakash VIT Chennai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804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AF08AD-B428-42D9-B5C2-5295B55DD10D}" type="datetime1">
              <a:rPr lang="en-US" smtClean="0"/>
              <a:t>6/13/2023</a:t>
            </a:fld>
            <a:endParaRPr lang="en-US"/>
          </a:p>
        </p:txBody>
      </p:sp>
      <p:sp>
        <p:nvSpPr>
          <p:cNvPr id="4" name="Footer Placeholder 3"/>
          <p:cNvSpPr>
            <a:spLocks noGrp="1"/>
          </p:cNvSpPr>
          <p:nvPr>
            <p:ph type="ftr" sz="quarter" idx="11"/>
          </p:nvPr>
        </p:nvSpPr>
        <p:spPr/>
        <p:txBody>
          <a:bodyPr/>
          <a:lstStyle/>
          <a:p>
            <a:r>
              <a:rPr lang="en-US" smtClean="0"/>
              <a:t>Prakash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7462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68629A-16DA-41BB-A986-D9B829B522AE}" type="datetime1">
              <a:rPr lang="en-US" smtClean="0"/>
              <a:t>6/13/2023</a:t>
            </a:fld>
            <a:endParaRPr lang="en-US"/>
          </a:p>
        </p:txBody>
      </p:sp>
      <p:sp>
        <p:nvSpPr>
          <p:cNvPr id="3" name="Footer Placeholder 2"/>
          <p:cNvSpPr>
            <a:spLocks noGrp="1"/>
          </p:cNvSpPr>
          <p:nvPr>
            <p:ph type="ftr" sz="quarter" idx="11"/>
          </p:nvPr>
        </p:nvSpPr>
        <p:spPr/>
        <p:txBody>
          <a:bodyPr/>
          <a:lstStyle/>
          <a:p>
            <a:r>
              <a:rPr lang="en-US" smtClean="0"/>
              <a:t>Prakash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696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67E60F-F292-493B-A8C8-925F89338A85}" type="datetime1">
              <a:rPr lang="en-US" smtClean="0"/>
              <a:t>6/13/2023</a:t>
            </a:fld>
            <a:endParaRPr lang="en-US"/>
          </a:p>
        </p:txBody>
      </p:sp>
      <p:sp>
        <p:nvSpPr>
          <p:cNvPr id="6" name="Footer Placeholder 5"/>
          <p:cNvSpPr>
            <a:spLocks noGrp="1"/>
          </p:cNvSpPr>
          <p:nvPr>
            <p:ph type="ftr" sz="quarter" idx="11"/>
          </p:nvPr>
        </p:nvSpPr>
        <p:spPr/>
        <p:txBody>
          <a:bodyPr/>
          <a:lstStyle/>
          <a:p>
            <a:r>
              <a:rPr lang="en-US" smtClean="0"/>
              <a:t>Prakash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840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93FFEE-1DFD-4B27-97F5-2BE4FAAC4A80}" type="datetime1">
              <a:rPr lang="en-US" smtClean="0"/>
              <a:t>6/13/2023</a:t>
            </a:fld>
            <a:endParaRPr lang="en-US"/>
          </a:p>
        </p:txBody>
      </p:sp>
      <p:sp>
        <p:nvSpPr>
          <p:cNvPr id="6" name="Footer Placeholder 5"/>
          <p:cNvSpPr>
            <a:spLocks noGrp="1"/>
          </p:cNvSpPr>
          <p:nvPr>
            <p:ph type="ftr" sz="quarter" idx="11"/>
          </p:nvPr>
        </p:nvSpPr>
        <p:spPr/>
        <p:txBody>
          <a:bodyPr/>
          <a:lstStyle/>
          <a:p>
            <a:r>
              <a:rPr lang="en-US" smtClean="0"/>
              <a:t>Prakash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739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E2A88188-02E6-421B-AF64-844BF6437DD9}" type="datetime1">
              <a:rPr lang="en-US" smtClean="0"/>
              <a:t>6/13/2023</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Prakash VIT Chennai</a:t>
            </a:r>
            <a:endParaRPr lang="en-US"/>
          </a:p>
        </p:txBody>
      </p:sp>
    </p:spTree>
    <p:extLst>
      <p:ext uri="{BB962C8B-B14F-4D97-AF65-F5344CB8AC3E}">
        <p14:creationId xmlns:p14="http://schemas.microsoft.com/office/powerpoint/2010/main" val="265138566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jc2Ithslyz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4114800" y="438150"/>
            <a:ext cx="4800600" cy="1466850"/>
          </a:xfrm>
        </p:spPr>
        <p:txBody>
          <a:bodyPr>
            <a:noAutofit/>
          </a:bodyPr>
          <a:lstStyle/>
          <a:p>
            <a:endParaRPr lang="en-US" sz="3200" dirty="0">
              <a:ea typeface="ＭＳ Ｐゴシック" charset="-128"/>
              <a:cs typeface="ＭＳ Ｐゴシック" charset="-128"/>
            </a:endParaRPr>
          </a:p>
        </p:txBody>
      </p:sp>
      <p:sp>
        <p:nvSpPr>
          <p:cNvPr id="2" name="Subtitle 1"/>
          <p:cNvSpPr>
            <a:spLocks noGrp="1"/>
          </p:cNvSpPr>
          <p:nvPr>
            <p:ph type="subTitle" idx="1"/>
          </p:nvPr>
        </p:nvSpPr>
        <p:spPr>
          <a:xfrm>
            <a:off x="4572000" y="3790950"/>
            <a:ext cx="3886200" cy="457200"/>
          </a:xfrm>
        </p:spPr>
        <p:txBody>
          <a:bodyPr>
            <a:normAutofit/>
          </a:bodyPr>
          <a:lstStyle/>
          <a:p>
            <a:r>
              <a:rPr lang="en-IN" dirty="0" smtClean="0"/>
              <a:t>Prakash P VIT , Chennai </a:t>
            </a:r>
            <a:endParaRPr lang="en-IN" dirty="0"/>
          </a:p>
        </p:txBody>
      </p:sp>
      <p:sp>
        <p:nvSpPr>
          <p:cNvPr id="3" name="Rounded Rectangle 2"/>
          <p:cNvSpPr/>
          <p:nvPr/>
        </p:nvSpPr>
        <p:spPr>
          <a:xfrm>
            <a:off x="3886200" y="2162175"/>
            <a:ext cx="4953000" cy="1371600"/>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smtClean="0">
                <a:solidFill>
                  <a:srgbClr val="7030A0"/>
                </a:solidFill>
              </a:rPr>
              <a:t>		Backpropagation</a:t>
            </a:r>
            <a:endParaRPr lang="en-IN" sz="2000" b="1" dirty="0">
              <a:solidFill>
                <a:srgbClr val="7030A0"/>
              </a:solidFill>
            </a:endParaRPr>
          </a:p>
        </p:txBody>
      </p:sp>
    </p:spTree>
    <p:extLst>
      <p:ext uri="{BB962C8B-B14F-4D97-AF65-F5344CB8AC3E}">
        <p14:creationId xmlns:p14="http://schemas.microsoft.com/office/powerpoint/2010/main" val="3265845495"/>
      </p:ext>
    </p:extLst>
  </p:cSld>
  <p:clrMapOvr>
    <a:masterClrMapping/>
  </p:clrMapOvr>
  <mc:AlternateContent xmlns:mc="http://schemas.openxmlformats.org/markup-compatibility/2006" xmlns:p14="http://schemas.microsoft.com/office/powerpoint/2010/main">
    <mc:Choice Requires="p14">
      <p:transition spd="slow" p14:dur="2000" advTm="7328"/>
    </mc:Choice>
    <mc:Fallback xmlns="">
      <p:transition spd="slow" advTm="7328"/>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560"/>
            <a:ext cx="7315200" cy="865573"/>
          </a:xfrm>
        </p:spPr>
        <p:txBody>
          <a:bodyPr>
            <a:normAutofit/>
          </a:bodyPr>
          <a:lstStyle/>
          <a:p>
            <a:r>
              <a:rPr lang="en-IN" sz="2800" dirty="0"/>
              <a:t>Overall </a:t>
            </a:r>
            <a:r>
              <a:rPr lang="en-IN" sz="2800" dirty="0" smtClean="0"/>
              <a:t>picture</a:t>
            </a:r>
            <a:endParaRPr lang="en-IN" sz="3200" dirty="0"/>
          </a:p>
        </p:txBody>
      </p:sp>
      <p:pic>
        <p:nvPicPr>
          <p:cNvPr id="7" name="Picture 6"/>
          <p:cNvPicPr>
            <a:picLocks noChangeAspect="1"/>
          </p:cNvPicPr>
          <p:nvPr/>
        </p:nvPicPr>
        <p:blipFill>
          <a:blip r:embed="rId2"/>
          <a:stretch>
            <a:fillRect/>
          </a:stretch>
        </p:blipFill>
        <p:spPr>
          <a:xfrm>
            <a:off x="1219200" y="996585"/>
            <a:ext cx="6705600" cy="3897591"/>
          </a:xfrm>
          <a:prstGeom prst="rect">
            <a:avLst/>
          </a:prstGeom>
        </p:spPr>
      </p:pic>
    </p:spTree>
    <p:extLst>
      <p:ext uri="{BB962C8B-B14F-4D97-AF65-F5344CB8AC3E}">
        <p14:creationId xmlns:p14="http://schemas.microsoft.com/office/powerpoint/2010/main" val="2172652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561"/>
            <a:ext cx="6248400" cy="646390"/>
          </a:xfrm>
        </p:spPr>
        <p:txBody>
          <a:bodyPr>
            <a:normAutofit fontScale="90000"/>
          </a:bodyPr>
          <a:lstStyle/>
          <a:p>
            <a:r>
              <a:rPr lang="en-IN" sz="2800" dirty="0"/>
              <a:t>What is the derivative of the logistic sigmoid function</a:t>
            </a:r>
            <a:r>
              <a:rPr lang="en-IN" sz="2800" dirty="0" smtClean="0"/>
              <a:t>?</a:t>
            </a:r>
            <a:endParaRPr lang="en-IN" sz="3200" dirty="0"/>
          </a:p>
        </p:txBody>
      </p:sp>
      <p:pic>
        <p:nvPicPr>
          <p:cNvPr id="3" name="Picture 2"/>
          <p:cNvPicPr>
            <a:picLocks noChangeAspect="1"/>
          </p:cNvPicPr>
          <p:nvPr/>
        </p:nvPicPr>
        <p:blipFill>
          <a:blip r:embed="rId2"/>
          <a:stretch>
            <a:fillRect/>
          </a:stretch>
        </p:blipFill>
        <p:spPr>
          <a:xfrm>
            <a:off x="228600" y="1920402"/>
            <a:ext cx="2789293" cy="1228617"/>
          </a:xfrm>
          <a:prstGeom prst="rect">
            <a:avLst/>
          </a:prstGeom>
        </p:spPr>
      </p:pic>
      <p:pic>
        <p:nvPicPr>
          <p:cNvPr id="4" name="Picture 3"/>
          <p:cNvPicPr>
            <a:picLocks noChangeAspect="1"/>
          </p:cNvPicPr>
          <p:nvPr/>
        </p:nvPicPr>
        <p:blipFill>
          <a:blip r:embed="rId3"/>
          <a:stretch>
            <a:fillRect/>
          </a:stretch>
        </p:blipFill>
        <p:spPr>
          <a:xfrm>
            <a:off x="3124200" y="449344"/>
            <a:ext cx="3260489" cy="2743200"/>
          </a:xfrm>
          <a:prstGeom prst="rect">
            <a:avLst/>
          </a:prstGeom>
        </p:spPr>
      </p:pic>
      <p:pic>
        <p:nvPicPr>
          <p:cNvPr id="5" name="Picture 4"/>
          <p:cNvPicPr>
            <a:picLocks noChangeAspect="1"/>
          </p:cNvPicPr>
          <p:nvPr/>
        </p:nvPicPr>
        <p:blipFill rotWithShape="1">
          <a:blip r:embed="rId4"/>
          <a:srcRect l="23495"/>
          <a:stretch/>
        </p:blipFill>
        <p:spPr>
          <a:xfrm>
            <a:off x="381000" y="3333750"/>
            <a:ext cx="4962525" cy="314325"/>
          </a:xfrm>
          <a:prstGeom prst="rect">
            <a:avLst/>
          </a:prstGeom>
        </p:spPr>
      </p:pic>
      <p:pic>
        <p:nvPicPr>
          <p:cNvPr id="6" name="Picture 5"/>
          <p:cNvPicPr>
            <a:picLocks noChangeAspect="1"/>
          </p:cNvPicPr>
          <p:nvPr/>
        </p:nvPicPr>
        <p:blipFill>
          <a:blip r:embed="rId5"/>
          <a:stretch>
            <a:fillRect/>
          </a:stretch>
        </p:blipFill>
        <p:spPr>
          <a:xfrm>
            <a:off x="5550773" y="2534710"/>
            <a:ext cx="3570529" cy="2557462"/>
          </a:xfrm>
          <a:prstGeom prst="rect">
            <a:avLst/>
          </a:prstGeom>
        </p:spPr>
      </p:pic>
    </p:spTree>
    <p:extLst>
      <p:ext uri="{BB962C8B-B14F-4D97-AF65-F5344CB8AC3E}">
        <p14:creationId xmlns:p14="http://schemas.microsoft.com/office/powerpoint/2010/main" val="301602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561"/>
            <a:ext cx="3733800" cy="417789"/>
          </a:xfrm>
        </p:spPr>
        <p:txBody>
          <a:bodyPr>
            <a:normAutofit fontScale="90000"/>
          </a:bodyPr>
          <a:lstStyle/>
          <a:p>
            <a:r>
              <a:rPr lang="en-IN" sz="2800" dirty="0" smtClean="0"/>
              <a:t>Chain rule </a:t>
            </a:r>
            <a:endParaRPr lang="en-IN" sz="3200" dirty="0"/>
          </a:p>
        </p:txBody>
      </p:sp>
      <p:sp>
        <p:nvSpPr>
          <p:cNvPr id="7" name="Rectangle 6"/>
          <p:cNvSpPr/>
          <p:nvPr/>
        </p:nvSpPr>
        <p:spPr>
          <a:xfrm>
            <a:off x="105383" y="438150"/>
            <a:ext cx="8077200" cy="923330"/>
          </a:xfrm>
          <a:prstGeom prst="rect">
            <a:avLst/>
          </a:prstGeom>
        </p:spPr>
        <p:txBody>
          <a:bodyPr wrap="square">
            <a:spAutoFit/>
          </a:bodyPr>
          <a:lstStyle/>
          <a:p>
            <a:r>
              <a:rPr lang="en-IN" dirty="0"/>
              <a:t>As put by </a:t>
            </a:r>
            <a:r>
              <a:rPr lang="en-IN" b="1" dirty="0">
                <a:solidFill>
                  <a:srgbClr val="FF0000"/>
                </a:solidFill>
              </a:rPr>
              <a:t>George</a:t>
            </a:r>
            <a:r>
              <a:rPr lang="en-IN" b="1" dirty="0"/>
              <a:t> </a:t>
            </a:r>
            <a:r>
              <a:rPr lang="en-IN" b="1" dirty="0">
                <a:solidFill>
                  <a:srgbClr val="FF0000"/>
                </a:solidFill>
              </a:rPr>
              <a:t>F. Simmons</a:t>
            </a:r>
            <a:r>
              <a:rPr lang="en-IN" dirty="0"/>
              <a:t>: "if a car travels twice as fast as a bicycle and the bicycle is four times as fast as a walking man, then the car travels 2 × 4 = 8 times as fast as the man.</a:t>
            </a:r>
          </a:p>
        </p:txBody>
      </p:sp>
      <p:pic>
        <p:nvPicPr>
          <p:cNvPr id="9" name="Picture 8"/>
          <p:cNvPicPr>
            <a:picLocks noChangeAspect="1"/>
          </p:cNvPicPr>
          <p:nvPr/>
        </p:nvPicPr>
        <p:blipFill>
          <a:blip r:embed="rId2"/>
          <a:stretch>
            <a:fillRect/>
          </a:stretch>
        </p:blipFill>
        <p:spPr>
          <a:xfrm>
            <a:off x="105383" y="1340809"/>
            <a:ext cx="7239000" cy="986074"/>
          </a:xfrm>
          <a:prstGeom prst="rect">
            <a:avLst/>
          </a:prstGeom>
        </p:spPr>
      </p:pic>
      <p:pic>
        <p:nvPicPr>
          <p:cNvPr id="10" name="Picture 9"/>
          <p:cNvPicPr>
            <a:picLocks noChangeAspect="1"/>
          </p:cNvPicPr>
          <p:nvPr/>
        </p:nvPicPr>
        <p:blipFill>
          <a:blip r:embed="rId3"/>
          <a:stretch>
            <a:fillRect/>
          </a:stretch>
        </p:blipFill>
        <p:spPr>
          <a:xfrm>
            <a:off x="95655" y="2419350"/>
            <a:ext cx="3646251" cy="1230653"/>
          </a:xfrm>
          <a:prstGeom prst="rect">
            <a:avLst/>
          </a:prstGeom>
        </p:spPr>
      </p:pic>
      <p:pic>
        <p:nvPicPr>
          <p:cNvPr id="12" name="Picture 11"/>
          <p:cNvPicPr>
            <a:picLocks noChangeAspect="1"/>
          </p:cNvPicPr>
          <p:nvPr/>
        </p:nvPicPr>
        <p:blipFill>
          <a:blip r:embed="rId4"/>
          <a:stretch>
            <a:fillRect/>
          </a:stretch>
        </p:blipFill>
        <p:spPr>
          <a:xfrm>
            <a:off x="3804647" y="2388412"/>
            <a:ext cx="2291039" cy="1402538"/>
          </a:xfrm>
          <a:prstGeom prst="rect">
            <a:avLst/>
          </a:prstGeom>
        </p:spPr>
      </p:pic>
      <p:pic>
        <p:nvPicPr>
          <p:cNvPr id="13" name="Picture 12"/>
          <p:cNvPicPr>
            <a:picLocks noChangeAspect="1"/>
          </p:cNvPicPr>
          <p:nvPr/>
        </p:nvPicPr>
        <p:blipFill>
          <a:blip r:embed="rId5"/>
          <a:stretch>
            <a:fillRect/>
          </a:stretch>
        </p:blipFill>
        <p:spPr>
          <a:xfrm>
            <a:off x="1170980" y="3790950"/>
            <a:ext cx="2454690" cy="1243013"/>
          </a:xfrm>
          <a:prstGeom prst="rect">
            <a:avLst/>
          </a:prstGeom>
        </p:spPr>
      </p:pic>
      <p:pic>
        <p:nvPicPr>
          <p:cNvPr id="14" name="Picture 13"/>
          <p:cNvPicPr>
            <a:picLocks noChangeAspect="1"/>
          </p:cNvPicPr>
          <p:nvPr/>
        </p:nvPicPr>
        <p:blipFill>
          <a:blip r:embed="rId6"/>
          <a:stretch>
            <a:fillRect/>
          </a:stretch>
        </p:blipFill>
        <p:spPr>
          <a:xfrm>
            <a:off x="6158427" y="2735603"/>
            <a:ext cx="2926905" cy="1828800"/>
          </a:xfrm>
          <a:prstGeom prst="rect">
            <a:avLst/>
          </a:prstGeom>
        </p:spPr>
      </p:pic>
    </p:spTree>
    <p:extLst>
      <p:ext uri="{BB962C8B-B14F-4D97-AF65-F5344CB8AC3E}">
        <p14:creationId xmlns:p14="http://schemas.microsoft.com/office/powerpoint/2010/main" val="182355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1950"/>
            <a:ext cx="7315200" cy="865573"/>
          </a:xfrm>
        </p:spPr>
        <p:txBody>
          <a:bodyPr/>
          <a:lstStyle/>
          <a:p>
            <a:r>
              <a:rPr lang="en-IN" dirty="0" smtClean="0"/>
              <a:t>References </a:t>
            </a:r>
            <a:endParaRPr lang="en-IN" dirty="0"/>
          </a:p>
        </p:txBody>
      </p:sp>
      <p:sp>
        <p:nvSpPr>
          <p:cNvPr id="3" name="Content Placeholder 2"/>
          <p:cNvSpPr>
            <a:spLocks noGrp="1"/>
          </p:cNvSpPr>
          <p:nvPr>
            <p:ph idx="1"/>
          </p:nvPr>
        </p:nvSpPr>
        <p:spPr>
          <a:xfrm>
            <a:off x="990600" y="1640330"/>
            <a:ext cx="7315200" cy="2654645"/>
          </a:xfrm>
        </p:spPr>
        <p:txBody>
          <a:bodyPr>
            <a:normAutofit/>
          </a:bodyPr>
          <a:lstStyle/>
          <a:p>
            <a:r>
              <a:rPr lang="en-IN" dirty="0">
                <a:hlinkClick r:id="rId2"/>
              </a:rPr>
              <a:t>https://</a:t>
            </a:r>
            <a:r>
              <a:rPr lang="en-IN" dirty="0" smtClean="0">
                <a:hlinkClick r:id="rId2"/>
              </a:rPr>
              <a:t>www.renom.jp/notebooks/tutorial/beginners_guide/feedforward_example_1/notebook.html</a:t>
            </a:r>
          </a:p>
          <a:p>
            <a:endParaRPr lang="en-IN" dirty="0" smtClean="0">
              <a:hlinkClick r:id="rId2"/>
            </a:endParaRPr>
          </a:p>
          <a:p>
            <a:r>
              <a:rPr lang="en-IN" dirty="0">
                <a:hlinkClick r:id="rId2"/>
              </a:rPr>
              <a:t>https://datascience.eu/artificial-intelligence/how-the-backpropagation-algorithm-works</a:t>
            </a:r>
            <a:r>
              <a:rPr lang="en-IN" dirty="0" smtClean="0">
                <a:hlinkClick r:id="rId2"/>
              </a:rPr>
              <a:t>/</a:t>
            </a:r>
          </a:p>
          <a:p>
            <a:endParaRPr lang="en-IN" dirty="0" smtClean="0">
              <a:hlinkClick r:id="rId2"/>
            </a:endParaRPr>
          </a:p>
          <a:p>
            <a:r>
              <a:rPr lang="en-IN" dirty="0" smtClean="0">
                <a:hlinkClick r:id="rId2"/>
              </a:rPr>
              <a:t>https</a:t>
            </a:r>
            <a:r>
              <a:rPr lang="en-IN" dirty="0">
                <a:hlinkClick r:id="rId2"/>
              </a:rPr>
              <a:t>://</a:t>
            </a:r>
            <a:r>
              <a:rPr lang="en-IN" dirty="0" smtClean="0">
                <a:hlinkClick r:id="rId2"/>
              </a:rPr>
              <a:t>www.youtube.com/watch?v=jc2IthslyzM</a:t>
            </a:r>
            <a:endParaRPr lang="en-IN" dirty="0" smtClean="0"/>
          </a:p>
          <a:p>
            <a:endParaRPr lang="en-IN" dirty="0" smtClean="0"/>
          </a:p>
          <a:p>
            <a:endParaRPr lang="en-IN" dirty="0" smtClean="0"/>
          </a:p>
          <a:p>
            <a:endParaRPr lang="en-IN" dirty="0"/>
          </a:p>
          <a:p>
            <a:endParaRPr lang="en-IN" dirty="0" smtClean="0"/>
          </a:p>
          <a:p>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Prakash VIT Chennai</a:t>
            </a:r>
            <a:endParaRPr lang="en-US"/>
          </a:p>
        </p:txBody>
      </p:sp>
    </p:spTree>
    <p:extLst>
      <p:ext uri="{BB962C8B-B14F-4D97-AF65-F5344CB8AC3E}">
        <p14:creationId xmlns:p14="http://schemas.microsoft.com/office/powerpoint/2010/main" val="3193110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dirty="0"/>
          </a:p>
        </p:txBody>
      </p:sp>
      <p:sp>
        <p:nvSpPr>
          <p:cNvPr id="7" name="Text Placeholder 6"/>
          <p:cNvSpPr>
            <a:spLocks noGrp="1"/>
          </p:cNvSpPr>
          <p:nvPr>
            <p:ph type="body" idx="1"/>
          </p:nvPr>
        </p:nvSpPr>
        <p:spPr>
          <a:xfrm>
            <a:off x="6477000" y="2898823"/>
            <a:ext cx="2438400" cy="823829"/>
          </a:xfrm>
        </p:spPr>
        <p:txBody>
          <a:bodyPr>
            <a:normAutofit/>
          </a:bodyPr>
          <a:lstStyle/>
          <a:p>
            <a:r>
              <a:rPr lang="en-IN" sz="2800" dirty="0"/>
              <a:t>Thanks </a:t>
            </a:r>
          </a:p>
        </p:txBody>
      </p:sp>
      <p:sp>
        <p:nvSpPr>
          <p:cNvPr id="5" name="Footer Placeholder 4"/>
          <p:cNvSpPr>
            <a:spLocks noGrp="1"/>
          </p:cNvSpPr>
          <p:nvPr>
            <p:ph type="ftr" sz="quarter" idx="11"/>
          </p:nvPr>
        </p:nvSpPr>
        <p:spPr>
          <a:xfrm>
            <a:off x="5867400" y="4781431"/>
            <a:ext cx="2246489" cy="225920"/>
          </a:xfrm>
        </p:spPr>
        <p:txBody>
          <a:bodyPr/>
          <a:lstStyle/>
          <a:p>
            <a:pPr>
              <a:defRPr/>
            </a:pPr>
            <a:r>
              <a:rPr lang="en-US" smtClean="0"/>
              <a:t>Prakash VIT Chennai</a:t>
            </a:r>
            <a:endParaRPr lang="de-CH" dirty="0"/>
          </a:p>
        </p:txBody>
      </p:sp>
    </p:spTree>
    <p:extLst>
      <p:ext uri="{BB962C8B-B14F-4D97-AF65-F5344CB8AC3E}">
        <p14:creationId xmlns:p14="http://schemas.microsoft.com/office/powerpoint/2010/main" val="213294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9600" y="376570"/>
            <a:ext cx="3276600" cy="865573"/>
          </a:xfrm>
        </p:spPr>
        <p:txBody>
          <a:bodyPr/>
          <a:lstStyle/>
          <a:p>
            <a:r>
              <a:rPr lang="en-IN" dirty="0" smtClean="0"/>
              <a:t>Road Map </a:t>
            </a:r>
            <a:endParaRPr lang="en-IN" dirty="0"/>
          </a:p>
        </p:txBody>
      </p:sp>
      <p:sp>
        <p:nvSpPr>
          <p:cNvPr id="3" name="Content Placeholder 2"/>
          <p:cNvSpPr>
            <a:spLocks noGrp="1"/>
          </p:cNvSpPr>
          <p:nvPr>
            <p:ph idx="1"/>
          </p:nvPr>
        </p:nvSpPr>
        <p:spPr>
          <a:xfrm>
            <a:off x="4495800" y="1684524"/>
            <a:ext cx="4343400" cy="2654645"/>
          </a:xfrm>
        </p:spPr>
        <p:txBody>
          <a:bodyPr/>
          <a:lstStyle/>
          <a:p>
            <a:r>
              <a:rPr lang="en-IN" dirty="0" smtClean="0"/>
              <a:t>Feed forward network </a:t>
            </a:r>
          </a:p>
          <a:p>
            <a:r>
              <a:rPr lang="en-IN" dirty="0" smtClean="0"/>
              <a:t>Backpropagation </a:t>
            </a:r>
          </a:p>
          <a:p>
            <a:r>
              <a:rPr lang="en-IN" dirty="0" smtClean="0"/>
              <a:t>Backpropagation Example </a:t>
            </a:r>
          </a:p>
          <a:p>
            <a:endParaRPr lang="en-IN" dirty="0" smtClean="0"/>
          </a:p>
        </p:txBody>
      </p:sp>
      <p:sp>
        <p:nvSpPr>
          <p:cNvPr id="4" name="Footer Placeholder 3"/>
          <p:cNvSpPr>
            <a:spLocks noGrp="1"/>
          </p:cNvSpPr>
          <p:nvPr>
            <p:ph type="ftr" sz="quarter" idx="11"/>
          </p:nvPr>
        </p:nvSpPr>
        <p:spPr/>
        <p:txBody>
          <a:bodyPr/>
          <a:lstStyle/>
          <a:p>
            <a:r>
              <a:rPr lang="en-US" smtClean="0"/>
              <a:t>Prakash VIT Chennai</a:t>
            </a:r>
            <a:endParaRPr lang="en-US"/>
          </a:p>
        </p:txBody>
      </p:sp>
    </p:spTree>
    <p:extLst>
      <p:ext uri="{BB962C8B-B14F-4D97-AF65-F5344CB8AC3E}">
        <p14:creationId xmlns:p14="http://schemas.microsoft.com/office/powerpoint/2010/main" val="1999934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14350"/>
            <a:ext cx="7315200" cy="865573"/>
          </a:xfrm>
        </p:spPr>
        <p:txBody>
          <a:bodyPr>
            <a:normAutofit fontScale="90000"/>
          </a:bodyPr>
          <a:lstStyle/>
          <a:p>
            <a:r>
              <a:rPr lang="en-IN" sz="3600" dirty="0">
                <a:latin typeface="+mn-lt"/>
              </a:rPr>
              <a:t>E</a:t>
            </a:r>
            <a:r>
              <a:rPr lang="en-IN" sz="3600" dirty="0" smtClean="0">
                <a:latin typeface="+mn-lt"/>
              </a:rPr>
              <a:t>xample </a:t>
            </a:r>
            <a:r>
              <a:rPr lang="en-IN" sz="3600" dirty="0">
                <a:latin typeface="+mn-lt"/>
              </a:rPr>
              <a:t>of Feed Forward Neural Network</a:t>
            </a:r>
            <a:r>
              <a:rPr lang="en-IN" b="1" dirty="0"/>
              <a:t/>
            </a:r>
            <a:br>
              <a:rPr lang="en-IN" b="1" dirty="0"/>
            </a:br>
            <a:endParaRPr lang="en-IN" dirty="0"/>
          </a:p>
        </p:txBody>
      </p:sp>
      <p:sp>
        <p:nvSpPr>
          <p:cNvPr id="4" name="Footer Placeholder 3"/>
          <p:cNvSpPr>
            <a:spLocks noGrp="1"/>
          </p:cNvSpPr>
          <p:nvPr>
            <p:ph type="ftr" sz="quarter" idx="11"/>
          </p:nvPr>
        </p:nvSpPr>
        <p:spPr/>
        <p:txBody>
          <a:bodyPr/>
          <a:lstStyle/>
          <a:p>
            <a:r>
              <a:rPr lang="en-US" smtClean="0"/>
              <a:t>Prakash VIT Chennai</a:t>
            </a:r>
            <a:endParaRPr lang="en-US"/>
          </a:p>
        </p:txBody>
      </p:sp>
      <p:pic>
        <p:nvPicPr>
          <p:cNvPr id="6" name="Picture 5"/>
          <p:cNvPicPr>
            <a:picLocks noChangeAspect="1"/>
          </p:cNvPicPr>
          <p:nvPr/>
        </p:nvPicPr>
        <p:blipFill>
          <a:blip r:embed="rId2"/>
          <a:stretch>
            <a:fillRect/>
          </a:stretch>
        </p:blipFill>
        <p:spPr>
          <a:xfrm>
            <a:off x="76200" y="819150"/>
            <a:ext cx="3220961" cy="1671638"/>
          </a:xfrm>
          <a:prstGeom prst="rect">
            <a:avLst/>
          </a:prstGeom>
        </p:spPr>
      </p:pic>
      <p:sp>
        <p:nvSpPr>
          <p:cNvPr id="7" name="Rectangle 6"/>
          <p:cNvSpPr/>
          <p:nvPr/>
        </p:nvSpPr>
        <p:spPr>
          <a:xfrm>
            <a:off x="152400" y="2610922"/>
            <a:ext cx="3144761" cy="369332"/>
          </a:xfrm>
          <a:prstGeom prst="rect">
            <a:avLst/>
          </a:prstGeom>
          <a:solidFill>
            <a:srgbClr val="FFFF00"/>
          </a:solidFill>
        </p:spPr>
        <p:txBody>
          <a:bodyPr wrap="square">
            <a:spAutoFit/>
          </a:bodyPr>
          <a:lstStyle/>
          <a:p>
            <a:r>
              <a:rPr lang="en-IN" dirty="0">
                <a:solidFill>
                  <a:srgbClr val="7030A0"/>
                </a:solidFill>
              </a:rPr>
              <a:t>z is the weighted input</a:t>
            </a:r>
          </a:p>
        </p:txBody>
      </p:sp>
      <p:sp>
        <p:nvSpPr>
          <p:cNvPr id="8" name="Rectangle 7"/>
          <p:cNvSpPr/>
          <p:nvPr/>
        </p:nvSpPr>
        <p:spPr>
          <a:xfrm>
            <a:off x="152399" y="3080736"/>
            <a:ext cx="3144762" cy="369332"/>
          </a:xfrm>
          <a:prstGeom prst="rect">
            <a:avLst/>
          </a:prstGeom>
          <a:solidFill>
            <a:schemeClr val="accent2">
              <a:lumMod val="40000"/>
              <a:lumOff val="60000"/>
            </a:schemeClr>
          </a:solidFill>
        </p:spPr>
        <p:txBody>
          <a:bodyPr wrap="square">
            <a:spAutoFit/>
          </a:bodyPr>
          <a:lstStyle/>
          <a:p>
            <a:r>
              <a:rPr lang="en-IN" dirty="0"/>
              <a:t>y is the output</a:t>
            </a:r>
          </a:p>
        </p:txBody>
      </p:sp>
      <p:sp>
        <p:nvSpPr>
          <p:cNvPr id="9" name="Rectangle 8"/>
          <p:cNvSpPr/>
          <p:nvPr/>
        </p:nvSpPr>
        <p:spPr>
          <a:xfrm>
            <a:off x="152399" y="3550550"/>
            <a:ext cx="3144761" cy="584775"/>
          </a:xfrm>
          <a:prstGeom prst="rect">
            <a:avLst/>
          </a:prstGeom>
          <a:solidFill>
            <a:schemeClr val="accent4">
              <a:lumMod val="40000"/>
              <a:lumOff val="60000"/>
            </a:schemeClr>
          </a:solidFill>
        </p:spPr>
        <p:txBody>
          <a:bodyPr wrap="square">
            <a:spAutoFit/>
          </a:bodyPr>
          <a:lstStyle/>
          <a:p>
            <a:r>
              <a:rPr lang="en-IN" sz="1600" dirty="0">
                <a:solidFill>
                  <a:srgbClr val="7030A0"/>
                </a:solidFill>
              </a:rPr>
              <a:t>σ(z) is the activation function which represents sigmoid function</a:t>
            </a:r>
          </a:p>
        </p:txBody>
      </p:sp>
      <p:sp>
        <p:nvSpPr>
          <p:cNvPr id="10" name="Rectangle 9"/>
          <p:cNvSpPr/>
          <p:nvPr/>
        </p:nvSpPr>
        <p:spPr>
          <a:xfrm>
            <a:off x="111868" y="4179346"/>
            <a:ext cx="3185292" cy="584775"/>
          </a:xfrm>
          <a:prstGeom prst="rect">
            <a:avLst/>
          </a:prstGeom>
          <a:solidFill>
            <a:srgbClr val="92D050"/>
          </a:solidFill>
        </p:spPr>
        <p:txBody>
          <a:bodyPr wrap="square">
            <a:spAutoFit/>
          </a:bodyPr>
          <a:lstStyle/>
          <a:p>
            <a:r>
              <a:rPr lang="en-IN" sz="1600" dirty="0">
                <a:solidFill>
                  <a:srgbClr val="FFFF00"/>
                </a:solidFill>
              </a:rPr>
              <a:t>x1, x2 are the inputs. w1, w2 are the coefficient weights for each </a:t>
            </a:r>
            <a:r>
              <a:rPr lang="en-IN" sz="1600" dirty="0" smtClean="0">
                <a:solidFill>
                  <a:srgbClr val="FFFF00"/>
                </a:solidFill>
              </a:rPr>
              <a:t>input</a:t>
            </a:r>
            <a:endParaRPr lang="en-IN" sz="1600" dirty="0">
              <a:solidFill>
                <a:srgbClr val="FFFF00"/>
              </a:solidFill>
            </a:endParaRPr>
          </a:p>
        </p:txBody>
      </p:sp>
      <p:pic>
        <p:nvPicPr>
          <p:cNvPr id="11" name="Picture 10"/>
          <p:cNvPicPr>
            <a:picLocks noChangeAspect="1"/>
          </p:cNvPicPr>
          <p:nvPr/>
        </p:nvPicPr>
        <p:blipFill>
          <a:blip r:embed="rId3"/>
          <a:stretch>
            <a:fillRect/>
          </a:stretch>
        </p:blipFill>
        <p:spPr>
          <a:xfrm>
            <a:off x="4038600" y="971550"/>
            <a:ext cx="3133725" cy="1114425"/>
          </a:xfrm>
          <a:prstGeom prst="rect">
            <a:avLst/>
          </a:prstGeom>
        </p:spPr>
      </p:pic>
      <p:sp>
        <p:nvSpPr>
          <p:cNvPr id="12" name="Rectangle 11"/>
          <p:cNvSpPr/>
          <p:nvPr/>
        </p:nvSpPr>
        <p:spPr>
          <a:xfrm>
            <a:off x="2362200" y="2614484"/>
            <a:ext cx="982961" cy="369332"/>
          </a:xfrm>
          <a:prstGeom prst="rect">
            <a:avLst/>
          </a:prstGeom>
        </p:spPr>
        <p:txBody>
          <a:bodyPr wrap="none">
            <a:spAutoFit/>
          </a:bodyPr>
          <a:lstStyle/>
          <a:p>
            <a:r>
              <a:rPr lang="en-IN" dirty="0">
                <a:solidFill>
                  <a:schemeClr val="accent4">
                    <a:lumMod val="60000"/>
                    <a:lumOff val="40000"/>
                  </a:schemeClr>
                </a:solidFill>
              </a:rPr>
              <a:t>b</a:t>
            </a:r>
            <a:r>
              <a:rPr lang="en-IN" dirty="0" smtClean="0">
                <a:solidFill>
                  <a:schemeClr val="accent4">
                    <a:lumMod val="60000"/>
                    <a:lumOff val="40000"/>
                  </a:schemeClr>
                </a:solidFill>
              </a:rPr>
              <a:t> is bias </a:t>
            </a:r>
            <a:endParaRPr lang="en-IN" dirty="0">
              <a:solidFill>
                <a:schemeClr val="accent4">
                  <a:lumMod val="60000"/>
                  <a:lumOff val="40000"/>
                </a:schemeClr>
              </a:solidFill>
            </a:endParaRPr>
          </a:p>
        </p:txBody>
      </p:sp>
      <p:pic>
        <p:nvPicPr>
          <p:cNvPr id="13" name="Picture 12"/>
          <p:cNvPicPr>
            <a:picLocks noChangeAspect="1"/>
          </p:cNvPicPr>
          <p:nvPr/>
        </p:nvPicPr>
        <p:blipFill>
          <a:blip r:embed="rId4"/>
          <a:stretch>
            <a:fillRect/>
          </a:stretch>
        </p:blipFill>
        <p:spPr>
          <a:xfrm>
            <a:off x="3505200" y="2883683"/>
            <a:ext cx="5486400" cy="1295663"/>
          </a:xfrm>
          <a:prstGeom prst="rect">
            <a:avLst/>
          </a:prstGeom>
        </p:spPr>
      </p:pic>
    </p:spTree>
    <p:extLst>
      <p:ext uri="{BB962C8B-B14F-4D97-AF65-F5344CB8AC3E}">
        <p14:creationId xmlns:p14="http://schemas.microsoft.com/office/powerpoint/2010/main" val="92770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560"/>
            <a:ext cx="7315200" cy="865573"/>
          </a:xfrm>
        </p:spPr>
        <p:txBody>
          <a:bodyPr>
            <a:normAutofit/>
          </a:bodyPr>
          <a:lstStyle/>
          <a:p>
            <a:r>
              <a:rPr lang="en-IN" sz="3200" dirty="0"/>
              <a:t>Variables and Parameters</a:t>
            </a:r>
          </a:p>
        </p:txBody>
      </p:sp>
      <p:pic>
        <p:nvPicPr>
          <p:cNvPr id="14" name="Picture 13"/>
          <p:cNvPicPr>
            <a:picLocks noChangeAspect="1"/>
          </p:cNvPicPr>
          <p:nvPr/>
        </p:nvPicPr>
        <p:blipFill>
          <a:blip r:embed="rId2"/>
          <a:stretch>
            <a:fillRect/>
          </a:stretch>
        </p:blipFill>
        <p:spPr>
          <a:xfrm>
            <a:off x="76200" y="1296652"/>
            <a:ext cx="3630902" cy="2286000"/>
          </a:xfrm>
          <a:prstGeom prst="rect">
            <a:avLst/>
          </a:prstGeom>
        </p:spPr>
      </p:pic>
      <p:sp>
        <p:nvSpPr>
          <p:cNvPr id="15" name="Rectangle 14"/>
          <p:cNvSpPr/>
          <p:nvPr/>
        </p:nvSpPr>
        <p:spPr>
          <a:xfrm>
            <a:off x="189135" y="3943350"/>
            <a:ext cx="4572000" cy="369332"/>
          </a:xfrm>
          <a:prstGeom prst="rect">
            <a:avLst/>
          </a:prstGeom>
        </p:spPr>
        <p:txBody>
          <a:bodyPr>
            <a:spAutoFit/>
          </a:bodyPr>
          <a:lstStyle/>
          <a:p>
            <a:r>
              <a:rPr lang="en-IN" dirty="0" smtClean="0"/>
              <a:t>Neural </a:t>
            </a:r>
            <a:r>
              <a:rPr lang="en-IN" dirty="0"/>
              <a:t>network classifying 4×3 pixel picture</a:t>
            </a:r>
          </a:p>
        </p:txBody>
      </p:sp>
      <p:pic>
        <p:nvPicPr>
          <p:cNvPr id="16" name="Picture 15"/>
          <p:cNvPicPr>
            <a:picLocks noChangeAspect="1"/>
          </p:cNvPicPr>
          <p:nvPr/>
        </p:nvPicPr>
        <p:blipFill>
          <a:blip r:embed="rId3"/>
          <a:stretch>
            <a:fillRect/>
          </a:stretch>
        </p:blipFill>
        <p:spPr>
          <a:xfrm>
            <a:off x="3860260" y="1064904"/>
            <a:ext cx="5029200" cy="1159593"/>
          </a:xfrm>
          <a:prstGeom prst="rect">
            <a:avLst/>
          </a:prstGeom>
        </p:spPr>
      </p:pic>
      <p:pic>
        <p:nvPicPr>
          <p:cNvPr id="17" name="Picture 16"/>
          <p:cNvPicPr>
            <a:picLocks noChangeAspect="1"/>
          </p:cNvPicPr>
          <p:nvPr/>
        </p:nvPicPr>
        <p:blipFill>
          <a:blip r:embed="rId4"/>
          <a:stretch>
            <a:fillRect/>
          </a:stretch>
        </p:blipFill>
        <p:spPr>
          <a:xfrm>
            <a:off x="3886200" y="2800350"/>
            <a:ext cx="5043319" cy="1046498"/>
          </a:xfrm>
          <a:prstGeom prst="rect">
            <a:avLst/>
          </a:prstGeom>
        </p:spPr>
      </p:pic>
    </p:spTree>
    <p:extLst>
      <p:ext uri="{BB962C8B-B14F-4D97-AF65-F5344CB8AC3E}">
        <p14:creationId xmlns:p14="http://schemas.microsoft.com/office/powerpoint/2010/main" val="174262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560"/>
            <a:ext cx="7315200" cy="865573"/>
          </a:xfrm>
        </p:spPr>
        <p:txBody>
          <a:bodyPr>
            <a:normAutofit fontScale="90000"/>
          </a:bodyPr>
          <a:lstStyle/>
          <a:p>
            <a:r>
              <a:rPr lang="en-IN" sz="3200" dirty="0"/>
              <a:t>Binary Classification of a Picture Using 1 Unit</a:t>
            </a:r>
          </a:p>
        </p:txBody>
      </p:sp>
      <p:sp>
        <p:nvSpPr>
          <p:cNvPr id="3" name="Rectangle 2"/>
          <p:cNvSpPr/>
          <p:nvPr/>
        </p:nvSpPr>
        <p:spPr>
          <a:xfrm>
            <a:off x="152401" y="1123950"/>
            <a:ext cx="2438400" cy="430887"/>
          </a:xfrm>
          <a:prstGeom prst="rect">
            <a:avLst/>
          </a:prstGeom>
        </p:spPr>
        <p:txBody>
          <a:bodyPr wrap="square">
            <a:spAutoFit/>
          </a:bodyPr>
          <a:lstStyle/>
          <a:p>
            <a:r>
              <a:rPr lang="en-IN" sz="1100" dirty="0"/>
              <a:t> let’s say we put the following picture as input</a:t>
            </a:r>
          </a:p>
        </p:txBody>
      </p:sp>
      <p:pic>
        <p:nvPicPr>
          <p:cNvPr id="4" name="Picture 3"/>
          <p:cNvPicPr>
            <a:picLocks noChangeAspect="1"/>
          </p:cNvPicPr>
          <p:nvPr/>
        </p:nvPicPr>
        <p:blipFill>
          <a:blip r:embed="rId2"/>
          <a:stretch>
            <a:fillRect/>
          </a:stretch>
        </p:blipFill>
        <p:spPr>
          <a:xfrm>
            <a:off x="912844" y="1493282"/>
            <a:ext cx="917514" cy="1285586"/>
          </a:xfrm>
          <a:prstGeom prst="rect">
            <a:avLst/>
          </a:prstGeom>
        </p:spPr>
      </p:pic>
      <p:pic>
        <p:nvPicPr>
          <p:cNvPr id="5" name="Picture 4"/>
          <p:cNvPicPr>
            <a:picLocks noChangeAspect="1"/>
          </p:cNvPicPr>
          <p:nvPr/>
        </p:nvPicPr>
        <p:blipFill>
          <a:blip r:embed="rId3"/>
          <a:stretch>
            <a:fillRect/>
          </a:stretch>
        </p:blipFill>
        <p:spPr>
          <a:xfrm>
            <a:off x="160444" y="3517532"/>
            <a:ext cx="2743581" cy="1447800"/>
          </a:xfrm>
          <a:prstGeom prst="rect">
            <a:avLst/>
          </a:prstGeom>
        </p:spPr>
      </p:pic>
      <p:sp>
        <p:nvSpPr>
          <p:cNvPr id="6" name="Rectangle 5"/>
          <p:cNvSpPr/>
          <p:nvPr/>
        </p:nvSpPr>
        <p:spPr>
          <a:xfrm>
            <a:off x="19455" y="2778868"/>
            <a:ext cx="3028545" cy="738664"/>
          </a:xfrm>
          <a:prstGeom prst="rect">
            <a:avLst/>
          </a:prstGeom>
        </p:spPr>
        <p:txBody>
          <a:bodyPr wrap="square">
            <a:spAutoFit/>
          </a:bodyPr>
          <a:lstStyle/>
          <a:p>
            <a:r>
              <a:rPr lang="en-IN" sz="1400" dirty="0"/>
              <a:t>the inputs of the input layer, that is, the inputs of the hidden layer would be as follows</a:t>
            </a:r>
          </a:p>
        </p:txBody>
      </p:sp>
      <p:pic>
        <p:nvPicPr>
          <p:cNvPr id="7" name="Picture 6"/>
          <p:cNvPicPr>
            <a:picLocks noChangeAspect="1"/>
          </p:cNvPicPr>
          <p:nvPr/>
        </p:nvPicPr>
        <p:blipFill>
          <a:blip r:embed="rId4"/>
          <a:stretch>
            <a:fillRect/>
          </a:stretch>
        </p:blipFill>
        <p:spPr>
          <a:xfrm>
            <a:off x="3160643" y="866533"/>
            <a:ext cx="2361357" cy="2190750"/>
          </a:xfrm>
          <a:prstGeom prst="rect">
            <a:avLst/>
          </a:prstGeom>
        </p:spPr>
      </p:pic>
      <p:sp>
        <p:nvSpPr>
          <p:cNvPr id="8" name="Rectangle 7"/>
          <p:cNvSpPr/>
          <p:nvPr/>
        </p:nvSpPr>
        <p:spPr>
          <a:xfrm>
            <a:off x="5655554" y="1247740"/>
            <a:ext cx="1880313" cy="1077218"/>
          </a:xfrm>
          <a:prstGeom prst="rect">
            <a:avLst/>
          </a:prstGeom>
          <a:solidFill>
            <a:srgbClr val="00B0F0"/>
          </a:solidFill>
        </p:spPr>
        <p:txBody>
          <a:bodyPr wrap="square">
            <a:spAutoFit/>
          </a:bodyPr>
          <a:lstStyle/>
          <a:p>
            <a:r>
              <a:rPr lang="en-IN" sz="1600" dirty="0"/>
              <a:t>the weights are set as random (</a:t>
            </a:r>
            <a:r>
              <a:rPr lang="en-IN" sz="1600" dirty="0" smtClean="0"/>
              <a:t>0 to 1 </a:t>
            </a:r>
            <a:r>
              <a:rPr lang="en-IN" sz="1600" dirty="0"/>
              <a:t>value) and the bias is set as 0</a:t>
            </a:r>
          </a:p>
        </p:txBody>
      </p:sp>
      <p:pic>
        <p:nvPicPr>
          <p:cNvPr id="9" name="Picture 8"/>
          <p:cNvPicPr>
            <a:picLocks noChangeAspect="1"/>
          </p:cNvPicPr>
          <p:nvPr/>
        </p:nvPicPr>
        <p:blipFill>
          <a:blip r:embed="rId5"/>
          <a:stretch>
            <a:fillRect/>
          </a:stretch>
        </p:blipFill>
        <p:spPr>
          <a:xfrm>
            <a:off x="5748319" y="2527786"/>
            <a:ext cx="3412246" cy="502164"/>
          </a:xfrm>
          <a:prstGeom prst="rect">
            <a:avLst/>
          </a:prstGeom>
        </p:spPr>
      </p:pic>
      <p:pic>
        <p:nvPicPr>
          <p:cNvPr id="10" name="Picture 9"/>
          <p:cNvPicPr>
            <a:picLocks noChangeAspect="1"/>
          </p:cNvPicPr>
          <p:nvPr/>
        </p:nvPicPr>
        <p:blipFill>
          <a:blip r:embed="rId6"/>
          <a:stretch>
            <a:fillRect/>
          </a:stretch>
        </p:blipFill>
        <p:spPr>
          <a:xfrm>
            <a:off x="3124200" y="3286365"/>
            <a:ext cx="4469016" cy="1678967"/>
          </a:xfrm>
          <a:prstGeom prst="rect">
            <a:avLst/>
          </a:prstGeom>
        </p:spPr>
      </p:pic>
      <p:pic>
        <p:nvPicPr>
          <p:cNvPr id="11" name="Picture 10"/>
          <p:cNvPicPr>
            <a:picLocks noChangeAspect="1"/>
          </p:cNvPicPr>
          <p:nvPr/>
        </p:nvPicPr>
        <p:blipFill rotWithShape="1">
          <a:blip r:embed="rId7"/>
          <a:srcRect l="2454" t="10538" r="16925" b="17713"/>
          <a:stretch/>
        </p:blipFill>
        <p:spPr>
          <a:xfrm>
            <a:off x="7086600" y="4087602"/>
            <a:ext cx="1981201" cy="1016001"/>
          </a:xfrm>
          <a:prstGeom prst="rect">
            <a:avLst/>
          </a:prstGeom>
        </p:spPr>
      </p:pic>
    </p:spTree>
    <p:extLst>
      <p:ext uri="{BB962C8B-B14F-4D97-AF65-F5344CB8AC3E}">
        <p14:creationId xmlns:p14="http://schemas.microsoft.com/office/powerpoint/2010/main" val="195950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560"/>
            <a:ext cx="7315200" cy="865573"/>
          </a:xfrm>
        </p:spPr>
        <p:txBody>
          <a:bodyPr>
            <a:normAutofit fontScale="90000"/>
          </a:bodyPr>
          <a:lstStyle/>
          <a:p>
            <a:r>
              <a:rPr lang="en-IN" sz="3200" dirty="0"/>
              <a:t>Binary Classification of a Picture Using 1 Unit</a:t>
            </a:r>
          </a:p>
        </p:txBody>
      </p:sp>
      <p:sp>
        <p:nvSpPr>
          <p:cNvPr id="12" name="Rectangle 11"/>
          <p:cNvSpPr/>
          <p:nvPr/>
        </p:nvSpPr>
        <p:spPr>
          <a:xfrm>
            <a:off x="152400" y="962133"/>
            <a:ext cx="8915400" cy="338554"/>
          </a:xfrm>
          <a:prstGeom prst="rect">
            <a:avLst/>
          </a:prstGeom>
          <a:solidFill>
            <a:srgbClr val="FFFF00"/>
          </a:solidFill>
        </p:spPr>
        <p:txBody>
          <a:bodyPr wrap="square">
            <a:spAutoFit/>
          </a:bodyPr>
          <a:lstStyle/>
          <a:p>
            <a:r>
              <a:rPr lang="en-IN" sz="1600" dirty="0">
                <a:solidFill>
                  <a:schemeClr val="bg2"/>
                </a:solidFill>
              </a:rPr>
              <a:t>calculate using all of the units of the neural network, and calculate the final output of the whole network</a:t>
            </a:r>
          </a:p>
        </p:txBody>
      </p:sp>
      <p:pic>
        <p:nvPicPr>
          <p:cNvPr id="13" name="Picture 12"/>
          <p:cNvPicPr>
            <a:picLocks noChangeAspect="1"/>
          </p:cNvPicPr>
          <p:nvPr/>
        </p:nvPicPr>
        <p:blipFill>
          <a:blip r:embed="rId2"/>
          <a:stretch>
            <a:fillRect/>
          </a:stretch>
        </p:blipFill>
        <p:spPr>
          <a:xfrm>
            <a:off x="197625" y="1428749"/>
            <a:ext cx="4412475" cy="2819400"/>
          </a:xfrm>
          <a:prstGeom prst="rect">
            <a:avLst/>
          </a:prstGeom>
        </p:spPr>
      </p:pic>
      <p:pic>
        <p:nvPicPr>
          <p:cNvPr id="14" name="Picture 13"/>
          <p:cNvPicPr>
            <a:picLocks noChangeAspect="1"/>
          </p:cNvPicPr>
          <p:nvPr/>
        </p:nvPicPr>
        <p:blipFill>
          <a:blip r:embed="rId3"/>
          <a:stretch>
            <a:fillRect/>
          </a:stretch>
        </p:blipFill>
        <p:spPr>
          <a:xfrm>
            <a:off x="5181600" y="1576387"/>
            <a:ext cx="2442499" cy="2524125"/>
          </a:xfrm>
          <a:prstGeom prst="rect">
            <a:avLst/>
          </a:prstGeom>
        </p:spPr>
      </p:pic>
    </p:spTree>
    <p:extLst>
      <p:ext uri="{BB962C8B-B14F-4D97-AF65-F5344CB8AC3E}">
        <p14:creationId xmlns:p14="http://schemas.microsoft.com/office/powerpoint/2010/main" val="4113181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560"/>
            <a:ext cx="7315200" cy="865573"/>
          </a:xfrm>
        </p:spPr>
        <p:txBody>
          <a:bodyPr>
            <a:normAutofit fontScale="90000"/>
          </a:bodyPr>
          <a:lstStyle/>
          <a:p>
            <a:r>
              <a:rPr lang="en-IN" sz="3200" dirty="0"/>
              <a:t>Binary Classification of a Picture Using 1 Unit</a:t>
            </a:r>
          </a:p>
        </p:txBody>
      </p:sp>
      <p:sp>
        <p:nvSpPr>
          <p:cNvPr id="12" name="Rectangle 11"/>
          <p:cNvSpPr/>
          <p:nvPr/>
        </p:nvSpPr>
        <p:spPr>
          <a:xfrm>
            <a:off x="152400" y="962133"/>
            <a:ext cx="8915400" cy="338554"/>
          </a:xfrm>
          <a:prstGeom prst="rect">
            <a:avLst/>
          </a:prstGeom>
          <a:solidFill>
            <a:srgbClr val="FFFF00"/>
          </a:solidFill>
        </p:spPr>
        <p:txBody>
          <a:bodyPr wrap="square">
            <a:spAutoFit/>
          </a:bodyPr>
          <a:lstStyle/>
          <a:p>
            <a:r>
              <a:rPr lang="en-IN" sz="1600" dirty="0">
                <a:solidFill>
                  <a:schemeClr val="bg2"/>
                </a:solidFill>
              </a:rPr>
              <a:t>calculate using all of the units of the neural network, and calculate the final output of the whole network</a:t>
            </a:r>
          </a:p>
        </p:txBody>
      </p:sp>
      <p:pic>
        <p:nvPicPr>
          <p:cNvPr id="3" name="Picture 2"/>
          <p:cNvPicPr>
            <a:picLocks noChangeAspect="1"/>
          </p:cNvPicPr>
          <p:nvPr/>
        </p:nvPicPr>
        <p:blipFill>
          <a:blip r:embed="rId2"/>
          <a:stretch>
            <a:fillRect/>
          </a:stretch>
        </p:blipFill>
        <p:spPr>
          <a:xfrm>
            <a:off x="0" y="1352550"/>
            <a:ext cx="2929693" cy="2543175"/>
          </a:xfrm>
          <a:prstGeom prst="rect">
            <a:avLst/>
          </a:prstGeom>
        </p:spPr>
      </p:pic>
      <p:pic>
        <p:nvPicPr>
          <p:cNvPr id="4" name="Picture 3"/>
          <p:cNvPicPr>
            <a:picLocks noChangeAspect="1"/>
          </p:cNvPicPr>
          <p:nvPr/>
        </p:nvPicPr>
        <p:blipFill>
          <a:blip r:embed="rId3"/>
          <a:stretch>
            <a:fillRect/>
          </a:stretch>
        </p:blipFill>
        <p:spPr>
          <a:xfrm>
            <a:off x="3048000" y="2074738"/>
            <a:ext cx="4310063" cy="1820987"/>
          </a:xfrm>
          <a:prstGeom prst="rect">
            <a:avLst/>
          </a:prstGeom>
        </p:spPr>
      </p:pic>
      <p:sp>
        <p:nvSpPr>
          <p:cNvPr id="5" name="Rectangle 4"/>
          <p:cNvSpPr/>
          <p:nvPr/>
        </p:nvSpPr>
        <p:spPr>
          <a:xfrm>
            <a:off x="2962119" y="1389474"/>
            <a:ext cx="4313305" cy="646331"/>
          </a:xfrm>
          <a:prstGeom prst="rect">
            <a:avLst/>
          </a:prstGeom>
          <a:solidFill>
            <a:schemeClr val="accent2">
              <a:lumMod val="40000"/>
              <a:lumOff val="60000"/>
            </a:schemeClr>
          </a:solidFill>
        </p:spPr>
        <p:txBody>
          <a:bodyPr wrap="square">
            <a:spAutoFit/>
          </a:bodyPr>
          <a:lstStyle/>
          <a:p>
            <a:r>
              <a:rPr lang="en-IN" dirty="0">
                <a:solidFill>
                  <a:srgbClr val="FF0000"/>
                </a:solidFill>
              </a:rPr>
              <a:t>initialize the weights with random values (0~1) and the bias as 0</a:t>
            </a:r>
          </a:p>
        </p:txBody>
      </p:sp>
    </p:spTree>
    <p:extLst>
      <p:ext uri="{BB962C8B-B14F-4D97-AF65-F5344CB8AC3E}">
        <p14:creationId xmlns:p14="http://schemas.microsoft.com/office/powerpoint/2010/main" val="11390711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560"/>
            <a:ext cx="7315200" cy="865573"/>
          </a:xfrm>
        </p:spPr>
        <p:txBody>
          <a:bodyPr>
            <a:normAutofit fontScale="90000"/>
          </a:bodyPr>
          <a:lstStyle/>
          <a:p>
            <a:r>
              <a:rPr lang="en-IN" sz="3200" dirty="0"/>
              <a:t>Binary Classification of a Picture Using 1 Unit</a:t>
            </a:r>
          </a:p>
        </p:txBody>
      </p:sp>
      <p:sp>
        <p:nvSpPr>
          <p:cNvPr id="12" name="Rectangle 11"/>
          <p:cNvSpPr/>
          <p:nvPr/>
        </p:nvSpPr>
        <p:spPr>
          <a:xfrm>
            <a:off x="152400" y="962133"/>
            <a:ext cx="8915400" cy="338554"/>
          </a:xfrm>
          <a:prstGeom prst="rect">
            <a:avLst/>
          </a:prstGeom>
          <a:solidFill>
            <a:srgbClr val="FFFF00"/>
          </a:solidFill>
        </p:spPr>
        <p:txBody>
          <a:bodyPr wrap="square">
            <a:spAutoFit/>
          </a:bodyPr>
          <a:lstStyle/>
          <a:p>
            <a:r>
              <a:rPr lang="en-IN" sz="1600" dirty="0">
                <a:solidFill>
                  <a:schemeClr val="bg2"/>
                </a:solidFill>
              </a:rPr>
              <a:t>calculate using all of the units of the neural network, and calculate the final output of the whole network</a:t>
            </a:r>
          </a:p>
        </p:txBody>
      </p:sp>
      <p:pic>
        <p:nvPicPr>
          <p:cNvPr id="6" name="Picture 5"/>
          <p:cNvPicPr>
            <a:picLocks noChangeAspect="1"/>
          </p:cNvPicPr>
          <p:nvPr/>
        </p:nvPicPr>
        <p:blipFill>
          <a:blip r:embed="rId2"/>
          <a:stretch>
            <a:fillRect/>
          </a:stretch>
        </p:blipFill>
        <p:spPr>
          <a:xfrm>
            <a:off x="134566" y="2166260"/>
            <a:ext cx="3518170" cy="1288707"/>
          </a:xfrm>
          <a:prstGeom prst="rect">
            <a:avLst/>
          </a:prstGeom>
        </p:spPr>
      </p:pic>
      <p:pic>
        <p:nvPicPr>
          <p:cNvPr id="7" name="Picture 6"/>
          <p:cNvPicPr>
            <a:picLocks noChangeAspect="1"/>
          </p:cNvPicPr>
          <p:nvPr/>
        </p:nvPicPr>
        <p:blipFill>
          <a:blip r:embed="rId3"/>
          <a:stretch>
            <a:fillRect/>
          </a:stretch>
        </p:blipFill>
        <p:spPr>
          <a:xfrm>
            <a:off x="4537953" y="1521906"/>
            <a:ext cx="4572000" cy="3539613"/>
          </a:xfrm>
          <a:prstGeom prst="rect">
            <a:avLst/>
          </a:prstGeom>
        </p:spPr>
      </p:pic>
      <p:pic>
        <p:nvPicPr>
          <p:cNvPr id="8" name="Picture 7"/>
          <p:cNvPicPr>
            <a:picLocks noChangeAspect="1"/>
          </p:cNvPicPr>
          <p:nvPr/>
        </p:nvPicPr>
        <p:blipFill>
          <a:blip r:embed="rId4"/>
          <a:stretch>
            <a:fillRect/>
          </a:stretch>
        </p:blipFill>
        <p:spPr>
          <a:xfrm>
            <a:off x="76200" y="3759920"/>
            <a:ext cx="4367213" cy="1139541"/>
          </a:xfrm>
          <a:prstGeom prst="rect">
            <a:avLst/>
          </a:prstGeom>
        </p:spPr>
      </p:pic>
      <p:sp>
        <p:nvSpPr>
          <p:cNvPr id="9" name="Rectangle 8"/>
          <p:cNvSpPr/>
          <p:nvPr/>
        </p:nvSpPr>
        <p:spPr>
          <a:xfrm>
            <a:off x="123217" y="1518321"/>
            <a:ext cx="2695161" cy="369332"/>
          </a:xfrm>
          <a:prstGeom prst="rect">
            <a:avLst/>
          </a:prstGeom>
          <a:solidFill>
            <a:schemeClr val="accent4">
              <a:lumMod val="60000"/>
              <a:lumOff val="40000"/>
            </a:schemeClr>
          </a:solidFill>
        </p:spPr>
        <p:txBody>
          <a:bodyPr wrap="none">
            <a:spAutoFit/>
          </a:bodyPr>
          <a:lstStyle/>
          <a:p>
            <a:r>
              <a:rPr lang="en-IN" dirty="0">
                <a:solidFill>
                  <a:srgbClr val="FFFF00"/>
                </a:solidFill>
              </a:rPr>
              <a:t>Input layer → Hidden layer</a:t>
            </a:r>
          </a:p>
        </p:txBody>
      </p:sp>
    </p:spTree>
    <p:extLst>
      <p:ext uri="{BB962C8B-B14F-4D97-AF65-F5344CB8AC3E}">
        <p14:creationId xmlns:p14="http://schemas.microsoft.com/office/powerpoint/2010/main" val="101336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560"/>
            <a:ext cx="7315200" cy="865573"/>
          </a:xfrm>
        </p:spPr>
        <p:txBody>
          <a:bodyPr>
            <a:normAutofit fontScale="90000"/>
          </a:bodyPr>
          <a:lstStyle/>
          <a:p>
            <a:r>
              <a:rPr lang="en-IN" sz="3200" dirty="0"/>
              <a:t>Binary Classification of a Picture Using 1 Unit</a:t>
            </a:r>
          </a:p>
        </p:txBody>
      </p:sp>
      <p:sp>
        <p:nvSpPr>
          <p:cNvPr id="12" name="Rectangle 11"/>
          <p:cNvSpPr/>
          <p:nvPr/>
        </p:nvSpPr>
        <p:spPr>
          <a:xfrm>
            <a:off x="152400" y="962133"/>
            <a:ext cx="8915400" cy="338554"/>
          </a:xfrm>
          <a:prstGeom prst="rect">
            <a:avLst/>
          </a:prstGeom>
          <a:solidFill>
            <a:srgbClr val="FFFF00"/>
          </a:solidFill>
        </p:spPr>
        <p:txBody>
          <a:bodyPr wrap="square">
            <a:spAutoFit/>
          </a:bodyPr>
          <a:lstStyle/>
          <a:p>
            <a:r>
              <a:rPr lang="en-IN" sz="1600" dirty="0">
                <a:solidFill>
                  <a:schemeClr val="bg2"/>
                </a:solidFill>
              </a:rPr>
              <a:t>calculate using all of the units of the neural network, and calculate the final output of the whole network</a:t>
            </a:r>
          </a:p>
        </p:txBody>
      </p:sp>
      <p:sp>
        <p:nvSpPr>
          <p:cNvPr id="9" name="Rectangle 8"/>
          <p:cNvSpPr/>
          <p:nvPr/>
        </p:nvSpPr>
        <p:spPr>
          <a:xfrm>
            <a:off x="152401" y="1395212"/>
            <a:ext cx="2514600" cy="584775"/>
          </a:xfrm>
          <a:prstGeom prst="rect">
            <a:avLst/>
          </a:prstGeom>
          <a:solidFill>
            <a:schemeClr val="accent4">
              <a:lumMod val="60000"/>
              <a:lumOff val="40000"/>
            </a:schemeClr>
          </a:solidFill>
        </p:spPr>
        <p:txBody>
          <a:bodyPr wrap="square">
            <a:spAutoFit/>
          </a:bodyPr>
          <a:lstStyle/>
          <a:p>
            <a:r>
              <a:rPr lang="en-IN" sz="1600" dirty="0">
                <a:solidFill>
                  <a:srgbClr val="FFFF00"/>
                </a:solidFill>
              </a:rPr>
              <a:t>Hidden layer → Output layer</a:t>
            </a:r>
          </a:p>
        </p:txBody>
      </p:sp>
      <p:pic>
        <p:nvPicPr>
          <p:cNvPr id="3" name="Picture 2"/>
          <p:cNvPicPr>
            <a:picLocks noChangeAspect="1"/>
          </p:cNvPicPr>
          <p:nvPr/>
        </p:nvPicPr>
        <p:blipFill>
          <a:blip r:embed="rId2"/>
          <a:stretch>
            <a:fillRect/>
          </a:stretch>
        </p:blipFill>
        <p:spPr>
          <a:xfrm>
            <a:off x="132945" y="1809468"/>
            <a:ext cx="1905000" cy="2010833"/>
          </a:xfrm>
          <a:prstGeom prst="rect">
            <a:avLst/>
          </a:prstGeom>
        </p:spPr>
      </p:pic>
      <p:pic>
        <p:nvPicPr>
          <p:cNvPr id="4" name="Picture 3"/>
          <p:cNvPicPr>
            <a:picLocks noChangeAspect="1"/>
          </p:cNvPicPr>
          <p:nvPr/>
        </p:nvPicPr>
        <p:blipFill>
          <a:blip r:embed="rId3"/>
          <a:stretch>
            <a:fillRect/>
          </a:stretch>
        </p:blipFill>
        <p:spPr>
          <a:xfrm>
            <a:off x="132945" y="3898308"/>
            <a:ext cx="2180838" cy="1204913"/>
          </a:xfrm>
          <a:prstGeom prst="rect">
            <a:avLst/>
          </a:prstGeom>
        </p:spPr>
      </p:pic>
      <p:pic>
        <p:nvPicPr>
          <p:cNvPr id="5" name="Picture 4"/>
          <p:cNvPicPr>
            <a:picLocks noChangeAspect="1"/>
          </p:cNvPicPr>
          <p:nvPr/>
        </p:nvPicPr>
        <p:blipFill>
          <a:blip r:embed="rId4"/>
          <a:stretch>
            <a:fillRect/>
          </a:stretch>
        </p:blipFill>
        <p:spPr>
          <a:xfrm>
            <a:off x="2743200" y="1403724"/>
            <a:ext cx="3992191" cy="1033037"/>
          </a:xfrm>
          <a:prstGeom prst="rect">
            <a:avLst/>
          </a:prstGeom>
        </p:spPr>
      </p:pic>
      <p:pic>
        <p:nvPicPr>
          <p:cNvPr id="10" name="Picture 9"/>
          <p:cNvPicPr>
            <a:picLocks noChangeAspect="1"/>
          </p:cNvPicPr>
          <p:nvPr/>
        </p:nvPicPr>
        <p:blipFill>
          <a:blip r:embed="rId5"/>
          <a:stretch>
            <a:fillRect/>
          </a:stretch>
        </p:blipFill>
        <p:spPr>
          <a:xfrm>
            <a:off x="2751306" y="2534030"/>
            <a:ext cx="3992191" cy="609301"/>
          </a:xfrm>
          <a:prstGeom prst="rect">
            <a:avLst/>
          </a:prstGeom>
        </p:spPr>
      </p:pic>
      <p:pic>
        <p:nvPicPr>
          <p:cNvPr id="11" name="Picture 10"/>
          <p:cNvPicPr>
            <a:picLocks noChangeAspect="1"/>
          </p:cNvPicPr>
          <p:nvPr/>
        </p:nvPicPr>
        <p:blipFill rotWithShape="1">
          <a:blip r:embed="rId6"/>
          <a:srcRect t="14802"/>
          <a:stretch/>
        </p:blipFill>
        <p:spPr>
          <a:xfrm>
            <a:off x="2751306" y="3240600"/>
            <a:ext cx="3992191" cy="664181"/>
          </a:xfrm>
          <a:prstGeom prst="rect">
            <a:avLst/>
          </a:prstGeom>
        </p:spPr>
      </p:pic>
      <p:pic>
        <p:nvPicPr>
          <p:cNvPr id="13" name="Picture 12"/>
          <p:cNvPicPr>
            <a:picLocks noChangeAspect="1"/>
          </p:cNvPicPr>
          <p:nvPr/>
        </p:nvPicPr>
        <p:blipFill>
          <a:blip r:embed="rId7"/>
          <a:stretch>
            <a:fillRect/>
          </a:stretch>
        </p:blipFill>
        <p:spPr>
          <a:xfrm>
            <a:off x="2751306" y="4058763"/>
            <a:ext cx="3992191" cy="373503"/>
          </a:xfrm>
          <a:prstGeom prst="rect">
            <a:avLst/>
          </a:prstGeom>
        </p:spPr>
      </p:pic>
      <p:sp>
        <p:nvSpPr>
          <p:cNvPr id="14" name="Rectangle 13"/>
          <p:cNvSpPr/>
          <p:nvPr/>
        </p:nvSpPr>
        <p:spPr>
          <a:xfrm>
            <a:off x="2743200" y="4595094"/>
            <a:ext cx="4000297" cy="430887"/>
          </a:xfrm>
          <a:prstGeom prst="rect">
            <a:avLst/>
          </a:prstGeom>
          <a:solidFill>
            <a:srgbClr val="FF00FF"/>
          </a:solidFill>
        </p:spPr>
        <p:txBody>
          <a:bodyPr wrap="square">
            <a:spAutoFit/>
          </a:bodyPr>
          <a:lstStyle/>
          <a:p>
            <a:r>
              <a:rPr lang="en-IN" sz="1100" b="1" i="1" dirty="0">
                <a:solidFill>
                  <a:srgbClr val="FFFF00"/>
                </a:solidFill>
              </a:rPr>
              <a:t>It is  y≥0.5 , thus y is close to 1. This means The number on the picture is 1.</a:t>
            </a:r>
          </a:p>
        </p:txBody>
      </p:sp>
      <p:sp>
        <p:nvSpPr>
          <p:cNvPr id="15" name="Rectangle 14"/>
          <p:cNvSpPr/>
          <p:nvPr/>
        </p:nvSpPr>
        <p:spPr>
          <a:xfrm>
            <a:off x="6858000" y="1403724"/>
            <a:ext cx="2057400" cy="3539430"/>
          </a:xfrm>
          <a:prstGeom prst="rect">
            <a:avLst/>
          </a:prstGeom>
          <a:solidFill>
            <a:srgbClr val="00B0F0"/>
          </a:solidFill>
        </p:spPr>
        <p:txBody>
          <a:bodyPr wrap="square">
            <a:spAutoFit/>
          </a:bodyPr>
          <a:lstStyle/>
          <a:p>
            <a:pPr algn="just"/>
            <a:r>
              <a:rPr lang="en-IN" sz="1400" dirty="0"/>
              <a:t> In the other words, the parameters were aimlessly set up in the first place and happen to give an accurate result. When learning with neural network, the neural network adjust its own parameters to give a better accurate classification result. To do this, an algorithm called "</a:t>
            </a:r>
            <a:r>
              <a:rPr lang="en-IN" sz="1400" dirty="0">
                <a:solidFill>
                  <a:srgbClr val="7030A0"/>
                </a:solidFill>
              </a:rPr>
              <a:t>Backpropagation</a:t>
            </a:r>
            <a:r>
              <a:rPr lang="en-IN" sz="1400" dirty="0"/>
              <a:t>" is used to calculate how much update is needed for each weight</a:t>
            </a:r>
          </a:p>
        </p:txBody>
      </p:sp>
    </p:spTree>
    <p:extLst>
      <p:ext uri="{BB962C8B-B14F-4D97-AF65-F5344CB8AC3E}">
        <p14:creationId xmlns:p14="http://schemas.microsoft.com/office/powerpoint/2010/main" val="353399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it">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vit" id="{1BE9F653-88B7-4C19-9181-95CCE28CF823}" vid="{1827CDCF-ED66-48B0-B209-7830331AAA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6EA97DE96CB84E8C526BF093837D34" ma:contentTypeVersion="17" ma:contentTypeDescription="Create a new document." ma:contentTypeScope="" ma:versionID="620fe7fc6f15b7978a0d3c72c20a2240">
  <xsd:schema xmlns:xsd="http://www.w3.org/2001/XMLSchema" xmlns:xs="http://www.w3.org/2001/XMLSchema" xmlns:p="http://schemas.microsoft.com/office/2006/metadata/properties" xmlns:ns2="c9405b91-c366-46ef-9680-99183cd4181d" xmlns:ns3="37c5fae0-cb61-491e-a5b2-f5342e882e94" targetNamespace="http://schemas.microsoft.com/office/2006/metadata/properties" ma:root="true" ma:fieldsID="12ce543ee378ec854686a0a09c447319" ns2:_="" ns3:_="">
    <xsd:import namespace="c9405b91-c366-46ef-9680-99183cd4181d"/>
    <xsd:import namespace="37c5fae0-cb61-491e-a5b2-f5342e882e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405b91-c366-46ef-9680-99183cd418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5fae0-cb61-491e-a5b2-f5342e882e94"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7492ae5-6b3e-4f70-93ef-a6858103c961}" ma:internalName="TaxCatchAll" ma:showField="CatchAllData" ma:web="37c5fae0-cb61-491e-a5b2-f5342e882e94">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9405b91-c366-46ef-9680-99183cd4181d">
      <Terms xmlns="http://schemas.microsoft.com/office/infopath/2007/PartnerControls"/>
    </lcf76f155ced4ddcb4097134ff3c332f>
    <TaxCatchAll xmlns="37c5fae0-cb61-491e-a5b2-f5342e882e94" xsi:nil="true"/>
    <SharedWithUsers xmlns="37c5fae0-cb61-491e-a5b2-f5342e882e94">
      <UserInfo>
        <DisplayName/>
        <AccountId xsi:nil="true"/>
        <AccountType/>
      </UserInfo>
    </SharedWithUsers>
  </documentManagement>
</p:properties>
</file>

<file path=customXml/itemProps1.xml><?xml version="1.0" encoding="utf-8"?>
<ds:datastoreItem xmlns:ds="http://schemas.openxmlformats.org/officeDocument/2006/customXml" ds:itemID="{0D1E1330-1AEC-4087-9AB9-893FC440501C}"/>
</file>

<file path=customXml/itemProps2.xml><?xml version="1.0" encoding="utf-8"?>
<ds:datastoreItem xmlns:ds="http://schemas.openxmlformats.org/officeDocument/2006/customXml" ds:itemID="{B47E06C1-ACCB-4FFA-A3AE-F72B4C2AD143}"/>
</file>

<file path=customXml/itemProps3.xml><?xml version="1.0" encoding="utf-8"?>
<ds:datastoreItem xmlns:ds="http://schemas.openxmlformats.org/officeDocument/2006/customXml" ds:itemID="{D2E5E7B0-3304-46EA-AF2A-BE0DFA6EFE64}"/>
</file>

<file path=docProps/app.xml><?xml version="1.0" encoding="utf-8"?>
<Properties xmlns="http://schemas.openxmlformats.org/officeDocument/2006/extended-properties" xmlns:vt="http://schemas.openxmlformats.org/officeDocument/2006/docPropsVTypes">
  <Template/>
  <TotalTime>6063</TotalTime>
  <Words>436</Words>
  <Application>Microsoft Office PowerPoint</Application>
  <PresentationFormat>On-screen Show (16:9)</PresentationFormat>
  <Paragraphs>50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ＭＳ Ｐゴシック</vt:lpstr>
      <vt:lpstr>Calibri</vt:lpstr>
      <vt:lpstr>Times</vt:lpstr>
      <vt:lpstr>Wingdings</vt:lpstr>
      <vt:lpstr>vit</vt:lpstr>
      <vt:lpstr>PowerPoint Presentation</vt:lpstr>
      <vt:lpstr>Road Map </vt:lpstr>
      <vt:lpstr>Example of Feed Forward Neural Network </vt:lpstr>
      <vt:lpstr>Variables and Parameters</vt:lpstr>
      <vt:lpstr>Binary Classification of a Picture Using 1 Unit</vt:lpstr>
      <vt:lpstr>Binary Classification of a Picture Using 1 Unit</vt:lpstr>
      <vt:lpstr>Binary Classification of a Picture Using 1 Unit</vt:lpstr>
      <vt:lpstr>Binary Classification of a Picture Using 1 Unit</vt:lpstr>
      <vt:lpstr>Binary Classification of a Picture Using 1 Unit</vt:lpstr>
      <vt:lpstr>Overall picture</vt:lpstr>
      <vt:lpstr>What is the derivative of the logistic sigmoid function?</vt:lpstr>
      <vt:lpstr>Chain rule </vt:lpstr>
      <vt:lpstr>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Prakash Periyasamy</cp:lastModifiedBy>
  <cp:revision>679</cp:revision>
  <dcterms:created xsi:type="dcterms:W3CDTF">2006-08-16T00:00:00Z</dcterms:created>
  <dcterms:modified xsi:type="dcterms:W3CDTF">2023-06-13T08:55:39Z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0x010100936EA97DE96CB84E8C526BF093837D34</vt:lpwstr>
  </property>
  <property fmtid="{D5CDD505-2E9C-101B-9397-08002B2CF9AE}" pid="3" name="Order">
    <vt:r8>1700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