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4"/>
  </p:sldMasterIdLst>
  <p:notesMasterIdLst>
    <p:notesMasterId r:id="rId44"/>
  </p:notesMasterIdLst>
  <p:handoutMasterIdLst>
    <p:handoutMasterId r:id="rId45"/>
  </p:handoutMasterIdLst>
  <p:sldIdLst>
    <p:sldId id="316" r:id="rId5"/>
    <p:sldId id="580" r:id="rId6"/>
    <p:sldId id="653" r:id="rId7"/>
    <p:sldId id="681" r:id="rId8"/>
    <p:sldId id="683" r:id="rId9"/>
    <p:sldId id="684" r:id="rId10"/>
    <p:sldId id="682" r:id="rId11"/>
    <p:sldId id="685" r:id="rId12"/>
    <p:sldId id="686" r:id="rId13"/>
    <p:sldId id="687" r:id="rId14"/>
    <p:sldId id="688" r:id="rId15"/>
    <p:sldId id="689" r:id="rId16"/>
    <p:sldId id="648" r:id="rId17"/>
    <p:sldId id="690" r:id="rId18"/>
    <p:sldId id="650" r:id="rId19"/>
    <p:sldId id="691" r:id="rId20"/>
    <p:sldId id="692" r:id="rId21"/>
    <p:sldId id="652" r:id="rId22"/>
    <p:sldId id="657" r:id="rId23"/>
    <p:sldId id="658" r:id="rId24"/>
    <p:sldId id="678" r:id="rId25"/>
    <p:sldId id="659" r:id="rId26"/>
    <p:sldId id="694" r:id="rId27"/>
    <p:sldId id="660" r:id="rId28"/>
    <p:sldId id="697" r:id="rId29"/>
    <p:sldId id="698" r:id="rId30"/>
    <p:sldId id="699" r:id="rId31"/>
    <p:sldId id="701" r:id="rId32"/>
    <p:sldId id="679" r:id="rId33"/>
    <p:sldId id="680" r:id="rId34"/>
    <p:sldId id="693" r:id="rId35"/>
    <p:sldId id="664" r:id="rId36"/>
    <p:sldId id="665" r:id="rId37"/>
    <p:sldId id="666" r:id="rId38"/>
    <p:sldId id="667" r:id="rId39"/>
    <p:sldId id="668" r:id="rId40"/>
    <p:sldId id="669" r:id="rId41"/>
    <p:sldId id="671" r:id="rId42"/>
    <p:sldId id="550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9999"/>
    <a:srgbClr val="C1DEFA"/>
    <a:srgbClr val="B4CFDC"/>
    <a:srgbClr val="D3D3D3"/>
    <a:srgbClr val="60BDC4"/>
    <a:srgbClr val="A7A7A7"/>
    <a:srgbClr val="7F0101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41425-B0EA-4179-8B4C-371DA467C3DA}" v="2" dt="2023-05-21T06:56:24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wantha Rao P" userId="S::yaswantharao.p2021@vitstudent.ac.in::03c6e912-8182-4885-b783-c14cfde01231" providerId="AD" clId="Web-{5A041425-B0EA-4179-8B4C-371DA467C3DA}"/>
    <pc:docChg chg="modSld">
      <pc:chgData name="Yaswantha Rao P" userId="S::yaswantharao.p2021@vitstudent.ac.in::03c6e912-8182-4885-b783-c14cfde01231" providerId="AD" clId="Web-{5A041425-B0EA-4179-8B4C-371DA467C3DA}" dt="2023-05-21T06:56:24.217" v="1" actId="1076"/>
      <pc:docMkLst>
        <pc:docMk/>
      </pc:docMkLst>
      <pc:sldChg chg="modSp">
        <pc:chgData name="Yaswantha Rao P" userId="S::yaswantharao.p2021@vitstudent.ac.in::03c6e912-8182-4885-b783-c14cfde01231" providerId="AD" clId="Web-{5A041425-B0EA-4179-8B4C-371DA467C3DA}" dt="2023-05-21T06:56:24.217" v="1" actId="1076"/>
        <pc:sldMkLst>
          <pc:docMk/>
          <pc:sldMk cId="9943698" sldId="698"/>
        </pc:sldMkLst>
        <pc:picChg chg="mod">
          <ac:chgData name="Yaswantha Rao P" userId="S::yaswantharao.p2021@vitstudent.ac.in::03c6e912-8182-4885-b783-c14cfde01231" providerId="AD" clId="Web-{5A041425-B0EA-4179-8B4C-371DA467C3DA}" dt="2023-05-21T06:56:24.217" v="1" actId="1076"/>
          <ac:picMkLst>
            <pc:docMk/>
            <pc:sldMk cId="9943698" sldId="698"/>
            <ac:picMk id="1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21-03-23T05:27:20.4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4837 6391 0,'0'0'16,"0"0"-16,0 0 15,0 0 1,0 0-16,92-31 16,0 11-16,20-11 15,72 1 1,11-1-16,19 1 16,-19-1-16,9 1 15,11 9 1,20 11-16,-31 0 15,1 10-15,40-10 16,31 10-16,-40 0 16,-1 10-1,10-10-15,31 0 16,-40 0 0,-32 0-16,31-10 15,-20 0-15,-11-1 16,-30 1-1,-20 0-15,-11 0 16,-10 0-16,-31 10 16,-10-10-1,-10 10-15,30 0 16,-112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z="1400">
                <a:latin typeface="Arial" panose="020B0604020202020204" pitchFamily="34" charset="0"/>
              </a:rPr>
              <a:t> 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C4E45-8BFA-4A02-97C7-81235B2D8CCA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1652435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01D-3AAE-40C8-AA74-8FC5A9ACB9EB}" type="datetime1">
              <a:rPr lang="en-US" smtClean="0"/>
              <a:t>10/3/2025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9DC92-C8BC-42D5-A580-756951889998}" type="datetime1">
              <a:rPr lang="en-US" smtClean="0"/>
              <a:t>10/3/2025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8B470-99CF-42E8-9021-EA4F0432F347}" type="datetime1">
              <a:rPr lang="en-US" smtClean="0"/>
              <a:t>10/3/2025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56A98-3896-46F3-9288-3F385B3E9AEF}" type="datetime1">
              <a:rPr lang="en-US" smtClean="0"/>
              <a:t>10/3/2025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A4705-7E80-4A9A-9E73-B554149C5433}" type="datetime1">
              <a:rPr lang="en-US" smtClean="0"/>
              <a:t>10/3/2025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7BA3A-ECD9-48DA-997C-59AB235470CA}" type="datetime1">
              <a:rPr lang="en-US" smtClean="0"/>
              <a:t>10/3/2025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0EBCA-E37B-4C17-9322-8333C0D42367}" type="datetime1">
              <a:rPr lang="en-US" smtClean="0"/>
              <a:t>10/3/2025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3D596-18A4-4856-86F7-AB5F8709DC38}" type="datetime1">
              <a:rPr lang="en-US" smtClean="0"/>
              <a:t>10/3/2025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E0C3-7827-4FFA-B37A-15C923879877}" type="datetime1">
              <a:rPr lang="en-US" smtClean="0"/>
              <a:t>10/3/2025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35D04-CF71-4FB8-B0C6-A5A9C6D647F1}" type="datetime1">
              <a:rPr lang="en-US" smtClean="0"/>
              <a:t>10/3/2025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A9E28-6381-4663-9B99-E27587CB2268}" type="datetime1">
              <a:rPr lang="en-US" smtClean="0"/>
              <a:t>10/3/2025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8BFACC-3042-40C6-BB9C-D7CD94F80556}" type="datetime1">
              <a:rPr lang="en-US" smtClean="0"/>
              <a:t>10/3/2025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19.bin"/><Relationship Id="rId26" Type="http://schemas.openxmlformats.org/officeDocument/2006/relationships/customXml" Target="../ink/ink1.xml"/><Relationship Id="rId3" Type="http://schemas.openxmlformats.org/officeDocument/2006/relationships/image" Target="../media/image21.wmf"/><Relationship Id="rId21" Type="http://schemas.openxmlformats.org/officeDocument/2006/relationships/oleObject" Target="../embeddings/oleObject21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image" Target="../media/image25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24" Type="http://schemas.openxmlformats.org/officeDocument/2006/relationships/oleObject" Target="../embeddings/oleObject2.bin"/><Relationship Id="rId5" Type="http://schemas.openxmlformats.org/officeDocument/2006/relationships/image" Target="../media/image22.wmf"/><Relationship Id="rId15" Type="http://schemas.openxmlformats.org/officeDocument/2006/relationships/image" Target="../media/image24.wmf"/><Relationship Id="rId23" Type="http://schemas.openxmlformats.org/officeDocument/2006/relationships/oleObject" Target="../embeddings/oleObject23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0.bin"/><Relationship Id="rId31" Type="http://schemas.openxmlformats.org/officeDocument/2006/relationships/image" Target="../media/image40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1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>
            <a:normAutofit/>
          </a:bodyPr>
          <a:lstStyle/>
          <a:p>
            <a:r>
              <a:rPr lang="en-IN" dirty="0"/>
              <a:t>Bayesian classification methods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Drawing 2 Kings from a Deck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6872"/>
            <a:ext cx="84154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9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76872"/>
            <a:ext cx="864111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Deriving Bayes' Theorem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Bayes' theorem </a:t>
            </a:r>
            <a:r>
              <a:rPr lang="en-IN" dirty="0" err="1"/>
              <a:t>centers</a:t>
            </a:r>
            <a:r>
              <a:rPr lang="en-IN" dirty="0"/>
              <a:t> on relating different conditional probabilities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52936"/>
            <a:ext cx="70104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4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dirty="0"/>
              <a:t>    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336656" y="1344586"/>
            <a:ext cx="8666166" cy="482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394" dirty="0">
                <a:latin typeface="Tahoma" panose="020B0604030504040204" pitchFamily="34" charset="0"/>
              </a:rPr>
              <a:t>Establishing a probabilistic model for classification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r>
              <a:rPr lang="en-US" altLang="en-US" sz="2052" b="1" dirty="0">
                <a:solidFill>
                  <a:srgbClr val="FF0000"/>
                </a:solidFill>
                <a:latin typeface="Tahoma" panose="020B0604030504040204" pitchFamily="34" charset="0"/>
              </a:rPr>
              <a:t>Discriminative model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endParaRPr lang="en-US" altLang="en-US" sz="2052" dirty="0">
              <a:latin typeface="Tahoma" panose="020B0604030504040204" pitchFamily="34" charset="0"/>
            </a:endParaRP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2476048" y="2313828"/>
          <a:ext cx="4236702" cy="397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1479" imgH="177723" progId="Equation.3">
                  <p:embed/>
                </p:oleObj>
              </mc:Choice>
              <mc:Fallback>
                <p:oleObj name="Equation" r:id="rId2" imgW="189147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48" y="2313828"/>
                        <a:ext cx="4236702" cy="39774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3464295" y="5839211"/>
          <a:ext cx="2239846" cy="4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726" imgH="215806" progId="Equation.3">
                  <p:embed/>
                </p:oleObj>
              </mc:Choice>
              <mc:Fallback>
                <p:oleObj name="Equation" r:id="rId4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295" y="5839211"/>
                        <a:ext cx="2239846" cy="44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3" name="Group 32"/>
          <p:cNvGrpSpPr>
            <a:grpSpLocks/>
          </p:cNvGrpSpPr>
          <p:nvPr/>
        </p:nvGrpSpPr>
        <p:grpSpPr bwMode="auto">
          <a:xfrm>
            <a:off x="2747544" y="2972208"/>
            <a:ext cx="3518594" cy="2750259"/>
            <a:chOff x="3289300" y="3354573"/>
            <a:chExt cx="4114800" cy="3216090"/>
          </a:xfrm>
        </p:grpSpPr>
        <p:sp>
          <p:nvSpPr>
            <p:cNvPr id="11" name="TextBox 10"/>
            <p:cNvSpPr txBox="1"/>
            <p:nvPr/>
          </p:nvSpPr>
          <p:spPr>
            <a:xfrm>
              <a:off x="3289300" y="4008585"/>
              <a:ext cx="4114800" cy="1831326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</p:spPr>
          <p:txBody>
            <a:bodyPr>
              <a:spAutoFit/>
            </a:bodyPr>
            <a:lstStyle>
              <a:lvl1pPr eaLnBrk="0" hangingPunct="0">
                <a:defRPr sz="50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 eaLnBrk="0" hangingPunct="0">
                <a:defRPr sz="50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 eaLnBrk="0" hangingPunct="0">
                <a:defRPr sz="50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 eaLnBrk="0" hangingPunct="0">
                <a:defRPr sz="50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 eaLnBrk="0" hangingPunct="0">
                <a:defRPr sz="50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>
                <a:defRPr/>
              </a:pPr>
              <a:endParaRPr lang="en-GB" sz="2394" dirty="0"/>
            </a:p>
            <a:p>
              <a:pPr algn="ctr" eaLnBrk="1" hangingPunct="1">
                <a:defRPr/>
              </a:pPr>
              <a:r>
                <a:rPr lang="en-GB" sz="2394" b="1" dirty="0"/>
                <a:t>Discriminative </a:t>
              </a:r>
            </a:p>
            <a:p>
              <a:pPr algn="ctr" eaLnBrk="1" hangingPunct="1">
                <a:defRPr/>
              </a:pPr>
              <a:r>
                <a:rPr lang="en-GB" sz="2394" b="1" dirty="0"/>
                <a:t>Probabilistic </a:t>
              </a:r>
              <a:r>
                <a:rPr lang="en-GB" sz="2394" b="1" dirty="0">
                  <a:solidFill>
                    <a:schemeClr val="bg2">
                      <a:lumMod val="90000"/>
                    </a:schemeClr>
                  </a:solidFill>
                </a:rPr>
                <a:t>Classifier</a:t>
              </a:r>
            </a:p>
            <a:p>
              <a:pPr algn="ctr" eaLnBrk="1" hangingPunct="1">
                <a:defRPr/>
              </a:pPr>
              <a:endParaRPr lang="en-US" sz="2394" dirty="0"/>
            </a:p>
          </p:txBody>
        </p:sp>
        <p:grpSp>
          <p:nvGrpSpPr>
            <p:cNvPr id="9227" name="Group 15"/>
            <p:cNvGrpSpPr>
              <a:grpSpLocks/>
            </p:cNvGrpSpPr>
            <p:nvPr/>
          </p:nvGrpSpPr>
          <p:grpSpPr bwMode="auto">
            <a:xfrm>
              <a:off x="3822700" y="5838031"/>
              <a:ext cx="395288" cy="715963"/>
              <a:chOff x="4037012" y="5838031"/>
              <a:chExt cx="395288" cy="715963"/>
            </a:xfrm>
          </p:grpSpPr>
          <p:sp>
            <p:nvSpPr>
              <p:cNvPr id="9242" name="Up Arrow 13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43" name="Object 9"/>
              <p:cNvGraphicFramePr>
                <a:graphicFrameLocks noChangeAspect="1"/>
              </p:cNvGraphicFramePr>
              <p:nvPr/>
            </p:nvGraphicFramePr>
            <p:xfrm>
              <a:off x="4037012" y="6066631"/>
              <a:ext cx="395288" cy="487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4957" imgH="203024" progId="Equation.3">
                      <p:embed/>
                    </p:oleObj>
                  </mc:Choice>
                  <mc:Fallback>
                    <p:oleObj name="Equation" r:id="rId6" imgW="164957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7012" y="6066631"/>
                            <a:ext cx="395288" cy="487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8" name="Group 16"/>
            <p:cNvGrpSpPr>
              <a:grpSpLocks/>
            </p:cNvGrpSpPr>
            <p:nvPr/>
          </p:nvGrpSpPr>
          <p:grpSpPr bwMode="auto">
            <a:xfrm>
              <a:off x="4492625" y="5838031"/>
              <a:ext cx="427038" cy="716757"/>
              <a:chOff x="4021137" y="5838031"/>
              <a:chExt cx="427038" cy="716757"/>
            </a:xfrm>
          </p:grpSpPr>
          <p:sp>
            <p:nvSpPr>
              <p:cNvPr id="9240" name="Up Arrow 17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41" name="Object 11"/>
              <p:cNvGraphicFramePr>
                <a:graphicFrameLocks noChangeAspect="1"/>
              </p:cNvGraphicFramePr>
              <p:nvPr/>
            </p:nvGraphicFramePr>
            <p:xfrm>
              <a:off x="4021137" y="6065838"/>
              <a:ext cx="427038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7569" imgH="202936" progId="Equation.3">
                      <p:embed/>
                    </p:oleObj>
                  </mc:Choice>
                  <mc:Fallback>
                    <p:oleObj name="Equation" r:id="rId8" imgW="177569" imgH="20293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1137" y="6065838"/>
                            <a:ext cx="427038" cy="488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9" name="Group 19"/>
            <p:cNvGrpSpPr>
              <a:grpSpLocks/>
            </p:cNvGrpSpPr>
            <p:nvPr/>
          </p:nvGrpSpPr>
          <p:grpSpPr bwMode="auto">
            <a:xfrm>
              <a:off x="6613525" y="5838031"/>
              <a:ext cx="425450" cy="732632"/>
              <a:chOff x="4022725" y="5838031"/>
              <a:chExt cx="425450" cy="732632"/>
            </a:xfrm>
          </p:grpSpPr>
          <p:sp>
            <p:nvSpPr>
              <p:cNvPr id="9238" name="Up Arrow 20"/>
              <p:cNvSpPr>
                <a:spLocks noChangeArrowheads="1"/>
              </p:cNvSpPr>
              <p:nvPr/>
            </p:nvSpPr>
            <p:spPr bwMode="auto">
              <a:xfrm>
                <a:off x="4127500" y="58380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9239" name="Object 12"/>
              <p:cNvGraphicFramePr>
                <a:graphicFrameLocks noChangeAspect="1"/>
              </p:cNvGraphicFramePr>
              <p:nvPr/>
            </p:nvGraphicFramePr>
            <p:xfrm>
              <a:off x="4022725" y="6051550"/>
              <a:ext cx="425450" cy="5191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77569" imgH="215619" progId="Equation.3">
                      <p:embed/>
                    </p:oleObj>
                  </mc:Choice>
                  <mc:Fallback>
                    <p:oleObj name="Equation" r:id="rId10" imgW="177569" imgH="21561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2725" y="6051550"/>
                            <a:ext cx="425450" cy="5191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30" name="Up Arrow 24"/>
            <p:cNvSpPr>
              <a:spLocks noChangeArrowheads="1"/>
            </p:cNvSpPr>
            <p:nvPr/>
          </p:nvSpPr>
          <p:spPr bwMode="auto">
            <a:xfrm>
              <a:off x="37465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37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276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1" name="Object 14"/>
            <p:cNvGraphicFramePr>
              <a:graphicFrameLocks noChangeAspect="1"/>
            </p:cNvGraphicFramePr>
            <p:nvPr/>
          </p:nvGraphicFramePr>
          <p:xfrm>
            <a:off x="3289300" y="3354573"/>
            <a:ext cx="914400" cy="3498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33169" imgH="203112" progId="Equation.3">
                    <p:embed/>
                  </p:oleObj>
                </mc:Choice>
                <mc:Fallback>
                  <p:oleObj name="Equation" r:id="rId12" imgW="533169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300" y="3354573"/>
                          <a:ext cx="914400" cy="3498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Up Arrow 26"/>
            <p:cNvSpPr>
              <a:spLocks noChangeArrowheads="1"/>
            </p:cNvSpPr>
            <p:nvPr/>
          </p:nvSpPr>
          <p:spPr bwMode="auto">
            <a:xfrm>
              <a:off x="4737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37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276">
                <a:latin typeface="Times New Roman" panose="02020603050405020304" pitchFamily="18" charset="0"/>
              </a:endParaRPr>
            </a:p>
          </p:txBody>
        </p:sp>
        <p:sp>
          <p:nvSpPr>
            <p:cNvPr id="9233" name="Up Arrow 27"/>
            <p:cNvSpPr>
              <a:spLocks noChangeArrowheads="1"/>
            </p:cNvSpPr>
            <p:nvPr/>
          </p:nvSpPr>
          <p:spPr bwMode="auto">
            <a:xfrm>
              <a:off x="6642100" y="3704431"/>
              <a:ext cx="152400" cy="3048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37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defTabSz="1042988">
                <a:spcBef>
                  <a:spcPct val="20000"/>
                </a:spcBef>
                <a:buFont typeface="Arial" panose="020B0604020202020204" pitchFamily="34" charset="0"/>
                <a:buChar char="•"/>
                <a:defRPr sz="2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defTabSz="1042988">
                <a:spcBef>
                  <a:spcPct val="20000"/>
                </a:spcBef>
                <a:buFont typeface="Arial" panose="020B0604020202020204" pitchFamily="34" charset="0"/>
                <a:buChar char="–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defTabSz="1042988">
                <a:spcBef>
                  <a:spcPct val="20000"/>
                </a:spcBef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1042988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3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4276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234" name="Object 15"/>
            <p:cNvGraphicFramePr>
              <a:graphicFrameLocks noChangeAspect="1"/>
            </p:cNvGraphicFramePr>
            <p:nvPr/>
          </p:nvGraphicFramePr>
          <p:xfrm>
            <a:off x="4356100" y="3357894"/>
            <a:ext cx="927101" cy="346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45626" imgH="203024" progId="Equation.3">
                    <p:embed/>
                  </p:oleObj>
                </mc:Choice>
                <mc:Fallback>
                  <p:oleObj name="Equation" r:id="rId14" imgW="545626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100" y="3357894"/>
                          <a:ext cx="927101" cy="346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5" name="Object 16"/>
            <p:cNvGraphicFramePr>
              <a:graphicFrameLocks noChangeAspect="1"/>
            </p:cNvGraphicFramePr>
            <p:nvPr/>
          </p:nvGraphicFramePr>
          <p:xfrm>
            <a:off x="6261100" y="3362641"/>
            <a:ext cx="914400" cy="341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545626" imgH="203024" progId="Equation.3">
                    <p:embed/>
                  </p:oleObj>
                </mc:Choice>
                <mc:Fallback>
                  <p:oleObj name="Equation" r:id="rId16" imgW="545626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1100" y="3362641"/>
                          <a:ext cx="914400" cy="341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17"/>
            <p:cNvGraphicFramePr>
              <a:graphicFrameLocks noChangeAspect="1"/>
            </p:cNvGraphicFramePr>
            <p:nvPr/>
          </p:nvGraphicFramePr>
          <p:xfrm>
            <a:off x="5346700" y="5985676"/>
            <a:ext cx="838200" cy="233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1847" imgH="114201" progId="Equation.3">
                    <p:embed/>
                  </p:oleObj>
                </mc:Choice>
                <mc:Fallback>
                  <p:oleObj name="Equation" r:id="rId18" imgW="291847" imgH="114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5985676"/>
                          <a:ext cx="838200" cy="233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18"/>
            <p:cNvGraphicFramePr>
              <a:graphicFrameLocks noChangeAspect="1"/>
            </p:cNvGraphicFramePr>
            <p:nvPr/>
          </p:nvGraphicFramePr>
          <p:xfrm>
            <a:off x="5346700" y="3704431"/>
            <a:ext cx="838200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91847" imgH="114201" progId="Equation.3">
                    <p:embed/>
                  </p:oleObj>
                </mc:Choice>
                <mc:Fallback>
                  <p:oleObj name="Equation" r:id="rId18" imgW="291847" imgH="114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6700" y="3704431"/>
                          <a:ext cx="838200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4" name="TextBox 1"/>
          <p:cNvSpPr txBox="1">
            <a:spLocks noChangeArrowheads="1"/>
          </p:cNvSpPr>
          <p:nvPr/>
        </p:nvSpPr>
        <p:spPr bwMode="auto">
          <a:xfrm>
            <a:off x="336656" y="3582586"/>
            <a:ext cx="2085093" cy="156607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394" dirty="0">
                <a:latin typeface="Times New Roman" panose="02020603050405020304" pitchFamily="18" charset="0"/>
              </a:rPr>
              <a:t>What is a discriminative Probabilistic Classifier?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2570" y="3531491"/>
            <a:ext cx="2150252" cy="1408142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394" dirty="0">
                <a:solidFill>
                  <a:srgbClr val="FF0000"/>
                </a:solidFill>
                <a:latin typeface="Times New Roman" charset="0"/>
              </a:rPr>
              <a:t>Example</a:t>
            </a:r>
          </a:p>
          <a:p>
            <a:pPr marL="293214" indent="-293214" eaLnBrk="1" hangingPunct="1">
              <a:buFont typeface="Arial" panose="020B0604020202020204" pitchFamily="34" charset="0"/>
              <a:buChar char="•"/>
              <a:defRPr/>
            </a:pPr>
            <a:r>
              <a:rPr lang="en-US" sz="2052" dirty="0">
                <a:latin typeface="Times New Roman" charset="0"/>
              </a:rPr>
              <a:t>C</a:t>
            </a:r>
            <a:r>
              <a:rPr lang="en-US" sz="2052" baseline="-25000" dirty="0">
                <a:latin typeface="Times New Roman" charset="0"/>
              </a:rPr>
              <a:t>1</a:t>
            </a:r>
            <a:r>
              <a:rPr lang="en-US" sz="2052" dirty="0">
                <a:latin typeface="Times New Roman" charset="0"/>
              </a:rPr>
              <a:t> – benign mole</a:t>
            </a:r>
          </a:p>
          <a:p>
            <a:pPr marL="293214" indent="-293214" eaLnBrk="1" hangingPunct="1">
              <a:buFont typeface="Arial" panose="020B0604020202020204" pitchFamily="34" charset="0"/>
              <a:buChar char="•"/>
              <a:defRPr/>
            </a:pPr>
            <a:r>
              <a:rPr lang="en-US" sz="2052" dirty="0">
                <a:latin typeface="Times New Roman" charset="0"/>
              </a:rPr>
              <a:t>C</a:t>
            </a:r>
            <a:r>
              <a:rPr lang="en-US" sz="2052" baseline="-25000" dirty="0">
                <a:latin typeface="Times New Roman" charset="0"/>
              </a:rPr>
              <a:t>2</a:t>
            </a:r>
            <a:r>
              <a:rPr lang="en-US" sz="2052" dirty="0">
                <a:latin typeface="Times New Roman" charset="0"/>
              </a:rPr>
              <a:t> - cancer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841" y="88027"/>
            <a:ext cx="7886700" cy="1325563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Probabilistic Classification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39036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Discriminative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Discriminative Classifiers learn </a:t>
            </a:r>
            <a:r>
              <a:rPr lang="en-IN" dirty="0">
                <a:solidFill>
                  <a:srgbClr val="FF0000"/>
                </a:solidFill>
              </a:rPr>
              <a:t>what the features in the input </a:t>
            </a:r>
            <a:r>
              <a:rPr lang="en-IN" dirty="0"/>
              <a:t>are most useful to distinguish between the various possible classes. </a:t>
            </a:r>
          </a:p>
          <a:p>
            <a:endParaRPr lang="en-IN" dirty="0"/>
          </a:p>
          <a:p>
            <a:r>
              <a:rPr lang="en-IN" dirty="0"/>
              <a:t>So, if given images of dogs and cats, and all the dog images have a collar, the discriminative models will learn that having a collar means the image is of dog.</a:t>
            </a:r>
          </a:p>
          <a:p>
            <a:endParaRPr lang="en-IN" dirty="0"/>
          </a:p>
          <a:p>
            <a:r>
              <a:rPr lang="en-IN" dirty="0"/>
              <a:t>An example of a discriminative classifier is logistic regression. </a:t>
            </a:r>
          </a:p>
          <a:p>
            <a:endParaRPr lang="en-IN" dirty="0"/>
          </a:p>
          <a:p>
            <a:r>
              <a:rPr lang="en-IN" dirty="0"/>
              <a:t>Mathematically, it directly calculates the posterior probability P(</a:t>
            </a:r>
            <a:r>
              <a:rPr lang="en-IN" dirty="0" err="1"/>
              <a:t>y|x</a:t>
            </a:r>
            <a:r>
              <a:rPr lang="en-IN" dirty="0"/>
              <a:t>) or learn a direct map from input x to label y. So, these models try to learn the decision boundary for the model.</a:t>
            </a:r>
          </a:p>
        </p:txBody>
      </p:sp>
    </p:spTree>
    <p:extLst>
      <p:ext uri="{BB962C8B-B14F-4D97-AF65-F5344CB8AC3E}">
        <p14:creationId xmlns:p14="http://schemas.microsoft.com/office/powerpoint/2010/main" val="330868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236881"/>
            <a:ext cx="8742185" cy="1077841"/>
          </a:xfrm>
        </p:spPr>
        <p:txBody>
          <a:bodyPr/>
          <a:lstStyle/>
          <a:p>
            <a:pPr eaLnBrk="1" hangingPunct="1"/>
            <a:r>
              <a:rPr lang="en-US" altLang="en-US"/>
              <a:t>Probabilistic Classification	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/>
              <a:t>     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36656" y="1344586"/>
            <a:ext cx="8666166" cy="482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2394" dirty="0">
                <a:latin typeface="Tahoma" panose="020B0604030504040204" pitchFamily="34" charset="0"/>
              </a:rPr>
              <a:t>Establishing a probabilistic model for classification (cont.)</a:t>
            </a:r>
          </a:p>
          <a:p>
            <a:pPr lvl="1" eaLnBrk="1" hangingPunct="1">
              <a:lnSpc>
                <a:spcPct val="110000"/>
              </a:lnSpc>
              <a:buFontTx/>
              <a:buChar char="–"/>
            </a:pPr>
            <a:r>
              <a:rPr lang="en-US" altLang="en-US" sz="2052" b="1" dirty="0">
                <a:solidFill>
                  <a:srgbClr val="FF0000"/>
                </a:solidFill>
                <a:latin typeface="Tahoma" panose="020B0604030504040204" pitchFamily="34" charset="0"/>
              </a:rPr>
              <a:t>Generative model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en-US" sz="2736" dirty="0">
                <a:latin typeface="Tahoma" panose="020B0604030504040204" pitchFamily="34" charset="0"/>
              </a:rPr>
              <a:t>        </a:t>
            </a: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2465188" y="2377631"/>
          <a:ext cx="4247562" cy="39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1479" imgH="177723" progId="Equation.3">
                  <p:embed/>
                </p:oleObj>
              </mc:Choice>
              <mc:Fallback>
                <p:oleObj name="Equation" r:id="rId2" imgW="1891479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188" y="2377631"/>
                        <a:ext cx="4247562" cy="3991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7" name="Group 62"/>
          <p:cNvGrpSpPr>
            <a:grpSpLocks/>
          </p:cNvGrpSpPr>
          <p:nvPr/>
        </p:nvGrpSpPr>
        <p:grpSpPr bwMode="auto">
          <a:xfrm>
            <a:off x="10860" y="3232845"/>
            <a:ext cx="9122280" cy="2216768"/>
            <a:chOff x="12700" y="3779838"/>
            <a:chExt cx="10668000" cy="2591593"/>
          </a:xfrm>
        </p:grpSpPr>
        <p:grpSp>
          <p:nvGrpSpPr>
            <p:cNvPr id="10251" name="Group 30"/>
            <p:cNvGrpSpPr>
              <a:grpSpLocks/>
            </p:cNvGrpSpPr>
            <p:nvPr/>
          </p:nvGrpSpPr>
          <p:grpSpPr bwMode="auto">
            <a:xfrm>
              <a:off x="12700" y="3784600"/>
              <a:ext cx="3276600" cy="2586831"/>
              <a:chOff x="850900" y="3708400"/>
              <a:chExt cx="3276600" cy="2586831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850900" y="4314638"/>
                <a:ext cx="3276600" cy="12770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sz="2052" b="1" dirty="0"/>
                  <a:t>Generative</a:t>
                </a:r>
              </a:p>
              <a:p>
                <a:pPr algn="ctr" eaLnBrk="1" hangingPunct="1">
                  <a:defRPr/>
                </a:pPr>
                <a:r>
                  <a:rPr lang="en-GB" sz="2052" b="1" dirty="0"/>
                  <a:t>Probabilistic Model</a:t>
                </a:r>
              </a:p>
              <a:p>
                <a:pPr algn="ctr" eaLnBrk="1" hangingPunct="1">
                  <a:defRPr/>
                </a:pPr>
                <a:r>
                  <a:rPr lang="en-GB" sz="2394" b="1" dirty="0"/>
                  <a:t>for Class </a:t>
                </a:r>
                <a:r>
                  <a:rPr lang="en-GB" sz="2394" b="1" i="1" dirty="0"/>
                  <a:t>1</a:t>
                </a:r>
                <a:endParaRPr lang="en-US" sz="2394" b="1" i="1" dirty="0"/>
              </a:p>
            </p:txBody>
          </p:sp>
          <p:sp>
            <p:nvSpPr>
              <p:cNvPr id="10284" name="Up Arrow 17"/>
              <p:cNvSpPr>
                <a:spLocks noChangeArrowheads="1"/>
              </p:cNvSpPr>
              <p:nvPr/>
            </p:nvSpPr>
            <p:spPr bwMode="auto">
              <a:xfrm>
                <a:off x="2374900" y="40092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85" name="Object 10"/>
              <p:cNvGraphicFramePr>
                <a:graphicFrameLocks noChangeAspect="1"/>
              </p:cNvGraphicFramePr>
              <p:nvPr/>
            </p:nvGraphicFramePr>
            <p:xfrm>
              <a:off x="1993900" y="3708400"/>
              <a:ext cx="906463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533169" imgH="203112" progId="Equation.3">
                      <p:embed/>
                    </p:oleObj>
                  </mc:Choice>
                  <mc:Fallback>
                    <p:oleObj name="Equation" r:id="rId4" imgW="533169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3900" y="3708400"/>
                            <a:ext cx="906463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86" name="Group 29"/>
              <p:cNvGrpSpPr>
                <a:grpSpLocks/>
              </p:cNvGrpSpPr>
              <p:nvPr/>
            </p:nvGrpSpPr>
            <p:grpSpPr bwMode="auto">
              <a:xfrm>
                <a:off x="911225" y="5562599"/>
                <a:ext cx="3216275" cy="732632"/>
                <a:chOff x="1155700" y="6187889"/>
                <a:chExt cx="3216275" cy="732632"/>
              </a:xfrm>
            </p:grpSpPr>
            <p:grpSp>
              <p:nvGrpSpPr>
                <p:cNvPr id="10287" name="Group 15"/>
                <p:cNvGrpSpPr>
                  <a:grpSpLocks/>
                </p:cNvGrpSpPr>
                <p:nvPr/>
              </p:nvGrpSpPr>
              <p:grpSpPr bwMode="auto">
                <a:xfrm>
                  <a:off x="1155700" y="6187889"/>
                  <a:ext cx="395288" cy="715963"/>
                  <a:chOff x="4037012" y="5838031"/>
                  <a:chExt cx="395288" cy="715963"/>
                </a:xfrm>
              </p:grpSpPr>
              <p:sp>
                <p:nvSpPr>
                  <p:cNvPr id="10295" name="Up Arrow 27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96" name="Object 9"/>
                  <p:cNvGraphicFramePr>
                    <a:graphicFrameLocks noChangeAspect="1"/>
                  </p:cNvGraphicFramePr>
                  <p:nvPr/>
                </p:nvGraphicFramePr>
                <p:xfrm>
                  <a:off x="4037012" y="6066631"/>
                  <a:ext cx="395288" cy="487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6" imgW="164957" imgH="203024" progId="Equation.3">
                          <p:embed/>
                        </p:oleObj>
                      </mc:Choice>
                      <mc:Fallback>
                        <p:oleObj name="Equation" r:id="rId6" imgW="164957" imgH="20302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7012" y="6066631"/>
                                <a:ext cx="395288" cy="487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88" name="Group 16"/>
                <p:cNvGrpSpPr>
                  <a:grpSpLocks/>
                </p:cNvGrpSpPr>
                <p:nvPr/>
              </p:nvGrpSpPr>
              <p:grpSpPr bwMode="auto">
                <a:xfrm>
                  <a:off x="1825625" y="6187889"/>
                  <a:ext cx="427038" cy="716757"/>
                  <a:chOff x="4021137" y="5838031"/>
                  <a:chExt cx="427038" cy="716757"/>
                </a:xfrm>
              </p:grpSpPr>
              <p:sp>
                <p:nvSpPr>
                  <p:cNvPr id="10293" name="Up Arrow 25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94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4021137" y="6065838"/>
                  <a:ext cx="427038" cy="488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8" imgW="177569" imgH="202936" progId="Equation.3">
                          <p:embed/>
                        </p:oleObj>
                      </mc:Choice>
                      <mc:Fallback>
                        <p:oleObj name="Equation" r:id="rId8" imgW="177569" imgH="202936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1137" y="6065838"/>
                                <a:ext cx="427038" cy="488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89" name="Group 19"/>
                <p:cNvGrpSpPr>
                  <a:grpSpLocks/>
                </p:cNvGrpSpPr>
                <p:nvPr/>
              </p:nvGrpSpPr>
              <p:grpSpPr bwMode="auto">
                <a:xfrm>
                  <a:off x="3946525" y="6187889"/>
                  <a:ext cx="425450" cy="732632"/>
                  <a:chOff x="4022725" y="5838031"/>
                  <a:chExt cx="425450" cy="732632"/>
                </a:xfrm>
              </p:grpSpPr>
              <p:sp>
                <p:nvSpPr>
                  <p:cNvPr id="10291" name="Up Arrow 23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9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4022725" y="6051550"/>
                  <a:ext cx="425450" cy="5191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0" imgW="177569" imgH="215619" progId="Equation.3">
                          <p:embed/>
                        </p:oleObj>
                      </mc:Choice>
                      <mc:Fallback>
                        <p:oleObj name="Equation" r:id="rId10" imgW="177569" imgH="21561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2725" y="6051550"/>
                                <a:ext cx="425450" cy="519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0290" name="Object 12"/>
                <p:cNvGraphicFramePr>
                  <a:graphicFrameLocks noChangeAspect="1"/>
                </p:cNvGraphicFramePr>
                <p:nvPr/>
              </p:nvGraphicFramePr>
              <p:xfrm>
                <a:off x="2679700" y="6335534"/>
                <a:ext cx="838200" cy="233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291847" imgH="114201" progId="Equation.3">
                        <p:embed/>
                      </p:oleObj>
                    </mc:Choice>
                    <mc:Fallback>
                      <p:oleObj name="Equation" r:id="rId12" imgW="291847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9700" y="6335534"/>
                              <a:ext cx="838200" cy="2333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252" name="Group 31"/>
            <p:cNvGrpSpPr>
              <a:grpSpLocks/>
            </p:cNvGrpSpPr>
            <p:nvPr/>
          </p:nvGrpSpPr>
          <p:grpSpPr bwMode="auto">
            <a:xfrm>
              <a:off x="3365500" y="3779838"/>
              <a:ext cx="3276600" cy="2587624"/>
              <a:chOff x="850900" y="3707607"/>
              <a:chExt cx="3276600" cy="2587624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850900" y="4313846"/>
                <a:ext cx="3276600" cy="12770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sz="2052" b="1" dirty="0"/>
                  <a:t>Generative</a:t>
                </a:r>
              </a:p>
              <a:p>
                <a:pPr algn="ctr" eaLnBrk="1" hangingPunct="1">
                  <a:defRPr/>
                </a:pPr>
                <a:r>
                  <a:rPr lang="en-GB" sz="2052" b="1" dirty="0"/>
                  <a:t>Probabilistic Model</a:t>
                </a:r>
              </a:p>
              <a:p>
                <a:pPr algn="ctr" eaLnBrk="1" hangingPunct="1">
                  <a:defRPr/>
                </a:pPr>
                <a:r>
                  <a:rPr lang="en-GB" sz="2394" b="1" dirty="0"/>
                  <a:t>for Class </a:t>
                </a:r>
                <a:r>
                  <a:rPr lang="en-GB" sz="2394" b="1" i="1" dirty="0"/>
                  <a:t>2</a:t>
                </a:r>
                <a:endParaRPr lang="en-US" sz="2394" b="1" i="1" dirty="0"/>
              </a:p>
            </p:txBody>
          </p:sp>
          <p:sp>
            <p:nvSpPr>
              <p:cNvPr id="10270" name="Up Arrow 33"/>
              <p:cNvSpPr>
                <a:spLocks noChangeArrowheads="1"/>
              </p:cNvSpPr>
              <p:nvPr/>
            </p:nvSpPr>
            <p:spPr bwMode="auto">
              <a:xfrm>
                <a:off x="2374900" y="40092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71" name="Object 14"/>
              <p:cNvGraphicFramePr>
                <a:graphicFrameLocks noChangeAspect="1"/>
              </p:cNvGraphicFramePr>
              <p:nvPr/>
            </p:nvGraphicFramePr>
            <p:xfrm>
              <a:off x="1984375" y="3707607"/>
              <a:ext cx="927100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545626" imgH="203024" progId="Equation.3">
                      <p:embed/>
                    </p:oleObj>
                  </mc:Choice>
                  <mc:Fallback>
                    <p:oleObj name="Equation" r:id="rId14" imgW="545626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4375" y="3707607"/>
                            <a:ext cx="927100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72" name="Group 29"/>
              <p:cNvGrpSpPr>
                <a:grpSpLocks/>
              </p:cNvGrpSpPr>
              <p:nvPr/>
            </p:nvGrpSpPr>
            <p:grpSpPr bwMode="auto">
              <a:xfrm>
                <a:off x="911225" y="5562599"/>
                <a:ext cx="3216275" cy="732632"/>
                <a:chOff x="1155700" y="6187889"/>
                <a:chExt cx="3216275" cy="732632"/>
              </a:xfrm>
            </p:grpSpPr>
            <p:grpSp>
              <p:nvGrpSpPr>
                <p:cNvPr id="10273" name="Group 15"/>
                <p:cNvGrpSpPr>
                  <a:grpSpLocks/>
                </p:cNvGrpSpPr>
                <p:nvPr/>
              </p:nvGrpSpPr>
              <p:grpSpPr bwMode="auto">
                <a:xfrm>
                  <a:off x="1155700" y="6187889"/>
                  <a:ext cx="395288" cy="715963"/>
                  <a:chOff x="4037012" y="5838031"/>
                  <a:chExt cx="395288" cy="715963"/>
                </a:xfrm>
              </p:grpSpPr>
              <p:sp>
                <p:nvSpPr>
                  <p:cNvPr id="10281" name="Up Arrow 44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82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4037012" y="6066631"/>
                  <a:ext cx="395288" cy="487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6" imgW="164957" imgH="203024" progId="Equation.3">
                          <p:embed/>
                        </p:oleObj>
                      </mc:Choice>
                      <mc:Fallback>
                        <p:oleObj name="Equation" r:id="rId16" imgW="164957" imgH="20302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7012" y="6066631"/>
                                <a:ext cx="395288" cy="487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74" name="Group 16"/>
                <p:cNvGrpSpPr>
                  <a:grpSpLocks/>
                </p:cNvGrpSpPr>
                <p:nvPr/>
              </p:nvGrpSpPr>
              <p:grpSpPr bwMode="auto">
                <a:xfrm>
                  <a:off x="1825625" y="6187889"/>
                  <a:ext cx="427038" cy="716757"/>
                  <a:chOff x="4021137" y="5838031"/>
                  <a:chExt cx="427038" cy="716757"/>
                </a:xfrm>
              </p:grpSpPr>
              <p:sp>
                <p:nvSpPr>
                  <p:cNvPr id="10279" name="Up Arrow 42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80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4021137" y="6065838"/>
                  <a:ext cx="427038" cy="488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7" imgW="177569" imgH="202936" progId="Equation.3">
                          <p:embed/>
                        </p:oleObj>
                      </mc:Choice>
                      <mc:Fallback>
                        <p:oleObj name="Equation" r:id="rId17" imgW="177569" imgH="202936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1137" y="6065838"/>
                                <a:ext cx="427038" cy="488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75" name="Group 19"/>
                <p:cNvGrpSpPr>
                  <a:grpSpLocks/>
                </p:cNvGrpSpPr>
                <p:nvPr/>
              </p:nvGrpSpPr>
              <p:grpSpPr bwMode="auto">
                <a:xfrm>
                  <a:off x="3946525" y="6187889"/>
                  <a:ext cx="425450" cy="732632"/>
                  <a:chOff x="4022725" y="5838031"/>
                  <a:chExt cx="425450" cy="732632"/>
                </a:xfrm>
              </p:grpSpPr>
              <p:sp>
                <p:nvSpPr>
                  <p:cNvPr id="10277" name="Up Arrow 40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78" name="Object 17"/>
                  <p:cNvGraphicFramePr>
                    <a:graphicFrameLocks noChangeAspect="1"/>
                  </p:cNvGraphicFramePr>
                  <p:nvPr/>
                </p:nvGraphicFramePr>
                <p:xfrm>
                  <a:off x="4022725" y="6051550"/>
                  <a:ext cx="425450" cy="5191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18" imgW="177569" imgH="215619" progId="Equation.3">
                          <p:embed/>
                        </p:oleObj>
                      </mc:Choice>
                      <mc:Fallback>
                        <p:oleObj name="Equation" r:id="rId18" imgW="177569" imgH="21561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2725" y="6051550"/>
                                <a:ext cx="425450" cy="519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0276" name="Object 18"/>
                <p:cNvGraphicFramePr>
                  <a:graphicFrameLocks noChangeAspect="1"/>
                </p:cNvGraphicFramePr>
                <p:nvPr/>
              </p:nvGraphicFramePr>
              <p:xfrm>
                <a:off x="2679700" y="6335534"/>
                <a:ext cx="838200" cy="233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291847" imgH="114201" progId="Equation.3">
                        <p:embed/>
                      </p:oleObj>
                    </mc:Choice>
                    <mc:Fallback>
                      <p:oleObj name="Equation" r:id="rId12" imgW="291847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9700" y="6335534"/>
                              <a:ext cx="838200" cy="2333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0253" name="Group 46"/>
            <p:cNvGrpSpPr>
              <a:grpSpLocks/>
            </p:cNvGrpSpPr>
            <p:nvPr/>
          </p:nvGrpSpPr>
          <p:grpSpPr bwMode="auto">
            <a:xfrm>
              <a:off x="7404100" y="3784600"/>
              <a:ext cx="3276600" cy="2586831"/>
              <a:chOff x="850900" y="3708400"/>
              <a:chExt cx="3276600" cy="2586831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850900" y="4314638"/>
                <a:ext cx="3276600" cy="12770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</p:spPr>
            <p:txBody>
              <a:bodyPr>
                <a:spAutoFit/>
              </a:bodyPr>
              <a:lstStyle>
                <a:lvl1pPr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 eaLnBrk="0" hangingPunct="0"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50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algn="ctr" eaLnBrk="1" hangingPunct="1">
                  <a:defRPr/>
                </a:pPr>
                <a:r>
                  <a:rPr lang="en-GB" sz="2052" b="1"/>
                  <a:t>Generative</a:t>
                </a:r>
              </a:p>
              <a:p>
                <a:pPr algn="ctr" eaLnBrk="1" hangingPunct="1">
                  <a:defRPr/>
                </a:pPr>
                <a:r>
                  <a:rPr lang="en-GB" sz="2052" b="1"/>
                  <a:t>Probabilistic Model</a:t>
                </a:r>
              </a:p>
              <a:p>
                <a:pPr algn="ctr" eaLnBrk="1" hangingPunct="1">
                  <a:defRPr/>
                </a:pPr>
                <a:r>
                  <a:rPr lang="en-GB" sz="2394" b="1"/>
                  <a:t>for Class </a:t>
                </a:r>
                <a:r>
                  <a:rPr lang="en-GB" sz="2394" b="1" i="1"/>
                  <a:t>L</a:t>
                </a:r>
                <a:endParaRPr lang="en-US" sz="2394" b="1" i="1"/>
              </a:p>
            </p:txBody>
          </p:sp>
          <p:sp>
            <p:nvSpPr>
              <p:cNvPr id="10256" name="Up Arrow 48"/>
              <p:cNvSpPr>
                <a:spLocks noChangeArrowheads="1"/>
              </p:cNvSpPr>
              <p:nvPr/>
            </p:nvSpPr>
            <p:spPr bwMode="auto">
              <a:xfrm>
                <a:off x="2374900" y="4009231"/>
                <a:ext cx="152400" cy="3048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7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defTabSz="1042988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defTabSz="1042988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3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4276"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0257" name="Object 19"/>
              <p:cNvGraphicFramePr>
                <a:graphicFrameLocks noChangeAspect="1"/>
              </p:cNvGraphicFramePr>
              <p:nvPr/>
            </p:nvGraphicFramePr>
            <p:xfrm>
              <a:off x="1982788" y="3708400"/>
              <a:ext cx="928687" cy="346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545626" imgH="203024" progId="Equation.3">
                      <p:embed/>
                    </p:oleObj>
                  </mc:Choice>
                  <mc:Fallback>
                    <p:oleObj name="Equation" r:id="rId19" imgW="545626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82788" y="3708400"/>
                            <a:ext cx="928687" cy="346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8" name="Group 29"/>
              <p:cNvGrpSpPr>
                <a:grpSpLocks/>
              </p:cNvGrpSpPr>
              <p:nvPr/>
            </p:nvGrpSpPr>
            <p:grpSpPr bwMode="auto">
              <a:xfrm>
                <a:off x="911225" y="5562599"/>
                <a:ext cx="3216275" cy="732632"/>
                <a:chOff x="1155700" y="6187889"/>
                <a:chExt cx="3216275" cy="732632"/>
              </a:xfrm>
            </p:grpSpPr>
            <p:grpSp>
              <p:nvGrpSpPr>
                <p:cNvPr id="10259" name="Group 15"/>
                <p:cNvGrpSpPr>
                  <a:grpSpLocks/>
                </p:cNvGrpSpPr>
                <p:nvPr/>
              </p:nvGrpSpPr>
              <p:grpSpPr bwMode="auto">
                <a:xfrm>
                  <a:off x="1155700" y="6187889"/>
                  <a:ext cx="395288" cy="715963"/>
                  <a:chOff x="4037012" y="5838031"/>
                  <a:chExt cx="395288" cy="715963"/>
                </a:xfrm>
              </p:grpSpPr>
              <p:sp>
                <p:nvSpPr>
                  <p:cNvPr id="10267" name="Up Arrow 59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68" name="Object 20"/>
                  <p:cNvGraphicFramePr>
                    <a:graphicFrameLocks noChangeAspect="1"/>
                  </p:cNvGraphicFramePr>
                  <p:nvPr/>
                </p:nvGraphicFramePr>
                <p:xfrm>
                  <a:off x="4037012" y="6066631"/>
                  <a:ext cx="395288" cy="48736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1" imgW="164957" imgH="203024" progId="Equation.3">
                          <p:embed/>
                        </p:oleObj>
                      </mc:Choice>
                      <mc:Fallback>
                        <p:oleObj name="Equation" r:id="rId21" imgW="164957" imgH="203024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37012" y="6066631"/>
                                <a:ext cx="395288" cy="48736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60" name="Group 16"/>
                <p:cNvGrpSpPr>
                  <a:grpSpLocks/>
                </p:cNvGrpSpPr>
                <p:nvPr/>
              </p:nvGrpSpPr>
              <p:grpSpPr bwMode="auto">
                <a:xfrm>
                  <a:off x="1825625" y="6187889"/>
                  <a:ext cx="427038" cy="716757"/>
                  <a:chOff x="4021137" y="5838031"/>
                  <a:chExt cx="427038" cy="716757"/>
                </a:xfrm>
              </p:grpSpPr>
              <p:sp>
                <p:nvSpPr>
                  <p:cNvPr id="10265" name="Up Arrow 57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66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4021137" y="6065838"/>
                  <a:ext cx="427038" cy="4889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2" imgW="177569" imgH="202936" progId="Equation.3">
                          <p:embed/>
                        </p:oleObj>
                      </mc:Choice>
                      <mc:Fallback>
                        <p:oleObj name="Equation" r:id="rId22" imgW="177569" imgH="202936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1137" y="6065838"/>
                                <a:ext cx="427038" cy="4889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261" name="Group 19"/>
                <p:cNvGrpSpPr>
                  <a:grpSpLocks/>
                </p:cNvGrpSpPr>
                <p:nvPr/>
              </p:nvGrpSpPr>
              <p:grpSpPr bwMode="auto">
                <a:xfrm>
                  <a:off x="3946525" y="6187889"/>
                  <a:ext cx="425450" cy="732632"/>
                  <a:chOff x="4022725" y="5838031"/>
                  <a:chExt cx="425450" cy="732632"/>
                </a:xfrm>
              </p:grpSpPr>
              <p:sp>
                <p:nvSpPr>
                  <p:cNvPr id="10263" name="Up Arrow 55"/>
                  <p:cNvSpPr>
                    <a:spLocks noChangeArrowheads="1"/>
                  </p:cNvSpPr>
                  <p:nvPr/>
                </p:nvSpPr>
                <p:spPr bwMode="auto">
                  <a:xfrm>
                    <a:off x="4127500" y="5838031"/>
                    <a:ext cx="152400" cy="304800"/>
                  </a:xfrm>
                  <a:prstGeom prst="upArrow">
                    <a:avLst>
                      <a:gd name="adj1" fmla="val 50000"/>
                      <a:gd name="adj2" fmla="val 50000"/>
                    </a:avLst>
                  </a:prstGeom>
                  <a:solidFill>
                    <a:schemeClr val="accent1"/>
                  </a:solidFill>
                  <a:ln w="9525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7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 defTabSz="1042988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defTabSz="1042988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3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en-US" sz="4276">
                      <a:latin typeface="Times New Roman" panose="02020603050405020304" pitchFamily="18" charset="0"/>
                    </a:endParaRPr>
                  </a:p>
                </p:txBody>
              </p:sp>
              <p:graphicFrame>
                <p:nvGraphicFramePr>
                  <p:cNvPr id="10264" name="Object 22"/>
                  <p:cNvGraphicFramePr>
                    <a:graphicFrameLocks noChangeAspect="1"/>
                  </p:cNvGraphicFramePr>
                  <p:nvPr/>
                </p:nvGraphicFramePr>
                <p:xfrm>
                  <a:off x="4022725" y="6051550"/>
                  <a:ext cx="425450" cy="51911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3" imgW="177569" imgH="215619" progId="Equation.3">
                          <p:embed/>
                        </p:oleObj>
                      </mc:Choice>
                      <mc:Fallback>
                        <p:oleObj name="Equation" r:id="rId23" imgW="177569" imgH="215619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22725" y="6051550"/>
                                <a:ext cx="425450" cy="51911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CC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accent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0262" name="Object 23"/>
                <p:cNvGraphicFramePr>
                  <a:graphicFrameLocks noChangeAspect="1"/>
                </p:cNvGraphicFramePr>
                <p:nvPr/>
              </p:nvGraphicFramePr>
              <p:xfrm>
                <a:off x="2679700" y="6335534"/>
                <a:ext cx="838200" cy="2333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2" imgW="291847" imgH="114201" progId="Equation.3">
                        <p:embed/>
                      </p:oleObj>
                    </mc:Choice>
                    <mc:Fallback>
                      <p:oleObj name="Equation" r:id="rId12" imgW="291847" imgH="114201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9700" y="6335534"/>
                              <a:ext cx="838200" cy="2333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CC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accent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0254" name="Object 24"/>
            <p:cNvGraphicFramePr>
              <a:graphicFrameLocks noChangeAspect="1"/>
            </p:cNvGraphicFramePr>
            <p:nvPr/>
          </p:nvGraphicFramePr>
          <p:xfrm>
            <a:off x="6780212" y="4999831"/>
            <a:ext cx="547688" cy="15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91847" imgH="114201" progId="Equation.3">
                    <p:embed/>
                  </p:oleObj>
                </mc:Choice>
                <mc:Fallback>
                  <p:oleObj name="Equation" r:id="rId12" imgW="291847" imgH="1142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0212" y="4999831"/>
                          <a:ext cx="547688" cy="152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8" name="Object 25"/>
          <p:cNvGraphicFramePr>
            <a:graphicFrameLocks noChangeAspect="1"/>
          </p:cNvGraphicFramePr>
          <p:nvPr/>
        </p:nvGraphicFramePr>
        <p:xfrm>
          <a:off x="3464295" y="5657308"/>
          <a:ext cx="2239846" cy="4425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726" imgH="215806" progId="Equation.3">
                  <p:embed/>
                </p:oleObj>
              </mc:Choice>
              <mc:Fallback>
                <p:oleObj name="Equation" r:id="rId24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295" y="5657308"/>
                        <a:ext cx="2239846" cy="4425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Box 1"/>
          <p:cNvSpPr txBox="1">
            <a:spLocks noChangeArrowheads="1"/>
          </p:cNvSpPr>
          <p:nvPr/>
        </p:nvSpPr>
        <p:spPr bwMode="auto">
          <a:xfrm>
            <a:off x="10860" y="2484871"/>
            <a:ext cx="1759297" cy="56605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39" dirty="0">
                <a:latin typeface="Times New Roman" panose="02020603050405020304" pitchFamily="18" charset="0"/>
              </a:rPr>
              <a:t>Probability that this fruit is an apple</a:t>
            </a:r>
          </a:p>
        </p:txBody>
      </p:sp>
      <p:sp>
        <p:nvSpPr>
          <p:cNvPr id="10250" name="TextBox 55"/>
          <p:cNvSpPr txBox="1">
            <a:spLocks noChangeArrowheads="1"/>
          </p:cNvSpPr>
          <p:nvPr/>
        </p:nvSpPr>
        <p:spPr bwMode="auto">
          <a:xfrm>
            <a:off x="7046690" y="2339621"/>
            <a:ext cx="1759297" cy="56605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539" dirty="0">
                <a:latin typeface="Times New Roman" panose="02020603050405020304" pitchFamily="18" charset="0"/>
              </a:rPr>
              <a:t>Probability that this fruit is an orange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" name="Ink 1"/>
              <p14:cNvContentPartPr/>
              <p14:nvPr/>
            </p14:nvContentPartPr>
            <p14:xfrm>
              <a:off x="1741320" y="2172600"/>
              <a:ext cx="2068920" cy="128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31960" y="2163240"/>
                <a:ext cx="2087640" cy="1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5357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Generative Classifiers tries to model class, i.e., what are the features of the class. </a:t>
            </a:r>
          </a:p>
          <a:p>
            <a:endParaRPr lang="en-IN" dirty="0"/>
          </a:p>
          <a:p>
            <a:r>
              <a:rPr lang="en-IN" dirty="0"/>
              <a:t>In short, it models how a particular class would generate input data. When a new observation is given to these classifiers, it tries to predict which class would have most likely generated the given observation. </a:t>
            </a:r>
          </a:p>
          <a:p>
            <a:endParaRPr lang="en-IN" dirty="0"/>
          </a:p>
          <a:p>
            <a:r>
              <a:rPr lang="en-IN" dirty="0"/>
              <a:t>Such methods try to learn about the environment. An example of such classifiers is </a:t>
            </a:r>
            <a:r>
              <a:rPr lang="en-IN" dirty="0">
                <a:solidFill>
                  <a:srgbClr val="FF0000"/>
                </a:solidFill>
              </a:rPr>
              <a:t>Naive Bayes</a:t>
            </a:r>
          </a:p>
          <a:p>
            <a:endParaRPr lang="en-IN" dirty="0"/>
          </a:p>
          <a:p>
            <a:r>
              <a:rPr lang="en-IN" dirty="0"/>
              <a:t>Generative models try to learn the joint probability distribution, p(</a:t>
            </a:r>
            <a:r>
              <a:rPr lang="en-IN" dirty="0" err="1"/>
              <a:t>x,y</a:t>
            </a:r>
            <a:r>
              <a:rPr lang="en-IN" dirty="0"/>
              <a:t>), of the inputs x and label y, and make their prediction using Bayes rule to calculate the conditional probability, p(</a:t>
            </a:r>
            <a:r>
              <a:rPr lang="en-IN" dirty="0" err="1"/>
              <a:t>y|x</a:t>
            </a:r>
            <a:r>
              <a:rPr lang="en-IN" dirty="0"/>
              <a:t>), and then picking a most likely label.</a:t>
            </a:r>
          </a:p>
        </p:txBody>
      </p:sp>
    </p:spTree>
    <p:extLst>
      <p:ext uri="{BB962C8B-B14F-4D97-AF65-F5344CB8AC3E}">
        <p14:creationId xmlns:p14="http://schemas.microsoft.com/office/powerpoint/2010/main" val="114964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Generative Vs Discriminative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67769"/>
            <a:ext cx="47625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63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299324" y="1544137"/>
            <a:ext cx="8545351" cy="4626299"/>
          </a:xfrm>
        </p:spPr>
        <p:txBody>
          <a:bodyPr rtlCol="0">
            <a:normAutofit/>
          </a:bodyPr>
          <a:lstStyle/>
          <a:p>
            <a:pPr marL="456110" indent="-456110" defTabSz="891917">
              <a:lnSpc>
                <a:spcPct val="110000"/>
              </a:lnSpc>
              <a:defRPr/>
            </a:pPr>
            <a:r>
              <a:rPr lang="en-US" dirty="0"/>
              <a:t>There are three methods to establish a classifier</a:t>
            </a:r>
          </a:p>
          <a:p>
            <a:pPr marL="456110" indent="-456110" defTabSz="891917">
              <a:lnSpc>
                <a:spcPct val="110000"/>
              </a:lnSpc>
              <a:buNone/>
              <a:defRPr/>
            </a:pPr>
            <a:r>
              <a:rPr lang="en-US" sz="3249" b="1" u="sng" dirty="0"/>
              <a:t>     </a:t>
            </a:r>
            <a:r>
              <a:rPr lang="en-US" sz="2394" b="1" i="1" u="sng" dirty="0">
                <a:solidFill>
                  <a:srgbClr val="FF0000"/>
                </a:solidFill>
              </a:rPr>
              <a:t>a</a:t>
            </a:r>
            <a:r>
              <a:rPr lang="en-US" sz="2394" b="1" u="sng" dirty="0">
                <a:solidFill>
                  <a:srgbClr val="FF0000"/>
                </a:solidFill>
              </a:rPr>
              <a:t>) Model a classification rule directly</a:t>
            </a:r>
          </a:p>
          <a:p>
            <a:pPr marL="837560" lvl="1" indent="-390952" defTabSz="891917">
              <a:lnSpc>
                <a:spcPct val="110000"/>
              </a:lnSpc>
              <a:buNone/>
              <a:defRPr/>
            </a:pPr>
            <a:r>
              <a:rPr lang="en-US" dirty="0"/>
              <a:t>     </a:t>
            </a:r>
            <a:r>
              <a:rPr lang="en-US" sz="1881" dirty="0"/>
              <a:t>Examples: k-NN, decision trees, perceptron, SVM</a:t>
            </a:r>
            <a:r>
              <a:rPr lang="en-US" sz="1796" dirty="0"/>
              <a:t> </a:t>
            </a:r>
            <a:endParaRPr lang="en-US" sz="1881" dirty="0"/>
          </a:p>
          <a:p>
            <a:pPr marL="837560" lvl="1" indent="-390952" defTabSz="891917">
              <a:lnSpc>
                <a:spcPct val="110000"/>
              </a:lnSpc>
              <a:buNone/>
              <a:defRPr/>
            </a:pP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i="1" u="sng" dirty="0">
                <a:solidFill>
                  <a:srgbClr val="FF0000"/>
                </a:solidFill>
              </a:rPr>
              <a:t>b</a:t>
            </a:r>
            <a:r>
              <a:rPr lang="en-US" u="sng" dirty="0">
                <a:solidFill>
                  <a:srgbClr val="FF0000"/>
                </a:solidFill>
              </a:rPr>
              <a:t>) Model the probability of class memberships given input data</a:t>
            </a:r>
          </a:p>
          <a:p>
            <a:pPr marL="837560" lvl="1" indent="-390952" defTabSz="891917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chemeClr val="accent2"/>
                </a:solidFill>
              </a:rPr>
              <a:t>     </a:t>
            </a:r>
            <a:r>
              <a:rPr lang="en-US" sz="1881" dirty="0"/>
              <a:t>Example: perceptron with the cross-entropy cost</a:t>
            </a:r>
          </a:p>
          <a:p>
            <a:pPr marL="456110" indent="-456110" defTabSz="891917">
              <a:lnSpc>
                <a:spcPct val="110000"/>
              </a:lnSpc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i="1" u="sng" dirty="0">
                <a:solidFill>
                  <a:srgbClr val="FF0000"/>
                </a:solidFill>
              </a:rPr>
              <a:t>c</a:t>
            </a:r>
            <a:r>
              <a:rPr lang="en-US" u="sng" dirty="0">
                <a:solidFill>
                  <a:srgbClr val="FF0000"/>
                </a:solidFill>
              </a:rPr>
              <a:t>) </a:t>
            </a:r>
            <a:r>
              <a:rPr lang="en-US" sz="2052" u="sng" dirty="0">
                <a:solidFill>
                  <a:srgbClr val="FF0000"/>
                </a:solidFill>
              </a:rPr>
              <a:t>Make a probabilistic model of data within each class</a:t>
            </a:r>
          </a:p>
          <a:p>
            <a:pPr marL="837560" lvl="1" indent="-390952" defTabSz="891917">
              <a:lnSpc>
                <a:spcPct val="110000"/>
              </a:lnSpc>
              <a:buNone/>
              <a:defRPr/>
            </a:pPr>
            <a:r>
              <a:rPr lang="en-US" dirty="0"/>
              <a:t>     </a:t>
            </a:r>
            <a:r>
              <a:rPr lang="en-US" sz="1881" dirty="0"/>
              <a:t>Examples: </a:t>
            </a:r>
            <a:r>
              <a:rPr lang="en-US" sz="1881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naive Bayes</a:t>
            </a:r>
            <a:r>
              <a:rPr lang="en-US" sz="1881" dirty="0"/>
              <a:t>, model based classifiers</a:t>
            </a:r>
          </a:p>
          <a:p>
            <a:pPr marL="456110" indent="-456110" defTabSz="891917">
              <a:lnSpc>
                <a:spcPct val="110000"/>
              </a:lnSpc>
              <a:defRPr/>
            </a:pP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are examples of </a:t>
            </a:r>
            <a:r>
              <a:rPr lang="en-US" dirty="0">
                <a:solidFill>
                  <a:srgbClr val="FF0000"/>
                </a:solidFill>
              </a:rPr>
              <a:t>discriminative </a:t>
            </a:r>
            <a:r>
              <a:rPr lang="en-US" dirty="0"/>
              <a:t>classification</a:t>
            </a:r>
          </a:p>
          <a:p>
            <a:pPr marL="456110" indent="-456110" defTabSz="891917">
              <a:lnSpc>
                <a:spcPct val="110000"/>
              </a:lnSpc>
              <a:defRPr/>
            </a:pP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is an example of </a:t>
            </a:r>
            <a:r>
              <a:rPr lang="en-US" dirty="0">
                <a:solidFill>
                  <a:srgbClr val="FF0000"/>
                </a:solidFill>
              </a:rPr>
              <a:t>generative</a:t>
            </a:r>
            <a:r>
              <a:rPr lang="en-US" dirty="0"/>
              <a:t> classification</a:t>
            </a:r>
          </a:p>
          <a:p>
            <a:pPr marL="456110" indent="-456110" defTabSz="891917">
              <a:lnSpc>
                <a:spcPct val="110000"/>
              </a:lnSpc>
              <a:defRPr/>
            </a:pP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are both examples of </a:t>
            </a:r>
            <a:r>
              <a:rPr lang="en-US" dirty="0">
                <a:solidFill>
                  <a:srgbClr val="FF0000"/>
                </a:solidFill>
              </a:rPr>
              <a:t>probabilistic</a:t>
            </a:r>
            <a:r>
              <a:rPr lang="en-US" dirty="0"/>
              <a:t> classification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338" y="4601187"/>
            <a:ext cx="8731325" cy="1498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52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Background</a:t>
            </a:r>
            <a:r>
              <a:rPr lang="en-US" altLang="en-US" dirty="0"/>
              <a:t>: methods to create classifiers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699052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236881"/>
            <a:ext cx="8742185" cy="1077841"/>
          </a:xfrm>
        </p:spPr>
        <p:txBody>
          <a:bodyPr/>
          <a:lstStyle/>
          <a:p>
            <a:pPr algn="l" eaLnBrk="1" hangingPunct="1"/>
            <a:r>
              <a:rPr lang="en-US" altLang="en-US"/>
              <a:t>Naïve Bayes	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/>
              <a:t>    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336656" y="1344586"/>
            <a:ext cx="8807344" cy="482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/>
          <a:p>
            <a:pPr marL="456110" indent="-456110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394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Bayes classification</a:t>
            </a:r>
          </a:p>
          <a:p>
            <a:pPr marL="456110" indent="-456110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endParaRPr lang="en-US" sz="2394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52" dirty="0">
                <a:solidFill>
                  <a:srgbClr val="FF0000"/>
                </a:solidFill>
                <a:latin typeface="Tahoma" pitchFamily="34" charset="0"/>
              </a:rPr>
              <a:t>Difficulty: </a:t>
            </a:r>
            <a:r>
              <a:rPr lang="en-US" sz="2052" dirty="0">
                <a:latin typeface="Tahoma" pitchFamily="34" charset="0"/>
              </a:rPr>
              <a:t>learning the joint probability                  </a:t>
            </a:r>
          </a:p>
          <a:p>
            <a:pPr marL="456110" indent="-456110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394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Naïve Bayes classification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52" dirty="0">
                <a:latin typeface="Tahoma" pitchFamily="34" charset="0"/>
              </a:rPr>
              <a:t>Assumption that </a:t>
            </a:r>
            <a:r>
              <a:rPr lang="en-US" sz="2052" dirty="0">
                <a:solidFill>
                  <a:srgbClr val="FF0000"/>
                </a:solidFill>
                <a:latin typeface="Tahoma" pitchFamily="34" charset="0"/>
              </a:rPr>
              <a:t>all input attributes are conditionally independent!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1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52" dirty="0">
                <a:latin typeface="Tahoma" pitchFamily="34" charset="0"/>
              </a:rPr>
              <a:t>MAP classification rule: for 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defRPr/>
            </a:pPr>
            <a:endParaRPr lang="en-US" sz="2052" dirty="0">
              <a:latin typeface="Tahoma" pitchFamily="34" charset="0"/>
            </a:endParaRPr>
          </a:p>
        </p:txBody>
      </p:sp>
      <p:graphicFrame>
        <p:nvGraphicFramePr>
          <p:cNvPr id="16389" name="Object 8"/>
          <p:cNvGraphicFramePr>
            <a:graphicFrameLocks noChangeAspect="1"/>
          </p:cNvGraphicFramePr>
          <p:nvPr/>
        </p:nvGraphicFramePr>
        <p:xfrm>
          <a:off x="1874684" y="1876720"/>
          <a:ext cx="5264316" cy="40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36800" imgH="177800" progId="Equation.3">
                  <p:embed/>
                </p:oleObj>
              </mc:Choice>
              <mc:Fallback>
                <p:oleObj name="Equation" r:id="rId3" imgW="2336800" imgH="177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684" y="1876720"/>
                        <a:ext cx="5264316" cy="40045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9"/>
          <p:cNvGraphicFramePr>
            <a:graphicFrameLocks noChangeAspect="1"/>
          </p:cNvGraphicFramePr>
          <p:nvPr/>
        </p:nvGraphicFramePr>
        <p:xfrm>
          <a:off x="5353910" y="2486229"/>
          <a:ext cx="1628979" cy="357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447" imgH="177723" progId="Equation.3">
                  <p:embed/>
                </p:oleObj>
              </mc:Choice>
              <mc:Fallback>
                <p:oleObj name="Equation" r:id="rId5" imgW="812447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910" y="2486229"/>
                        <a:ext cx="1628979" cy="3570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141179" y="3698460"/>
          <a:ext cx="7691494" cy="1434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19500" imgH="673100" progId="Equation.3">
                  <p:embed/>
                </p:oleObj>
              </mc:Choice>
              <mc:Fallback>
                <p:oleObj name="Equation" r:id="rId7" imgW="36195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79" y="3698460"/>
                        <a:ext cx="7691494" cy="1434859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/>
          <p:cNvGraphicFramePr>
            <a:graphicFrameLocks noChangeAspect="1"/>
          </p:cNvGraphicFramePr>
          <p:nvPr/>
        </p:nvGraphicFramePr>
        <p:xfrm>
          <a:off x="555210" y="5514772"/>
          <a:ext cx="7654842" cy="422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95700" imgH="203200" progId="Equation.3">
                  <p:embed/>
                </p:oleObj>
              </mc:Choice>
              <mc:Fallback>
                <p:oleObj name="Equation" r:id="rId9" imgW="369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210" y="5514772"/>
                        <a:ext cx="7654842" cy="42217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3371986" y="4146430"/>
            <a:ext cx="188961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52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>
            <a:off x="3437145" y="4536028"/>
            <a:ext cx="781910" cy="135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52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>
            <a:off x="4610009" y="4536027"/>
            <a:ext cx="169413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52"/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>
            <a:off x="4219055" y="5057301"/>
            <a:ext cx="2867002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2052"/>
          </a:p>
        </p:txBody>
      </p:sp>
      <p:graphicFrame>
        <p:nvGraphicFramePr>
          <p:cNvPr id="16397" name="Object 14"/>
          <p:cNvGraphicFramePr>
            <a:graphicFrameLocks noChangeAspect="1"/>
          </p:cNvGraphicFramePr>
          <p:nvPr/>
        </p:nvGraphicFramePr>
        <p:xfrm>
          <a:off x="4641232" y="5167256"/>
          <a:ext cx="2085093" cy="4113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91726" imgH="215806" progId="Equation.3">
                  <p:embed/>
                </p:oleObj>
              </mc:Choice>
              <mc:Fallback>
                <p:oleObj name="Equation" r:id="rId11" imgW="1091726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232" y="5167256"/>
                        <a:ext cx="2085093" cy="4113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Rectangle 1"/>
          <p:cNvSpPr>
            <a:spLocks noChangeArrowheads="1"/>
          </p:cNvSpPr>
          <p:nvPr/>
        </p:nvSpPr>
        <p:spPr bwMode="auto">
          <a:xfrm>
            <a:off x="4440325" y="190575"/>
            <a:ext cx="4572000" cy="103970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sz="2052" dirty="0">
                <a:latin typeface="Times New Roman" charset="0"/>
              </a:rPr>
              <a:t>For a class, the previous generative model can be decomposed by </a:t>
            </a:r>
            <a:r>
              <a:rPr lang="en-GB" sz="2052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charset="0"/>
              </a:rPr>
              <a:t>n</a:t>
            </a:r>
            <a:r>
              <a:rPr lang="en-GB" sz="2052" dirty="0">
                <a:latin typeface="Times New Roman" charset="0"/>
              </a:rPr>
              <a:t> generative models of a single input.</a:t>
            </a:r>
            <a:endParaRPr lang="en-US" sz="2052" dirty="0">
              <a:latin typeface="Times New Roman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875183" y="2255457"/>
            <a:ext cx="283714" cy="325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H="1">
            <a:off x="7178366" y="4796664"/>
            <a:ext cx="912228" cy="130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01" name="TextBox 5"/>
          <p:cNvSpPr txBox="1">
            <a:spLocks noChangeArrowheads="1"/>
          </p:cNvSpPr>
          <p:nvPr/>
        </p:nvSpPr>
        <p:spPr bwMode="auto">
          <a:xfrm>
            <a:off x="7764798" y="4537385"/>
            <a:ext cx="1379202" cy="72385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68">
                <a:latin typeface="Times New Roman" panose="02020603050405020304" pitchFamily="18" charset="0"/>
              </a:rPr>
              <a:t>Product of individual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1470185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Probability Basics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Probabilistic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Naïve Bayes – Principle and Algorithms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Example: Play Tennis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Example 2 </a:t>
            </a:r>
          </a:p>
        </p:txBody>
      </p:sp>
      <p:sp>
        <p:nvSpPr>
          <p:cNvPr id="1126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IN"/>
              <a:t>IR and Symbol Table 1</a:t>
            </a:r>
            <a:endParaRPr lang="de-CH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/>
              <a:t>    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271497" y="1213589"/>
            <a:ext cx="8666166" cy="50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/>
          <a:p>
            <a:pPr marL="456110" indent="-456110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sz="2052" dirty="0">
                <a:latin typeface="Tahoma" pitchFamily="34" charset="0"/>
              </a:rPr>
              <a:t>Naïve Bayes Algorithm (for discrete input attributes) has two phases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394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1. Learning Phase</a:t>
            </a:r>
            <a:r>
              <a:rPr lang="en-US" sz="2052" dirty="0">
                <a:latin typeface="Tahoma" pitchFamily="34" charset="0"/>
              </a:rPr>
              <a:t>: Given a training set </a:t>
            </a:r>
            <a:r>
              <a:rPr lang="en-US" sz="2052" b="1" dirty="0">
                <a:latin typeface="Palatino Linotype" pitchFamily="18" charset="0"/>
              </a:rPr>
              <a:t>S</a:t>
            </a:r>
            <a:r>
              <a:rPr lang="en-US" sz="2052" dirty="0">
                <a:latin typeface="Tahoma" pitchFamily="34" charset="0"/>
              </a:rPr>
              <a:t>, 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buFontTx/>
              <a:buChar char="–"/>
              <a:defRPr/>
            </a:pPr>
            <a:endParaRPr lang="en-US" sz="2052" dirty="0">
              <a:latin typeface="Tahoma" pitchFamily="34" charset="0"/>
            </a:endParaRPr>
          </a:p>
          <a:p>
            <a:pPr marL="837560" lvl="1" indent="-390952" defTabSz="891859"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052" dirty="0">
                <a:latin typeface="Tahoma" pitchFamily="34" charset="0"/>
              </a:rPr>
              <a:t>     Output: conditional probability tables; for             elements</a:t>
            </a:r>
          </a:p>
          <a:p>
            <a:pPr marL="837560" lvl="1" indent="-390952" defTabSz="891859" eaLnBrk="1" hangingPunct="1">
              <a:lnSpc>
                <a:spcPct val="13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52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</a:rPr>
              <a:t>2. Test Phase</a:t>
            </a:r>
            <a:r>
              <a:rPr lang="en-US" sz="2052" dirty="0">
                <a:latin typeface="Tahoma" pitchFamily="34" charset="0"/>
              </a:rPr>
              <a:t>: Given an unknown instance                    , </a:t>
            </a:r>
          </a:p>
          <a:p>
            <a:pPr marL="837560" lvl="1" indent="-390952" defTabSz="891859"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en-US" sz="2052" dirty="0">
                <a:latin typeface="Tahoma" pitchFamily="34" charset="0"/>
              </a:rPr>
              <a:t>      Look up tables to assign the label </a:t>
            </a:r>
            <a:r>
              <a:rPr lang="en-US" sz="2052" i="1" dirty="0">
                <a:latin typeface="Palatino Linotype" pitchFamily="18" charset="0"/>
              </a:rPr>
              <a:t>c* </a:t>
            </a:r>
            <a:r>
              <a:rPr lang="en-US" sz="2052" dirty="0">
                <a:latin typeface="Tahoma" pitchFamily="34" charset="0"/>
              </a:rPr>
              <a:t>to </a:t>
            </a:r>
            <a:r>
              <a:rPr lang="en-US" sz="2052" b="1" dirty="0">
                <a:latin typeface="Palatino Linotype" pitchFamily="18" charset="0"/>
              </a:rPr>
              <a:t>X’</a:t>
            </a:r>
            <a:r>
              <a:rPr lang="en-US" sz="2052" dirty="0">
                <a:latin typeface="Tahoma" pitchFamily="34" charset="0"/>
              </a:rPr>
              <a:t> if</a:t>
            </a:r>
            <a:r>
              <a:rPr lang="en-US" sz="2052" dirty="0">
                <a:latin typeface="Palatino Linotype" pitchFamily="18" charset="0"/>
              </a:rPr>
              <a:t> </a:t>
            </a:r>
          </a:p>
          <a:p>
            <a:pPr marL="837560" lvl="1" indent="-390952" defTabSz="891859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sz="2052" dirty="0">
                <a:latin typeface="Tahoma" pitchFamily="34" charset="0"/>
              </a:rPr>
              <a:t>      </a:t>
            </a:r>
          </a:p>
        </p:txBody>
      </p:sp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1183725" y="2125139"/>
          <a:ext cx="7502804" cy="163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38700" imgH="1041400" progId="Equation.3">
                  <p:embed/>
                </p:oleObj>
              </mc:Choice>
              <mc:Fallback>
                <p:oleObj name="Equation" r:id="rId2" imgW="4838700" imgH="1041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25" y="2125139"/>
                        <a:ext cx="7502804" cy="1631694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8"/>
          <p:cNvGraphicFramePr>
            <a:graphicFrameLocks noChangeAspect="1"/>
          </p:cNvGraphicFramePr>
          <p:nvPr/>
        </p:nvGraphicFramePr>
        <p:xfrm>
          <a:off x="1183725" y="5578574"/>
          <a:ext cx="7278819" cy="430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215900" progId="Equation.3">
                  <p:embed/>
                </p:oleObj>
              </mc:Choice>
              <mc:Fallback>
                <p:oleObj name="Equation" r:id="rId4" imgW="36576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3725" y="5578574"/>
                        <a:ext cx="7278819" cy="43032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15"/>
          <p:cNvGraphicFramePr>
            <a:graphicFrameLocks noChangeAspect="1"/>
          </p:cNvGraphicFramePr>
          <p:nvPr/>
        </p:nvGraphicFramePr>
        <p:xfrm>
          <a:off x="6331297" y="4340550"/>
          <a:ext cx="1657486" cy="37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280" imgH="177723" progId="Equation.3">
                  <p:embed/>
                </p:oleObj>
              </mc:Choice>
              <mc:Fallback>
                <p:oleObj name="Equation" r:id="rId6" imgW="736280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1297" y="4340550"/>
                        <a:ext cx="1657486" cy="377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17"/>
          <p:cNvGraphicFramePr>
            <a:graphicFrameLocks noChangeAspect="1"/>
          </p:cNvGraphicFramePr>
          <p:nvPr/>
        </p:nvGraphicFramePr>
        <p:xfrm>
          <a:off x="6070660" y="3884436"/>
          <a:ext cx="967885" cy="39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2808" imgH="228501" progId="Equation.3">
                  <p:embed/>
                </p:oleObj>
              </mc:Choice>
              <mc:Fallback>
                <p:oleObj name="Equation" r:id="rId8" imgW="672808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0660" y="3884436"/>
                        <a:ext cx="967885" cy="390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36656" y="1669025"/>
            <a:ext cx="8535848" cy="25412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52"/>
          </a:p>
        </p:txBody>
      </p:sp>
      <p:sp>
        <p:nvSpPr>
          <p:cNvPr id="10" name="Rectangle 9"/>
          <p:cNvSpPr/>
          <p:nvPr/>
        </p:nvSpPr>
        <p:spPr>
          <a:xfrm>
            <a:off x="336656" y="4340550"/>
            <a:ext cx="8666166" cy="22154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052"/>
          </a:p>
        </p:txBody>
      </p:sp>
      <p:sp>
        <p:nvSpPr>
          <p:cNvPr id="18443" name="TextBox 2"/>
          <p:cNvSpPr txBox="1">
            <a:spLocks noChangeArrowheads="1"/>
          </p:cNvSpPr>
          <p:nvPr/>
        </p:nvSpPr>
        <p:spPr bwMode="auto">
          <a:xfrm>
            <a:off x="4376523" y="6166363"/>
            <a:ext cx="4495981" cy="35548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0" dirty="0">
                <a:latin typeface="Times New Roman" panose="02020603050405020304" pitchFamily="18" charset="0"/>
              </a:rPr>
              <a:t>Classification is easy, just multiply probabilities</a:t>
            </a:r>
          </a:p>
        </p:txBody>
      </p:sp>
      <p:sp>
        <p:nvSpPr>
          <p:cNvPr id="18444" name="TextBox 11"/>
          <p:cNvSpPr txBox="1">
            <a:spLocks noChangeArrowheads="1"/>
          </p:cNvSpPr>
          <p:nvPr/>
        </p:nvSpPr>
        <p:spPr bwMode="auto">
          <a:xfrm>
            <a:off x="6896010" y="1606581"/>
            <a:ext cx="2247990" cy="88178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710">
                <a:latin typeface="Times New Roman" panose="02020603050405020304" pitchFamily="18" charset="0"/>
              </a:rPr>
              <a:t>Learning is easy, just create probability tables.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56501"/>
            <a:ext cx="6496973" cy="844361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6157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Naïve Bayes Algorithm	</a:t>
            </a:r>
          </a:p>
        </p:txBody>
      </p:sp>
    </p:spTree>
    <p:extLst>
      <p:ext uri="{BB962C8B-B14F-4D97-AF65-F5344CB8AC3E}">
        <p14:creationId xmlns:p14="http://schemas.microsoft.com/office/powerpoint/2010/main" val="261489407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Naïve Bayes Classifier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43" t="25721"/>
          <a:stretch/>
        </p:blipFill>
        <p:spPr>
          <a:xfrm>
            <a:off x="1259632" y="1827905"/>
            <a:ext cx="5976664" cy="465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17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36881"/>
            <a:ext cx="9144000" cy="781910"/>
          </a:xfrm>
          <a:solidFill>
            <a:srgbClr val="FFFF00"/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6157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Tennis Example	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/>
              <a:t>     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336656" y="1214268"/>
            <a:ext cx="8666166" cy="482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en-US" sz="2394">
                <a:solidFill>
                  <a:srgbClr val="FF0000"/>
                </a:solidFill>
                <a:latin typeface="Tahoma" panose="020B0604030504040204" pitchFamily="34" charset="0"/>
              </a:rPr>
              <a:t>Example</a:t>
            </a:r>
            <a:r>
              <a:rPr lang="en-US" altLang="en-US" sz="2394">
                <a:latin typeface="Tahoma" panose="020B0604030504040204" pitchFamily="34" charset="0"/>
              </a:rPr>
              <a:t>: Play Tennis</a:t>
            </a:r>
          </a:p>
        </p:txBody>
      </p:sp>
      <p:pic>
        <p:nvPicPr>
          <p:cNvPr id="194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0157" y="1800700"/>
            <a:ext cx="5668846" cy="431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20909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43" t="25721" b="60215"/>
          <a:stretch/>
        </p:blipFill>
        <p:spPr>
          <a:xfrm>
            <a:off x="1187624" y="472083"/>
            <a:ext cx="5976664" cy="881015"/>
          </a:xfrm>
          <a:prstGeom prst="rect">
            <a:avLst/>
          </a:prstGeom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5668846" cy="431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19"/>
          <p:cNvSpPr txBox="1">
            <a:spLocks noChangeArrowheads="1"/>
          </p:cNvSpPr>
          <p:nvPr/>
        </p:nvSpPr>
        <p:spPr bwMode="auto">
          <a:xfrm>
            <a:off x="6372200" y="1988840"/>
            <a:ext cx="2258632" cy="4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52" i="1" dirty="0">
                <a:latin typeface="Palatino Linotype" panose="02040502050505030304" pitchFamily="18" charset="0"/>
              </a:rPr>
              <a:t>P</a:t>
            </a:r>
            <a:r>
              <a:rPr lang="en-GB" altLang="en-US" sz="2052" dirty="0">
                <a:latin typeface="Palatino Linotype" panose="02040502050505030304" pitchFamily="18" charset="0"/>
              </a:rPr>
              <a:t>(Play</a:t>
            </a:r>
            <a:r>
              <a:rPr lang="en-GB" altLang="en-US" sz="2052" i="1" dirty="0">
                <a:latin typeface="Palatino Linotype" panose="02040502050505030304" pitchFamily="18" charset="0"/>
              </a:rPr>
              <a:t>=Yes) = </a:t>
            </a:r>
            <a:r>
              <a:rPr lang="en-GB" altLang="en-US" sz="2052" dirty="0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8" name="Text Box 120"/>
          <p:cNvSpPr txBox="1">
            <a:spLocks noChangeArrowheads="1"/>
          </p:cNvSpPr>
          <p:nvPr/>
        </p:nvSpPr>
        <p:spPr bwMode="auto">
          <a:xfrm>
            <a:off x="6400734" y="2624582"/>
            <a:ext cx="2230098" cy="4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52" i="1" dirty="0">
                <a:latin typeface="Palatino Linotype" panose="02040502050505030304" pitchFamily="18" charset="0"/>
              </a:rPr>
              <a:t>P</a:t>
            </a:r>
            <a:r>
              <a:rPr lang="en-GB" altLang="en-US" sz="2052" dirty="0">
                <a:latin typeface="Palatino Linotype" panose="02040502050505030304" pitchFamily="18" charset="0"/>
              </a:rPr>
              <a:t>(Play</a:t>
            </a:r>
            <a:r>
              <a:rPr lang="en-GB" altLang="en-US" sz="2052" i="1" dirty="0">
                <a:latin typeface="Palatino Linotype" panose="02040502050505030304" pitchFamily="18" charset="0"/>
              </a:rPr>
              <a:t>=No) = </a:t>
            </a:r>
            <a:r>
              <a:rPr lang="en-GB" altLang="en-US" sz="2052" dirty="0">
                <a:latin typeface="Palatino Linotype" panose="02040502050505030304" pitchFamily="18" charset="0"/>
              </a:rPr>
              <a:t>5/14</a:t>
            </a:r>
          </a:p>
        </p:txBody>
      </p:sp>
    </p:spTree>
    <p:extLst>
      <p:ext uri="{BB962C8B-B14F-4D97-AF65-F5344CB8AC3E}">
        <p14:creationId xmlns:p14="http://schemas.microsoft.com/office/powerpoint/2010/main" val="154337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graphicFrame>
        <p:nvGraphicFramePr>
          <p:cNvPr id="541824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846252"/>
              </p:ext>
            </p:extLst>
          </p:nvPr>
        </p:nvGraphicFramePr>
        <p:xfrm>
          <a:off x="4427984" y="1916832"/>
          <a:ext cx="3114065" cy="1531400"/>
        </p:xfrm>
        <a:graphic>
          <a:graphicData uri="http://schemas.openxmlformats.org/drawingml/2006/table">
            <a:tbl>
              <a:tblPr/>
              <a:tblGrid>
                <a:gridCol w="10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151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225" marR="78225" marT="39025" marB="39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225" marR="78225" marT="39025" marB="39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225" marR="78225" marT="39025" marB="39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225" marR="78225" marT="39025" marB="390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225" marR="78225" marT="39025" marB="390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" y="1556792"/>
            <a:ext cx="3468367" cy="2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643" t="40934" b="46422"/>
          <a:stretch/>
        </p:blipFill>
        <p:spPr>
          <a:xfrm>
            <a:off x="1403648" y="476672"/>
            <a:ext cx="5976664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737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pic>
        <p:nvPicPr>
          <p:cNvPr id="205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25" y="1556792"/>
            <a:ext cx="3468367" cy="2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643" t="40934" b="46422"/>
          <a:stretch/>
        </p:blipFill>
        <p:spPr>
          <a:xfrm>
            <a:off x="1403648" y="476672"/>
            <a:ext cx="5976664" cy="792088"/>
          </a:xfrm>
          <a:prstGeom prst="rect">
            <a:avLst/>
          </a:prstGeom>
        </p:spPr>
      </p:pic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67603"/>
              </p:ext>
            </p:extLst>
          </p:nvPr>
        </p:nvGraphicFramePr>
        <p:xfrm>
          <a:off x="4276683" y="1903287"/>
          <a:ext cx="3909549" cy="1533723"/>
        </p:xfrm>
        <a:graphic>
          <a:graphicData uri="http://schemas.openxmlformats.org/drawingml/2006/table">
            <a:tbl>
              <a:tblPr/>
              <a:tblGrid>
                <a:gridCol w="14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077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pic>
        <p:nvPicPr>
          <p:cNvPr id="205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6" y="1766515"/>
            <a:ext cx="3754203" cy="285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643" t="40934" b="46422"/>
          <a:stretch/>
        </p:blipFill>
        <p:spPr>
          <a:xfrm>
            <a:off x="1403648" y="476672"/>
            <a:ext cx="5976664" cy="792088"/>
          </a:xfrm>
          <a:prstGeom prst="rect">
            <a:avLst/>
          </a:prstGeom>
        </p:spPr>
      </p:pic>
      <p:graphicFrame>
        <p:nvGraphicFramePr>
          <p:cNvPr id="8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78309"/>
              </p:ext>
            </p:extLst>
          </p:nvPr>
        </p:nvGraphicFramePr>
        <p:xfrm>
          <a:off x="4609331" y="1916832"/>
          <a:ext cx="3323116" cy="1190130"/>
        </p:xfrm>
        <a:graphic>
          <a:graphicData uri="http://schemas.openxmlformats.org/drawingml/2006/table">
            <a:tbl>
              <a:tblPr/>
              <a:tblGrid>
                <a:gridCol w="13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7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36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pic>
        <p:nvPicPr>
          <p:cNvPr id="2056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40" y="1657545"/>
            <a:ext cx="3754203" cy="285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35643" t="40934" b="46422"/>
          <a:stretch/>
        </p:blipFill>
        <p:spPr>
          <a:xfrm>
            <a:off x="1403648" y="476672"/>
            <a:ext cx="5976664" cy="792088"/>
          </a:xfrm>
          <a:prstGeom prst="rect">
            <a:avLst/>
          </a:prstGeom>
        </p:spPr>
      </p:pic>
      <p:graphicFrame>
        <p:nvGraphicFramePr>
          <p:cNvPr id="7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271193"/>
              </p:ext>
            </p:extLst>
          </p:nvPr>
        </p:nvGraphicFramePr>
        <p:xfrm>
          <a:off x="4833459" y="1755059"/>
          <a:ext cx="3323116" cy="1135528"/>
        </p:xfrm>
        <a:graphic>
          <a:graphicData uri="http://schemas.openxmlformats.org/drawingml/2006/table">
            <a:tbl>
              <a:tblPr/>
              <a:tblGrid>
                <a:gridCol w="11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9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9388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643" t="55336" b="33169"/>
          <a:stretch/>
        </p:blipFill>
        <p:spPr>
          <a:xfrm>
            <a:off x="179512" y="126309"/>
            <a:ext cx="5976664" cy="7200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5643" t="68522" b="17684"/>
          <a:stretch/>
        </p:blipFill>
        <p:spPr>
          <a:xfrm>
            <a:off x="3167336" y="609103"/>
            <a:ext cx="5976664" cy="8640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508640"/>
            <a:ext cx="8352928" cy="101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7560" lvl="1" indent="-390952" defTabSz="891859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2052" dirty="0">
                <a:latin typeface="Tahoma" pitchFamily="34" charset="0"/>
              </a:rPr>
              <a:t>Given a </a:t>
            </a:r>
            <a:r>
              <a:rPr lang="en-US" sz="2052" dirty="0">
                <a:solidFill>
                  <a:srgbClr val="00B0F0"/>
                </a:solidFill>
                <a:latin typeface="Tahoma" pitchFamily="34" charset="0"/>
              </a:rPr>
              <a:t>new instance of variable values</a:t>
            </a:r>
            <a:r>
              <a:rPr lang="en-US" sz="2052" dirty="0">
                <a:latin typeface="Tahoma" pitchFamily="34" charset="0"/>
              </a:rPr>
              <a:t>, </a:t>
            </a:r>
          </a:p>
          <a:p>
            <a:pPr marL="837560" lvl="1" indent="-390952" defTabSz="891859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052" b="1" dirty="0">
                <a:latin typeface="Palatino Linotype" pitchFamily="18" charset="0"/>
              </a:rPr>
              <a:t>      </a:t>
            </a:r>
            <a:r>
              <a:rPr lang="en-US" sz="2052" b="1" dirty="0">
                <a:solidFill>
                  <a:schemeClr val="accent2"/>
                </a:solidFill>
                <a:latin typeface="Palatino Linotype" pitchFamily="18" charset="0"/>
              </a:rPr>
              <a:t>x</a:t>
            </a:r>
            <a:r>
              <a:rPr lang="en-US" sz="1710" dirty="0">
                <a:solidFill>
                  <a:schemeClr val="accent2"/>
                </a:solidFill>
                <a:latin typeface="Palatino Linotype" pitchFamily="18" charset="0"/>
              </a:rPr>
              <a:t>’=(Outlook=</a:t>
            </a:r>
            <a:r>
              <a:rPr lang="en-US" sz="1710" i="1" dirty="0">
                <a:solidFill>
                  <a:schemeClr val="accent2"/>
                </a:solidFill>
                <a:latin typeface="Palatino Linotype" pitchFamily="18" charset="0"/>
              </a:rPr>
              <a:t>Sunny, </a:t>
            </a:r>
            <a:r>
              <a:rPr lang="en-US" sz="1710" dirty="0">
                <a:solidFill>
                  <a:schemeClr val="accent2"/>
                </a:solidFill>
                <a:latin typeface="Palatino Linotype" pitchFamily="18" charset="0"/>
              </a:rPr>
              <a:t>Temperature=</a:t>
            </a:r>
            <a:r>
              <a:rPr lang="en-US" sz="1710" i="1" dirty="0">
                <a:solidFill>
                  <a:schemeClr val="accent2"/>
                </a:solidFill>
                <a:latin typeface="Palatino Linotype" pitchFamily="18" charset="0"/>
              </a:rPr>
              <a:t>Cool, </a:t>
            </a:r>
            <a:r>
              <a:rPr lang="en-US" sz="1710" dirty="0">
                <a:solidFill>
                  <a:schemeClr val="accent2"/>
                </a:solidFill>
                <a:latin typeface="Palatino Linotype" pitchFamily="18" charset="0"/>
              </a:rPr>
              <a:t>Humidity</a:t>
            </a:r>
            <a:r>
              <a:rPr lang="en-US" sz="1710" i="1" dirty="0">
                <a:solidFill>
                  <a:schemeClr val="accent2"/>
                </a:solidFill>
                <a:latin typeface="Palatino Linotype" pitchFamily="18" charset="0"/>
              </a:rPr>
              <a:t>=High, </a:t>
            </a:r>
            <a:r>
              <a:rPr lang="en-US" sz="1710" dirty="0">
                <a:solidFill>
                  <a:schemeClr val="accent2"/>
                </a:solidFill>
                <a:latin typeface="Palatino Linotype" pitchFamily="18" charset="0"/>
              </a:rPr>
              <a:t>Wind=</a:t>
            </a:r>
            <a:r>
              <a:rPr lang="en-US" sz="1710" i="1" dirty="0">
                <a:solidFill>
                  <a:schemeClr val="accent2"/>
                </a:solidFill>
                <a:latin typeface="Palatino Linotype" pitchFamily="18" charset="0"/>
              </a:rPr>
              <a:t>Strong</a:t>
            </a:r>
            <a:r>
              <a:rPr lang="en-US" sz="1710" dirty="0">
                <a:solidFill>
                  <a:schemeClr val="accent2"/>
                </a:solidFill>
                <a:latin typeface="Palatino Linotype" pitchFamily="18" charset="0"/>
              </a:rPr>
              <a:t>)</a:t>
            </a:r>
          </a:p>
          <a:p>
            <a:pPr marL="837560" lvl="1" indent="-390952" defTabSz="891859" eaLnBrk="1" hangingPunct="1">
              <a:lnSpc>
                <a:spcPct val="90000"/>
              </a:lnSpc>
              <a:spcBef>
                <a:spcPct val="20000"/>
              </a:spcBef>
              <a:defRPr/>
            </a:pPr>
            <a:endParaRPr lang="en-US" sz="1710" dirty="0">
              <a:solidFill>
                <a:schemeClr val="accent2"/>
              </a:solidFill>
              <a:latin typeface="Palatino Linotype" pitchFamily="18" charset="0"/>
            </a:endParaRP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174992" y="2276872"/>
            <a:ext cx="3325975" cy="1631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P(Outlook=</a:t>
            </a:r>
            <a:r>
              <a:rPr lang="en-GB" sz="1539" i="1" dirty="0" err="1">
                <a:latin typeface="Palatino Linotype" pitchFamily="18" charset="0"/>
              </a:rPr>
              <a:t>Sunny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Yes</a:t>
            </a:r>
            <a:r>
              <a:rPr lang="en-GB" sz="1539" dirty="0">
                <a:latin typeface="Palatino Linotype" pitchFamily="18" charset="0"/>
              </a:rPr>
              <a:t>) = 2/9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P(Temperature=</a:t>
            </a:r>
            <a:r>
              <a:rPr lang="en-GB" sz="1539" i="1" dirty="0" err="1">
                <a:latin typeface="Palatino Linotype" pitchFamily="18" charset="0"/>
              </a:rPr>
              <a:t>Cool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Yes</a:t>
            </a:r>
            <a:r>
              <a:rPr lang="en-GB" sz="1539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</a:t>
            </a:r>
            <a:r>
              <a:rPr lang="en-GB" sz="1539" dirty="0" err="1">
                <a:latin typeface="Palatino Linotype" pitchFamily="18" charset="0"/>
              </a:rPr>
              <a:t>Huminity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 err="1">
                <a:latin typeface="Palatino Linotype" pitchFamily="18" charset="0"/>
              </a:rPr>
              <a:t>High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Yes</a:t>
            </a:r>
            <a:r>
              <a:rPr lang="en-GB" sz="1539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P(Wind=</a:t>
            </a:r>
            <a:r>
              <a:rPr lang="en-GB" sz="1539" i="1" dirty="0" err="1">
                <a:latin typeface="Palatino Linotype" pitchFamily="18" charset="0"/>
              </a:rPr>
              <a:t>Strong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Yes</a:t>
            </a:r>
            <a:r>
              <a:rPr lang="en-GB" sz="1539" dirty="0">
                <a:latin typeface="Palatino Linotype" pitchFamily="18" charset="0"/>
              </a:rPr>
              <a:t>) = 3/9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P(Play=</a:t>
            </a:r>
            <a:r>
              <a:rPr lang="en-GB" sz="1539" i="1" dirty="0">
                <a:latin typeface="Palatino Linotype" pitchFamily="18" charset="0"/>
              </a:rPr>
              <a:t>Yes</a:t>
            </a:r>
            <a:r>
              <a:rPr lang="en-GB" sz="1539" dirty="0">
                <a:latin typeface="Palatino Linotype" pitchFamily="18" charset="0"/>
              </a:rPr>
              <a:t>) = 9/14</a:t>
            </a:r>
          </a:p>
        </p:txBody>
      </p:sp>
      <p:sp>
        <p:nvSpPr>
          <p:cNvPr id="9" name="Text Box 91"/>
          <p:cNvSpPr txBox="1">
            <a:spLocks noChangeArrowheads="1"/>
          </p:cNvSpPr>
          <p:nvPr/>
        </p:nvSpPr>
        <p:spPr bwMode="auto">
          <a:xfrm>
            <a:off x="4123332" y="2207718"/>
            <a:ext cx="3403945" cy="16318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>
            <a:spAutoFit/>
          </a:bodyPr>
          <a:lstStyle>
            <a:lvl1pPr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defTabSz="1042988" eaLnBrk="0" hangingPunct="0">
              <a:defRPr sz="5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P(Outlook=</a:t>
            </a:r>
            <a:r>
              <a:rPr lang="en-GB" sz="1539" dirty="0" err="1">
                <a:latin typeface="Palatino Linotype" pitchFamily="18" charset="0"/>
              </a:rPr>
              <a:t>S</a:t>
            </a:r>
            <a:r>
              <a:rPr lang="en-GB" sz="1539" i="1" dirty="0" err="1">
                <a:latin typeface="Palatino Linotype" pitchFamily="18" charset="0"/>
              </a:rPr>
              <a:t>unny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sz="1539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P(Temperature=</a:t>
            </a:r>
            <a:r>
              <a:rPr lang="en-GB" sz="1539" i="1" dirty="0" err="1">
                <a:latin typeface="Palatino Linotype" pitchFamily="18" charset="0"/>
              </a:rPr>
              <a:t>Cool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=No</a:t>
            </a:r>
            <a:r>
              <a:rPr lang="en-GB" sz="1539" dirty="0">
                <a:latin typeface="Palatino Linotype" pitchFamily="18" charset="0"/>
              </a:rPr>
              <a:t>) = 1/5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</a:t>
            </a:r>
            <a:r>
              <a:rPr lang="en-GB" sz="1539" dirty="0" err="1">
                <a:latin typeface="Palatino Linotype" pitchFamily="18" charset="0"/>
              </a:rPr>
              <a:t>Huminity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 err="1">
                <a:latin typeface="Palatino Linotype" pitchFamily="18" charset="0"/>
              </a:rPr>
              <a:t>High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No</a:t>
            </a:r>
            <a:r>
              <a:rPr lang="en-GB" sz="1539" dirty="0">
                <a:latin typeface="Palatino Linotype" pitchFamily="18" charset="0"/>
              </a:rPr>
              <a:t>) = 4/5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P(Wind=</a:t>
            </a:r>
            <a:r>
              <a:rPr lang="en-GB" sz="1539" i="1" dirty="0" err="1">
                <a:latin typeface="Palatino Linotype" pitchFamily="18" charset="0"/>
              </a:rPr>
              <a:t>Strong</a:t>
            </a:r>
            <a:r>
              <a:rPr lang="en-GB" sz="1539" dirty="0" err="1">
                <a:latin typeface="Palatino Linotype" pitchFamily="18" charset="0"/>
              </a:rPr>
              <a:t>|Play</a:t>
            </a:r>
            <a:r>
              <a:rPr lang="en-GB" sz="1539" dirty="0">
                <a:latin typeface="Palatino Linotype" pitchFamily="18" charset="0"/>
              </a:rPr>
              <a:t>=</a:t>
            </a:r>
            <a:r>
              <a:rPr lang="en-GB" sz="1539" i="1" dirty="0">
                <a:latin typeface="Palatino Linotype" pitchFamily="18" charset="0"/>
              </a:rPr>
              <a:t>No</a:t>
            </a:r>
            <a:r>
              <a:rPr lang="en-GB" sz="1539" dirty="0">
                <a:latin typeface="Palatino Linotype" pitchFamily="18" charset="0"/>
              </a:rPr>
              <a:t>) = 3/5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GB" sz="1539" dirty="0">
                <a:latin typeface="Palatino Linotype" pitchFamily="18" charset="0"/>
              </a:rPr>
              <a:t>P(Play=</a:t>
            </a:r>
            <a:r>
              <a:rPr lang="en-GB" sz="1539" i="1" dirty="0">
                <a:latin typeface="Palatino Linotype" pitchFamily="18" charset="0"/>
              </a:rPr>
              <a:t>No</a:t>
            </a:r>
            <a:r>
              <a:rPr lang="en-GB" sz="1539" dirty="0">
                <a:latin typeface="Palatino Linotype" pitchFamily="18" charset="0"/>
              </a:rPr>
              <a:t>) = 5/14</a:t>
            </a:r>
          </a:p>
        </p:txBody>
      </p:sp>
      <p:sp>
        <p:nvSpPr>
          <p:cNvPr id="10" name="Rectangle 9"/>
          <p:cNvSpPr/>
          <p:nvPr/>
        </p:nvSpPr>
        <p:spPr>
          <a:xfrm>
            <a:off x="-89136" y="4077072"/>
            <a:ext cx="8424936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7560" lvl="1" indent="-390952" defTabSz="891859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Use the </a:t>
            </a:r>
            <a:r>
              <a:rPr lang="en-US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MAP (</a:t>
            </a:r>
            <a:r>
              <a:rPr lang="en-IN" sz="1800" dirty="0">
                <a:latin typeface="+mn-lt"/>
              </a:rPr>
              <a:t>maximum a posteriori probability)</a:t>
            </a:r>
            <a:r>
              <a:rPr lang="en-US" sz="1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rule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to calculate Yes or No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4992" y="4486906"/>
            <a:ext cx="8429456" cy="3291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1539" b="1" i="1" dirty="0">
                <a:latin typeface="Palatino Linotype" pitchFamily="18" charset="0"/>
              </a:rPr>
              <a:t>P(</a:t>
            </a:r>
            <a:r>
              <a:rPr lang="en-IN" sz="1539" b="1" i="1" dirty="0" err="1">
                <a:latin typeface="Palatino Linotype" pitchFamily="18" charset="0"/>
              </a:rPr>
              <a:t>Yes|x</a:t>
            </a:r>
            <a:r>
              <a:rPr lang="en-IN" sz="1539" b="1" i="1" dirty="0">
                <a:latin typeface="Palatino Linotype" pitchFamily="18" charset="0"/>
              </a:rPr>
              <a:t>’): [P(</a:t>
            </a:r>
            <a:r>
              <a:rPr lang="en-IN" sz="1539" b="1" i="1" dirty="0" err="1">
                <a:latin typeface="Palatino Linotype" pitchFamily="18" charset="0"/>
              </a:rPr>
              <a:t>Sunny|Yes</a:t>
            </a:r>
            <a:r>
              <a:rPr lang="en-IN" sz="1539" b="1" i="1" dirty="0">
                <a:latin typeface="Palatino Linotype" pitchFamily="18" charset="0"/>
              </a:rPr>
              <a:t>)P(</a:t>
            </a:r>
            <a:r>
              <a:rPr lang="en-IN" sz="1539" b="1" i="1" dirty="0" err="1">
                <a:latin typeface="Palatino Linotype" pitchFamily="18" charset="0"/>
              </a:rPr>
              <a:t>Cool|Yes</a:t>
            </a:r>
            <a:r>
              <a:rPr lang="en-IN" sz="1539" b="1" i="1" dirty="0">
                <a:latin typeface="Palatino Linotype" pitchFamily="18" charset="0"/>
              </a:rPr>
              <a:t>)P(</a:t>
            </a:r>
            <a:r>
              <a:rPr lang="en-IN" sz="1539" b="1" i="1" dirty="0" err="1">
                <a:latin typeface="Palatino Linotype" pitchFamily="18" charset="0"/>
              </a:rPr>
              <a:t>High|Yes</a:t>
            </a:r>
            <a:r>
              <a:rPr lang="en-IN" sz="1539" b="1" i="1" dirty="0">
                <a:latin typeface="Palatino Linotype" pitchFamily="18" charset="0"/>
              </a:rPr>
              <a:t>)P(</a:t>
            </a:r>
            <a:r>
              <a:rPr lang="en-IN" sz="1539" b="1" i="1" dirty="0" err="1">
                <a:latin typeface="Palatino Linotype" pitchFamily="18" charset="0"/>
              </a:rPr>
              <a:t>Strong|Yes</a:t>
            </a:r>
            <a:r>
              <a:rPr lang="en-IN" sz="1539" b="1" i="1" dirty="0">
                <a:latin typeface="Palatino Linotype" pitchFamily="18" charset="0"/>
              </a:rPr>
              <a:t>)]P(Play=Yes) = 0.0053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4943123"/>
            <a:ext cx="8424936" cy="46166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en-GB" dirty="0">
                <a:latin typeface="Palatino Linotype" pitchFamily="18" charset="0"/>
              </a:rPr>
              <a:t> </a:t>
            </a:r>
            <a:r>
              <a:rPr lang="en-GB" sz="1539" b="1" i="1" dirty="0">
                <a:latin typeface="Palatino Linotype" pitchFamily="18" charset="0"/>
              </a:rPr>
              <a:t>P(</a:t>
            </a:r>
            <a:r>
              <a:rPr lang="en-GB" sz="1539" b="1" i="1" dirty="0" err="1">
                <a:latin typeface="Palatino Linotype" pitchFamily="18" charset="0"/>
              </a:rPr>
              <a:t>No|x</a:t>
            </a:r>
            <a:r>
              <a:rPr lang="en-GB" sz="1539" b="1" i="1" dirty="0">
                <a:latin typeface="Palatino Linotype" pitchFamily="18" charset="0"/>
              </a:rPr>
              <a:t>’): [P(</a:t>
            </a:r>
            <a:r>
              <a:rPr lang="en-GB" sz="1539" b="1" i="1" dirty="0" err="1">
                <a:latin typeface="Palatino Linotype" pitchFamily="18" charset="0"/>
              </a:rPr>
              <a:t>Sunny|No</a:t>
            </a:r>
            <a:r>
              <a:rPr lang="en-GB" sz="1539" b="1" i="1" dirty="0">
                <a:latin typeface="Palatino Linotype" pitchFamily="18" charset="0"/>
              </a:rPr>
              <a:t>) P(</a:t>
            </a:r>
            <a:r>
              <a:rPr lang="en-GB" sz="1539" b="1" i="1" dirty="0" err="1">
                <a:latin typeface="Palatino Linotype" pitchFamily="18" charset="0"/>
              </a:rPr>
              <a:t>Cool|No</a:t>
            </a:r>
            <a:r>
              <a:rPr lang="en-GB" sz="1539" b="1" i="1" dirty="0">
                <a:latin typeface="Palatino Linotype" pitchFamily="18" charset="0"/>
              </a:rPr>
              <a:t>)P(</a:t>
            </a:r>
            <a:r>
              <a:rPr lang="en-GB" sz="1539" b="1" i="1" dirty="0" err="1">
                <a:latin typeface="Palatino Linotype" pitchFamily="18" charset="0"/>
              </a:rPr>
              <a:t>High|No</a:t>
            </a:r>
            <a:r>
              <a:rPr lang="en-GB" sz="1539" b="1" i="1" dirty="0">
                <a:latin typeface="Palatino Linotype" pitchFamily="18" charset="0"/>
              </a:rPr>
              <a:t>)P(</a:t>
            </a:r>
            <a:r>
              <a:rPr lang="en-GB" sz="1539" b="1" i="1" dirty="0" err="1">
                <a:latin typeface="Palatino Linotype" pitchFamily="18" charset="0"/>
              </a:rPr>
              <a:t>Strong|No</a:t>
            </a:r>
            <a:r>
              <a:rPr lang="en-GB" sz="1539" b="1" i="1" dirty="0">
                <a:latin typeface="Palatino Linotype" pitchFamily="18" charset="0"/>
              </a:rPr>
              <a:t>)]P(Play=No) = 0.0206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7504" y="5473974"/>
            <a:ext cx="856895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 Given the fact P(</a:t>
            </a:r>
            <a:r>
              <a:rPr lang="en-GB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Yes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|</a:t>
            </a:r>
            <a:r>
              <a:rPr lang="en-GB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x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’) &lt; P(</a:t>
            </a:r>
            <a:r>
              <a:rPr lang="en-GB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|</a:t>
            </a:r>
            <a:r>
              <a:rPr lang="en-GB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x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’), we label </a:t>
            </a:r>
            <a:r>
              <a:rPr lang="en-GB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x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’ to be “</a:t>
            </a:r>
            <a:r>
              <a:rPr lang="en-GB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No</a:t>
            </a:r>
            <a:r>
              <a:rPr 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itchFamily="18" charset="0"/>
              </a:rPr>
              <a:t>”.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66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16632"/>
            <a:ext cx="6677025" cy="499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99" y="5242668"/>
            <a:ext cx="65722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Basics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49" y="1430793"/>
            <a:ext cx="8526901" cy="514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0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12" y="1556792"/>
            <a:ext cx="8868488" cy="512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6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75656" y="2492896"/>
            <a:ext cx="70396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Naive Bayes (NB) is ‘naive’ because it makes the assumption that features of a measurement are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447136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IN" dirty="0"/>
              <a:t>Extra - </a:t>
            </a:r>
            <a:r>
              <a:rPr lang="en-IN" b="1" dirty="0"/>
              <a:t>Bayes' Theorem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10682"/>
            <a:ext cx="7886700" cy="4351338"/>
          </a:xfrm>
        </p:spPr>
        <p:txBody>
          <a:bodyPr/>
          <a:lstStyle/>
          <a:p>
            <a:r>
              <a:rPr lang="en-IN" dirty="0"/>
              <a:t>Bayes’ Theorem is a way of finding a probability when we know certain other probabilities.</a:t>
            </a:r>
          </a:p>
          <a:p>
            <a:r>
              <a:rPr lang="en-IN" dirty="0"/>
              <a:t>P(A|B) =	 P(A) P(B|A) / P(B)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51102"/>
              </p:ext>
            </p:extLst>
          </p:nvPr>
        </p:nvGraphicFramePr>
        <p:xfrm>
          <a:off x="827584" y="2627152"/>
          <a:ext cx="6734571" cy="579120"/>
        </p:xfrm>
        <a:graphic>
          <a:graphicData uri="http://schemas.openxmlformats.org/drawingml/2006/table">
            <a:tbl>
              <a:tblPr/>
              <a:tblGrid>
                <a:gridCol w="2244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Which tells us: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how often A happens </a:t>
                      </a:r>
                      <a:r>
                        <a:rPr lang="en-IN" sz="1600" i="1" dirty="0"/>
                        <a:t>given that B happens</a:t>
                      </a:r>
                      <a:r>
                        <a:rPr lang="en-IN" sz="1600" dirty="0"/>
                        <a:t>, written </a:t>
                      </a:r>
                      <a:r>
                        <a:rPr lang="en-IN" sz="1600" b="1" dirty="0"/>
                        <a:t>P(A|B)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27584" y="3206272"/>
            <a:ext cx="6798423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IN" sz="1400" dirty="0"/>
              <a:t>When we know:	how often B happens given that A happens, written P(B|A)</a:t>
            </a:r>
          </a:p>
          <a:p>
            <a:r>
              <a:rPr lang="en-IN" sz="1400" dirty="0"/>
              <a:t> 	 	and how likely A is on its own, written P(A)</a:t>
            </a:r>
          </a:p>
          <a:p>
            <a:r>
              <a:rPr lang="en-IN" sz="1400" dirty="0"/>
              <a:t> 	 	and how likely B is on its own, written P(B)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4112210"/>
            <a:ext cx="5915025" cy="23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22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63" y="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Extra - </a:t>
            </a:r>
            <a:r>
              <a:rPr lang="en-IN" b="1" dirty="0"/>
              <a:t>Bayes' Theorem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034"/>
          <a:stretch/>
        </p:blipFill>
        <p:spPr>
          <a:xfrm>
            <a:off x="1043608" y="2132856"/>
            <a:ext cx="6264696" cy="28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116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63" y="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Extra - </a:t>
            </a:r>
            <a:r>
              <a:rPr lang="en-IN" b="1" dirty="0"/>
              <a:t>Bayes' Theorem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27580"/>
          <a:stretch/>
        </p:blipFill>
        <p:spPr>
          <a:xfrm>
            <a:off x="1259632" y="1484784"/>
            <a:ext cx="6264696" cy="43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48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Extra - </a:t>
            </a:r>
            <a:r>
              <a:rPr lang="en-IN" b="1" dirty="0"/>
              <a:t>Bayes' Theorem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46" y="2060848"/>
            <a:ext cx="796616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3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09199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Extra - </a:t>
            </a:r>
            <a:r>
              <a:rPr lang="en-IN" b="1" dirty="0"/>
              <a:t>Bayes' Theorem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908720"/>
            <a:ext cx="6282301" cy="558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16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297" y="0"/>
            <a:ext cx="7886700" cy="1325563"/>
          </a:xfrm>
        </p:spPr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r>
              <a:rPr lang="en-IN" b="1" dirty="0"/>
              <a:t>False Positives and False Negatives – Previous Example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1196752"/>
            <a:ext cx="8191501" cy="585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517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Given the data for symptoms and whether patient have flu or not, classify following: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x = (chills = Y, runny nose = N, headache = mild, fever = Y)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213" y="1805667"/>
            <a:ext cx="4721429" cy="22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440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Thanks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Independent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83914"/>
            <a:ext cx="6660232" cy="439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9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Independent Events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2856"/>
            <a:ext cx="9144000" cy="321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8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Dependent Events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09" y="1196752"/>
            <a:ext cx="89058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43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Dependent Events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834769"/>
            <a:ext cx="85153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66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2" y="260648"/>
            <a:ext cx="2647206" cy="32757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Notation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" y="352582"/>
            <a:ext cx="6212152" cy="52621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825" y="5013176"/>
            <a:ext cx="49686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Drawing 2 Kings from a Deck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457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3FE8FD-321D-43DA-A185-89B714F12A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05b91-c366-46ef-9680-99183cd4181d"/>
    <ds:schemaRef ds:uri="37c5fae0-cb61-491e-a5b2-f5342e882e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C9945-9EFD-4321-8DBA-144466A8D8C0}">
  <ds:schemaRefs>
    <ds:schemaRef ds:uri="http://schemas.microsoft.com/office/2006/metadata/properties"/>
    <ds:schemaRef ds:uri="http://schemas.microsoft.com/office/infopath/2007/PartnerControls"/>
    <ds:schemaRef ds:uri="c9405b91-c366-46ef-9680-99183cd4181d"/>
    <ds:schemaRef ds:uri="37c5fae0-cb61-491e-a5b2-f5342e882e94"/>
  </ds:schemaRefs>
</ds:datastoreItem>
</file>

<file path=customXml/itemProps3.xml><?xml version="1.0" encoding="utf-8"?>
<ds:datastoreItem xmlns:ds="http://schemas.openxmlformats.org/officeDocument/2006/customXml" ds:itemID="{544367D6-2655-420B-B693-D87B114125C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13037</TotalTime>
  <Words>1223</Words>
  <Application>Microsoft Office PowerPoint</Application>
  <PresentationFormat>On-screen Show (4:3)</PresentationFormat>
  <Paragraphs>213</Paragraphs>
  <Slides>39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MS PGothic</vt:lpstr>
      <vt:lpstr>Arial</vt:lpstr>
      <vt:lpstr>Calibri</vt:lpstr>
      <vt:lpstr>Calibri Light</vt:lpstr>
      <vt:lpstr>Helvetica</vt:lpstr>
      <vt:lpstr>Palatino Linotype</vt:lpstr>
      <vt:lpstr>Tahoma</vt:lpstr>
      <vt:lpstr>Times</vt:lpstr>
      <vt:lpstr>Times New Roman</vt:lpstr>
      <vt:lpstr>Wingdings</vt:lpstr>
      <vt:lpstr>Office Theme</vt:lpstr>
      <vt:lpstr>Equation</vt:lpstr>
      <vt:lpstr>Bayesian classification methods</vt:lpstr>
      <vt:lpstr>Roadmap</vt:lpstr>
      <vt:lpstr>Probability Basics </vt:lpstr>
      <vt:lpstr>Independent Events</vt:lpstr>
      <vt:lpstr>Independent Events</vt:lpstr>
      <vt:lpstr>Dependent Events </vt:lpstr>
      <vt:lpstr>Dependent Events </vt:lpstr>
      <vt:lpstr>Notation </vt:lpstr>
      <vt:lpstr>Example – 1 </vt:lpstr>
      <vt:lpstr>Example – 1 </vt:lpstr>
      <vt:lpstr>Conditional Probability </vt:lpstr>
      <vt:lpstr>Deriving Bayes' Theorem </vt:lpstr>
      <vt:lpstr>Probabilistic Classification </vt:lpstr>
      <vt:lpstr>Discriminative Classifiers</vt:lpstr>
      <vt:lpstr>Probabilistic Classification </vt:lpstr>
      <vt:lpstr>Generative Classifiers</vt:lpstr>
      <vt:lpstr>Generative Vs Discriminative </vt:lpstr>
      <vt:lpstr>Background: methods to create classifiers </vt:lpstr>
      <vt:lpstr>Naïve Bayes </vt:lpstr>
      <vt:lpstr>Naïve Bayes Algorithm </vt:lpstr>
      <vt:lpstr>How Naïve Bayes Classifier works?</vt:lpstr>
      <vt:lpstr>Tennis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 </vt:lpstr>
      <vt:lpstr>Example 2 </vt:lpstr>
      <vt:lpstr>Naive Bayes</vt:lpstr>
      <vt:lpstr>  Extra - Bayes' Theorem  </vt:lpstr>
      <vt:lpstr> Extra - Bayes' Theorem  </vt:lpstr>
      <vt:lpstr> Extra - Bayes' Theorem  </vt:lpstr>
      <vt:lpstr> Extra - Bayes' Theorem  </vt:lpstr>
      <vt:lpstr> Extra - Bayes' Theorem  </vt:lpstr>
      <vt:lpstr>  False Positives and False Negatives – Previous Example  </vt:lpstr>
      <vt:lpstr>Example - 3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lastModifiedBy>Harsha, Achyuthuni</cp:lastModifiedBy>
  <cp:revision>1123</cp:revision>
  <cp:lastPrinted>2019-02-02T03:48:28Z</cp:lastPrinted>
  <dcterms:created xsi:type="dcterms:W3CDTF">2011-02-07T14:33:57Z</dcterms:created>
  <dcterms:modified xsi:type="dcterms:W3CDTF">2025-10-03T07:21:43Z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