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24" r:id="rId4"/>
  </p:sldMasterIdLst>
  <p:notesMasterIdLst>
    <p:notesMasterId r:id="rId17"/>
  </p:notesMasterIdLst>
  <p:handoutMasterIdLst>
    <p:handoutMasterId r:id="rId18"/>
  </p:handoutMasterIdLst>
  <p:sldIdLst>
    <p:sldId id="316" r:id="rId5"/>
    <p:sldId id="580" r:id="rId6"/>
    <p:sldId id="587" r:id="rId7"/>
    <p:sldId id="605" r:id="rId8"/>
    <p:sldId id="602" r:id="rId9"/>
    <p:sldId id="601" r:id="rId10"/>
    <p:sldId id="603" r:id="rId11"/>
    <p:sldId id="604" r:id="rId12"/>
    <p:sldId id="600" r:id="rId13"/>
    <p:sldId id="606" r:id="rId14"/>
    <p:sldId id="598" r:id="rId15"/>
    <p:sldId id="550" r:id="rId1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Helvetica" charset="0"/>
        <a:ea typeface="+mn-ea"/>
        <a:cs typeface="+mn-cs"/>
      </a:defRPr>
    </a:lvl1pPr>
    <a:lvl2pPr marL="457200" algn="l" rtl="0" eaLnBrk="0" fontAlgn="base" hangingPunct="0">
      <a:spcBef>
        <a:spcPct val="0"/>
      </a:spcBef>
      <a:spcAft>
        <a:spcPct val="0"/>
      </a:spcAft>
      <a:defRPr sz="2400" kern="1200">
        <a:solidFill>
          <a:schemeClr val="tx1"/>
        </a:solidFill>
        <a:latin typeface="Helvetica" charset="0"/>
        <a:ea typeface="+mn-ea"/>
        <a:cs typeface="+mn-cs"/>
      </a:defRPr>
    </a:lvl2pPr>
    <a:lvl3pPr marL="914400" algn="l" rtl="0" eaLnBrk="0" fontAlgn="base" hangingPunct="0">
      <a:spcBef>
        <a:spcPct val="0"/>
      </a:spcBef>
      <a:spcAft>
        <a:spcPct val="0"/>
      </a:spcAft>
      <a:defRPr sz="2400" kern="1200">
        <a:solidFill>
          <a:schemeClr val="tx1"/>
        </a:solidFill>
        <a:latin typeface="Helvetica" charset="0"/>
        <a:ea typeface="+mn-ea"/>
        <a:cs typeface="+mn-cs"/>
      </a:defRPr>
    </a:lvl3pPr>
    <a:lvl4pPr marL="1371600" algn="l" rtl="0" eaLnBrk="0" fontAlgn="base" hangingPunct="0">
      <a:spcBef>
        <a:spcPct val="0"/>
      </a:spcBef>
      <a:spcAft>
        <a:spcPct val="0"/>
      </a:spcAft>
      <a:defRPr sz="2400" kern="1200">
        <a:solidFill>
          <a:schemeClr val="tx1"/>
        </a:solidFill>
        <a:latin typeface="Helvetica" charset="0"/>
        <a:ea typeface="+mn-ea"/>
        <a:cs typeface="+mn-cs"/>
      </a:defRPr>
    </a:lvl4pPr>
    <a:lvl5pPr marL="1828800" algn="l" rtl="0" eaLnBrk="0" fontAlgn="base" hangingPunct="0">
      <a:spcBef>
        <a:spcPct val="0"/>
      </a:spcBef>
      <a:spcAft>
        <a:spcPct val="0"/>
      </a:spcAft>
      <a:defRPr sz="2400" kern="1200">
        <a:solidFill>
          <a:schemeClr val="tx1"/>
        </a:solidFill>
        <a:latin typeface="Helvetica" charset="0"/>
        <a:ea typeface="+mn-ea"/>
        <a:cs typeface="+mn-cs"/>
      </a:defRPr>
    </a:lvl5pPr>
    <a:lvl6pPr marL="2286000" algn="l" defTabSz="457200" rtl="0" eaLnBrk="1" latinLnBrk="0" hangingPunct="1">
      <a:defRPr sz="2400" kern="1200">
        <a:solidFill>
          <a:schemeClr val="tx1"/>
        </a:solidFill>
        <a:latin typeface="Helvetica" charset="0"/>
        <a:ea typeface="+mn-ea"/>
        <a:cs typeface="+mn-cs"/>
      </a:defRPr>
    </a:lvl6pPr>
    <a:lvl7pPr marL="2743200" algn="l" defTabSz="457200" rtl="0" eaLnBrk="1" latinLnBrk="0" hangingPunct="1">
      <a:defRPr sz="2400" kern="1200">
        <a:solidFill>
          <a:schemeClr val="tx1"/>
        </a:solidFill>
        <a:latin typeface="Helvetica" charset="0"/>
        <a:ea typeface="+mn-ea"/>
        <a:cs typeface="+mn-cs"/>
      </a:defRPr>
    </a:lvl7pPr>
    <a:lvl8pPr marL="3200400" algn="l" defTabSz="457200" rtl="0" eaLnBrk="1" latinLnBrk="0" hangingPunct="1">
      <a:defRPr sz="2400" kern="1200">
        <a:solidFill>
          <a:schemeClr val="tx1"/>
        </a:solidFill>
        <a:latin typeface="Helvetica" charset="0"/>
        <a:ea typeface="+mn-ea"/>
        <a:cs typeface="+mn-cs"/>
      </a:defRPr>
    </a:lvl8pPr>
    <a:lvl9pPr marL="3657600" algn="l" defTabSz="457200" rtl="0" eaLnBrk="1" latinLnBrk="0" hangingPunct="1">
      <a:defRPr sz="2400"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BDC4"/>
    <a:srgbClr val="FF9999"/>
    <a:srgbClr val="C1DEFA"/>
    <a:srgbClr val="A7A7A7"/>
    <a:srgbClr val="D3D3D3"/>
    <a:srgbClr val="7F0101"/>
    <a:srgbClr val="B4CFDC"/>
    <a:srgbClr val="C9D4DC"/>
    <a:srgbClr val="9DB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6F0475-7E94-301D-D53B-6BC2A52057D5}" v="1" dt="2023-06-29T14:54:16.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Jain" userId="S::khyati.jain2021@vitstudent.ac.in::f6b9050d-5fe4-48ce-9005-89515d105f08" providerId="AD" clId="Web-{596F0475-7E94-301D-D53B-6BC2A52057D5}"/>
    <pc:docChg chg="sldOrd">
      <pc:chgData name="Khyati Jain" userId="S::khyati.jain2021@vitstudent.ac.in::f6b9050d-5fe4-48ce-9005-89515d105f08" providerId="AD" clId="Web-{596F0475-7E94-301D-D53B-6BC2A52057D5}" dt="2023-06-29T14:54:16.072" v="0"/>
      <pc:docMkLst>
        <pc:docMk/>
      </pc:docMkLst>
      <pc:sldChg chg="ord">
        <pc:chgData name="Khyati Jain" userId="S::khyati.jain2021@vitstudent.ac.in::f6b9050d-5fe4-48ce-9005-89515d105f08" providerId="AD" clId="Web-{596F0475-7E94-301D-D53B-6BC2A52057D5}" dt="2023-06-29T14:54:16.072" v="0"/>
        <pc:sldMkLst>
          <pc:docMk/>
          <pc:sldMk cId="23419297" sldId="60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CCFB1384-598A-A640-ACB5-F116E6A90829}" type="slidenum">
              <a:rPr lang="en-US"/>
              <a:pPr>
                <a:defRPr/>
              </a:pPr>
              <a:t>‹#›</a:t>
            </a:fld>
            <a:endParaRPr lang="en-US"/>
          </a:p>
        </p:txBody>
      </p:sp>
    </p:spTree>
    <p:extLst>
      <p:ext uri="{BB962C8B-B14F-4D97-AF65-F5344CB8AC3E}">
        <p14:creationId xmlns:p14="http://schemas.microsoft.com/office/powerpoint/2010/main" val="4884327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charset="0"/>
              </a:defRPr>
            </a:lvl1pPr>
          </a:lstStyle>
          <a:p>
            <a:pPr>
              <a:defRPr/>
            </a:pPr>
            <a:endParaRPr lang="en-US"/>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charset="0"/>
              </a:defRPr>
            </a:lvl1pPr>
          </a:lstStyle>
          <a:p>
            <a:pPr>
              <a:defRPr/>
            </a:pPr>
            <a:endParaRPr 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pPr>
              <a:defRPr/>
            </a:pPr>
            <a:fld id="{2889AE38-8DF2-F24B-8B10-D1A89E031374}" type="slidenum">
              <a:rPr lang="en-US"/>
              <a:pPr>
                <a:defRPr/>
              </a:pPr>
              <a:t>‹#›</a:t>
            </a:fld>
            <a:endParaRPr lang="en-US"/>
          </a:p>
        </p:txBody>
      </p:sp>
    </p:spTree>
    <p:extLst>
      <p:ext uri="{BB962C8B-B14F-4D97-AF65-F5344CB8AC3E}">
        <p14:creationId xmlns:p14="http://schemas.microsoft.com/office/powerpoint/2010/main" val="4552165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Times"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p:cNvSpPr>
          <p:nvPr>
            <p:ph type="sldImg"/>
          </p:nvPr>
        </p:nvSpPr>
        <p:spPr>
          <a:solidFill>
            <a:srgbClr val="FFFFFF"/>
          </a:solidFill>
          <a:ln/>
        </p:spPr>
      </p:sp>
      <p:sp>
        <p:nvSpPr>
          <p:cNvPr id="1024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a typeface="ＭＳ Ｐゴシック" charset="-128"/>
              <a:cs typeface="ＭＳ Ｐゴシック" charset="-128"/>
            </a:endParaRPr>
          </a:p>
        </p:txBody>
      </p:sp>
    </p:spTree>
    <p:extLst>
      <p:ext uri="{BB962C8B-B14F-4D97-AF65-F5344CB8AC3E}">
        <p14:creationId xmlns:p14="http://schemas.microsoft.com/office/powerpoint/2010/main" val="323779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p:cNvSpPr>
          <p:nvPr>
            <p:ph type="sldImg"/>
          </p:nvPr>
        </p:nvSpPr>
        <p:spPr>
          <a:solidFill>
            <a:srgbClr val="FFFFFF"/>
          </a:solidFill>
          <a:ln/>
        </p:spPr>
      </p:sp>
      <p:sp>
        <p:nvSpPr>
          <p:cNvPr id="1229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a typeface="ＭＳ Ｐゴシック" charset="-128"/>
              <a:cs typeface="ＭＳ Ｐゴシック" charset="-128"/>
            </a:endParaRPr>
          </a:p>
        </p:txBody>
      </p:sp>
    </p:spTree>
    <p:extLst>
      <p:ext uri="{BB962C8B-B14F-4D97-AF65-F5344CB8AC3E}">
        <p14:creationId xmlns:p14="http://schemas.microsoft.com/office/powerpoint/2010/main" val="363258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3AF601D-3AAE-40C8-AA74-8FC5A9ACB9EB}" type="datetime1">
              <a:rPr lang="en-US" smtClean="0"/>
              <a:t>6/29/2023</a:t>
            </a:fld>
            <a:endParaRPr lang="en-IN"/>
          </a:p>
        </p:txBody>
      </p:sp>
      <p:sp>
        <p:nvSpPr>
          <p:cNvPr id="5" name="Footer Placeholder 4"/>
          <p:cNvSpPr>
            <a:spLocks noGrp="1"/>
          </p:cNvSpPr>
          <p:nvPr>
            <p:ph type="ftr" sz="quarter" idx="11"/>
          </p:nvPr>
        </p:nvSpPr>
        <p:spPr/>
        <p:txBody>
          <a:bodyPr/>
          <a:lstStyle/>
          <a:p>
            <a:pPr>
              <a:defRPr/>
            </a:pPr>
            <a:r>
              <a:rPr lang="en-IN"/>
              <a:t>IR and Symbol Table 1</a:t>
            </a:r>
            <a:endParaRPr lang="de-CH"/>
          </a:p>
        </p:txBody>
      </p:sp>
      <p:sp>
        <p:nvSpPr>
          <p:cNvPr id="6" name="Slide Number Placeholder 5"/>
          <p:cNvSpPr>
            <a:spLocks noGrp="1"/>
          </p:cNvSpPr>
          <p:nvPr>
            <p:ph type="sldNum" sz="quarter" idx="12"/>
          </p:nvPr>
        </p:nvSpPr>
        <p:spPr/>
        <p:txBody>
          <a:bodyPr/>
          <a:lstStyle/>
          <a:p>
            <a:fld id="{A154350F-E379-4457-9F02-64BB037BA63E}" type="slidenum">
              <a:rPr lang="en-IN" smtClean="0"/>
              <a:t>‹#›</a:t>
            </a:fld>
            <a:endParaRPr lang="en-IN"/>
          </a:p>
        </p:txBody>
      </p:sp>
      <p:sp>
        <p:nvSpPr>
          <p:cNvPr id="7" name="Rectangle 11"/>
          <p:cNvSpPr>
            <a:spLocks noChangeArrowheads="1"/>
          </p:cNvSpPr>
          <p:nvPr userDrawn="1"/>
        </p:nvSpPr>
        <p:spPr bwMode="auto">
          <a:xfrm>
            <a:off x="0" y="1447800"/>
            <a:ext cx="7315200" cy="5029200"/>
          </a:xfrm>
          <a:prstGeom prst="rect">
            <a:avLst/>
          </a:prstGeom>
          <a:solidFill>
            <a:srgbClr val="9CBDDE"/>
          </a:solidFill>
          <a:ln w="9525">
            <a:noFill/>
            <a:miter lim="800000"/>
            <a:headEnd/>
            <a:tailEnd/>
          </a:ln>
          <a:effectLst/>
        </p:spPr>
        <p:txBody>
          <a:bodyPr wrap="none" anchor="ctr">
            <a:prstTxWarp prst="textNoShape">
              <a:avLst/>
            </a:prstTxWarp>
          </a:bodyPr>
          <a:lstStyle/>
          <a:p>
            <a:pPr algn="ctr">
              <a:defRPr/>
            </a:pPr>
            <a:endParaRPr lang="de-DE">
              <a:latin typeface="Times" charset="0"/>
            </a:endParaRPr>
          </a:p>
        </p:txBody>
      </p:sp>
    </p:spTree>
    <p:extLst>
      <p:ext uri="{BB962C8B-B14F-4D97-AF65-F5344CB8AC3E}">
        <p14:creationId xmlns:p14="http://schemas.microsoft.com/office/powerpoint/2010/main" val="4077979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85A9DC92-C8BC-42D5-A580-756951889998}" type="datetime1">
              <a:rPr lang="en-US" smtClean="0"/>
              <a:t>6/29/2023</a:t>
            </a:fld>
            <a:endParaRPr lang="de-CH"/>
          </a:p>
        </p:txBody>
      </p:sp>
      <p:sp>
        <p:nvSpPr>
          <p:cNvPr id="5" name="Footer Placeholder 4"/>
          <p:cNvSpPr>
            <a:spLocks noGrp="1"/>
          </p:cNvSpPr>
          <p:nvPr>
            <p:ph type="ftr" sz="quarter" idx="11"/>
          </p:nvPr>
        </p:nvSpPr>
        <p:spPr/>
        <p:txBody>
          <a:bodyPr/>
          <a:lstStyle/>
          <a:p>
            <a:pPr>
              <a:defRPr/>
            </a:pPr>
            <a:r>
              <a:rPr lang="en-IN"/>
              <a:t>IR and Symbol Table 1</a:t>
            </a:r>
            <a:endParaRPr lang="de-CH"/>
          </a:p>
        </p:txBody>
      </p:sp>
      <p:sp>
        <p:nvSpPr>
          <p:cNvPr id="6" name="Slide Number Placeholder 5"/>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2878063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A698B470-99CF-42E8-9021-EA4F0432F347}" type="datetime1">
              <a:rPr lang="en-US" smtClean="0"/>
              <a:t>6/29/2023</a:t>
            </a:fld>
            <a:endParaRPr lang="de-CH"/>
          </a:p>
        </p:txBody>
      </p:sp>
      <p:sp>
        <p:nvSpPr>
          <p:cNvPr id="5" name="Footer Placeholder 4"/>
          <p:cNvSpPr>
            <a:spLocks noGrp="1"/>
          </p:cNvSpPr>
          <p:nvPr>
            <p:ph type="ftr" sz="quarter" idx="11"/>
          </p:nvPr>
        </p:nvSpPr>
        <p:spPr/>
        <p:txBody>
          <a:bodyPr/>
          <a:lstStyle/>
          <a:p>
            <a:pPr>
              <a:defRPr/>
            </a:pPr>
            <a:r>
              <a:rPr lang="en-IN"/>
              <a:t>IR and Symbol Table 1</a:t>
            </a:r>
            <a:endParaRPr lang="de-CH"/>
          </a:p>
        </p:txBody>
      </p:sp>
      <p:sp>
        <p:nvSpPr>
          <p:cNvPr id="6" name="Slide Number Placeholder 5"/>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2601095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02156A98-3896-46F3-9288-3F385B3E9AEF}" type="datetime1">
              <a:rPr lang="en-US" smtClean="0"/>
              <a:t>6/29/2023</a:t>
            </a:fld>
            <a:endParaRPr lang="de-CH"/>
          </a:p>
        </p:txBody>
      </p:sp>
      <p:sp>
        <p:nvSpPr>
          <p:cNvPr id="5" name="Footer Placeholder 4"/>
          <p:cNvSpPr>
            <a:spLocks noGrp="1"/>
          </p:cNvSpPr>
          <p:nvPr>
            <p:ph type="ftr" sz="quarter" idx="11"/>
          </p:nvPr>
        </p:nvSpPr>
        <p:spPr/>
        <p:txBody>
          <a:bodyPr/>
          <a:lstStyle/>
          <a:p>
            <a:pPr>
              <a:defRPr/>
            </a:pPr>
            <a:r>
              <a:rPr lang="en-IN"/>
              <a:t>IR and Symbol Table 1</a:t>
            </a:r>
            <a:endParaRPr lang="de-CH"/>
          </a:p>
        </p:txBody>
      </p:sp>
      <p:sp>
        <p:nvSpPr>
          <p:cNvPr id="6" name="Slide Number Placeholder 5"/>
          <p:cNvSpPr>
            <a:spLocks noGrp="1"/>
          </p:cNvSpPr>
          <p:nvPr>
            <p:ph type="sldNum" sz="quarter" idx="12"/>
          </p:nvPr>
        </p:nvSpPr>
        <p:spPr/>
        <p:txBody>
          <a:bodyPr/>
          <a:lstStyle/>
          <a:p>
            <a:pPr>
              <a:defRPr/>
            </a:pPr>
            <a:fld id="{C4E2C696-35D1-0445-A507-37A2B163A30E}"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349594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10A4705-7E80-4A9A-9E73-B554149C5433}" type="datetime1">
              <a:rPr lang="en-US" smtClean="0"/>
              <a:t>6/29/2023</a:t>
            </a:fld>
            <a:endParaRPr lang="de-CH"/>
          </a:p>
        </p:txBody>
      </p:sp>
      <p:sp>
        <p:nvSpPr>
          <p:cNvPr id="5" name="Footer Placeholder 4"/>
          <p:cNvSpPr>
            <a:spLocks noGrp="1"/>
          </p:cNvSpPr>
          <p:nvPr>
            <p:ph type="ftr" sz="quarter" idx="11"/>
          </p:nvPr>
        </p:nvSpPr>
        <p:spPr/>
        <p:txBody>
          <a:bodyPr/>
          <a:lstStyle/>
          <a:p>
            <a:pPr>
              <a:defRPr/>
            </a:pPr>
            <a:r>
              <a:rPr lang="en-IN"/>
              <a:t>IR and Symbol Table 1</a:t>
            </a:r>
            <a:endParaRPr lang="de-CH"/>
          </a:p>
        </p:txBody>
      </p:sp>
      <p:sp>
        <p:nvSpPr>
          <p:cNvPr id="6" name="Slide Number Placeholder 5"/>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2100452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7597BA3A-ECD9-48DA-997C-59AB235470CA}" type="datetime1">
              <a:rPr lang="en-US" smtClean="0"/>
              <a:t>6/29/2023</a:t>
            </a:fld>
            <a:endParaRPr lang="de-CH"/>
          </a:p>
        </p:txBody>
      </p:sp>
      <p:sp>
        <p:nvSpPr>
          <p:cNvPr id="6" name="Footer Placeholder 5"/>
          <p:cNvSpPr>
            <a:spLocks noGrp="1"/>
          </p:cNvSpPr>
          <p:nvPr>
            <p:ph type="ftr" sz="quarter" idx="11"/>
          </p:nvPr>
        </p:nvSpPr>
        <p:spPr/>
        <p:txBody>
          <a:bodyPr/>
          <a:lstStyle/>
          <a:p>
            <a:pPr>
              <a:defRPr/>
            </a:pPr>
            <a:r>
              <a:rPr lang="en-IN"/>
              <a:t>IR and Symbol Table 1</a:t>
            </a:r>
            <a:endParaRPr lang="de-CH"/>
          </a:p>
        </p:txBody>
      </p:sp>
      <p:sp>
        <p:nvSpPr>
          <p:cNvPr id="7" name="Slide Number Placeholder 6"/>
          <p:cNvSpPr>
            <a:spLocks noGrp="1"/>
          </p:cNvSpPr>
          <p:nvPr>
            <p:ph type="sldNum" sz="quarter" idx="12"/>
          </p:nvPr>
        </p:nvSpPr>
        <p:spPr/>
        <p:txBody>
          <a:bodyPr/>
          <a:lstStyle/>
          <a:p>
            <a:pPr>
              <a:defRPr/>
            </a:pPr>
            <a:fld id="{0AB25DAF-A2CB-1F4C-8B89-ABEC3F4977A2}"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3693831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BF90EBCA-E37B-4C17-9322-8333C0D42367}" type="datetime1">
              <a:rPr lang="en-US" smtClean="0"/>
              <a:t>6/29/2023</a:t>
            </a:fld>
            <a:endParaRPr lang="de-CH"/>
          </a:p>
        </p:txBody>
      </p:sp>
      <p:sp>
        <p:nvSpPr>
          <p:cNvPr id="8" name="Footer Placeholder 7"/>
          <p:cNvSpPr>
            <a:spLocks noGrp="1"/>
          </p:cNvSpPr>
          <p:nvPr>
            <p:ph type="ftr" sz="quarter" idx="11"/>
          </p:nvPr>
        </p:nvSpPr>
        <p:spPr/>
        <p:txBody>
          <a:bodyPr/>
          <a:lstStyle/>
          <a:p>
            <a:pPr>
              <a:defRPr/>
            </a:pPr>
            <a:r>
              <a:rPr lang="en-IN"/>
              <a:t>IR and Symbol Table 1</a:t>
            </a:r>
            <a:endParaRPr lang="de-CH"/>
          </a:p>
        </p:txBody>
      </p:sp>
      <p:sp>
        <p:nvSpPr>
          <p:cNvPr id="9" name="Slide Number Placeholder 8"/>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2442952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6D53D596-18A4-4856-86F7-AB5F8709DC38}" type="datetime1">
              <a:rPr lang="en-US" smtClean="0"/>
              <a:t>6/29/2023</a:t>
            </a:fld>
            <a:endParaRPr lang="de-CH"/>
          </a:p>
        </p:txBody>
      </p:sp>
      <p:sp>
        <p:nvSpPr>
          <p:cNvPr id="4" name="Footer Placeholder 3"/>
          <p:cNvSpPr>
            <a:spLocks noGrp="1"/>
          </p:cNvSpPr>
          <p:nvPr>
            <p:ph type="ftr" sz="quarter" idx="11"/>
          </p:nvPr>
        </p:nvSpPr>
        <p:spPr/>
        <p:txBody>
          <a:bodyPr/>
          <a:lstStyle/>
          <a:p>
            <a:pPr>
              <a:defRPr/>
            </a:pPr>
            <a:r>
              <a:rPr lang="en-IN"/>
              <a:t>IR and Symbol Table 1</a:t>
            </a:r>
            <a:endParaRPr lang="de-CH"/>
          </a:p>
        </p:txBody>
      </p:sp>
      <p:sp>
        <p:nvSpPr>
          <p:cNvPr id="5" name="Slide Number Placeholder 4"/>
          <p:cNvSpPr>
            <a:spLocks noGrp="1"/>
          </p:cNvSpPr>
          <p:nvPr>
            <p:ph type="sldNum" sz="quarter" idx="12"/>
          </p:nvPr>
        </p:nvSpPr>
        <p:spPr/>
        <p:txBody>
          <a:bodyPr/>
          <a:lstStyle/>
          <a:p>
            <a:pPr>
              <a:defRPr/>
            </a:pPr>
            <a:fld id="{7105FDE3-59EE-A74C-9AE1-D51F2D36BD58}"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147420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9BCE0C3-7827-4FFA-B37A-15C923879877}" type="datetime1">
              <a:rPr lang="en-US" smtClean="0"/>
              <a:t>6/29/2023</a:t>
            </a:fld>
            <a:endParaRPr lang="de-CH"/>
          </a:p>
        </p:txBody>
      </p:sp>
      <p:sp>
        <p:nvSpPr>
          <p:cNvPr id="3" name="Footer Placeholder 2"/>
          <p:cNvSpPr>
            <a:spLocks noGrp="1"/>
          </p:cNvSpPr>
          <p:nvPr>
            <p:ph type="ftr" sz="quarter" idx="11"/>
          </p:nvPr>
        </p:nvSpPr>
        <p:spPr/>
        <p:txBody>
          <a:bodyPr/>
          <a:lstStyle/>
          <a:p>
            <a:pPr>
              <a:defRPr/>
            </a:pPr>
            <a:r>
              <a:rPr lang="en-IN"/>
              <a:t>IR and Symbol Table 1</a:t>
            </a:r>
            <a:endParaRPr lang="de-CH"/>
          </a:p>
        </p:txBody>
      </p:sp>
      <p:sp>
        <p:nvSpPr>
          <p:cNvPr id="4" name="Slide Number Placeholder 3"/>
          <p:cNvSpPr>
            <a:spLocks noGrp="1"/>
          </p:cNvSpPr>
          <p:nvPr>
            <p:ph type="sldNum" sz="quarter" idx="12"/>
          </p:nvPr>
        </p:nvSpPr>
        <p:spPr/>
        <p:txBody>
          <a:bodyPr/>
          <a:lstStyle/>
          <a:p>
            <a:pPr>
              <a:defRPr/>
            </a:pPr>
            <a:fld id="{BA5914AC-9068-8247-82D5-433C18FCE72A}"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259649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1135D04-CF71-4FB8-B0C6-A5A9C6D647F1}" type="datetime1">
              <a:rPr lang="en-US" smtClean="0"/>
              <a:t>6/29/2023</a:t>
            </a:fld>
            <a:endParaRPr lang="de-CH"/>
          </a:p>
        </p:txBody>
      </p:sp>
      <p:sp>
        <p:nvSpPr>
          <p:cNvPr id="6" name="Footer Placeholder 5"/>
          <p:cNvSpPr>
            <a:spLocks noGrp="1"/>
          </p:cNvSpPr>
          <p:nvPr>
            <p:ph type="ftr" sz="quarter" idx="11"/>
          </p:nvPr>
        </p:nvSpPr>
        <p:spPr/>
        <p:txBody>
          <a:bodyPr/>
          <a:lstStyle/>
          <a:p>
            <a:pPr>
              <a:defRPr/>
            </a:pPr>
            <a:r>
              <a:rPr lang="en-IN"/>
              <a:t>IR and Symbol Table 1</a:t>
            </a:r>
            <a:endParaRPr lang="de-CH"/>
          </a:p>
        </p:txBody>
      </p:sp>
      <p:sp>
        <p:nvSpPr>
          <p:cNvPr id="7" name="Slide Number Placeholder 6"/>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127436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37A9E28-6381-4663-9B99-E27587CB2268}" type="datetime1">
              <a:rPr lang="en-US" smtClean="0"/>
              <a:t>6/29/2023</a:t>
            </a:fld>
            <a:endParaRPr lang="de-CH"/>
          </a:p>
        </p:txBody>
      </p:sp>
      <p:sp>
        <p:nvSpPr>
          <p:cNvPr id="6" name="Footer Placeholder 5"/>
          <p:cNvSpPr>
            <a:spLocks noGrp="1"/>
          </p:cNvSpPr>
          <p:nvPr>
            <p:ph type="ftr" sz="quarter" idx="11"/>
          </p:nvPr>
        </p:nvSpPr>
        <p:spPr/>
        <p:txBody>
          <a:bodyPr/>
          <a:lstStyle/>
          <a:p>
            <a:pPr>
              <a:defRPr/>
            </a:pPr>
            <a:r>
              <a:rPr lang="en-IN"/>
              <a:t>IR and Symbol Table 1</a:t>
            </a:r>
            <a:endParaRPr lang="de-CH"/>
          </a:p>
        </p:txBody>
      </p:sp>
      <p:sp>
        <p:nvSpPr>
          <p:cNvPr id="7" name="Slide Number Placeholder 6"/>
          <p:cNvSpPr>
            <a:spLocks noGrp="1"/>
          </p:cNvSpPr>
          <p:nvPr>
            <p:ph type="sldNum" sz="quarter" idx="12"/>
          </p:nvPr>
        </p:nvSpPr>
        <p:spPr/>
        <p:txBody>
          <a:bodyPr/>
          <a:lstStyle/>
          <a:p>
            <a:pPr>
              <a:defRPr/>
            </a:pPr>
            <a:fld id="{67ED4EAA-58F7-C94C-922C-A8384E3CB354}" type="slidenum">
              <a:rPr lang="de-CH" smtClean="0"/>
              <a:pPr>
                <a:defRPr/>
              </a:pPr>
              <a:t>‹#›</a:t>
            </a:fld>
            <a:endParaRPr lang="de-CH" sz="1400">
              <a:solidFill>
                <a:srgbClr val="7E7E7E"/>
              </a:solidFill>
              <a:latin typeface="Times" charset="0"/>
            </a:endParaRPr>
          </a:p>
        </p:txBody>
      </p:sp>
    </p:spTree>
    <p:extLst>
      <p:ext uri="{BB962C8B-B14F-4D97-AF65-F5344CB8AC3E}">
        <p14:creationId xmlns:p14="http://schemas.microsoft.com/office/powerpoint/2010/main" val="10278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628BFACC-3042-40C6-BB9C-D7CD94F80556}" type="datetime1">
              <a:rPr lang="en-US" smtClean="0"/>
              <a:t>6/29/2023</a:t>
            </a:fld>
            <a:endParaRPr lang="de-C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IN"/>
              <a:t>IR and Symbol Table 1</a:t>
            </a:r>
            <a:endParaRPr lang="de-C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7ED4EAA-58F7-C94C-922C-A8384E3CB354}" type="slidenum">
              <a:rPr lang="de-CH" smtClean="0"/>
              <a:pPr>
                <a:defRPr/>
              </a:pPr>
              <a:t>‹#›</a:t>
            </a:fld>
            <a:endParaRPr lang="de-CH" sz="1400">
              <a:solidFill>
                <a:srgbClr val="7E7E7E"/>
              </a:solidFill>
              <a:latin typeface="Times" charset="0"/>
            </a:endParaRPr>
          </a:p>
        </p:txBody>
      </p:sp>
      <p:sp>
        <p:nvSpPr>
          <p:cNvPr id="7" name="Rectangle 10"/>
          <p:cNvSpPr>
            <a:spLocks noChangeArrowheads="1"/>
          </p:cNvSpPr>
          <p:nvPr userDrawn="1"/>
        </p:nvSpPr>
        <p:spPr bwMode="auto">
          <a:xfrm>
            <a:off x="0" y="0"/>
            <a:ext cx="9144000" cy="1447800"/>
          </a:xfrm>
          <a:prstGeom prst="rect">
            <a:avLst/>
          </a:prstGeom>
          <a:solidFill>
            <a:srgbClr val="E1EBF5"/>
          </a:solidFill>
          <a:ln w="9525">
            <a:noFill/>
            <a:miter lim="800000"/>
            <a:headEnd/>
            <a:tailEnd/>
          </a:ln>
          <a:effectLst/>
        </p:spPr>
        <p:txBody>
          <a:bodyPr wrap="none" anchor="ctr">
            <a:prstTxWarp prst="textNoShape">
              <a:avLst/>
            </a:prstTxWarp>
          </a:bodyPr>
          <a:lstStyle/>
          <a:p>
            <a:pPr>
              <a:defRPr/>
            </a:pPr>
            <a:endParaRPr lang="en-US"/>
          </a:p>
        </p:txBody>
      </p:sp>
    </p:spTree>
    <p:extLst>
      <p:ext uri="{BB962C8B-B14F-4D97-AF65-F5344CB8AC3E}">
        <p14:creationId xmlns:p14="http://schemas.microsoft.com/office/powerpoint/2010/main" val="126139093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achine-learning-tutorial-abi.readthedocs.io/en/latest/content/overview/crossvalidation.html" TargetMode="External"/><Relationship Id="rId2" Type="http://schemas.openxmlformats.org/officeDocument/2006/relationships/hyperlink" Target="https://medium.com/edureka/cross-validation-in-machine-learning-d629dec3f497" TargetMode="External"/><Relationship Id="rId1" Type="http://schemas.openxmlformats.org/officeDocument/2006/relationships/slideLayout" Target="../slideLayouts/slideLayout2.xml"/><Relationship Id="rId4" Type="http://schemas.openxmlformats.org/officeDocument/2006/relationships/hyperlink" Target="https://www.cs.cmu.edu/~schneide/tut5/node42.html#:~:text=The%20holdout%20method%20is%20the,using%20the%20training%20set%20onl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machine-learning-course.readthedocs.io/en/latest/content/overview/overfitting.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539750" y="1654175"/>
            <a:ext cx="8299450" cy="1143000"/>
          </a:xfrm>
        </p:spPr>
        <p:txBody>
          <a:bodyPr>
            <a:normAutofit fontScale="90000"/>
          </a:bodyPr>
          <a:lstStyle/>
          <a:p>
            <a:r>
              <a:rPr lang="en-IN" b="1" dirty="0"/>
              <a:t>Cross-Validation in Machine Learning</a:t>
            </a:r>
            <a:endParaRPr lang="en-IN" dirty="0"/>
          </a:p>
        </p:txBody>
      </p:sp>
      <p:sp>
        <p:nvSpPr>
          <p:cNvPr id="2" name="Subtitle 1"/>
          <p:cNvSpPr>
            <a:spLocks noGrp="1"/>
          </p:cNvSpPr>
          <p:nvPr>
            <p:ph type="subTitle" idx="1"/>
          </p:nvPr>
        </p:nvSpPr>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Limitations Of Cross-Validation</a:t>
            </a:r>
            <a:endParaRPr lang="en-IN" dirty="0"/>
          </a:p>
        </p:txBody>
      </p:sp>
      <p:sp>
        <p:nvSpPr>
          <p:cNvPr id="3" name="Content Placeholder 2"/>
          <p:cNvSpPr>
            <a:spLocks noGrp="1"/>
          </p:cNvSpPr>
          <p:nvPr>
            <p:ph idx="1"/>
          </p:nvPr>
        </p:nvSpPr>
        <p:spPr/>
        <p:txBody>
          <a:bodyPr/>
          <a:lstStyle/>
          <a:p>
            <a:pPr algn="just"/>
            <a:r>
              <a:rPr lang="en-IN" dirty="0"/>
              <a:t>In an ideal situation, Cross-Validation will produce optimum results. But in case of </a:t>
            </a:r>
            <a:r>
              <a:rPr lang="en-IN" b="1" dirty="0"/>
              <a:t>inconsistent data</a:t>
            </a:r>
            <a:r>
              <a:rPr lang="en-IN" dirty="0"/>
              <a:t>, the results may vary drastically. It is quite uncertain what kind of data will be encountered by the model.</a:t>
            </a:r>
          </a:p>
          <a:p>
            <a:pPr algn="just"/>
            <a:endParaRPr lang="en-IN" dirty="0"/>
          </a:p>
          <a:p>
            <a:pPr algn="just"/>
            <a:r>
              <a:rPr lang="en-IN" dirty="0"/>
              <a:t>Predictive modelling often requires an </a:t>
            </a:r>
            <a:r>
              <a:rPr lang="en-IN" b="1" dirty="0"/>
              <a:t>evolution in terms of data</a:t>
            </a:r>
            <a:r>
              <a:rPr lang="en-IN" dirty="0"/>
              <a:t>, this can pretty much change the training and the validation sets drastically.</a:t>
            </a:r>
          </a:p>
          <a:p>
            <a:pPr algn="just"/>
            <a:endParaRPr lang="en-IN" dirty="0"/>
          </a:p>
          <a:p>
            <a:pPr algn="just"/>
            <a:r>
              <a:rPr lang="en-IN" dirty="0"/>
              <a:t>The results may </a:t>
            </a:r>
            <a:r>
              <a:rPr lang="en-IN" b="1" dirty="0"/>
              <a:t>vary depending upon the features of the data set</a:t>
            </a:r>
            <a:r>
              <a:rPr lang="en-IN" dirty="0"/>
              <a:t>. </a:t>
            </a:r>
          </a:p>
        </p:txBody>
      </p:sp>
    </p:spTree>
    <p:extLst>
      <p:ext uri="{BB962C8B-B14F-4D97-AF65-F5344CB8AC3E}">
        <p14:creationId xmlns:p14="http://schemas.microsoft.com/office/powerpoint/2010/main" val="153112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t>
            </a:r>
          </a:p>
        </p:txBody>
      </p:sp>
      <p:sp>
        <p:nvSpPr>
          <p:cNvPr id="3" name="Content Placeholder 2"/>
          <p:cNvSpPr>
            <a:spLocks noGrp="1"/>
          </p:cNvSpPr>
          <p:nvPr>
            <p:ph idx="1"/>
          </p:nvPr>
        </p:nvSpPr>
        <p:spPr/>
        <p:txBody>
          <a:bodyPr/>
          <a:lstStyle/>
          <a:p>
            <a:endParaRPr lang="en-IN" dirty="0"/>
          </a:p>
          <a:p>
            <a:r>
              <a:rPr lang="en-IN" dirty="0">
                <a:hlinkClick r:id="rId2"/>
              </a:rPr>
              <a:t>https://medium.com/edureka/cross-validation-in-machine-learning-d629dec3f497</a:t>
            </a:r>
            <a:endParaRPr lang="en-IN" dirty="0"/>
          </a:p>
          <a:p>
            <a:endParaRPr lang="en-IN" dirty="0"/>
          </a:p>
          <a:p>
            <a:r>
              <a:rPr lang="en-IN" dirty="0">
                <a:hlinkClick r:id="rId3"/>
              </a:rPr>
              <a:t>https://machine-learning-tutorial-abi.readthedocs.io/en/latest/content/overview/crossvalidation.html</a:t>
            </a:r>
            <a:endParaRPr lang="en-IN" dirty="0"/>
          </a:p>
          <a:p>
            <a:endParaRPr lang="en-IN" dirty="0"/>
          </a:p>
          <a:p>
            <a:r>
              <a:rPr lang="en-IN" dirty="0">
                <a:hlinkClick r:id="rId4"/>
              </a:rPr>
              <a:t>https://www.cs.cmu.edu/~schneide/tut5/node42.html#:~:text=The%20holdout%20method%20is%20the,using%20the%20training%20set%20only</a:t>
            </a:r>
            <a:r>
              <a:rPr lang="en-IN" dirty="0"/>
              <a:t>.</a:t>
            </a:r>
          </a:p>
          <a:p>
            <a:endParaRPr lang="en-IN" dirty="0"/>
          </a:p>
        </p:txBody>
      </p:sp>
    </p:spTree>
    <p:extLst>
      <p:ext uri="{BB962C8B-B14F-4D97-AF65-F5344CB8AC3E}">
        <p14:creationId xmlns:p14="http://schemas.microsoft.com/office/powerpoint/2010/main" val="695073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a:bodyPr>
          <a:lstStyle/>
          <a:p>
            <a:r>
              <a:rPr lang="en-IN" sz="4400" dirty="0"/>
              <a:t>Thanks </a:t>
            </a:r>
          </a:p>
        </p:txBody>
      </p:sp>
      <p:sp>
        <p:nvSpPr>
          <p:cNvPr id="2" name="Title 1"/>
          <p:cNvSpPr>
            <a:spLocks noGrp="1"/>
          </p:cNvSpPr>
          <p:nvPr>
            <p:ph type="title"/>
          </p:nvPr>
        </p:nvSpPr>
        <p:spPr/>
        <p:txBody>
          <a:bodyPr/>
          <a:lstStyle/>
          <a:p>
            <a:endParaRPr lang="en-IN" dirty="0"/>
          </a:p>
        </p:txBody>
      </p:sp>
    </p:spTree>
    <p:extLst>
      <p:ext uri="{BB962C8B-B14F-4D97-AF65-F5344CB8AC3E}">
        <p14:creationId xmlns:p14="http://schemas.microsoft.com/office/powerpoint/2010/main" val="251166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p:txBody>
          <a:bodyPr>
            <a:normAutofit/>
          </a:bodyPr>
          <a:lstStyle/>
          <a:p>
            <a:r>
              <a:rPr lang="en-US" sz="4000" dirty="0">
                <a:ea typeface="ＭＳ Ｐゴシック" charset="-128"/>
                <a:cs typeface="ＭＳ Ｐゴシック" charset="-128"/>
              </a:rPr>
              <a:t>Roadmap</a:t>
            </a:r>
          </a:p>
        </p:txBody>
      </p:sp>
      <p:sp>
        <p:nvSpPr>
          <p:cNvPr id="11267" name="Rectangle 4"/>
          <p:cNvSpPr>
            <a:spLocks noGrp="1" noChangeArrowheads="1"/>
          </p:cNvSpPr>
          <p:nvPr>
            <p:ph idx="1"/>
          </p:nvPr>
        </p:nvSpPr>
        <p:spPr/>
        <p:txBody>
          <a:bodyPr/>
          <a:lstStyle/>
          <a:p>
            <a:r>
              <a:rPr lang="en-IN" sz="2800" dirty="0"/>
              <a:t>What is Cross-Validation?</a:t>
            </a:r>
          </a:p>
          <a:p>
            <a:r>
              <a:rPr lang="en-IN" sz="2800" dirty="0"/>
              <a:t>Types of Cross-Validation</a:t>
            </a:r>
            <a:br>
              <a:rPr lang="en-IN" sz="2800" dirty="0"/>
            </a:br>
            <a:endParaRPr lang="en-IN" sz="2800" dirty="0"/>
          </a:p>
        </p:txBody>
      </p:sp>
      <p:pic>
        <p:nvPicPr>
          <p:cNvPr id="11271" name="Picture 2" descr="roadmap-grey"/>
          <p:cNvPicPr>
            <a:picLocks noChangeAspect="1" noChangeArrowheads="1"/>
          </p:cNvPicPr>
          <p:nvPr/>
        </p:nvPicPr>
        <p:blipFill>
          <a:blip r:embed="rId3"/>
          <a:srcRect/>
          <a:stretch>
            <a:fillRect/>
          </a:stretch>
        </p:blipFill>
        <p:spPr bwMode="auto">
          <a:xfrm>
            <a:off x="6629400" y="1905000"/>
            <a:ext cx="2116138" cy="1833563"/>
          </a:xfrm>
          <a:prstGeom prst="rect">
            <a:avLst/>
          </a:prstGeom>
          <a:noFill/>
          <a:ln w="9525">
            <a:noFill/>
            <a:miter lim="800000"/>
            <a:headEnd/>
            <a:tailEnd/>
          </a:ln>
        </p:spPr>
      </p:pic>
    </p:spTree>
    <p:extLst>
      <p:ext uri="{BB962C8B-B14F-4D97-AF65-F5344CB8AC3E}">
        <p14:creationId xmlns:p14="http://schemas.microsoft.com/office/powerpoint/2010/main" val="103434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What is Cross-Validation?</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a:t>For any model in Machine Learning, </a:t>
            </a:r>
            <a:r>
              <a:rPr lang="en-IN" i="1" dirty="0"/>
              <a:t>it is considered as a best practice if the model is tested with an independent data set.</a:t>
            </a:r>
          </a:p>
          <a:p>
            <a:pPr marL="0" indent="0">
              <a:buNone/>
            </a:pPr>
            <a:r>
              <a:rPr lang="en-IN" dirty="0"/>
              <a:t>Normally, any prediction model works on a known data set which is also known as the training set.</a:t>
            </a:r>
          </a:p>
          <a:p>
            <a:pPr marL="0" indent="0">
              <a:buNone/>
            </a:pPr>
            <a:r>
              <a:rPr lang="en-IN" dirty="0"/>
              <a:t>But in a real-life scenario, the model will be tested for its efficiency and accuracy with an altogether different and unique data set.</a:t>
            </a:r>
          </a:p>
          <a:p>
            <a:pPr marL="0" indent="0">
              <a:buNone/>
            </a:pPr>
            <a:r>
              <a:rPr lang="en-IN" dirty="0"/>
              <a:t>Under those circumstances, you’d want your model to be efficient enough or at least to be at par with the same efficiency that it shows for the training set.</a:t>
            </a:r>
          </a:p>
          <a:p>
            <a:pPr marL="0" indent="0">
              <a:buNone/>
            </a:pPr>
            <a:r>
              <a:rPr lang="en-IN" dirty="0"/>
              <a:t>Basically this testing is known as cross-validation in Machine Learning so that it is fit to work with any model in the future.</a:t>
            </a:r>
          </a:p>
          <a:p>
            <a:pPr marL="0" indent="0">
              <a:buNone/>
            </a:pPr>
            <a:r>
              <a:rPr lang="en-IN" dirty="0"/>
              <a:t>	</a:t>
            </a:r>
          </a:p>
          <a:p>
            <a:pPr marL="0" indent="0">
              <a:buNone/>
            </a:pPr>
            <a:r>
              <a:rPr lang="en-IN" b="1" dirty="0">
                <a:solidFill>
                  <a:srgbClr val="FF0000"/>
                </a:solidFill>
              </a:rPr>
              <a:t>asserting how the statistical model generalizes to an independent data set</a:t>
            </a:r>
            <a:br>
              <a:rPr lang="en-IN"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389300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Holdout method</a:t>
            </a:r>
            <a:endParaRPr lang="en-IN" dirty="0"/>
          </a:p>
        </p:txBody>
      </p:sp>
      <p:sp>
        <p:nvSpPr>
          <p:cNvPr id="3" name="Content Placeholder 2"/>
          <p:cNvSpPr>
            <a:spLocks noGrp="1"/>
          </p:cNvSpPr>
          <p:nvPr>
            <p:ph idx="1"/>
          </p:nvPr>
        </p:nvSpPr>
        <p:spPr/>
        <p:txBody>
          <a:bodyPr>
            <a:normAutofit fontScale="92500"/>
          </a:bodyPr>
          <a:lstStyle/>
          <a:p>
            <a:pPr algn="just"/>
            <a:r>
              <a:rPr lang="en-IN" dirty="0"/>
              <a:t>The </a:t>
            </a:r>
            <a:r>
              <a:rPr lang="en-IN" b="1" dirty="0"/>
              <a:t>holdout method</a:t>
            </a:r>
            <a:r>
              <a:rPr lang="en-IN" dirty="0"/>
              <a:t> is the simplest kind of cross validation.</a:t>
            </a:r>
          </a:p>
          <a:p>
            <a:pPr algn="just"/>
            <a:r>
              <a:rPr lang="en-IN" dirty="0"/>
              <a:t> The data set is separated into two sets, called the training set and the testing set. The function </a:t>
            </a:r>
            <a:r>
              <a:rPr lang="en-IN" dirty="0" err="1"/>
              <a:t>approximator</a:t>
            </a:r>
            <a:r>
              <a:rPr lang="en-IN" dirty="0"/>
              <a:t> fits a function using the training set only. </a:t>
            </a:r>
          </a:p>
          <a:p>
            <a:pPr algn="just"/>
            <a:r>
              <a:rPr lang="en-IN" dirty="0"/>
              <a:t>Then the function </a:t>
            </a:r>
            <a:r>
              <a:rPr lang="en-IN" dirty="0" err="1"/>
              <a:t>approximator</a:t>
            </a:r>
            <a:r>
              <a:rPr lang="en-IN" dirty="0"/>
              <a:t> is asked to predict the output values for the data in the testing set (it has never seen these output values before). </a:t>
            </a:r>
          </a:p>
          <a:p>
            <a:pPr algn="just"/>
            <a:r>
              <a:rPr lang="en-IN" dirty="0"/>
              <a:t>The advantage of this method is that it is usually preferable to the residual method and takes no longer to compute. </a:t>
            </a:r>
          </a:p>
          <a:p>
            <a:pPr algn="just"/>
            <a:r>
              <a:rPr lang="en-IN" dirty="0"/>
              <a:t>However, its evaluation can have a high variance. </a:t>
            </a:r>
          </a:p>
          <a:p>
            <a:pPr algn="just"/>
            <a:r>
              <a:rPr lang="en-IN" dirty="0"/>
              <a:t>The evaluation may depend heavily on which data points end up in the training set and which end up in the test set, and thus the evaluation may be significantly different depending on how the division is made.</a:t>
            </a:r>
          </a:p>
          <a:p>
            <a:pPr algn="just"/>
            <a:r>
              <a:rPr lang="en-IN" dirty="0"/>
              <a:t>This lack of training or bias can lead to </a:t>
            </a:r>
            <a:r>
              <a:rPr lang="en-IN" dirty="0" err="1">
                <a:hlinkClick r:id="rId2"/>
              </a:rPr>
              <a:t>Underfitting</a:t>
            </a:r>
            <a:r>
              <a:rPr lang="en-IN" dirty="0">
                <a:hlinkClick r:id="rId2"/>
              </a:rPr>
              <a:t>/Overfitting</a:t>
            </a:r>
            <a:r>
              <a:rPr lang="en-IN" dirty="0"/>
              <a:t> of our model.</a:t>
            </a:r>
          </a:p>
          <a:p>
            <a:pPr marL="0" indent="0">
              <a:buNone/>
            </a:pPr>
            <a:endParaRPr lang="en-IN" dirty="0"/>
          </a:p>
        </p:txBody>
      </p:sp>
      <p:pic>
        <p:nvPicPr>
          <p:cNvPr id="5122" name="Picture 2" descr="Hold-out cross-validation"/>
          <p:cNvPicPr>
            <a:picLocks noChangeAspect="1" noChangeArrowheads="1"/>
          </p:cNvPicPr>
          <p:nvPr/>
        </p:nvPicPr>
        <p:blipFill rotWithShape="1">
          <a:blip r:embed="rId3">
            <a:extLst>
              <a:ext uri="{28A0092B-C50C-407E-A947-70E740481C1C}">
                <a14:useLocalDpi xmlns:a14="http://schemas.microsoft.com/office/drawing/2010/main" val="0"/>
              </a:ext>
            </a:extLst>
          </a:blip>
          <a:srcRect l="8640" t="16800" r="7840" b="12641"/>
          <a:stretch/>
        </p:blipFill>
        <p:spPr bwMode="auto">
          <a:xfrm>
            <a:off x="4966360" y="44624"/>
            <a:ext cx="4176464"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380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Life Cycle of K-Fold Cross-Validation</a:t>
            </a:r>
            <a:br>
              <a:rPr lang="en-IN" dirty="0"/>
            </a:br>
            <a:endParaRPr lang="en-IN" dirty="0"/>
          </a:p>
        </p:txBody>
      </p:sp>
      <p:sp>
        <p:nvSpPr>
          <p:cNvPr id="3" name="Content Placeholder 2"/>
          <p:cNvSpPr>
            <a:spLocks noGrp="1"/>
          </p:cNvSpPr>
          <p:nvPr>
            <p:ph idx="1"/>
          </p:nvPr>
        </p:nvSpPr>
        <p:spPr/>
        <p:txBody>
          <a:bodyPr/>
          <a:lstStyle/>
          <a:p>
            <a:endParaRPr lang="en-IN"/>
          </a:p>
        </p:txBody>
      </p:sp>
      <p:pic>
        <p:nvPicPr>
          <p:cNvPr id="2050" name="Picture 2" descr="Example KFC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14185"/>
            <a:ext cx="7848872" cy="13565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ample K-Fo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501008"/>
            <a:ext cx="5819775" cy="320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95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K-Fold Cross-Validation</a:t>
            </a:r>
            <a:br>
              <a:rPr lang="en-IN" dirty="0"/>
            </a:br>
            <a:endParaRPr lang="en-IN" dirty="0"/>
          </a:p>
        </p:txBody>
      </p:sp>
      <p:sp>
        <p:nvSpPr>
          <p:cNvPr id="3" name="Content Placeholder 2"/>
          <p:cNvSpPr>
            <a:spLocks noGrp="1"/>
          </p:cNvSpPr>
          <p:nvPr>
            <p:ph idx="1"/>
          </p:nvPr>
        </p:nvSpPr>
        <p:spPr/>
        <p:txBody>
          <a:bodyPr/>
          <a:lstStyle/>
          <a:p>
            <a:endParaRPr lang="en-IN"/>
          </a:p>
        </p:txBody>
      </p:sp>
      <p:pic>
        <p:nvPicPr>
          <p:cNvPr id="1026" name="Picture 2" descr="K-Fold Cross Va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88840"/>
            <a:ext cx="7513954"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9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Stratified K-fold Cross-Validation</a:t>
            </a:r>
            <a:endParaRPr lang="en-IN" dirty="0"/>
          </a:p>
        </p:txBody>
      </p:sp>
      <p:sp>
        <p:nvSpPr>
          <p:cNvPr id="3" name="Content Placeholder 2"/>
          <p:cNvSpPr>
            <a:spLocks noGrp="1"/>
          </p:cNvSpPr>
          <p:nvPr>
            <p:ph idx="1"/>
          </p:nvPr>
        </p:nvSpPr>
        <p:spPr/>
        <p:txBody>
          <a:bodyPr>
            <a:normAutofit/>
          </a:bodyPr>
          <a:lstStyle/>
          <a:p>
            <a:pPr algn="just"/>
            <a:r>
              <a:rPr lang="en-IN" sz="2400" dirty="0"/>
              <a:t>In this technique, a slight change is made in the k-fold Cross-Validation. It changes such that each fold will have an approximately equal percentage of samples of each target class as the whole set. In the case of prediction problems, the mean responsive value is approximately equal in all the folds.</a:t>
            </a:r>
          </a:p>
          <a:p>
            <a:pPr algn="just"/>
            <a:r>
              <a:rPr lang="en-IN" sz="2400" dirty="0"/>
              <a:t>In classification problems, the samples may have more negative examples than the positive samples. To tackle this discrepancy we follow the stratified k-fold Cross-Validation technique in Machine Learning</a:t>
            </a:r>
          </a:p>
        </p:txBody>
      </p:sp>
    </p:spTree>
    <p:extLst>
      <p:ext uri="{BB962C8B-B14F-4D97-AF65-F5344CB8AC3E}">
        <p14:creationId xmlns:p14="http://schemas.microsoft.com/office/powerpoint/2010/main" val="219231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Leave-p-out Cross-Validation (</a:t>
            </a:r>
            <a:r>
              <a:rPr lang="en-IN" dirty="0"/>
              <a:t>LPOCV)</a:t>
            </a:r>
          </a:p>
        </p:txBody>
      </p:sp>
      <p:sp>
        <p:nvSpPr>
          <p:cNvPr id="3" name="Content Placeholder 2"/>
          <p:cNvSpPr>
            <a:spLocks noGrp="1"/>
          </p:cNvSpPr>
          <p:nvPr>
            <p:ph idx="1"/>
          </p:nvPr>
        </p:nvSpPr>
        <p:spPr>
          <a:xfrm>
            <a:off x="395536" y="1539302"/>
            <a:ext cx="7886700" cy="4351338"/>
          </a:xfrm>
        </p:spPr>
        <p:txBody>
          <a:bodyPr>
            <a:normAutofit/>
          </a:bodyPr>
          <a:lstStyle/>
          <a:p>
            <a:pPr algn="just"/>
            <a:r>
              <a:rPr lang="en-IN" dirty="0"/>
              <a:t>In this approach, </a:t>
            </a:r>
            <a:r>
              <a:rPr lang="en-IN" b="1" dirty="0"/>
              <a:t>p</a:t>
            </a:r>
            <a:r>
              <a:rPr lang="en-IN" dirty="0"/>
              <a:t> data points are left out of the training data.</a:t>
            </a:r>
          </a:p>
          <a:p>
            <a:pPr algn="just"/>
            <a:r>
              <a:rPr lang="en-IN" dirty="0"/>
              <a:t>Let’s say there are </a:t>
            </a:r>
            <a:r>
              <a:rPr lang="en-IN" b="1" dirty="0"/>
              <a:t>m </a:t>
            </a:r>
            <a:r>
              <a:rPr lang="en-IN" dirty="0"/>
              <a:t>data points in the data set, then </a:t>
            </a:r>
            <a:r>
              <a:rPr lang="en-IN" b="1" dirty="0"/>
              <a:t>m-p </a:t>
            </a:r>
            <a:r>
              <a:rPr lang="en-IN" dirty="0"/>
              <a:t>data points are used for the training phase. And the </a:t>
            </a:r>
            <a:r>
              <a:rPr lang="en-IN" b="1" dirty="0"/>
              <a:t>p </a:t>
            </a:r>
            <a:r>
              <a:rPr lang="en-IN" dirty="0"/>
              <a:t>data points are kept as the validation set.</a:t>
            </a:r>
          </a:p>
          <a:p>
            <a:r>
              <a:rPr lang="en-IN" dirty="0"/>
              <a:t>This technique is rather exhaustive because the above process is repeated for all the possible combinations in the original data set. To check the overall effectiveness of the model, the error is averaged for all the trials</a:t>
            </a:r>
          </a:p>
          <a:p>
            <a:r>
              <a:rPr lang="en-IN" dirty="0"/>
              <a:t>It becomes computationally infeasible since the model needs to train and validate for all possible combinations and for a considerably large </a:t>
            </a:r>
            <a:r>
              <a:rPr lang="en-IN" b="1" dirty="0"/>
              <a:t>p</a:t>
            </a:r>
            <a:r>
              <a:rPr lang="en-IN" dirty="0"/>
              <a:t>.</a:t>
            </a:r>
            <a:br>
              <a:rPr lang="en-IN" dirty="0"/>
            </a:br>
            <a:endParaRPr lang="en-IN" dirty="0"/>
          </a:p>
        </p:txBody>
      </p:sp>
      <p:pic>
        <p:nvPicPr>
          <p:cNvPr id="4" name="Picture 3"/>
          <p:cNvPicPr>
            <a:picLocks noChangeAspect="1"/>
          </p:cNvPicPr>
          <p:nvPr/>
        </p:nvPicPr>
        <p:blipFill>
          <a:blip r:embed="rId2"/>
          <a:stretch>
            <a:fillRect/>
          </a:stretch>
        </p:blipFill>
        <p:spPr>
          <a:xfrm>
            <a:off x="162422" y="5229200"/>
            <a:ext cx="1838325" cy="1524000"/>
          </a:xfrm>
          <a:prstGeom prst="rect">
            <a:avLst/>
          </a:prstGeom>
        </p:spPr>
      </p:pic>
      <p:pic>
        <p:nvPicPr>
          <p:cNvPr id="3076" name="Picture 4" descr="kfold meth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4940955"/>
            <a:ext cx="4608512" cy="1812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46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Leave-One-Out Cross Validation(LOOCV)</a:t>
            </a:r>
          </a:p>
        </p:txBody>
      </p:sp>
      <p:sp>
        <p:nvSpPr>
          <p:cNvPr id="3" name="Content Placeholder 2"/>
          <p:cNvSpPr>
            <a:spLocks noGrp="1"/>
          </p:cNvSpPr>
          <p:nvPr>
            <p:ph idx="1"/>
          </p:nvPr>
        </p:nvSpPr>
        <p:spPr/>
        <p:txBody>
          <a:bodyPr/>
          <a:lstStyle/>
          <a:p>
            <a:r>
              <a:rPr lang="en-IN" dirty="0"/>
              <a:t>This method of Cross-validation is similar to Leave-p-out Cross-validation but the only difference is that in this case </a:t>
            </a:r>
            <a:r>
              <a:rPr lang="en-IN" b="1" dirty="0"/>
              <a:t>p = 1</a:t>
            </a:r>
            <a:r>
              <a:rPr lang="en-IN" dirty="0"/>
              <a:t>. It actually saves a lot of time which is a big advantage.</a:t>
            </a:r>
          </a:p>
          <a:p>
            <a:r>
              <a:rPr lang="en-IN" dirty="0"/>
              <a:t>Although If the sample data is too large, it can still take a lot of time.</a:t>
            </a:r>
          </a:p>
          <a:p>
            <a:endParaRPr lang="en-IN" dirty="0"/>
          </a:p>
        </p:txBody>
      </p:sp>
      <p:pic>
        <p:nvPicPr>
          <p:cNvPr id="4098" name="Picture 2" descr="kfold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645024"/>
            <a:ext cx="5353050" cy="2105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23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6EA97DE96CB84E8C526BF093837D34" ma:contentTypeVersion="17" ma:contentTypeDescription="Create a new document." ma:contentTypeScope="" ma:versionID="620fe7fc6f15b7978a0d3c72c20a2240">
  <xsd:schema xmlns:xsd="http://www.w3.org/2001/XMLSchema" xmlns:xs="http://www.w3.org/2001/XMLSchema" xmlns:p="http://schemas.microsoft.com/office/2006/metadata/properties" xmlns:ns2="c9405b91-c366-46ef-9680-99183cd4181d" xmlns:ns3="37c5fae0-cb61-491e-a5b2-f5342e882e94" targetNamespace="http://schemas.microsoft.com/office/2006/metadata/properties" ma:root="true" ma:fieldsID="12ce543ee378ec854686a0a09c447319" ns2:_="" ns3:_="">
    <xsd:import namespace="c9405b91-c366-46ef-9680-99183cd4181d"/>
    <xsd:import namespace="37c5fae0-cb61-491e-a5b2-f5342e882e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05b91-c366-46ef-9680-99183cd41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5fae0-cb61-491e-a5b2-f5342e882e9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7492ae5-6b3e-4f70-93ef-a6858103c961}" ma:internalName="TaxCatchAll" ma:showField="CatchAllData" ma:web="37c5fae0-cb61-491e-a5b2-f5342e882e94">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9405b91-c366-46ef-9680-99183cd4181d">
      <Terms xmlns="http://schemas.microsoft.com/office/infopath/2007/PartnerControls"/>
    </lcf76f155ced4ddcb4097134ff3c332f>
    <TaxCatchAll xmlns="37c5fae0-cb61-491e-a5b2-f5342e882e94" xsi:nil="true"/>
    <SharedWithUsers xmlns="37c5fae0-cb61-491e-a5b2-f5342e882e94">
      <UserInfo>
        <DisplayName/>
        <AccountId xsi:nil="true"/>
        <AccountType/>
      </UserInfo>
    </SharedWithUsers>
  </documentManagement>
</p:properties>
</file>

<file path=customXml/itemProps1.xml><?xml version="1.0" encoding="utf-8"?>
<ds:datastoreItem xmlns:ds="http://schemas.openxmlformats.org/officeDocument/2006/customXml" ds:itemID="{94B30A21-A9A2-4504-B537-36B357C4C7DB}">
  <ds:schemaRefs>
    <ds:schemaRef ds:uri="http://schemas.microsoft.com/sharepoint/v3/contenttype/forms"/>
  </ds:schemaRefs>
</ds:datastoreItem>
</file>

<file path=customXml/itemProps2.xml><?xml version="1.0" encoding="utf-8"?>
<ds:datastoreItem xmlns:ds="http://schemas.openxmlformats.org/officeDocument/2006/customXml" ds:itemID="{119649C9-6A20-4292-A005-6BBFF7F2A688}"/>
</file>

<file path=customXml/itemProps3.xml><?xml version="1.0" encoding="utf-8"?>
<ds:datastoreItem xmlns:ds="http://schemas.openxmlformats.org/officeDocument/2006/customXml" ds:itemID="{7540C6F8-1788-40F7-833D-48EF7D73F6F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8760</TotalTime>
  <Words>187</Words>
  <Application>Microsoft Office PowerPoint</Application>
  <PresentationFormat>On-screen Show (4:3)</PresentationFormat>
  <Paragraphs>47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Cross-Validation in Machine Learning</vt:lpstr>
      <vt:lpstr>Roadmap</vt:lpstr>
      <vt:lpstr>What is Cross-Validation?</vt:lpstr>
      <vt:lpstr>Holdout method</vt:lpstr>
      <vt:lpstr>Life Cycle of K-Fold Cross-Validation </vt:lpstr>
      <vt:lpstr>K-Fold Cross-Validation </vt:lpstr>
      <vt:lpstr>Stratified K-fold Cross-Validation</vt:lpstr>
      <vt:lpstr>Leave-p-out Cross-Validation (LPOCV)</vt:lpstr>
      <vt:lpstr>Leave-One-Out Cross Validation(LOOCV)</vt:lpstr>
      <vt:lpstr>Limitations Of Cross-Validation</vt:lpstr>
      <vt:lpstr>References </vt:lpstr>
      <vt:lpstr>PowerPoint Presentation</vt:lpstr>
    </vt:vector>
  </TitlesOfParts>
  <Company>Ĳ ɦ禜</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Oscar Nierstrasz</dc:creator>
  <cp:lastModifiedBy>Prakash Periyasamy</cp:lastModifiedBy>
  <cp:revision>825</cp:revision>
  <cp:lastPrinted>2019-02-02T03:48:28Z</cp:lastPrinted>
  <dcterms:created xsi:type="dcterms:W3CDTF">2011-02-07T14:33:57Z</dcterms:created>
  <dcterms:modified xsi:type="dcterms:W3CDTF">2023-06-29T14:54:16Z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0x010100936EA97DE96CB84E8C526BF093837D34</vt:lpwstr>
  </property>
  <property fmtid="{D5CDD505-2E9C-101B-9397-08002B2CF9AE}" pid="3" name="Order">
    <vt:r8>2300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