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824" r:id="rId4"/>
  </p:sldMasterIdLst>
  <p:notesMasterIdLst>
    <p:notesMasterId r:id="rId16"/>
  </p:notesMasterIdLst>
  <p:handoutMasterIdLst>
    <p:handoutMasterId r:id="rId17"/>
  </p:handoutMasterIdLst>
  <p:sldIdLst>
    <p:sldId id="316" r:id="rId5"/>
    <p:sldId id="587" r:id="rId6"/>
    <p:sldId id="580" r:id="rId7"/>
    <p:sldId id="599" r:id="rId8"/>
    <p:sldId id="600" r:id="rId9"/>
    <p:sldId id="601" r:id="rId10"/>
    <p:sldId id="603" r:id="rId11"/>
    <p:sldId id="604" r:id="rId12"/>
    <p:sldId id="602" r:id="rId13"/>
    <p:sldId id="598" r:id="rId14"/>
    <p:sldId id="550" r:id="rId1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Helvetica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Helvetica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0BDC4"/>
    <a:srgbClr val="FF9999"/>
    <a:srgbClr val="C1DEFA"/>
    <a:srgbClr val="A7A7A7"/>
    <a:srgbClr val="D3D3D3"/>
    <a:srgbClr val="7F0101"/>
    <a:srgbClr val="B4CFDC"/>
    <a:srgbClr val="C9D4DC"/>
    <a:srgbClr val="9DB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970F4A-E5C9-43D9-8935-648B43851241}" v="1" dt="2023-07-24T18:03:30.315"/>
    <p1510:client id="{4F84AFC4-6378-4FD4-9FEC-89274770FE82}" v="2" dt="2023-07-25T00:55:56.11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rasanna Venkatesh S" userId="S::prasannavenkatesh.s2021a@vitstudent.ac.in::013cf89f-ccc7-4b16-8a00-2dac4152d344" providerId="AD" clId="Web-{4F84AFC4-6378-4FD4-9FEC-89274770FE82}"/>
    <pc:docChg chg="sldOrd">
      <pc:chgData name="Prasanna Venkatesh S" userId="S::prasannavenkatesh.s2021a@vitstudent.ac.in::013cf89f-ccc7-4b16-8a00-2dac4152d344" providerId="AD" clId="Web-{4F84AFC4-6378-4FD4-9FEC-89274770FE82}" dt="2023-07-25T00:55:56.115" v="1"/>
      <pc:docMkLst>
        <pc:docMk/>
      </pc:docMkLst>
      <pc:sldChg chg="ord">
        <pc:chgData name="Prasanna Venkatesh S" userId="S::prasannavenkatesh.s2021a@vitstudent.ac.in::013cf89f-ccc7-4b16-8a00-2dac4152d344" providerId="AD" clId="Web-{4F84AFC4-6378-4FD4-9FEC-89274770FE82}" dt="2023-07-25T00:55:56.115" v="1"/>
        <pc:sldMkLst>
          <pc:docMk/>
          <pc:sldMk cId="695073176" sldId="598"/>
        </pc:sldMkLst>
      </pc:sldChg>
    </pc:docChg>
  </pc:docChgLst>
  <pc:docChgLst>
    <pc:chgData name="Santhoshkumar S" userId="S::santhoshkumar.s2021b@vitstudent.ac.in::12f80b4a-e0c1-488b-b548-81e8a6131f32" providerId="AD" clId="Web-{4A970F4A-E5C9-43D9-8935-648B43851241}"/>
    <pc:docChg chg="sldOrd">
      <pc:chgData name="Santhoshkumar S" userId="S::santhoshkumar.s2021b@vitstudent.ac.in::12f80b4a-e0c1-488b-b548-81e8a6131f32" providerId="AD" clId="Web-{4A970F4A-E5C9-43D9-8935-648B43851241}" dt="2023-07-24T18:03:30.315" v="0"/>
      <pc:docMkLst>
        <pc:docMk/>
      </pc:docMkLst>
      <pc:sldChg chg="ord">
        <pc:chgData name="Santhoshkumar S" userId="S::santhoshkumar.s2021b@vitstudent.ac.in::12f80b4a-e0c1-488b-b548-81e8a6131f32" providerId="AD" clId="Web-{4A970F4A-E5C9-43D9-8935-648B43851241}" dt="2023-07-24T18:03:30.315" v="0"/>
        <pc:sldMkLst>
          <pc:docMk/>
          <pc:sldMk cId="1034345557" sldId="58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CCFB1384-598A-A640-ACB5-F116E6A90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4327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imes" charset="0"/>
              </a:defRPr>
            </a:lvl1pPr>
          </a:lstStyle>
          <a:p>
            <a:pPr>
              <a:defRPr/>
            </a:pPr>
            <a:fld id="{2889AE38-8DF2-F24B-8B10-D1A89E03137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5216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237791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Rot="1" noChangeAspect="1" noChangeArrowheads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>
              <a:latin typeface="Times" charset="0"/>
              <a:ea typeface="ＭＳ Ｐゴシック" charset="-128"/>
              <a:cs typeface="ＭＳ Ｐゴシック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632588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601D-3AAE-40C8-AA74-8FC5A9ACB9EB}" type="datetime1">
              <a:rPr lang="en-US" smtClean="0"/>
              <a:t>7/24/2023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54350F-E379-4457-9F02-64BB037BA63E}" type="slidenum">
              <a:rPr lang="en-IN" smtClean="0"/>
              <a:t>‹#›</a:t>
            </a:fld>
            <a:endParaRPr lang="en-IN"/>
          </a:p>
        </p:txBody>
      </p:sp>
      <p:sp>
        <p:nvSpPr>
          <p:cNvPr id="7" name="Rectangle 11"/>
          <p:cNvSpPr>
            <a:spLocks noChangeArrowheads="1"/>
          </p:cNvSpPr>
          <p:nvPr userDrawn="1"/>
        </p:nvSpPr>
        <p:spPr bwMode="auto">
          <a:xfrm>
            <a:off x="0" y="1447800"/>
            <a:ext cx="7315200" cy="5029200"/>
          </a:xfrm>
          <a:prstGeom prst="rect">
            <a:avLst/>
          </a:prstGeom>
          <a:solidFill>
            <a:srgbClr val="9CBDDE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>
              <a:defRPr/>
            </a:pPr>
            <a:endParaRPr lang="de-DE"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7979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5A9DC92-C8BC-42D5-A580-756951889998}" type="datetime1">
              <a:rPr lang="en-US" smtClean="0"/>
              <a:t>7/24/2023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8063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698B470-99CF-42E8-9021-EA4F0432F347}" type="datetime1">
              <a:rPr lang="en-US" smtClean="0"/>
              <a:t>7/24/2023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10951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156A98-3896-46F3-9288-3F385B3E9AEF}" type="datetime1">
              <a:rPr lang="en-US" smtClean="0"/>
              <a:t>7/24/2023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E2C696-35D1-0445-A507-37A2B163A30E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5942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10A4705-7E80-4A9A-9E73-B554149C5433}" type="datetime1">
              <a:rPr lang="en-US" smtClean="0"/>
              <a:t>7/24/2023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00452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597BA3A-ECD9-48DA-997C-59AB235470CA}" type="datetime1">
              <a:rPr lang="en-US" smtClean="0"/>
              <a:t>7/24/2023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AB25DAF-A2CB-1F4C-8B89-ABEC3F4977A2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3831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F90EBCA-E37B-4C17-9322-8333C0D42367}" type="datetime1">
              <a:rPr lang="en-US" smtClean="0"/>
              <a:t>7/24/2023</a:t>
            </a:fld>
            <a:endParaRPr lang="de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52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D53D596-18A4-4856-86F7-AB5F8709DC38}" type="datetime1">
              <a:rPr lang="en-US" smtClean="0"/>
              <a:t>7/24/2023</a:t>
            </a:fld>
            <a:endParaRPr lang="de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05FDE3-59EE-A74C-9AE1-D51F2D36BD58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4209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9BCE0C3-7827-4FFA-B37A-15C923879877}" type="datetime1">
              <a:rPr lang="en-US" smtClean="0"/>
              <a:t>7/24/2023</a:t>
            </a:fld>
            <a:endParaRPr lang="de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A5914AC-9068-8247-82D5-433C18FCE72A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64908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1135D04-CF71-4FB8-B0C6-A5A9C6D647F1}" type="datetime1">
              <a:rPr lang="en-US" smtClean="0"/>
              <a:t>7/24/2023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4369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37A9E28-6381-4663-9B99-E27587CB2268}" type="datetime1">
              <a:rPr lang="en-US" smtClean="0"/>
              <a:t>7/24/2023</a:t>
            </a:fld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27833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28BFACC-3042-40C6-BB9C-D7CD94F80556}" type="datetime1">
              <a:rPr lang="en-US" smtClean="0"/>
              <a:t>7/24/2023</a:t>
            </a:fld>
            <a:endParaRPr lang="de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 lang="en-IN"/>
              <a:t>IR and Symbol Table 1</a:t>
            </a:r>
            <a:endParaRPr lang="de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67ED4EAA-58F7-C94C-922C-A8384E3CB354}" type="slidenum">
              <a:rPr lang="de-CH" smtClean="0"/>
              <a:pPr>
                <a:defRPr/>
              </a:pPr>
              <a:t>‹#›</a:t>
            </a:fld>
            <a:endParaRPr lang="de-CH" sz="1400">
              <a:solidFill>
                <a:srgbClr val="7E7E7E"/>
              </a:solidFill>
              <a:latin typeface="Times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 userDrawn="1"/>
        </p:nvSpPr>
        <p:spPr bwMode="auto">
          <a:xfrm>
            <a:off x="0" y="0"/>
            <a:ext cx="9144000" cy="1447800"/>
          </a:xfrm>
          <a:prstGeom prst="rect">
            <a:avLst/>
          </a:prstGeom>
          <a:solidFill>
            <a:srgbClr val="E1EBF5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390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25" r:id="rId1"/>
    <p:sldLayoutId id="2147483826" r:id="rId2"/>
    <p:sldLayoutId id="2147483827" r:id="rId3"/>
    <p:sldLayoutId id="2147483828" r:id="rId4"/>
    <p:sldLayoutId id="2147483829" r:id="rId5"/>
    <p:sldLayoutId id="2147483830" r:id="rId6"/>
    <p:sldLayoutId id="2147483831" r:id="rId7"/>
    <p:sldLayoutId id="2147483832" r:id="rId8"/>
    <p:sldLayoutId id="2147483833" r:id="rId9"/>
    <p:sldLayoutId id="2147483834" r:id="rId10"/>
    <p:sldLayoutId id="2147483835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-learning-tutorial-abi.readthedocs.io/en/latest/content/overview/crossvalidation.html" TargetMode="External"/><Relationship Id="rId2" Type="http://schemas.openxmlformats.org/officeDocument/2006/relationships/hyperlink" Target="https://medium.com/edureka/cross-validation-in-machine-learning-d629dec3f497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cs.cmu.edu/~schneide/tut5/node42.html#:~:text=The%20holdout%20method%20is%20the,using%20the%20training%20set%20only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539750" y="1654175"/>
            <a:ext cx="8299450" cy="1143000"/>
          </a:xfrm>
        </p:spPr>
        <p:txBody>
          <a:bodyPr>
            <a:normAutofit fontScale="90000"/>
          </a:bodyPr>
          <a:lstStyle/>
          <a:p>
            <a:r>
              <a:rPr lang="en-IN" b="1"/>
              <a:t>Bias &amp; Variance in Machine Learning</a:t>
            </a:r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References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  <a:p>
            <a:r>
              <a:rPr lang="en-IN">
                <a:hlinkClick r:id="rId2"/>
              </a:rPr>
              <a:t>https://medium.com/edureka/cross-validation-in-machine-learning-d629dec3f497</a:t>
            </a:r>
            <a:endParaRPr lang="en-IN"/>
          </a:p>
          <a:p>
            <a:endParaRPr lang="en-IN"/>
          </a:p>
          <a:p>
            <a:r>
              <a:rPr lang="en-IN">
                <a:hlinkClick r:id="rId3"/>
              </a:rPr>
              <a:t>https://machine-learning-tutorial-abi.readthedocs.io/en/latest/content/overview/crossvalidation.html</a:t>
            </a:r>
            <a:endParaRPr lang="en-IN"/>
          </a:p>
          <a:p>
            <a:endParaRPr lang="en-IN"/>
          </a:p>
          <a:p>
            <a:r>
              <a:rPr lang="en-IN">
                <a:hlinkClick r:id="rId4"/>
              </a:rPr>
              <a:t>https://www.cs.cmu.edu/~schneide/tut5/node42.html#:~:text=The%20holdout%20method%20is%20the,using%20the%20training%20set%20only</a:t>
            </a:r>
            <a:r>
              <a:rPr lang="en-IN"/>
              <a:t>.</a:t>
            </a:r>
          </a:p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50731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IN" sz="4400"/>
              <a:t>Thanks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1664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/>
              <a:t>Total Prediction error</a:t>
            </a:r>
          </a:p>
        </p:txBody>
      </p:sp>
      <p:pic>
        <p:nvPicPr>
          <p:cNvPr id="1026" name="Picture 2" descr="https://miro.medium.com/v2/resize:fit:693/1*lPTm2uJvHF74tUc1IoEf3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5" y="2708920"/>
            <a:ext cx="6860477" cy="19442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Rectangle 4"/>
          <p:cNvSpPr/>
          <p:nvPr/>
        </p:nvSpPr>
        <p:spPr>
          <a:xfrm>
            <a:off x="755576" y="5351765"/>
            <a:ext cx="8064896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800">
                <a:solidFill>
                  <a:srgbClr val="555555"/>
                </a:solidFill>
                <a:latin typeface="Helvetica Neue"/>
              </a:rPr>
              <a:t>Error(</a:t>
            </a:r>
            <a:r>
              <a:rPr lang="es-ES" sz="1800" err="1">
                <a:solidFill>
                  <a:srgbClr val="555555"/>
                </a:solidFill>
                <a:latin typeface="Helvetica Neue"/>
              </a:rPr>
              <a:t>Model</a:t>
            </a:r>
            <a:r>
              <a:rPr lang="es-ES" sz="1800">
                <a:solidFill>
                  <a:srgbClr val="555555"/>
                </a:solidFill>
                <a:latin typeface="Helvetica Neue"/>
              </a:rPr>
              <a:t>) = </a:t>
            </a:r>
            <a:r>
              <a:rPr lang="es-ES" sz="1800" err="1">
                <a:solidFill>
                  <a:srgbClr val="555555"/>
                </a:solidFill>
                <a:latin typeface="Helvetica Neue"/>
              </a:rPr>
              <a:t>Variance</a:t>
            </a:r>
            <a:r>
              <a:rPr lang="es-ES" sz="1800">
                <a:solidFill>
                  <a:srgbClr val="555555"/>
                </a:solidFill>
                <a:latin typeface="Helvetica Neue"/>
              </a:rPr>
              <a:t>(</a:t>
            </a:r>
            <a:r>
              <a:rPr lang="es-ES" sz="1800" err="1">
                <a:solidFill>
                  <a:srgbClr val="555555"/>
                </a:solidFill>
                <a:latin typeface="Helvetica Neue"/>
              </a:rPr>
              <a:t>Model</a:t>
            </a:r>
            <a:r>
              <a:rPr lang="es-ES" sz="1800">
                <a:solidFill>
                  <a:srgbClr val="555555"/>
                </a:solidFill>
                <a:latin typeface="Helvetica Neue"/>
              </a:rPr>
              <a:t>) + </a:t>
            </a:r>
            <a:r>
              <a:rPr lang="es-ES" sz="1800" err="1">
                <a:solidFill>
                  <a:srgbClr val="555555"/>
                </a:solidFill>
                <a:latin typeface="Helvetica Neue"/>
              </a:rPr>
              <a:t>Bias</a:t>
            </a:r>
            <a:r>
              <a:rPr lang="es-ES" sz="1800">
                <a:solidFill>
                  <a:srgbClr val="555555"/>
                </a:solidFill>
                <a:latin typeface="Helvetica Neue"/>
              </a:rPr>
              <a:t>(</a:t>
            </a:r>
            <a:r>
              <a:rPr lang="es-ES" sz="1800" err="1">
                <a:solidFill>
                  <a:srgbClr val="555555"/>
                </a:solidFill>
                <a:latin typeface="Helvetica Neue"/>
              </a:rPr>
              <a:t>Model</a:t>
            </a:r>
            <a:r>
              <a:rPr lang="es-ES" sz="1800">
                <a:solidFill>
                  <a:srgbClr val="555555"/>
                </a:solidFill>
                <a:latin typeface="Helvetica Neue"/>
              </a:rPr>
              <a:t>) + </a:t>
            </a:r>
            <a:r>
              <a:rPr lang="es-ES" sz="1800" err="1">
                <a:solidFill>
                  <a:srgbClr val="555555"/>
                </a:solidFill>
                <a:latin typeface="Helvetica Neue"/>
              </a:rPr>
              <a:t>Variance</a:t>
            </a:r>
            <a:r>
              <a:rPr lang="es-ES" sz="1800">
                <a:solidFill>
                  <a:srgbClr val="555555"/>
                </a:solidFill>
                <a:latin typeface="Helvetica Neue"/>
              </a:rPr>
              <a:t>(Irreducible Error)</a:t>
            </a:r>
            <a:endParaRPr lang="en-IN" sz="1800"/>
          </a:p>
        </p:txBody>
      </p:sp>
    </p:spTree>
    <p:extLst>
      <p:ext uri="{BB962C8B-B14F-4D97-AF65-F5344CB8AC3E}">
        <p14:creationId xmlns:p14="http://schemas.microsoft.com/office/powerpoint/2010/main" val="3893001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3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ea typeface="ＭＳ Ｐゴシック" charset="-128"/>
                <a:cs typeface="ＭＳ Ｐゴシック" charset="-128"/>
              </a:rPr>
              <a:t>Roadmap</a:t>
            </a:r>
          </a:p>
        </p:txBody>
      </p:sp>
      <p:sp>
        <p:nvSpPr>
          <p:cNvPr id="11267" name="Rectangle 4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IN" sz="2800" b="1"/>
              <a:t>What is bias?</a:t>
            </a:r>
            <a:endParaRPr lang="en-IN" sz="2800"/>
          </a:p>
          <a:p>
            <a:r>
              <a:rPr lang="en-IN" sz="2800" b="1"/>
              <a:t>What is variance?</a:t>
            </a:r>
            <a:endParaRPr lang="en-IN" sz="2800"/>
          </a:p>
          <a:p>
            <a:r>
              <a:rPr lang="en-IN" sz="2800" b="1"/>
              <a:t>Understanding the </a:t>
            </a:r>
            <a:r>
              <a:rPr lang="en-IN" sz="2800" b="1" err="1"/>
              <a:t>tradeoff</a:t>
            </a:r>
            <a:endParaRPr lang="en-IN" sz="2800" b="1"/>
          </a:p>
          <a:p>
            <a:pPr marL="0" indent="0">
              <a:buNone/>
            </a:pPr>
            <a:endParaRPr lang="en-IN" sz="2800"/>
          </a:p>
        </p:txBody>
      </p:sp>
      <p:pic>
        <p:nvPicPr>
          <p:cNvPr id="11271" name="Picture 2" descr="roadmap-grey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629400" y="1905000"/>
            <a:ext cx="2116138" cy="1833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034345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2646" y="188640"/>
            <a:ext cx="7886700" cy="1325563"/>
          </a:xfrm>
        </p:spPr>
        <p:txBody>
          <a:bodyPr>
            <a:normAutofit/>
          </a:bodyPr>
          <a:lstStyle/>
          <a:p>
            <a:pPr fontAlgn="base"/>
            <a:r>
              <a:rPr lang="en-IN" b="1"/>
              <a:t>Bias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7830" y="1514203"/>
            <a:ext cx="7886700" cy="4351338"/>
          </a:xfrm>
        </p:spPr>
        <p:txBody>
          <a:bodyPr/>
          <a:lstStyle/>
          <a:p>
            <a:pPr fontAlgn="base"/>
            <a:r>
              <a:rPr lang="en-IN"/>
              <a:t>The bias is a measure of how close the model can capture the mapping function between inputs and outputs.</a:t>
            </a:r>
          </a:p>
          <a:p>
            <a:pPr fontAlgn="base"/>
            <a:endParaRPr lang="en-IN"/>
          </a:p>
          <a:p>
            <a:r>
              <a:rPr lang="en-IN" b="1"/>
              <a:t>It captures the rigidity of the model</a:t>
            </a:r>
            <a:r>
              <a:rPr lang="en-IN"/>
              <a:t>: the strength of the assumption the model has about the functional form of the mapping between inputs and outputs.</a:t>
            </a:r>
          </a:p>
          <a:p>
            <a:pPr marL="0" indent="0">
              <a:buNone/>
            </a:pPr>
            <a:endParaRPr lang="en-IN"/>
          </a:p>
        </p:txBody>
      </p:sp>
      <p:sp>
        <p:nvSpPr>
          <p:cNvPr id="8" name="Rectangle 7"/>
          <p:cNvSpPr/>
          <p:nvPr/>
        </p:nvSpPr>
        <p:spPr>
          <a:xfrm>
            <a:off x="577830" y="3712728"/>
            <a:ext cx="8136904" cy="20621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r>
              <a:rPr lang="en-IN" sz="1600"/>
              <a:t>Low Bias is desired : High Bias means </a:t>
            </a:r>
            <a:r>
              <a:rPr lang="en-IN" sz="1600" err="1"/>
              <a:t>UnderFitting</a:t>
            </a:r>
            <a:r>
              <a:rPr lang="en-IN" sz="1600"/>
              <a:t> of the model on training data.</a:t>
            </a:r>
          </a:p>
          <a:p>
            <a:endParaRPr lang="en-IN" sz="1600"/>
          </a:p>
          <a:p>
            <a:r>
              <a:rPr lang="en-IN" sz="1600" b="1"/>
              <a:t>Low Bias </a:t>
            </a:r>
            <a:r>
              <a:rPr lang="en-IN" sz="1600"/>
              <a:t>: Suggests less assumptions about the relation in data to predict the target function. </a:t>
            </a:r>
            <a:r>
              <a:rPr lang="en-IN" sz="1600" i="1"/>
              <a:t>Example: SVM, Decision Tree, KNN</a:t>
            </a:r>
          </a:p>
          <a:p>
            <a:endParaRPr lang="en-IN" sz="1600" i="1"/>
          </a:p>
          <a:p>
            <a:r>
              <a:rPr lang="en-IN" sz="1600" b="1"/>
              <a:t>High-Bias </a:t>
            </a:r>
            <a:r>
              <a:rPr lang="en-IN" sz="1600"/>
              <a:t>: Suggests more assumptions about the relation in data to predict the target function. </a:t>
            </a:r>
            <a:r>
              <a:rPr lang="en-IN" sz="1600" i="1"/>
              <a:t>Example: Linear Regression, Logistic Regression</a:t>
            </a:r>
            <a:endParaRPr lang="en-IN" sz="1600"/>
          </a:p>
          <a:p>
            <a:endParaRPr lang="en-IN" sz="1600"/>
          </a:p>
        </p:txBody>
      </p:sp>
    </p:spTree>
    <p:extLst>
      <p:ext uri="{BB962C8B-B14F-4D97-AF65-F5344CB8AC3E}">
        <p14:creationId xmlns:p14="http://schemas.microsoft.com/office/powerpoint/2010/main" val="1212702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Variance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Variance is the amount that the estimate of the target function will change if different training data was used.</a:t>
            </a:r>
          </a:p>
          <a:p>
            <a:r>
              <a:rPr lang="en-IN"/>
              <a:t>The </a:t>
            </a:r>
            <a:r>
              <a:rPr lang="en-IN" i="1"/>
              <a:t>variance</a:t>
            </a:r>
            <a:r>
              <a:rPr lang="en-IN"/>
              <a:t> of the learning method, how much the learning method will move around its mean.</a:t>
            </a:r>
          </a:p>
          <a:p>
            <a:r>
              <a:rPr lang="en-IN"/>
              <a:t>Low Variance is desired : High Variance means </a:t>
            </a:r>
            <a:r>
              <a:rPr lang="en-IN" err="1"/>
              <a:t>OverFitting</a:t>
            </a:r>
            <a:r>
              <a:rPr lang="en-IN"/>
              <a:t> of the model on training data.</a:t>
            </a:r>
          </a:p>
          <a:p>
            <a:r>
              <a:rPr lang="en-IN" b="1" i="1"/>
              <a:t>Model with high variance pays a lot of attention to training data and fail to generalize on the unseen data. As a result, such models perform very well on training data but has high prediction error on unseen/test data</a:t>
            </a:r>
            <a:br>
              <a:rPr lang="en-IN"/>
            </a:br>
            <a:br>
              <a:rPr lang="en-IN"/>
            </a:br>
            <a:endParaRPr lang="en-IN"/>
          </a:p>
        </p:txBody>
      </p:sp>
      <p:sp>
        <p:nvSpPr>
          <p:cNvPr id="4" name="Rectangle 3"/>
          <p:cNvSpPr/>
          <p:nvPr/>
        </p:nvSpPr>
        <p:spPr>
          <a:xfrm>
            <a:off x="755576" y="5517232"/>
            <a:ext cx="7200800" cy="954107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1400" b="1">
                <a:solidFill>
                  <a:srgbClr val="292929"/>
                </a:solidFill>
                <a:latin typeface="source-serif-pro"/>
              </a:rPr>
              <a:t>Low Variance</a:t>
            </a:r>
            <a:r>
              <a:rPr lang="en-IN" sz="1400">
                <a:solidFill>
                  <a:srgbClr val="292929"/>
                </a:solidFill>
                <a:latin typeface="source-serif-pro"/>
              </a:rPr>
              <a:t>: Small changes to the estimate of the target function with changes to the training dataset. </a:t>
            </a:r>
            <a:r>
              <a:rPr lang="en-IN" sz="1400" i="1">
                <a:solidFill>
                  <a:srgbClr val="292929"/>
                </a:solidFill>
                <a:latin typeface="source-serif-pro"/>
              </a:rPr>
              <a:t>Example: Linear Regression, Logistic Regression</a:t>
            </a:r>
            <a:endParaRPr lang="en-IN" sz="1400">
              <a:solidFill>
                <a:srgbClr val="292929"/>
              </a:solidFill>
              <a:latin typeface="source-serif-pro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IN" sz="1400" b="1">
                <a:solidFill>
                  <a:srgbClr val="292929"/>
                </a:solidFill>
                <a:latin typeface="source-serif-pro"/>
              </a:rPr>
              <a:t>High Variance</a:t>
            </a:r>
            <a:r>
              <a:rPr lang="en-IN" sz="1400">
                <a:solidFill>
                  <a:srgbClr val="292929"/>
                </a:solidFill>
                <a:latin typeface="source-serif-pro"/>
              </a:rPr>
              <a:t>: Large changes to the estimate of the target function with changes to the training </a:t>
            </a:r>
            <a:r>
              <a:rPr lang="en-IN" sz="1400" err="1">
                <a:solidFill>
                  <a:srgbClr val="292929"/>
                </a:solidFill>
                <a:latin typeface="source-serif-pro"/>
              </a:rPr>
              <a:t>dataset.</a:t>
            </a:r>
            <a:r>
              <a:rPr lang="en-IN" sz="1400" i="1" err="1">
                <a:solidFill>
                  <a:srgbClr val="292929"/>
                </a:solidFill>
                <a:latin typeface="source-serif-pro"/>
              </a:rPr>
              <a:t>Example</a:t>
            </a:r>
            <a:r>
              <a:rPr lang="en-IN" sz="1400" i="1">
                <a:solidFill>
                  <a:srgbClr val="292929"/>
                </a:solidFill>
                <a:latin typeface="source-serif-pro"/>
              </a:rPr>
              <a:t>: SVM, Decision Tree, KNN</a:t>
            </a:r>
            <a:endParaRPr lang="en-IN" sz="1400" b="0" i="0">
              <a:solidFill>
                <a:srgbClr val="292929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1928802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Bias-Variance Trade-Off</a:t>
            </a:r>
            <a:br>
              <a:rPr lang="en-IN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Ultimate goal of any machine learning algorithm is to build a prediction  model with Low Bias and Low Variance that is measure of reduced error and correct prediction power of any model.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/>
          <a:srcRect b="14300"/>
          <a:stretch/>
        </p:blipFill>
        <p:spPr>
          <a:xfrm>
            <a:off x="408266" y="2852936"/>
            <a:ext cx="3941168" cy="3654946"/>
          </a:xfrm>
          <a:prstGeom prst="rect">
            <a:avLst/>
          </a:prstGeom>
        </p:spPr>
      </p:pic>
      <p:pic>
        <p:nvPicPr>
          <p:cNvPr id="3076" name="Picture 4" descr="https://miro.medium.com/v2/resize:fit:875/1*ePMqfevdkn4GBgvsZKrCcw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023"/>
          <a:stretch/>
        </p:blipFill>
        <p:spPr bwMode="auto">
          <a:xfrm>
            <a:off x="4381426" y="3861048"/>
            <a:ext cx="4521374" cy="1319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00081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Bias-Variance Trade-Off</a:t>
            </a:r>
            <a:br>
              <a:rPr lang="en-IN"/>
            </a:br>
            <a:endParaRPr lang="en-IN"/>
          </a:p>
        </p:txBody>
      </p:sp>
      <p:pic>
        <p:nvPicPr>
          <p:cNvPr id="5122" name="Picture 2" descr="https://miro.medium.com/v2/resize:fit:875/1*G6LmHPJ6X0bySwnbQtnaCA.pn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79" r="12755"/>
          <a:stretch/>
        </p:blipFill>
        <p:spPr bwMode="auto">
          <a:xfrm>
            <a:off x="107504" y="2132856"/>
            <a:ext cx="5107498" cy="31683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/>
          <p:cNvSpPr/>
          <p:nvPr/>
        </p:nvSpPr>
        <p:spPr>
          <a:xfrm>
            <a:off x="395536" y="5301208"/>
            <a:ext cx="7920880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800">
                <a:solidFill>
                  <a:srgbClr val="292929"/>
                </a:solidFill>
                <a:latin typeface="source-serif-pro"/>
              </a:rPr>
              <a:t>Decreasing the Variance will increase the Bias</a:t>
            </a:r>
          </a:p>
          <a:p>
            <a:pPr marL="742950" lvl="1" indent="-285750">
              <a:buFont typeface="Wingdings" panose="05000000000000000000" pitchFamily="2" charset="2"/>
              <a:buChar char="Ø"/>
            </a:pPr>
            <a:r>
              <a:rPr lang="en-IN" sz="1800">
                <a:solidFill>
                  <a:srgbClr val="292929"/>
                </a:solidFill>
                <a:latin typeface="source-serif-pro"/>
              </a:rPr>
              <a:t>Decreasing the Bias will increase the Variance</a:t>
            </a:r>
          </a:p>
          <a:p>
            <a:r>
              <a:rPr lang="en-IN" sz="1800">
                <a:solidFill>
                  <a:srgbClr val="292929"/>
                </a:solidFill>
                <a:latin typeface="source-serif-pro"/>
              </a:rPr>
              <a:t>We need to have optimal model complexity (Sweet spot) between Bias and Variance which would never </a:t>
            </a:r>
            <a:r>
              <a:rPr lang="en-IN" sz="1800" err="1">
                <a:solidFill>
                  <a:srgbClr val="292929"/>
                </a:solidFill>
                <a:latin typeface="source-serif-pro"/>
              </a:rPr>
              <a:t>Underfit</a:t>
            </a:r>
            <a:r>
              <a:rPr lang="en-IN" sz="1800">
                <a:solidFill>
                  <a:srgbClr val="292929"/>
                </a:solidFill>
                <a:latin typeface="source-serif-pro"/>
              </a:rPr>
              <a:t> or </a:t>
            </a:r>
            <a:r>
              <a:rPr lang="en-IN" sz="1800" err="1">
                <a:solidFill>
                  <a:srgbClr val="292929"/>
                </a:solidFill>
                <a:latin typeface="source-serif-pro"/>
              </a:rPr>
              <a:t>Overfit</a:t>
            </a:r>
            <a:r>
              <a:rPr lang="en-IN" sz="1800">
                <a:solidFill>
                  <a:srgbClr val="292929"/>
                </a:solidFill>
                <a:latin typeface="source-serif-pro"/>
              </a:rPr>
              <a:t>.</a:t>
            </a:r>
            <a:endParaRPr lang="en-IN" sz="1800" b="0" i="0">
              <a:solidFill>
                <a:srgbClr val="292929"/>
              </a:solidFill>
              <a:effectLst/>
              <a:latin typeface="source-serif-pro"/>
            </a:endParaRPr>
          </a:p>
        </p:txBody>
      </p:sp>
    </p:spTree>
    <p:extLst>
      <p:ext uri="{BB962C8B-B14F-4D97-AF65-F5344CB8AC3E}">
        <p14:creationId xmlns:p14="http://schemas.microsoft.com/office/powerpoint/2010/main" val="34117398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/>
              <a:t>How are Bias, Variance and Irreducible Errors are related?</a:t>
            </a:r>
            <a:br>
              <a:rPr lang="en-IN" b="1"/>
            </a:b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i="1"/>
              <a:t>Error = Reducible Error + Irreducible Error</a:t>
            </a:r>
          </a:p>
          <a:p>
            <a:endParaRPr lang="es-ES" i="1"/>
          </a:p>
          <a:p>
            <a:endParaRPr lang="es-ES"/>
          </a:p>
          <a:p>
            <a:r>
              <a:rPr lang="en-IN"/>
              <a:t>Reducible Error is the sum of squared Bias and Variance.</a:t>
            </a:r>
            <a:br>
              <a:rPr lang="en-IN"/>
            </a:br>
            <a:r>
              <a:rPr lang="en-IN" i="1"/>
              <a:t>Reducible Error = Bias² + Variance</a:t>
            </a:r>
          </a:p>
          <a:p>
            <a:endParaRPr lang="en-IN" i="1"/>
          </a:p>
          <a:p>
            <a:r>
              <a:rPr lang="en-IN"/>
              <a:t>Combining the above two equations, we get</a:t>
            </a:r>
          </a:p>
          <a:p>
            <a:pPr marL="0" indent="0">
              <a:buNone/>
            </a:pPr>
            <a:br>
              <a:rPr lang="en-IN"/>
            </a:br>
            <a:r>
              <a:rPr lang="en-IN" b="1" i="1">
                <a:solidFill>
                  <a:srgbClr val="FF0000"/>
                </a:solidFill>
              </a:rPr>
              <a:t>Error = Bias² + Variance + Irreducible Error</a:t>
            </a:r>
            <a:br>
              <a:rPr lang="es-ES" b="1">
                <a:solidFill>
                  <a:srgbClr val="FF0000"/>
                </a:solidFill>
              </a:rPr>
            </a:br>
            <a:endParaRPr lang="en-IN" b="1">
              <a:solidFill>
                <a:srgbClr val="FF0000"/>
              </a:solidFill>
            </a:endParaRPr>
          </a:p>
        </p:txBody>
      </p:sp>
      <p:pic>
        <p:nvPicPr>
          <p:cNvPr id="6146" name="Picture 2" descr="https://miro.medium.com/v2/resize:fit:875/1*s8xcGcviGZGyX_2PyEOZSA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83" y="5330823"/>
            <a:ext cx="8334375" cy="98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8391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Bias-Variance Trade-Off</a:t>
            </a:r>
            <a:br>
              <a:rPr lang="en-IN"/>
            </a:b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51520" y="1556792"/>
            <a:ext cx="8263830" cy="4620171"/>
          </a:xfrm>
        </p:spPr>
        <p:txBody>
          <a:bodyPr>
            <a:normAutofit/>
          </a:bodyPr>
          <a:lstStyle/>
          <a:p>
            <a:r>
              <a:rPr lang="en-IN" sz="1800" b="1"/>
              <a:t>Lowering high Bias or </a:t>
            </a:r>
            <a:r>
              <a:rPr lang="en-IN" sz="1800" b="1" err="1"/>
              <a:t>Underfitting</a:t>
            </a:r>
            <a:r>
              <a:rPr lang="en-IN" sz="1800" b="1"/>
              <a:t>:</a:t>
            </a:r>
            <a:endParaRPr lang="en-IN" sz="1800"/>
          </a:p>
          <a:p>
            <a:pPr lvl="1"/>
            <a:r>
              <a:rPr lang="en-IN" sz="1600"/>
              <a:t>Use non Parameterised Algorithms</a:t>
            </a:r>
          </a:p>
          <a:p>
            <a:pPr lvl="1"/>
            <a:r>
              <a:rPr lang="en-IN" sz="1600"/>
              <a:t>Make model more complex with more features</a:t>
            </a:r>
          </a:p>
          <a:p>
            <a:pPr lvl="1"/>
            <a:r>
              <a:rPr lang="en-IN" sz="1600"/>
              <a:t>Use Non Linear Algorithms </a:t>
            </a:r>
            <a:r>
              <a:rPr lang="en-IN" sz="1600" i="1"/>
              <a:t>Example( Polynomial Regression, Kernel Function in SVM</a:t>
            </a:r>
            <a:endParaRPr lang="en-IN" sz="1600"/>
          </a:p>
          <a:p>
            <a:r>
              <a:rPr lang="en-IN" sz="1800" b="1"/>
              <a:t>Lowering high Variance or Overfitting:</a:t>
            </a:r>
            <a:endParaRPr lang="en-IN" sz="1800"/>
          </a:p>
          <a:p>
            <a:pPr lvl="1"/>
            <a:r>
              <a:rPr lang="en-IN" sz="1600"/>
              <a:t>Use More Data for training to make model learn maximum hidden pattern from the training data and model becomes generalised</a:t>
            </a:r>
          </a:p>
          <a:p>
            <a:pPr lvl="1"/>
            <a:r>
              <a:rPr lang="en-IN" sz="1600"/>
              <a:t>Use Regularization Techniques</a:t>
            </a:r>
          </a:p>
          <a:p>
            <a:pPr lvl="1"/>
            <a:r>
              <a:rPr lang="en-IN" sz="1600"/>
              <a:t>Hyper Parameter Tuning to avoid Overfitting</a:t>
            </a:r>
          </a:p>
          <a:p>
            <a:pPr lvl="1"/>
            <a:r>
              <a:rPr lang="en-IN" sz="1600"/>
              <a:t>Use less number of features</a:t>
            </a:r>
          </a:p>
          <a:p>
            <a:pPr lvl="1"/>
            <a:r>
              <a:rPr lang="en-IN" sz="1600"/>
              <a:t>Reduce complexity of Model</a:t>
            </a:r>
            <a:endParaRPr lang="en-IN" sz="1200"/>
          </a:p>
        </p:txBody>
      </p:sp>
      <p:sp>
        <p:nvSpPr>
          <p:cNvPr id="7" name="Rectangle 6"/>
          <p:cNvSpPr/>
          <p:nvPr/>
        </p:nvSpPr>
        <p:spPr>
          <a:xfrm>
            <a:off x="400144" y="5157192"/>
            <a:ext cx="8119814" cy="1200329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IN" sz="1800" b="1">
                <a:latin typeface="+mn-lt"/>
              </a:rPr>
              <a:t>Parametric or linear machine learning algorithms </a:t>
            </a:r>
            <a:r>
              <a:rPr lang="en-IN" sz="1800">
                <a:latin typeface="+mn-lt"/>
              </a:rPr>
              <a:t>often have a high bias but a low variance.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IN" sz="1800" b="1">
                <a:latin typeface="+mn-lt"/>
              </a:rPr>
              <a:t>Non-parametric or non-linear machine learning algorithms</a:t>
            </a:r>
            <a:r>
              <a:rPr lang="en-IN" sz="1800">
                <a:latin typeface="+mn-lt"/>
              </a:rPr>
              <a:t> often have low bias but high variance.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09810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936EA97DE96CB84E8C526BF093837D34" ma:contentTypeVersion="17" ma:contentTypeDescription="Create a new document." ma:contentTypeScope="" ma:versionID="620fe7fc6f15b7978a0d3c72c20a2240">
  <xsd:schema xmlns:xsd="http://www.w3.org/2001/XMLSchema" xmlns:xs="http://www.w3.org/2001/XMLSchema" xmlns:p="http://schemas.microsoft.com/office/2006/metadata/properties" xmlns:ns2="c9405b91-c366-46ef-9680-99183cd4181d" xmlns:ns3="37c5fae0-cb61-491e-a5b2-f5342e882e94" targetNamespace="http://schemas.microsoft.com/office/2006/metadata/properties" ma:root="true" ma:fieldsID="12ce543ee378ec854686a0a09c447319" ns2:_="" ns3:_="">
    <xsd:import namespace="c9405b91-c366-46ef-9680-99183cd4181d"/>
    <xsd:import namespace="37c5fae0-cb61-491e-a5b2-f5342e882e9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9405b91-c366-46ef-9680-99183cd418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d34f2db7-5c9e-4885-aa5f-8b428826e26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1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7c5fae0-cb61-491e-a5b2-f5342e882e94" elementFormDefault="qualified">
    <xsd:import namespace="http://schemas.microsoft.com/office/2006/documentManagement/types"/>
    <xsd:import namespace="http://schemas.microsoft.com/office/infopath/2007/PartnerControls"/>
    <xsd:element name="TaxCatchAll" ma:index="20" nillable="true" ma:displayName="Taxonomy Catch All Column" ma:hidden="true" ma:list="{97492ae5-6b3e-4f70-93ef-a6858103c961}" ma:internalName="TaxCatchAll" ma:showField="CatchAllData" ma:web="37c5fae0-cb61-491e-a5b2-f5342e882e9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9405b91-c366-46ef-9680-99183cd4181d">
      <Terms xmlns="http://schemas.microsoft.com/office/infopath/2007/PartnerControls"/>
    </lcf76f155ced4ddcb4097134ff3c332f>
    <TaxCatchAll xmlns="37c5fae0-cb61-491e-a5b2-f5342e882e94" xsi:nil="true"/>
    <SharedWithUsers xmlns="37c5fae0-cb61-491e-a5b2-f5342e882e94">
      <UserInfo>
        <DisplayName/>
        <AccountId xsi:nil="true"/>
        <AccountType/>
      </UserInfo>
    </SharedWithUsers>
  </documentManagement>
</p:properties>
</file>

<file path=customXml/itemProps1.xml><?xml version="1.0" encoding="utf-8"?>
<ds:datastoreItem xmlns:ds="http://schemas.openxmlformats.org/officeDocument/2006/customXml" ds:itemID="{37B331D2-895A-4BB4-91D8-197ACC49FEAE}"/>
</file>

<file path=customXml/itemProps2.xml><?xml version="1.0" encoding="utf-8"?>
<ds:datastoreItem xmlns:ds="http://schemas.openxmlformats.org/officeDocument/2006/customXml" ds:itemID="{8D191DF1-A3E0-4833-A343-B27F271151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B8C24-8656-4B0F-B146-ECFEA1774DF4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Application>Microsoft Office PowerPoint</Application>
  <PresentationFormat>On-screen Show (4:3)</PresentationFormat>
  <Slides>11</Slides>
  <Notes>2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Bias &amp; Variance in Machine Learning</vt:lpstr>
      <vt:lpstr>Total Prediction error</vt:lpstr>
      <vt:lpstr>Roadmap</vt:lpstr>
      <vt:lpstr>Bias</vt:lpstr>
      <vt:lpstr>Variance </vt:lpstr>
      <vt:lpstr>Bias-Variance Trade-Off </vt:lpstr>
      <vt:lpstr>Bias-Variance Trade-Off </vt:lpstr>
      <vt:lpstr>How are Bias, Variance and Irreducible Errors are related? </vt:lpstr>
      <vt:lpstr>Bias-Variance Trade-Off </vt:lpstr>
      <vt:lpstr>References </vt:lpstr>
      <vt:lpstr>PowerPoint Presentation</vt:lpstr>
    </vt:vector>
  </TitlesOfParts>
  <Company>Ĳ ɦ禜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Oscar Nierstrasz</dc:creator>
  <cp:revision>1</cp:revision>
  <cp:lastPrinted>2019-02-02T03:48:28Z</cp:lastPrinted>
  <dcterms:created xsi:type="dcterms:W3CDTF">2011-02-07T14:33:57Z</dcterms:created>
  <dcterms:modified xsi:type="dcterms:W3CDTF">2023-07-25T00:56:37Z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0x010100936EA97DE96CB84E8C526BF093837D34</vt:lpwstr>
  </property>
  <property fmtid="{D5CDD505-2E9C-101B-9397-08002B2CF9AE}" pid="3" name="Order">
    <vt:r8>2700</vt:r8>
  </property>
  <property fmtid="{D5CDD505-2E9C-101B-9397-08002B2CF9AE}" pid="4" name="xd_Signature">
    <vt:bool>false</vt:bool>
  </property>
  <property fmtid="{D5CDD505-2E9C-101B-9397-08002B2CF9AE}" pid="5" name="xd_ProgID">
    <vt:lpwstr/>
  </property>
  <property fmtid="{D5CDD505-2E9C-101B-9397-08002B2CF9AE}" pid="6" name="_SourceUrl">
    <vt:lpwstr/>
  </property>
  <property fmtid="{D5CDD505-2E9C-101B-9397-08002B2CF9AE}" pid="7" name="_SharedFileIndex">
    <vt:lpwstr/>
  </property>
  <property fmtid="{D5CDD505-2E9C-101B-9397-08002B2CF9AE}" pid="8" name="ComplianceAssetId">
    <vt:lpwstr/>
  </property>
  <property fmtid="{D5CDD505-2E9C-101B-9397-08002B2CF9AE}" pid="9" name="TemplateUrl">
    <vt:lpwstr/>
  </property>
  <property fmtid="{D5CDD505-2E9C-101B-9397-08002B2CF9AE}" pid="10" name="_ExtendedDescription">
    <vt:lpwstr/>
  </property>
  <property fmtid="{D5CDD505-2E9C-101B-9397-08002B2CF9AE}" pid="11" name="TriggerFlowInfo">
    <vt:lpwstr/>
  </property>
</Properties>
</file>