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300" r:id="rId5"/>
    <p:sldId id="301" r:id="rId6"/>
    <p:sldId id="302" r:id="rId7"/>
    <p:sldId id="303" r:id="rId8"/>
    <p:sldId id="304" r:id="rId9"/>
    <p:sldId id="305" r:id="rId10"/>
    <p:sldId id="306" r:id="rId11"/>
    <p:sldId id="307" r:id="rId12"/>
    <p:sldId id="308" r:id="rId13"/>
    <p:sldId id="309" r:id="rId14"/>
    <p:sldId id="311" r:id="rId15"/>
    <p:sldId id="312" r:id="rId16"/>
    <p:sldId id="310" r:id="rId17"/>
    <p:sldId id="313" r:id="rId18"/>
    <p:sldId id="299" r:id="rId1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1143000" y="685800"/>
            <a:ext cx="4572000" cy="3429000"/>
          </a:xfrm>
          <a:prstGeom prst="rect">
            <a:avLst/>
          </a:prstGeom>
        </p:spPr>
        <p:txBody>
          <a:bodyPr/>
          <a:lstStyle/>
          <a:p>
            <a:endParaRPr/>
          </a:p>
        </p:txBody>
      </p:sp>
      <p:sp>
        <p:nvSpPr>
          <p:cNvPr id="115" name="Shape 11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35698397"/>
      </p:ext>
    </p:extLst>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143000" y="1122362"/>
            <a:ext cx="6858000" cy="2387601"/>
          </a:xfrm>
          <a:prstGeom prst="rect">
            <a:avLst/>
          </a:prstGeom>
        </p:spPr>
        <p:txBody>
          <a:bodyPr anchor="b"/>
          <a:lstStyle>
            <a:lvl1pPr algn="ctr">
              <a:defRPr sz="4500"/>
            </a:lvl1pPr>
          </a:lstStyle>
          <a:p>
            <a:r>
              <a:t>Title Text</a:t>
            </a:r>
          </a:p>
        </p:txBody>
      </p:sp>
      <p:sp>
        <p:nvSpPr>
          <p:cNvPr id="13" name="Body Level One…"/>
          <p:cNvSpPr txBox="1">
            <a:spLocks noGrp="1"/>
          </p:cNvSpPr>
          <p:nvPr>
            <p:ph type="body" sz="quarter" idx="1"/>
          </p:nvPr>
        </p:nvSpPr>
        <p:spPr>
          <a:xfrm>
            <a:off x="1143000" y="3602037"/>
            <a:ext cx="6858000" cy="1655763"/>
          </a:xfrm>
          <a:prstGeom prst="rect">
            <a:avLst/>
          </a:prstGeom>
        </p:spPr>
        <p:txBody>
          <a:bodyPr/>
          <a:lstStyle>
            <a:lvl1pPr marL="361950" indent="-266700" algn="ctr">
              <a:buClrTx/>
              <a:buSzTx/>
              <a:buFontTx/>
              <a:buNone/>
              <a:defRPr sz="1800"/>
            </a:lvl1pPr>
            <a:lvl2pPr marL="361950" indent="209550" algn="ctr">
              <a:buClrTx/>
              <a:buSzTx/>
              <a:buFontTx/>
              <a:buNone/>
              <a:defRPr sz="1800"/>
            </a:lvl2pPr>
            <a:lvl3pPr marL="361950" indent="685800" algn="ctr">
              <a:buClrTx/>
              <a:buSzTx/>
              <a:buFontTx/>
              <a:buNone/>
              <a:defRPr sz="1800"/>
            </a:lvl3pPr>
            <a:lvl4pPr marL="361950" indent="1152525" algn="ctr">
              <a:buClrTx/>
              <a:buSzTx/>
              <a:buFontTx/>
              <a:buNone/>
              <a:defRPr sz="1800"/>
            </a:lvl4pPr>
            <a:lvl5pPr marL="361950" indent="1609725" algn="ctr">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4" name="Google Shape;22;p32"/>
          <p:cNvSpPr/>
          <p:nvPr/>
        </p:nvSpPr>
        <p:spPr>
          <a:xfrm>
            <a:off x="0" y="1447800"/>
            <a:ext cx="7315200" cy="5029200"/>
          </a:xfrm>
          <a:prstGeom prst="rect">
            <a:avLst/>
          </a:prstGeom>
          <a:solidFill>
            <a:srgbClr val="9CBDDE"/>
          </a:solidFill>
          <a:ln w="12700">
            <a:miter lim="400000"/>
          </a:ln>
        </p:spPr>
        <p:txBody>
          <a:bodyPr lIns="0" tIns="0" rIns="0" bIns="0" anchor="ctr"/>
          <a:lstStyle/>
          <a:p>
            <a:pPr algn="ctr">
              <a:defRPr sz="2400">
                <a:latin typeface="Times Roman"/>
                <a:ea typeface="Times Roman"/>
                <a:cs typeface="Times Roman"/>
                <a:sym typeface="Times Roman"/>
              </a:defRPr>
            </a:pPr>
            <a:endParaRP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_TITLE_AND_VERTICAL_TEXT">
    <p:spTree>
      <p:nvGrpSpPr>
        <p:cNvPr id="1" name=""/>
        <p:cNvGrpSpPr/>
        <p:nvPr/>
      </p:nvGrpSpPr>
      <p:grpSpPr>
        <a:xfrm>
          <a:off x="0" y="0"/>
          <a:ext cx="0" cy="0"/>
          <a:chOff x="0" y="0"/>
          <a:chExt cx="0" cy="0"/>
        </a:xfrm>
      </p:grpSpPr>
      <p:sp>
        <p:nvSpPr>
          <p:cNvPr id="106" name="Title Text"/>
          <p:cNvSpPr txBox="1">
            <a:spLocks noGrp="1"/>
          </p:cNvSpPr>
          <p:nvPr>
            <p:ph type="title"/>
          </p:nvPr>
        </p:nvSpPr>
        <p:spPr>
          <a:xfrm rot="5400000">
            <a:off x="4623592" y="2285206"/>
            <a:ext cx="5811839" cy="1971676"/>
          </a:xfrm>
          <a:prstGeom prst="rect">
            <a:avLst/>
          </a:prstGeom>
        </p:spPr>
        <p:txBody>
          <a:bodyPr/>
          <a:lstStyle/>
          <a:p>
            <a:r>
              <a:t>Title Text</a:t>
            </a:r>
          </a:p>
        </p:txBody>
      </p:sp>
      <p:sp>
        <p:nvSpPr>
          <p:cNvPr id="107" name="Body Level One…"/>
          <p:cNvSpPr txBox="1">
            <a:spLocks noGrp="1"/>
          </p:cNvSpPr>
          <p:nvPr>
            <p:ph type="body" idx="1"/>
          </p:nvPr>
        </p:nvSpPr>
        <p:spPr>
          <a:xfrm rot="5400000">
            <a:off x="623093" y="370681"/>
            <a:ext cx="5811838" cy="58007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OBJEC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38" name="Title Text"/>
          <p:cNvSpPr txBox="1">
            <a:spLocks noGrp="1"/>
          </p:cNvSpPr>
          <p:nvPr>
            <p:ph type="title"/>
          </p:nvPr>
        </p:nvSpPr>
        <p:spPr>
          <a:xfrm>
            <a:off x="623887" y="1709739"/>
            <a:ext cx="7886701" cy="2852737"/>
          </a:xfrm>
          <a:prstGeom prst="rect">
            <a:avLst/>
          </a:prstGeom>
        </p:spPr>
        <p:txBody>
          <a:bodyPr anchor="b"/>
          <a:lstStyle>
            <a:lvl1pPr>
              <a:defRPr sz="4500"/>
            </a:lvl1pPr>
          </a:lstStyle>
          <a:p>
            <a:r>
              <a:t>Title Text</a:t>
            </a:r>
          </a:p>
        </p:txBody>
      </p:sp>
      <p:sp>
        <p:nvSpPr>
          <p:cNvPr id="39" name="Body Level One…"/>
          <p:cNvSpPr txBox="1">
            <a:spLocks noGrp="1"/>
          </p:cNvSpPr>
          <p:nvPr>
            <p:ph type="body" sz="quarter" idx="1"/>
          </p:nvPr>
        </p:nvSpPr>
        <p:spPr>
          <a:xfrm>
            <a:off x="623887" y="4589464"/>
            <a:ext cx="7886701" cy="1500188"/>
          </a:xfrm>
          <a:prstGeom prst="rect">
            <a:avLst/>
          </a:prstGeom>
        </p:spPr>
        <p:txBody>
          <a:bodyPr/>
          <a:lstStyle>
            <a:lvl1pPr marL="228600" indent="0">
              <a:buClrTx/>
              <a:buSzTx/>
              <a:buFontTx/>
              <a:buNone/>
              <a:defRPr sz="1800">
                <a:solidFill>
                  <a:srgbClr val="888888"/>
                </a:solidFill>
              </a:defRPr>
            </a:lvl1pPr>
            <a:lvl2pPr marL="228600" indent="457200">
              <a:buClrTx/>
              <a:buSzTx/>
              <a:buFontTx/>
              <a:buNone/>
              <a:defRPr sz="1800">
                <a:solidFill>
                  <a:srgbClr val="888888"/>
                </a:solidFill>
              </a:defRPr>
            </a:lvl2pPr>
            <a:lvl3pPr marL="228600" indent="914400">
              <a:buClrTx/>
              <a:buSzTx/>
              <a:buFontTx/>
              <a:buNone/>
              <a:defRPr sz="1800">
                <a:solidFill>
                  <a:srgbClr val="888888"/>
                </a:solidFill>
              </a:defRPr>
            </a:lvl3pPr>
            <a:lvl4pPr marL="228600" indent="1371600">
              <a:buClrTx/>
              <a:buSzTx/>
              <a:buFontTx/>
              <a:buNone/>
              <a:defRPr sz="1800">
                <a:solidFill>
                  <a:srgbClr val="888888"/>
                </a:solidFill>
              </a:defRPr>
            </a:lvl4pPr>
            <a:lvl5pPr marL="228600" indent="1828800">
              <a:buClrTx/>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_OBJECTS">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Google Shape;42;p36"/>
          <p:cNvSpPr txBox="1">
            <a:spLocks noGrp="1"/>
          </p:cNvSpPr>
          <p:nvPr>
            <p:ph type="body" sz="half" idx="21"/>
          </p:nvPr>
        </p:nvSpPr>
        <p:spPr>
          <a:xfrm>
            <a:off x="4629150" y="1825625"/>
            <a:ext cx="3886200" cy="4351338"/>
          </a:xfrm>
          <a:prstGeom prst="rect">
            <a:avLst/>
          </a:prstGeom>
        </p:spPr>
        <p:txBody>
          <a:bodyPr/>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_OBJECTS_WITH_TEXT">
    <p:spTree>
      <p:nvGrpSpPr>
        <p:cNvPr id="1" name=""/>
        <p:cNvGrpSpPr/>
        <p:nvPr/>
      </p:nvGrpSpPr>
      <p:grpSpPr>
        <a:xfrm>
          <a:off x="0" y="0"/>
          <a:ext cx="0" cy="0"/>
          <a:chOff x="0" y="0"/>
          <a:chExt cx="0" cy="0"/>
        </a:xfrm>
      </p:grpSpPr>
      <p:sp>
        <p:nvSpPr>
          <p:cNvPr id="57" name="Title Text"/>
          <p:cNvSpPr txBox="1">
            <a:spLocks noGrp="1"/>
          </p:cNvSpPr>
          <p:nvPr>
            <p:ph type="title"/>
          </p:nvPr>
        </p:nvSpPr>
        <p:spPr>
          <a:xfrm>
            <a:off x="629841" y="365125"/>
            <a:ext cx="7886701" cy="1325564"/>
          </a:xfrm>
          <a:prstGeom prst="rect">
            <a:avLst/>
          </a:prstGeom>
        </p:spPr>
        <p:txBody>
          <a:bodyPr/>
          <a:lstStyle/>
          <a:p>
            <a:r>
              <a:t>Title Text</a:t>
            </a:r>
          </a:p>
        </p:txBody>
      </p:sp>
      <p:sp>
        <p:nvSpPr>
          <p:cNvPr id="58" name="Body Level One…"/>
          <p:cNvSpPr txBox="1">
            <a:spLocks noGrp="1"/>
          </p:cNvSpPr>
          <p:nvPr>
            <p:ph type="body" sz="quarter" idx="1"/>
          </p:nvPr>
        </p:nvSpPr>
        <p:spPr>
          <a:xfrm>
            <a:off x="629841" y="1681163"/>
            <a:ext cx="3868341" cy="823913"/>
          </a:xfrm>
          <a:prstGeom prst="rect">
            <a:avLst/>
          </a:prstGeom>
        </p:spPr>
        <p:txBody>
          <a:bodyPr anchor="b"/>
          <a:lstStyle>
            <a:lvl1pPr marL="228600" indent="0">
              <a:buClrTx/>
              <a:buSzTx/>
              <a:buFontTx/>
              <a:buNone/>
              <a:defRPr sz="1800" b="1"/>
            </a:lvl1pPr>
            <a:lvl2pPr marL="228600" indent="457200">
              <a:buClrTx/>
              <a:buSzTx/>
              <a:buFontTx/>
              <a:buNone/>
              <a:defRPr sz="1800" b="1"/>
            </a:lvl2pPr>
            <a:lvl3pPr marL="228600" indent="914400">
              <a:buClrTx/>
              <a:buSzTx/>
              <a:buFontTx/>
              <a:buNone/>
              <a:defRPr sz="1800" b="1"/>
            </a:lvl3pPr>
            <a:lvl4pPr marL="228600" indent="1371600">
              <a:buClrTx/>
              <a:buSzTx/>
              <a:buFontTx/>
              <a:buNone/>
              <a:defRPr sz="1800" b="1"/>
            </a:lvl4pPr>
            <a:lvl5pPr marL="228600" indent="1828800">
              <a:buClrTx/>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59" name="Google Shape;49;p37"/>
          <p:cNvSpPr txBox="1">
            <a:spLocks noGrp="1"/>
          </p:cNvSpPr>
          <p:nvPr>
            <p:ph type="body" sz="half" idx="21"/>
          </p:nvPr>
        </p:nvSpPr>
        <p:spPr>
          <a:xfrm>
            <a:off x="629841" y="2505075"/>
            <a:ext cx="3868341" cy="3684588"/>
          </a:xfrm>
          <a:prstGeom prst="rect">
            <a:avLst/>
          </a:prstGeom>
        </p:spPr>
        <p:txBody>
          <a:bodyPr/>
          <a:lstStyle/>
          <a:p>
            <a:endParaRPr/>
          </a:p>
        </p:txBody>
      </p:sp>
      <p:sp>
        <p:nvSpPr>
          <p:cNvPr id="60" name="Google Shape;50;p37"/>
          <p:cNvSpPr txBox="1">
            <a:spLocks noGrp="1"/>
          </p:cNvSpPr>
          <p:nvPr>
            <p:ph type="body" sz="quarter" idx="22"/>
          </p:nvPr>
        </p:nvSpPr>
        <p:spPr>
          <a:xfrm>
            <a:off x="4629150" y="1681163"/>
            <a:ext cx="3887392" cy="823913"/>
          </a:xfrm>
          <a:prstGeom prst="rect">
            <a:avLst/>
          </a:prstGeom>
        </p:spPr>
        <p:txBody>
          <a:bodyPr anchor="b"/>
          <a:lstStyle/>
          <a:p>
            <a:pPr marL="228600" indent="0">
              <a:buClrTx/>
              <a:buSzTx/>
              <a:buFontTx/>
              <a:buNone/>
              <a:defRPr sz="1800" b="1"/>
            </a:pPr>
            <a:endParaRPr/>
          </a:p>
        </p:txBody>
      </p:sp>
      <p:sp>
        <p:nvSpPr>
          <p:cNvPr id="61" name="Google Shape;51;p37"/>
          <p:cNvSpPr txBox="1">
            <a:spLocks noGrp="1"/>
          </p:cNvSpPr>
          <p:nvPr>
            <p:ph type="body" sz="half" idx="23"/>
          </p:nvPr>
        </p:nvSpPr>
        <p:spPr>
          <a:xfrm>
            <a:off x="4629150" y="2505075"/>
            <a:ext cx="3887392" cy="3684588"/>
          </a:xfrm>
          <a:prstGeom prst="rect">
            <a:avLst/>
          </a:prstGeom>
        </p:spPr>
        <p:txBody>
          <a:bodyPr/>
          <a:lstStyle/>
          <a:p>
            <a:endParaRP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9" name="Title Text"/>
          <p:cNvSpPr txBox="1">
            <a:spLocks noGrp="1"/>
          </p:cNvSpPr>
          <p:nvPr>
            <p:ph type="title"/>
          </p:nvPr>
        </p:nvSpPr>
        <p:spPr>
          <a:prstGeom prst="rect">
            <a:avLst/>
          </a:prstGeom>
        </p:spPr>
        <p:txBody>
          <a:bodyPr/>
          <a:lstStyle/>
          <a:p>
            <a:r>
              <a:t>Title Text</a:t>
            </a: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OBJECT_WITH_CAPTION_TEXT">
    <p:spTree>
      <p:nvGrpSpPr>
        <p:cNvPr id="1" name=""/>
        <p:cNvGrpSpPr/>
        <p:nvPr/>
      </p:nvGrpSpPr>
      <p:grpSpPr>
        <a:xfrm>
          <a:off x="0" y="0"/>
          <a:ext cx="0" cy="0"/>
          <a:chOff x="0" y="0"/>
          <a:chExt cx="0" cy="0"/>
        </a:xfrm>
      </p:grpSpPr>
      <p:sp>
        <p:nvSpPr>
          <p:cNvPr id="77" name="Title Text"/>
          <p:cNvSpPr txBox="1">
            <a:spLocks noGrp="1"/>
          </p:cNvSpPr>
          <p:nvPr>
            <p:ph type="title"/>
          </p:nvPr>
        </p:nvSpPr>
        <p:spPr>
          <a:xfrm>
            <a:off x="629841" y="457200"/>
            <a:ext cx="2949178" cy="1600200"/>
          </a:xfrm>
          <a:prstGeom prst="rect">
            <a:avLst/>
          </a:prstGeom>
        </p:spPr>
        <p:txBody>
          <a:bodyPr anchor="b"/>
          <a:lstStyle>
            <a:lvl1pPr>
              <a:defRPr sz="2400"/>
            </a:lvl1pPr>
          </a:lstStyle>
          <a:p>
            <a:r>
              <a:t>Title Text</a:t>
            </a:r>
          </a:p>
        </p:txBody>
      </p:sp>
      <p:sp>
        <p:nvSpPr>
          <p:cNvPr id="78" name="Body Level One…"/>
          <p:cNvSpPr txBox="1">
            <a:spLocks noGrp="1"/>
          </p:cNvSpPr>
          <p:nvPr>
            <p:ph type="body" sz="half" idx="1"/>
          </p:nvPr>
        </p:nvSpPr>
        <p:spPr>
          <a:xfrm>
            <a:off x="3887391" y="987425"/>
            <a:ext cx="4629151" cy="4873626"/>
          </a:xfrm>
          <a:prstGeom prst="rect">
            <a:avLst/>
          </a:prstGeom>
        </p:spPr>
        <p:txBody>
          <a:bodyPr/>
          <a:lstStyle>
            <a:lvl1pPr indent="-381000">
              <a:buSzPts val="2400"/>
              <a:defRPr sz="2400"/>
            </a:lvl1pPr>
            <a:lvl2pPr marL="966107" indent="-413657">
              <a:buSzPts val="2400"/>
              <a:defRPr sz="2400"/>
            </a:lvl2pPr>
            <a:lvl3pPr marL="1485900" indent="-457200">
              <a:buSzPts val="2400"/>
              <a:defRPr sz="2400"/>
            </a:lvl3pPr>
            <a:lvl4pPr marL="2023110" indent="-518160">
              <a:buSzPts val="2400"/>
              <a:defRPr sz="2400"/>
            </a:lvl4pPr>
            <a:lvl5pPr marL="2480310" indent="-518160">
              <a:buSzPts val="2400"/>
              <a:defRPr sz="2400"/>
            </a:lvl5pPr>
          </a:lstStyle>
          <a:p>
            <a:r>
              <a:t>Body Level One</a:t>
            </a:r>
          </a:p>
          <a:p>
            <a:pPr lvl="1"/>
            <a:r>
              <a:t>Body Level Two</a:t>
            </a:r>
          </a:p>
          <a:p>
            <a:pPr lvl="2"/>
            <a:r>
              <a:t>Body Level Three</a:t>
            </a:r>
          </a:p>
          <a:p>
            <a:pPr lvl="3"/>
            <a:r>
              <a:t>Body Level Four</a:t>
            </a:r>
          </a:p>
          <a:p>
            <a:pPr lvl="4"/>
            <a:r>
              <a:t>Body Level Five</a:t>
            </a:r>
          </a:p>
        </p:txBody>
      </p:sp>
      <p:sp>
        <p:nvSpPr>
          <p:cNvPr id="79" name="Google Shape;63;p39"/>
          <p:cNvSpPr txBox="1">
            <a:spLocks noGrp="1"/>
          </p:cNvSpPr>
          <p:nvPr>
            <p:ph type="body" sz="quarter" idx="21"/>
          </p:nvPr>
        </p:nvSpPr>
        <p:spPr>
          <a:xfrm>
            <a:off x="629840" y="2057400"/>
            <a:ext cx="2949180" cy="3811588"/>
          </a:xfrm>
          <a:prstGeom prst="rect">
            <a:avLst/>
          </a:prstGeom>
        </p:spPr>
        <p:txBody>
          <a:bodyPr/>
          <a:lstStyle/>
          <a:p>
            <a:pPr marL="228600" indent="0">
              <a:buClrTx/>
              <a:buSzTx/>
              <a:buFontTx/>
              <a:buNone/>
              <a:defRPr sz="12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_WITH_CAPTION_TEXT">
    <p:spTree>
      <p:nvGrpSpPr>
        <p:cNvPr id="1" name=""/>
        <p:cNvGrpSpPr/>
        <p:nvPr/>
      </p:nvGrpSpPr>
      <p:grpSpPr>
        <a:xfrm>
          <a:off x="0" y="0"/>
          <a:ext cx="0" cy="0"/>
          <a:chOff x="0" y="0"/>
          <a:chExt cx="0" cy="0"/>
        </a:xfrm>
      </p:grpSpPr>
      <p:sp>
        <p:nvSpPr>
          <p:cNvPr id="87" name="Title Text"/>
          <p:cNvSpPr txBox="1">
            <a:spLocks noGrp="1"/>
          </p:cNvSpPr>
          <p:nvPr>
            <p:ph type="title"/>
          </p:nvPr>
        </p:nvSpPr>
        <p:spPr>
          <a:xfrm>
            <a:off x="629841" y="457200"/>
            <a:ext cx="2949178" cy="1600200"/>
          </a:xfrm>
          <a:prstGeom prst="rect">
            <a:avLst/>
          </a:prstGeom>
        </p:spPr>
        <p:txBody>
          <a:bodyPr anchor="b"/>
          <a:lstStyle>
            <a:lvl1pPr>
              <a:defRPr sz="2400"/>
            </a:lvl1pPr>
          </a:lstStyle>
          <a:p>
            <a:r>
              <a:t>Title Text</a:t>
            </a:r>
          </a:p>
        </p:txBody>
      </p:sp>
      <p:sp>
        <p:nvSpPr>
          <p:cNvPr id="88" name="Google Shape;69;p40"/>
          <p:cNvSpPr>
            <a:spLocks noGrp="1"/>
          </p:cNvSpPr>
          <p:nvPr>
            <p:ph type="pic" sz="half" idx="21"/>
          </p:nvPr>
        </p:nvSpPr>
        <p:spPr>
          <a:xfrm>
            <a:off x="3887391" y="987425"/>
            <a:ext cx="4629151" cy="4873626"/>
          </a:xfrm>
          <a:prstGeom prst="rect">
            <a:avLst/>
          </a:prstGeom>
        </p:spPr>
        <p:txBody>
          <a:bodyPr lIns="91439" tIns="45719" rIns="91439" bIns="45719">
            <a:noAutofit/>
          </a:bodyPr>
          <a:lstStyle/>
          <a:p>
            <a:endParaRPr/>
          </a:p>
        </p:txBody>
      </p:sp>
      <p:sp>
        <p:nvSpPr>
          <p:cNvPr id="89" name="Body Level One…"/>
          <p:cNvSpPr txBox="1">
            <a:spLocks noGrp="1"/>
          </p:cNvSpPr>
          <p:nvPr>
            <p:ph type="body" sz="quarter" idx="1"/>
          </p:nvPr>
        </p:nvSpPr>
        <p:spPr>
          <a:xfrm>
            <a:off x="629841" y="2057400"/>
            <a:ext cx="2949178" cy="3811588"/>
          </a:xfrm>
          <a:prstGeom prst="rect">
            <a:avLst/>
          </a:prstGeom>
        </p:spPr>
        <p:txBody>
          <a:bodyPr/>
          <a:lstStyle>
            <a:lvl1pPr marL="228600" indent="0">
              <a:buClrTx/>
              <a:buSzTx/>
              <a:buFontTx/>
              <a:buNone/>
              <a:defRPr sz="1200"/>
            </a:lvl1pPr>
            <a:lvl2pPr marL="228600" indent="457200">
              <a:buClrTx/>
              <a:buSzTx/>
              <a:buFontTx/>
              <a:buNone/>
              <a:defRPr sz="1200"/>
            </a:lvl2pPr>
            <a:lvl3pPr marL="228600" indent="914400">
              <a:buClrTx/>
              <a:buSzTx/>
              <a:buFontTx/>
              <a:buNone/>
              <a:defRPr sz="1200"/>
            </a:lvl3pPr>
            <a:lvl4pPr marL="228600" indent="1371600">
              <a:buClrTx/>
              <a:buSzTx/>
              <a:buFontTx/>
              <a:buNone/>
              <a:defRPr sz="1200"/>
            </a:lvl4pPr>
            <a:lvl5pPr marL="228600" indent="1828800">
              <a:buClrTx/>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_TEXT">
    <p:spTree>
      <p:nvGrpSpPr>
        <p:cNvPr id="1" name=""/>
        <p:cNvGrpSpPr/>
        <p:nvPr/>
      </p:nvGrpSpPr>
      <p:grpSpPr>
        <a:xfrm>
          <a:off x="0" y="0"/>
          <a:ext cx="0" cy="0"/>
          <a:chOff x="0" y="0"/>
          <a:chExt cx="0" cy="0"/>
        </a:xfrm>
      </p:grpSpPr>
      <p:sp>
        <p:nvSpPr>
          <p:cNvPr id="97" name="Title Text"/>
          <p:cNvSpPr txBox="1">
            <a:spLocks noGrp="1"/>
          </p:cNvSpPr>
          <p:nvPr>
            <p:ph type="title"/>
          </p:nvPr>
        </p:nvSpPr>
        <p:spPr>
          <a:prstGeom prst="rect">
            <a:avLst/>
          </a:prstGeom>
        </p:spPr>
        <p:txBody>
          <a:bodyPr/>
          <a:lstStyle/>
          <a:p>
            <a:r>
              <a:t>Title Text</a:t>
            </a:r>
          </a:p>
        </p:txBody>
      </p:sp>
      <p:sp>
        <p:nvSpPr>
          <p:cNvPr id="98" name="Body Level One…"/>
          <p:cNvSpPr txBox="1">
            <a:spLocks noGrp="1"/>
          </p:cNvSpPr>
          <p:nvPr>
            <p:ph type="body" idx="1"/>
          </p:nvPr>
        </p:nvSpPr>
        <p:spPr>
          <a:xfrm rot="5400000">
            <a:off x="2396331" y="57943"/>
            <a:ext cx="4351338" cy="78867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5;p31"/>
          <p:cNvSpPr/>
          <p:nvPr/>
        </p:nvSpPr>
        <p:spPr>
          <a:xfrm>
            <a:off x="0" y="0"/>
            <a:ext cx="9144000" cy="1447800"/>
          </a:xfrm>
          <a:prstGeom prst="rect">
            <a:avLst/>
          </a:prstGeom>
          <a:solidFill>
            <a:srgbClr val="E1EBF5"/>
          </a:solidFill>
          <a:ln w="12700">
            <a:miter lim="400000"/>
          </a:ln>
        </p:spPr>
        <p:txBody>
          <a:bodyPr lIns="0" tIns="0" rIns="0" bIns="0" anchor="ctr"/>
          <a:lstStyle/>
          <a:p>
            <a:pPr>
              <a:defRPr sz="2400">
                <a:latin typeface="Helvetica Neue"/>
                <a:ea typeface="Helvetica Neue"/>
                <a:cs typeface="Helvetica Neue"/>
                <a:sym typeface="Helvetica Neue"/>
              </a:defRPr>
            </a:pPr>
            <a:endParaRPr/>
          </a:p>
        </p:txBody>
      </p:sp>
      <p:sp>
        <p:nvSpPr>
          <p:cNvPr id="3" name="Title Text"/>
          <p:cNvSpPr txBox="1">
            <a:spLocks noGrp="1"/>
          </p:cNvSpPr>
          <p:nvPr>
            <p:ph type="title"/>
          </p:nvPr>
        </p:nvSpPr>
        <p:spPr>
          <a:xfrm>
            <a:off x="628650" y="365125"/>
            <a:ext cx="78867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normAutofit/>
          </a:bodyPr>
          <a:lstStyle/>
          <a:p>
            <a:r>
              <a:t>Title Text</a:t>
            </a:r>
          </a:p>
        </p:txBody>
      </p:sp>
      <p:sp>
        <p:nvSpPr>
          <p:cNvPr id="4" name="Body Level One…"/>
          <p:cNvSpPr txBox="1">
            <a:spLocks noGrp="1"/>
          </p:cNvSpPr>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284148" y="6424964"/>
            <a:ext cx="231203" cy="227900"/>
          </a:xfrm>
          <a:prstGeom prst="rect">
            <a:avLst/>
          </a:prstGeom>
          <a:ln w="12700">
            <a:miter lim="400000"/>
          </a:ln>
        </p:spPr>
        <p:txBody>
          <a:bodyPr wrap="none" lIns="45699" tIns="45699" rIns="45699" bIns="45699" anchor="ctr">
            <a:spAutoFit/>
          </a:bodyPr>
          <a:lstStyle>
            <a:lvl1pPr algn="r">
              <a:defRPr sz="900">
                <a:solidFill>
                  <a:srgbClr val="888888"/>
                </a:solidFill>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spd="med"/>
  <p:txStyles>
    <p:titleStyle>
      <a:lvl1pPr marL="0" marR="0" indent="0" algn="l" defTabSz="9144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1pPr>
      <a:lvl2pPr marL="971550" marR="0" indent="-400050"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3pPr>
      <a:lvl4pPr marL="20398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4pPr>
      <a:lvl5pPr marL="24970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5pPr>
      <a:lvl6pPr marL="29542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6pPr>
      <a:lvl7pPr marL="34114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7pPr>
      <a:lvl8pPr marL="38686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8pPr>
      <a:lvl9pPr marL="43258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mlearning-ai/principal-component-analysis-pca-simplified-22ef97b0e1dc" TargetMode="External"/><Relationship Id="rId2" Type="http://schemas.openxmlformats.org/officeDocument/2006/relationships/hyperlink" Target="https://medium.com/@aptrishu/understanding-principle-component-analysis-e32be0253ef0" TargetMode="External"/><Relationship Id="rId1" Type="http://schemas.openxmlformats.org/officeDocument/2006/relationships/slideLayout" Target="../slideLayouts/slideLayout2.xml"/><Relationship Id="rId6" Type="http://schemas.openxmlformats.org/officeDocument/2006/relationships/hyperlink" Target="https://www.vtupulse.com/machine-learning/principal-component-analysis-solved-example/" TargetMode="External"/><Relationship Id="rId5" Type="http://schemas.openxmlformats.org/officeDocument/2006/relationships/hyperlink" Target="https://www.geeksforgeeks.org/mathematical-approach-to-pca/" TargetMode="External"/><Relationship Id="rId4" Type="http://schemas.openxmlformats.org/officeDocument/2006/relationships/hyperlink" Target="https://medium.com/all-about-ml/understanding-principal-component-analysis-pca-556778324b0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90;p1"/>
          <p:cNvSpPr txBox="1">
            <a:spLocks noGrp="1"/>
          </p:cNvSpPr>
          <p:nvPr>
            <p:ph type="ctrTitle"/>
          </p:nvPr>
        </p:nvSpPr>
        <p:spPr>
          <a:xfrm>
            <a:off x="539750" y="1654175"/>
            <a:ext cx="8299450" cy="1143000"/>
          </a:xfrm>
          <a:prstGeom prst="rect">
            <a:avLst/>
          </a:prstGeom>
        </p:spPr>
        <p:txBody>
          <a:bodyPr>
            <a:normAutofit fontScale="90000"/>
          </a:bodyPr>
          <a:lstStyle>
            <a:lvl1pPr defTabSz="877823">
              <a:defRPr sz="3839"/>
            </a:lvl1pPr>
          </a:lstStyle>
          <a:p>
            <a:r>
              <a:rPr b="1" dirty="0"/>
              <a:t>Machine Learning – </a:t>
            </a:r>
            <a:r>
              <a:rPr lang="en-IN" b="1" dirty="0"/>
              <a:t>Principal Component Analysis(PCA</a:t>
            </a:r>
            <a:r>
              <a:rPr lang="en-IN" b="1" dirty="0" smtClean="0"/>
              <a:t>)</a:t>
            </a:r>
            <a:endParaRPr b="1" dirty="0"/>
          </a:p>
        </p:txBody>
      </p:sp>
      <p:sp>
        <p:nvSpPr>
          <p:cNvPr id="118" name="Google Shape;91;p1"/>
          <p:cNvSpPr txBox="1">
            <a:spLocks noGrp="1"/>
          </p:cNvSpPr>
          <p:nvPr>
            <p:ph type="subTitle" sz="quarter" idx="1"/>
          </p:nvPr>
        </p:nvSpPr>
        <p:spPr>
          <a:xfrm>
            <a:off x="1143000" y="3602037"/>
            <a:ext cx="6858000" cy="1655762"/>
          </a:xfrm>
          <a:prstGeom prst="rect">
            <a:avLst/>
          </a:prstGeom>
        </p:spPr>
        <p:txBody>
          <a:bodyPr/>
          <a:lstStyle/>
          <a:p>
            <a:pPr marL="0" indent="0">
              <a:spcBef>
                <a:spcPts val="0"/>
              </a:spcBef>
            </a:pPr>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Covariance Matrix</a:t>
            </a:r>
            <a:br>
              <a:rPr lang="en-IN" b="1" dirty="0"/>
            </a:br>
            <a:endParaRPr lang="en-IN" dirty="0"/>
          </a:p>
        </p:txBody>
      </p:sp>
      <p:sp>
        <p:nvSpPr>
          <p:cNvPr id="3" name="Text Placeholder 2"/>
          <p:cNvSpPr>
            <a:spLocks noGrp="1"/>
          </p:cNvSpPr>
          <p:nvPr>
            <p:ph type="body" idx="1"/>
          </p:nvPr>
        </p:nvSpPr>
        <p:spPr>
          <a:xfrm>
            <a:off x="283464" y="1426464"/>
            <a:ext cx="8231886" cy="4750499"/>
          </a:xfrm>
        </p:spPr>
        <p:txBody>
          <a:bodyPr/>
          <a:lstStyle/>
          <a:p>
            <a:r>
              <a:rPr lang="en-IN" b="1" dirty="0"/>
              <a:t>Variance — </a:t>
            </a:r>
            <a:r>
              <a:rPr lang="en-IN" dirty="0"/>
              <a:t>measures how much your data is spread out</a:t>
            </a:r>
            <a:r>
              <a:rPr lang="en-IN" dirty="0" smtClean="0"/>
              <a:t>.</a:t>
            </a:r>
            <a:r>
              <a:rPr lang="en-IN" dirty="0"/>
              <a:t/>
            </a:r>
            <a:br>
              <a:rPr lang="en-IN" dirty="0"/>
            </a:br>
            <a:r>
              <a:rPr lang="en-IN" b="1" dirty="0"/>
              <a:t>Covariance</a:t>
            </a:r>
            <a:r>
              <a:rPr lang="en-IN" dirty="0"/>
              <a:t> — this is</a:t>
            </a:r>
            <a:r>
              <a:rPr lang="en-IN" b="1" dirty="0"/>
              <a:t> </a:t>
            </a:r>
            <a:r>
              <a:rPr lang="en-IN" dirty="0"/>
              <a:t>a measure that describes the relationship between variables</a:t>
            </a:r>
            <a:endParaRPr lang="en-IN" dirty="0"/>
          </a:p>
        </p:txBody>
      </p:sp>
      <p:pic>
        <p:nvPicPr>
          <p:cNvPr id="2050" name="Picture 2" descr="https://miro.medium.com/v2/resize:fit:675/0*mSgamQYxXOk602A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2443500"/>
            <a:ext cx="5431409" cy="20548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v2/resize:fit:788/1*rVOqFh1abzaKFYv-rgryi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903" y="4655570"/>
            <a:ext cx="7006463" cy="15737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v2/resize:fit:588/1*7ogGvGjxV07cqhz9emwt6w.png"/>
          <p:cNvPicPr>
            <a:picLocks noChangeAspect="1" noChangeArrowheads="1"/>
          </p:cNvPicPr>
          <p:nvPr/>
        </p:nvPicPr>
        <p:blipFill rotWithShape="1">
          <a:blip r:embed="rId4">
            <a:extLst>
              <a:ext uri="{28A0092B-C50C-407E-A947-70E740481C1C}">
                <a14:useLocalDpi xmlns:a14="http://schemas.microsoft.com/office/drawing/2010/main" val="0"/>
              </a:ext>
            </a:extLst>
          </a:blip>
          <a:srcRect l="7523" t="17909" r="6205" b="15916"/>
          <a:stretch/>
        </p:blipFill>
        <p:spPr bwMode="auto">
          <a:xfrm>
            <a:off x="5570854" y="3302889"/>
            <a:ext cx="3467862" cy="104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10367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Eigen Decomposition</a:t>
            </a:r>
            <a:r>
              <a:rPr lang="en-IN" b="1" dirty="0"/>
              <a:t/>
            </a:r>
            <a:br>
              <a:rPr lang="en-IN" b="1" dirty="0"/>
            </a:br>
            <a:endParaRPr lang="en-IN" dirty="0"/>
          </a:p>
        </p:txBody>
      </p:sp>
      <p:sp>
        <p:nvSpPr>
          <p:cNvPr id="3" name="Text Placeholder 2"/>
          <p:cNvSpPr>
            <a:spLocks noGrp="1"/>
          </p:cNvSpPr>
          <p:nvPr>
            <p:ph type="body" idx="1"/>
          </p:nvPr>
        </p:nvSpPr>
        <p:spPr/>
        <p:txBody>
          <a:bodyPr/>
          <a:lstStyle/>
          <a:p>
            <a:pPr marL="114300" indent="0" algn="just">
              <a:buNone/>
            </a:pPr>
            <a:r>
              <a:rPr lang="en-IN" dirty="0"/>
              <a:t>If you had a two-dimensional dataset as shown below then you would have </a:t>
            </a:r>
            <a:r>
              <a:rPr lang="en-IN" b="1" dirty="0"/>
              <a:t>two vectors u and v .In order of hierarchy,</a:t>
            </a:r>
            <a:r>
              <a:rPr lang="en-IN" dirty="0"/>
              <a:t> </a:t>
            </a:r>
            <a:r>
              <a:rPr lang="en-IN" b="1" dirty="0"/>
              <a:t>u would be considered your first vector</a:t>
            </a:r>
            <a:r>
              <a:rPr lang="en-IN" dirty="0"/>
              <a:t>(direction in which the data varies the most)and</a:t>
            </a:r>
            <a:r>
              <a:rPr lang="en-IN" b="1" dirty="0"/>
              <a:t> v the second vector</a:t>
            </a:r>
            <a:r>
              <a:rPr lang="en-IN" dirty="0"/>
              <a:t>( direction of greatest variance among those that are perpendicular) to the first </a:t>
            </a:r>
            <a:r>
              <a:rPr lang="en-IN" dirty="0" smtClean="0"/>
              <a:t>eigenvector.</a:t>
            </a:r>
          </a:p>
          <a:p>
            <a:pPr marL="114300" indent="0" algn="just">
              <a:buNone/>
            </a:pPr>
            <a:endParaRPr lang="en-IN" b="1" dirty="0"/>
          </a:p>
          <a:p>
            <a:endParaRPr lang="en-IN" dirty="0"/>
          </a:p>
        </p:txBody>
      </p:sp>
      <p:pic>
        <p:nvPicPr>
          <p:cNvPr id="4" name="Picture 3"/>
          <p:cNvPicPr>
            <a:picLocks noChangeAspect="1"/>
          </p:cNvPicPr>
          <p:nvPr/>
        </p:nvPicPr>
        <p:blipFill>
          <a:blip r:embed="rId2"/>
          <a:stretch>
            <a:fillRect/>
          </a:stretch>
        </p:blipFill>
        <p:spPr>
          <a:xfrm>
            <a:off x="1756666" y="3419856"/>
            <a:ext cx="3709731" cy="3054096"/>
          </a:xfrm>
          <a:prstGeom prst="rect">
            <a:avLst/>
          </a:prstGeom>
        </p:spPr>
      </p:pic>
      <p:sp>
        <p:nvSpPr>
          <p:cNvPr id="5" name="Text Placeholder 2"/>
          <p:cNvSpPr txBox="1">
            <a:spLocks/>
          </p:cNvSpPr>
          <p:nvPr/>
        </p:nvSpPr>
        <p:spPr>
          <a:xfrm>
            <a:off x="781050" y="1978025"/>
            <a:ext cx="78867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lvl1pPr marL="457200" marR="0" indent="-342900"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1pPr>
            <a:lvl2pPr marL="971550" marR="0" indent="-400050"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3pPr>
            <a:lvl4pPr marL="20398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4pPr>
            <a:lvl5pPr marL="24970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5pPr>
            <a:lvl6pPr marL="29542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6pPr>
            <a:lvl7pPr marL="34114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7pPr>
            <a:lvl8pPr marL="38686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8pPr>
            <a:lvl9pPr marL="4325815" marR="0" indent="-553915" algn="l" defTabSz="914400" rtl="0" latinLnBrk="0">
              <a:lnSpc>
                <a:spcPct val="90000"/>
              </a:lnSpc>
              <a:spcBef>
                <a:spcPts val="700"/>
              </a:spcBef>
              <a:spcAft>
                <a:spcPts val="0"/>
              </a:spcAft>
              <a:buClr>
                <a:srgbClr val="000000"/>
              </a:buClr>
              <a:buSzPts val="2100"/>
              <a:buFont typeface="Arial"/>
              <a:buChar char="•"/>
              <a:tabLst/>
              <a:defRPr sz="2100" b="0" i="0" u="none" strike="noStrike" cap="none" spc="0" baseline="0">
                <a:solidFill>
                  <a:srgbClr val="000000"/>
                </a:solidFill>
                <a:uFillTx/>
                <a:latin typeface="Calibri"/>
                <a:ea typeface="Calibri"/>
                <a:cs typeface="Calibri"/>
                <a:sym typeface="Calibri"/>
              </a:defRPr>
            </a:lvl9pPr>
          </a:lstStyle>
          <a:p>
            <a:pPr marL="114300" indent="0" algn="just" hangingPunct="1">
              <a:buFont typeface="Arial"/>
              <a:buNone/>
            </a:pPr>
            <a:endParaRPr lang="en-IN" b="1" dirty="0" smtClean="0"/>
          </a:p>
          <a:p>
            <a:pPr hangingPunct="1"/>
            <a:endParaRPr lang="en-IN" dirty="0"/>
          </a:p>
        </p:txBody>
      </p:sp>
      <p:pic>
        <p:nvPicPr>
          <p:cNvPr id="3074" name="Picture 2" descr="https://miro.medium.com/v2/resize:fit:227/1*s5uaJHfDmsB4puw6R5El1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695382"/>
            <a:ext cx="192405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82836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Eigen Decomposition</a:t>
            </a:r>
            <a:r>
              <a:rPr lang="en-IN" b="1" dirty="0"/>
              <a:t/>
            </a:r>
            <a:br>
              <a:rPr lang="en-IN" b="1" dirty="0"/>
            </a:br>
            <a:endParaRPr lang="en-IN" dirty="0"/>
          </a:p>
        </p:txBody>
      </p:sp>
      <p:sp>
        <p:nvSpPr>
          <p:cNvPr id="3" name="Text Placeholder 2"/>
          <p:cNvSpPr>
            <a:spLocks noGrp="1"/>
          </p:cNvSpPr>
          <p:nvPr>
            <p:ph type="body" idx="1"/>
          </p:nvPr>
        </p:nvSpPr>
        <p:spPr/>
        <p:txBody>
          <a:bodyPr/>
          <a:lstStyle/>
          <a:p>
            <a:r>
              <a:rPr lang="en-IN" dirty="0"/>
              <a:t>P</a:t>
            </a:r>
            <a:r>
              <a:rPr lang="en-IN" dirty="0" smtClean="0"/>
              <a:t>rocess of </a:t>
            </a:r>
            <a:r>
              <a:rPr lang="en-IN" dirty="0"/>
              <a:t>producing eigenvalues and </a:t>
            </a:r>
            <a:r>
              <a:rPr lang="en-IN" dirty="0" smtClean="0"/>
              <a:t>eigenvectors</a:t>
            </a:r>
          </a:p>
          <a:p>
            <a:r>
              <a:rPr lang="en-IN" dirty="0"/>
              <a:t>Often an eigenvalue is found first, then an eigenvector is found to help us get principal </a:t>
            </a:r>
            <a:r>
              <a:rPr lang="en-IN" dirty="0" smtClean="0"/>
              <a:t>components</a:t>
            </a:r>
          </a:p>
          <a:p>
            <a:r>
              <a:rPr lang="en-IN" dirty="0"/>
              <a:t>Eigenvectors tell us </a:t>
            </a:r>
            <a:r>
              <a:rPr lang="en-IN" dirty="0">
                <a:solidFill>
                  <a:srgbClr val="FF0000"/>
                </a:solidFill>
              </a:rPr>
              <a:t>the direction of our dataset</a:t>
            </a:r>
            <a:r>
              <a:rPr lang="en-IN" dirty="0"/>
              <a:t>. </a:t>
            </a:r>
            <a:endParaRPr lang="en-IN" dirty="0" smtClean="0"/>
          </a:p>
          <a:p>
            <a:r>
              <a:rPr lang="en-IN" dirty="0" smtClean="0"/>
              <a:t>If </a:t>
            </a:r>
            <a:r>
              <a:rPr lang="en-IN" dirty="0"/>
              <a:t>your dataset has 2 variables, say age of a person and the income, you would ideally </a:t>
            </a:r>
            <a:r>
              <a:rPr lang="en-IN" dirty="0">
                <a:solidFill>
                  <a:srgbClr val="FF0000"/>
                </a:solidFill>
              </a:rPr>
              <a:t>expect 2 eigenvectors which explain the direction of age and income</a:t>
            </a:r>
            <a:r>
              <a:rPr lang="en-IN" dirty="0" smtClean="0"/>
              <a:t>.</a:t>
            </a:r>
          </a:p>
          <a:p>
            <a:r>
              <a:rPr lang="en-IN" dirty="0" smtClean="0"/>
              <a:t> </a:t>
            </a:r>
            <a:r>
              <a:rPr lang="en-IN" dirty="0"/>
              <a:t>You would also have </a:t>
            </a:r>
            <a:r>
              <a:rPr lang="en-IN" dirty="0">
                <a:solidFill>
                  <a:srgbClr val="FF0000"/>
                </a:solidFill>
              </a:rPr>
              <a:t>2 eigenvalues which indicate the amount of variance</a:t>
            </a:r>
            <a:r>
              <a:rPr lang="en-IN" dirty="0"/>
              <a:t> in the eigenvectors</a:t>
            </a:r>
            <a:r>
              <a:rPr lang="en-IN" dirty="0" smtClean="0"/>
              <a:t>.</a:t>
            </a:r>
            <a:endParaRPr lang="en-IN" dirty="0"/>
          </a:p>
        </p:txBody>
      </p:sp>
    </p:spTree>
    <p:extLst>
      <p:ext uri="{BB962C8B-B14F-4D97-AF65-F5344CB8AC3E}">
        <p14:creationId xmlns:p14="http://schemas.microsoft.com/office/powerpoint/2010/main" val="294984842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Sort by Eigen Values and Choosing Principal </a:t>
            </a:r>
            <a:r>
              <a:rPr lang="en-IN" b="1" dirty="0" smtClean="0"/>
              <a:t>Components</a:t>
            </a:r>
            <a:endParaRPr lang="en-IN" dirty="0"/>
          </a:p>
        </p:txBody>
      </p:sp>
      <p:pic>
        <p:nvPicPr>
          <p:cNvPr id="4098" name="Picture 2" descr="https://miro.medium.com/v2/resize:fit:788/1*vQyP6oxNAi9nwyQR9RPV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16" y="1933639"/>
            <a:ext cx="4440924" cy="273894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v2/resize:fit:594/1*1-luiBfQB182Uz5kacJ0e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143" y="1847088"/>
            <a:ext cx="50292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miro.medium.com/v2/resize:fit:788/1*Ja8XM8YsmTYtd6plamnMK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4915535"/>
            <a:ext cx="750570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85778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Sort by Eigen Values and Choosing Principal </a:t>
            </a:r>
            <a:r>
              <a:rPr lang="en-IN" b="1" dirty="0" smtClean="0"/>
              <a:t>Components</a:t>
            </a:r>
            <a:endParaRPr lang="en-IN" dirty="0"/>
          </a:p>
        </p:txBody>
      </p:sp>
      <p:sp>
        <p:nvSpPr>
          <p:cNvPr id="3" name="Text Placeholder 2"/>
          <p:cNvSpPr>
            <a:spLocks noGrp="1"/>
          </p:cNvSpPr>
          <p:nvPr>
            <p:ph type="body" idx="1"/>
          </p:nvPr>
        </p:nvSpPr>
        <p:spPr/>
        <p:txBody>
          <a:bodyPr>
            <a:normAutofit lnSpcReduction="10000"/>
          </a:bodyPr>
          <a:lstStyle/>
          <a:p>
            <a:pPr algn="just"/>
            <a:r>
              <a:rPr lang="en-IN" sz="1800" b="1" dirty="0"/>
              <a:t>Principal components</a:t>
            </a:r>
            <a:r>
              <a:rPr lang="en-IN" sz="1800" dirty="0"/>
              <a:t> are the new variables we get as a result of the combinations or mixture of the initial variables</a:t>
            </a:r>
            <a:r>
              <a:rPr lang="en-IN" sz="1800" dirty="0" smtClean="0"/>
              <a:t>.</a:t>
            </a:r>
          </a:p>
          <a:p>
            <a:pPr algn="just"/>
            <a:r>
              <a:rPr lang="en-IN" sz="1800" dirty="0" smtClean="0"/>
              <a:t>Eigenvectors </a:t>
            </a:r>
            <a:r>
              <a:rPr lang="en-IN" sz="1800" dirty="0"/>
              <a:t>are usually multiplied by your original dataset to get</a:t>
            </a:r>
            <a:r>
              <a:rPr lang="en-IN" sz="1800" b="1" dirty="0"/>
              <a:t> principal </a:t>
            </a:r>
            <a:r>
              <a:rPr lang="en-IN" sz="1800" b="1" dirty="0" smtClean="0"/>
              <a:t>components</a:t>
            </a:r>
          </a:p>
          <a:p>
            <a:pPr algn="just"/>
            <a:r>
              <a:rPr lang="en-IN" sz="1800" dirty="0" smtClean="0"/>
              <a:t>Eigenvectors </a:t>
            </a:r>
            <a:r>
              <a:rPr lang="en-IN" sz="1800" dirty="0"/>
              <a:t>with the lowest eigenvalues contain the least information about the distribution of the data, and those are the ones we would ideally drop. </a:t>
            </a:r>
            <a:endParaRPr lang="en-IN" sz="1800" dirty="0" smtClean="0"/>
          </a:p>
          <a:p>
            <a:pPr algn="just"/>
            <a:r>
              <a:rPr lang="en-IN" sz="1800" dirty="0" smtClean="0"/>
              <a:t>So </a:t>
            </a:r>
            <a:r>
              <a:rPr lang="en-IN" sz="1800" dirty="0"/>
              <a:t>if out of say 3 eigenvalues and you take the top two highest values, then you would end up with 2 dimensions of your </a:t>
            </a:r>
            <a:r>
              <a:rPr lang="en-IN" sz="1800" dirty="0" smtClean="0"/>
              <a:t>dataset.</a:t>
            </a:r>
          </a:p>
          <a:p>
            <a:pPr algn="just"/>
            <a:r>
              <a:rPr lang="en-IN" sz="1800" dirty="0"/>
              <a:t>Once you decide on the eigenvalues, you now multiply the original data to the corresponding eigenvectors to get principal components</a:t>
            </a:r>
            <a:r>
              <a:rPr lang="en-IN" sz="1800" dirty="0" smtClean="0"/>
              <a:t>.</a:t>
            </a:r>
          </a:p>
          <a:p>
            <a:pPr algn="just"/>
            <a:r>
              <a:rPr lang="en-IN" sz="1800" dirty="0" smtClean="0"/>
              <a:t>If </a:t>
            </a:r>
            <a:r>
              <a:rPr lang="en-IN" sz="1800" dirty="0"/>
              <a:t>you had age, height, and weight for instance contributing to obesity, if weight and height have the highest eigenvalues, then you will drop age having the lowest eigenvalue. </a:t>
            </a:r>
            <a:endParaRPr lang="en-IN" sz="1800" dirty="0" smtClean="0"/>
          </a:p>
          <a:p>
            <a:pPr algn="just"/>
            <a:r>
              <a:rPr lang="en-IN" sz="1800" dirty="0" smtClean="0"/>
              <a:t>You </a:t>
            </a:r>
            <a:r>
              <a:rPr lang="en-IN" sz="1800" dirty="0"/>
              <a:t>will then take the eigenvectors of weight and height and you would get the principal components. </a:t>
            </a:r>
            <a:endParaRPr lang="en-IN" sz="1800" dirty="0" smtClean="0"/>
          </a:p>
          <a:p>
            <a:pPr algn="just"/>
            <a:r>
              <a:rPr lang="en-IN" sz="1800" dirty="0" smtClean="0"/>
              <a:t>These </a:t>
            </a:r>
            <a:r>
              <a:rPr lang="en-IN" sz="1800" b="1" dirty="0">
                <a:solidFill>
                  <a:srgbClr val="FF0000"/>
                </a:solidFill>
              </a:rPr>
              <a:t>will be the new features in your dataset</a:t>
            </a:r>
            <a:endParaRPr lang="en-IN" sz="1800" b="1" dirty="0" smtClean="0">
              <a:solidFill>
                <a:srgbClr val="FF0000"/>
              </a:solidFill>
            </a:endParaRPr>
          </a:p>
          <a:p>
            <a:pPr algn="just"/>
            <a:endParaRPr lang="en-IN" sz="1800" dirty="0"/>
          </a:p>
        </p:txBody>
      </p:sp>
    </p:spTree>
    <p:extLst>
      <p:ext uri="{BB962C8B-B14F-4D97-AF65-F5344CB8AC3E}">
        <p14:creationId xmlns:p14="http://schemas.microsoft.com/office/powerpoint/2010/main" val="301076394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Align</a:t>
            </a:r>
            <a:r>
              <a:rPr lang="en-IN" b="1" dirty="0"/>
              <a:t>/ Recast data along Principal component</a:t>
            </a:r>
            <a:br>
              <a:rPr lang="en-IN" b="1" dirty="0"/>
            </a:br>
            <a:r>
              <a:rPr lang="en-IN" dirty="0"/>
              <a:t/>
            </a:r>
            <a:br>
              <a:rPr lang="en-IN" dirty="0"/>
            </a:br>
            <a:endParaRPr lang="en-IN" dirty="0"/>
          </a:p>
        </p:txBody>
      </p:sp>
      <p:sp>
        <p:nvSpPr>
          <p:cNvPr id="3" name="Text Placeholder 2"/>
          <p:cNvSpPr>
            <a:spLocks noGrp="1"/>
          </p:cNvSpPr>
          <p:nvPr>
            <p:ph type="body" idx="1"/>
          </p:nvPr>
        </p:nvSpPr>
        <p:spPr/>
        <p:txBody>
          <a:bodyPr/>
          <a:lstStyle/>
          <a:p>
            <a:endParaRPr lang="en-IN" dirty="0"/>
          </a:p>
        </p:txBody>
      </p:sp>
      <p:pic>
        <p:nvPicPr>
          <p:cNvPr id="5122" name="Picture 2" descr="https://miro.medium.com/v2/resize:fit:788/1*RLQX_d3qKHdJj-Q2zpqB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444240"/>
            <a:ext cx="75057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40082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When to use </a:t>
            </a:r>
            <a:r>
              <a:rPr lang="en-IN" b="1" dirty="0" smtClean="0"/>
              <a:t>PCA</a:t>
            </a:r>
            <a:r>
              <a:rPr lang="en-IN" dirty="0"/>
              <a:t/>
            </a:r>
            <a:br>
              <a:rPr lang="en-IN" dirty="0"/>
            </a:br>
            <a:endParaRPr lang="en-IN" dirty="0"/>
          </a:p>
        </p:txBody>
      </p:sp>
      <p:sp>
        <p:nvSpPr>
          <p:cNvPr id="3" name="Text Placeholder 2"/>
          <p:cNvSpPr>
            <a:spLocks noGrp="1"/>
          </p:cNvSpPr>
          <p:nvPr>
            <p:ph type="body" idx="1"/>
          </p:nvPr>
        </p:nvSpPr>
        <p:spPr/>
        <p:txBody>
          <a:bodyPr/>
          <a:lstStyle/>
          <a:p>
            <a:r>
              <a:rPr lang="en-IN" dirty="0"/>
              <a:t>When you want to reduce the number of your variables but are not able to clearly identify the variables you want to remove.</a:t>
            </a:r>
          </a:p>
          <a:p>
            <a:r>
              <a:rPr lang="en-IN" dirty="0"/>
              <a:t>When you want to make sure your variables are independent of each other</a:t>
            </a:r>
            <a:r>
              <a:rPr lang="en-IN" dirty="0" smtClean="0"/>
              <a:t>.</a:t>
            </a:r>
            <a:endParaRPr lang="en-IN" dirty="0"/>
          </a:p>
        </p:txBody>
      </p:sp>
    </p:spTree>
    <p:extLst>
      <p:ext uri="{BB962C8B-B14F-4D97-AF65-F5344CB8AC3E}">
        <p14:creationId xmlns:p14="http://schemas.microsoft.com/office/powerpoint/2010/main" val="194306025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t>
            </a:r>
            <a:endParaRPr lang="en-IN" dirty="0"/>
          </a:p>
        </p:txBody>
      </p:sp>
      <p:sp>
        <p:nvSpPr>
          <p:cNvPr id="3" name="Text Placeholder 2"/>
          <p:cNvSpPr>
            <a:spLocks noGrp="1"/>
          </p:cNvSpPr>
          <p:nvPr>
            <p:ph type="body" idx="1"/>
          </p:nvPr>
        </p:nvSpPr>
        <p:spPr/>
        <p:txBody>
          <a:bodyPr>
            <a:normAutofit fontScale="92500" lnSpcReduction="10000"/>
          </a:bodyPr>
          <a:lstStyle/>
          <a:p>
            <a:r>
              <a:rPr lang="en-IN" sz="2400" dirty="0">
                <a:hlinkClick r:id="rId2"/>
              </a:rPr>
              <a:t>https://medium.com/@aptrishu/understanding-principle-component-analysis-e32be0253ef0</a:t>
            </a:r>
            <a:r>
              <a:rPr lang="en-IN" sz="2400" dirty="0"/>
              <a:t/>
            </a:r>
            <a:br>
              <a:rPr lang="en-IN" sz="2400" dirty="0"/>
            </a:br>
            <a:r>
              <a:rPr lang="en-IN" sz="2400" dirty="0"/>
              <a:t/>
            </a:r>
            <a:br>
              <a:rPr lang="en-IN" sz="2400" dirty="0"/>
            </a:br>
            <a:r>
              <a:rPr lang="en-IN" sz="2400" dirty="0">
                <a:hlinkClick r:id="rId3"/>
              </a:rPr>
              <a:t>https://medium.com/mlearning-ai/principal-component-analysis-pca-simplified-22ef97b0e1dc</a:t>
            </a:r>
            <a:r>
              <a:rPr lang="en-IN" sz="2400" dirty="0"/>
              <a:t/>
            </a:r>
            <a:br>
              <a:rPr lang="en-IN" sz="2400" dirty="0"/>
            </a:br>
            <a:r>
              <a:rPr lang="en-IN" sz="2400" dirty="0"/>
              <a:t/>
            </a:r>
            <a:br>
              <a:rPr lang="en-IN" sz="2400" dirty="0"/>
            </a:br>
            <a:r>
              <a:rPr lang="en-IN" sz="2400" dirty="0">
                <a:hlinkClick r:id="rId4"/>
              </a:rPr>
              <a:t>https://medium.com/all-about-ml/understanding-principal-component-analysis-pca-556778324b0e</a:t>
            </a:r>
            <a:r>
              <a:rPr lang="en-IN" sz="2400" dirty="0"/>
              <a:t/>
            </a:r>
            <a:br>
              <a:rPr lang="en-IN" sz="2400" dirty="0"/>
            </a:br>
            <a:r>
              <a:rPr lang="en-IN" sz="2400" dirty="0"/>
              <a:t/>
            </a:r>
            <a:br>
              <a:rPr lang="en-IN" sz="2400" dirty="0"/>
            </a:br>
            <a:r>
              <a:rPr lang="en-IN" sz="2400"/>
              <a:t>Problem </a:t>
            </a:r>
            <a:r>
              <a:rPr lang="en-IN" sz="2400" smtClean="0"/>
              <a:t>:</a:t>
            </a:r>
          </a:p>
          <a:p>
            <a:pPr marL="114300" indent="0">
              <a:buNone/>
            </a:pPr>
            <a:r>
              <a:rPr lang="en-IN" sz="2400" dirty="0"/>
              <a:t/>
            </a:r>
            <a:br>
              <a:rPr lang="en-IN" sz="2400" dirty="0"/>
            </a:br>
            <a:r>
              <a:rPr lang="en-IN" sz="2400" dirty="0">
                <a:hlinkClick r:id="rId5"/>
              </a:rPr>
              <a:t>https://www.geeksforgeeks.org/mathematical-approach-to-pca</a:t>
            </a:r>
            <a:r>
              <a:rPr lang="en-IN" sz="2400" dirty="0" smtClean="0">
                <a:hlinkClick r:id="rId5"/>
              </a:rPr>
              <a:t>/</a:t>
            </a:r>
            <a:endParaRPr lang="en-IN" sz="2400" dirty="0" smtClean="0"/>
          </a:p>
          <a:p>
            <a:pPr marL="114300" indent="0">
              <a:buNone/>
            </a:pPr>
            <a:r>
              <a:rPr lang="en-IN" sz="2400" dirty="0" smtClean="0"/>
              <a:t>    </a:t>
            </a:r>
            <a:r>
              <a:rPr lang="en-IN" sz="2400" dirty="0" smtClean="0">
                <a:hlinkClick r:id="rId6"/>
              </a:rPr>
              <a:t>https</a:t>
            </a:r>
            <a:r>
              <a:rPr lang="en-IN" sz="2400" dirty="0">
                <a:hlinkClick r:id="rId6"/>
              </a:rPr>
              <a:t>://www.vtupulse.com/machine-learning/principal-component-analysis-solved-example</a:t>
            </a:r>
            <a:r>
              <a:rPr lang="en-IN" sz="2400" dirty="0" smtClean="0">
                <a:hlinkClick r:id="rId6"/>
              </a:rPr>
              <a:t>/</a:t>
            </a:r>
            <a:endParaRPr lang="en-IN" sz="2400" dirty="0"/>
          </a:p>
          <a:p>
            <a:endParaRPr lang="en-IN" dirty="0"/>
          </a:p>
        </p:txBody>
      </p:sp>
    </p:spTree>
    <p:extLst>
      <p:ext uri="{BB962C8B-B14F-4D97-AF65-F5344CB8AC3E}">
        <p14:creationId xmlns:p14="http://schemas.microsoft.com/office/powerpoint/2010/main" val="57019340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Google Shape;1258;p30"/>
          <p:cNvSpPr txBox="1">
            <a:spLocks noGrp="1"/>
          </p:cNvSpPr>
          <p:nvPr>
            <p:ph type="body" sz="quarter" idx="1"/>
          </p:nvPr>
        </p:nvSpPr>
        <p:spPr>
          <a:prstGeom prst="rect">
            <a:avLst/>
          </a:prstGeom>
        </p:spPr>
        <p:txBody>
          <a:bodyPr/>
          <a:lstStyle>
            <a:lvl1pPr marL="0">
              <a:spcBef>
                <a:spcPts val="0"/>
              </a:spcBef>
              <a:defRPr sz="4400"/>
            </a:lvl1pPr>
          </a:lstStyle>
          <a:p>
            <a:r>
              <a:t>Thank you</a:t>
            </a:r>
          </a:p>
        </p:txBody>
      </p:sp>
      <p:sp>
        <p:nvSpPr>
          <p:cNvPr id="596" name="Google Shape;1259;p30"/>
          <p:cNvSpPr txBox="1">
            <a:spLocks noGrp="1"/>
          </p:cNvSpPr>
          <p:nvPr>
            <p:ph type="title"/>
          </p:nvPr>
        </p:nvSpPr>
        <p:spPr>
          <a:xfrm>
            <a:off x="623887" y="1709739"/>
            <a:ext cx="7886701" cy="2852738"/>
          </a:xfrm>
          <a:prstGeom prst="rect">
            <a:avLst/>
          </a:prstGeom>
        </p:spPr>
        <p:txBody>
          <a:bodyPr>
            <a:normAutofit/>
          </a:bodyPr>
          <a:lstStyle/>
          <a:p>
            <a:r>
              <a:rPr lang="en-IN" sz="1600" dirty="0" smtClean="0"/>
              <a:t/>
            </a:r>
            <a:br>
              <a:rPr lang="en-IN" sz="1600" dirty="0" smtClean="0"/>
            </a:br>
            <a:r>
              <a:rPr lang="en-IN" sz="1600" dirty="0"/>
              <a:t/>
            </a:r>
            <a:br>
              <a:rPr lang="en-IN" sz="1600" dirty="0"/>
            </a:br>
            <a:r>
              <a:rPr lang="en-IN" sz="1600" dirty="0" smtClean="0"/>
              <a:t/>
            </a:r>
            <a:br>
              <a:rPr lang="en-IN" sz="1600" dirty="0" smtClean="0"/>
            </a:br>
            <a:r>
              <a:rPr lang="en-IN" sz="1600" dirty="0"/>
              <a:t/>
            </a:r>
            <a:br>
              <a:rPr lang="en-IN" sz="1600" dirty="0"/>
            </a:br>
            <a:r>
              <a:rPr lang="en-IN" sz="1600" dirty="0" smtClean="0"/>
              <a:t/>
            </a:r>
            <a:br>
              <a:rPr lang="en-IN" sz="1600" dirty="0" smtClean="0"/>
            </a:br>
            <a:r>
              <a:rPr lang="en-IN" sz="1600" dirty="0"/>
              <a:t/>
            </a:r>
            <a:br>
              <a:rPr lang="en-IN" sz="1600" dirty="0"/>
            </a:br>
            <a:r>
              <a:rPr lang="en-IN" sz="1600" dirty="0" smtClean="0"/>
              <a:t/>
            </a:r>
            <a:br>
              <a:rPr lang="en-IN" sz="1600" dirty="0" smtClean="0"/>
            </a:br>
            <a:r>
              <a:rPr lang="en-IN" sz="1600" dirty="0" smtClean="0"/>
              <a:t/>
            </a:r>
            <a:br>
              <a:rPr lang="en-IN" sz="1600" dirty="0" smtClean="0"/>
            </a:br>
            <a:endParaRPr sz="16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Google Shape;96;p2"/>
          <p:cNvSpPr txBox="1">
            <a:spLocks noGrp="1"/>
          </p:cNvSpPr>
          <p:nvPr>
            <p:ph type="title"/>
          </p:nvPr>
        </p:nvSpPr>
        <p:spPr>
          <a:prstGeom prst="rect">
            <a:avLst/>
          </a:prstGeom>
        </p:spPr>
        <p:txBody>
          <a:bodyPr/>
          <a:lstStyle>
            <a:lvl1pPr>
              <a:defRPr sz="4000"/>
            </a:lvl1pPr>
          </a:lstStyle>
          <a:p>
            <a:r>
              <a:t>Roadmap</a:t>
            </a:r>
          </a:p>
        </p:txBody>
      </p:sp>
      <p:sp>
        <p:nvSpPr>
          <p:cNvPr id="121" name="Google Shape;97;p2"/>
          <p:cNvSpPr txBox="1">
            <a:spLocks noGrp="1"/>
          </p:cNvSpPr>
          <p:nvPr>
            <p:ph type="body" idx="1"/>
          </p:nvPr>
        </p:nvSpPr>
        <p:spPr>
          <a:prstGeom prst="rect">
            <a:avLst/>
          </a:prstGeom>
        </p:spPr>
        <p:txBody>
          <a:bodyPr/>
          <a:lstStyle/>
          <a:p>
            <a:pPr marL="171450" indent="-177800">
              <a:spcBef>
                <a:spcPts val="0"/>
              </a:spcBef>
              <a:buSzPts val="2800"/>
              <a:defRPr sz="2800"/>
            </a:pPr>
            <a:r>
              <a:rPr lang="en-IN" dirty="0" smtClean="0"/>
              <a:t>What is PCA?</a:t>
            </a:r>
          </a:p>
          <a:p>
            <a:r>
              <a:rPr lang="en-IN" b="1" dirty="0"/>
              <a:t>Applying PCA</a:t>
            </a:r>
          </a:p>
          <a:p>
            <a:r>
              <a:rPr lang="en-IN" b="1" dirty="0"/>
              <a:t>Steps to perform PCA</a:t>
            </a:r>
          </a:p>
          <a:p>
            <a:pPr marL="114300" indent="0">
              <a:buNone/>
            </a:pPr>
            <a:r>
              <a:rPr lang="en-IN" dirty="0"/>
              <a:t/>
            </a:r>
            <a:br>
              <a:rPr lang="en-IN" dirty="0"/>
            </a:br>
            <a:r>
              <a:rPr dirty="0"/>
              <a:t/>
            </a:r>
            <a:br>
              <a:rPr dirty="0"/>
            </a:br>
            <a:endParaRPr dirty="0"/>
          </a:p>
        </p:txBody>
      </p:sp>
      <p:pic>
        <p:nvPicPr>
          <p:cNvPr id="122" name="Google Shape;98;p2" descr="Google Shape;98;p2"/>
          <p:cNvPicPr>
            <a:picLocks noChangeAspect="1"/>
          </p:cNvPicPr>
          <p:nvPr/>
        </p:nvPicPr>
        <p:blipFill>
          <a:blip r:embed="rId2">
            <a:extLst/>
          </a:blip>
          <a:stretch>
            <a:fillRect/>
          </a:stretch>
        </p:blipFill>
        <p:spPr>
          <a:xfrm>
            <a:off x="6629400" y="1905000"/>
            <a:ext cx="2116139" cy="1833564"/>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175;p11"/>
          <p:cNvSpPr txBox="1">
            <a:spLocks noGrp="1"/>
          </p:cNvSpPr>
          <p:nvPr>
            <p:ph type="title"/>
          </p:nvPr>
        </p:nvSpPr>
        <p:spPr>
          <a:prstGeom prst="rect">
            <a:avLst/>
          </a:prstGeom>
        </p:spPr>
        <p:txBody>
          <a:bodyPr/>
          <a:lstStyle/>
          <a:p>
            <a:r>
              <a:rPr lang="en-IN" dirty="0" smtClean="0"/>
              <a:t>Why PCA?</a:t>
            </a:r>
            <a:endParaRPr dirty="0"/>
          </a:p>
        </p:txBody>
      </p:sp>
      <p:sp>
        <p:nvSpPr>
          <p:cNvPr id="125" name="Google Shape;176;p11"/>
          <p:cNvSpPr txBox="1">
            <a:spLocks noGrp="1"/>
          </p:cNvSpPr>
          <p:nvPr>
            <p:ph type="body" sz="half" idx="1"/>
          </p:nvPr>
        </p:nvSpPr>
        <p:spPr>
          <a:prstGeom prst="rect">
            <a:avLst/>
          </a:prstGeom>
        </p:spPr>
        <p:txBody>
          <a:bodyPr/>
          <a:lstStyle/>
          <a:p>
            <a:pPr marL="38100" indent="95250">
              <a:spcBef>
                <a:spcPts val="0"/>
              </a:spcBef>
              <a:buSzTx/>
              <a:buNone/>
            </a:pPr>
            <a:endParaRPr/>
          </a:p>
        </p:txBody>
      </p:sp>
      <p:sp>
        <p:nvSpPr>
          <p:cNvPr id="126" name="Google Shape;177;p11"/>
          <p:cNvSpPr txBox="1">
            <a:spLocks noGrp="1"/>
          </p:cNvSpPr>
          <p:nvPr>
            <p:ph type="body" idx="21"/>
          </p:nvPr>
        </p:nvSpPr>
        <p:spPr>
          <a:prstGeom prst="rect">
            <a:avLst/>
          </a:prstGeom>
        </p:spPr>
        <p:txBody>
          <a:bodyPr/>
          <a:lstStyle/>
          <a:p>
            <a:pPr marL="38100" indent="95250">
              <a:spcBef>
                <a:spcPts val="0"/>
              </a:spcBef>
              <a:buSzTx/>
              <a:buNone/>
            </a:pPr>
            <a:endParaRPr/>
          </a:p>
        </p:txBody>
      </p:sp>
      <p:pic>
        <p:nvPicPr>
          <p:cNvPr id="2" name="Picture 1"/>
          <p:cNvPicPr>
            <a:picLocks noChangeAspect="1"/>
          </p:cNvPicPr>
          <p:nvPr/>
        </p:nvPicPr>
        <p:blipFill>
          <a:blip r:embed="rId2"/>
          <a:stretch>
            <a:fillRect/>
          </a:stretch>
        </p:blipFill>
        <p:spPr>
          <a:xfrm>
            <a:off x="1071563" y="1690689"/>
            <a:ext cx="7000875" cy="4762500"/>
          </a:xfrm>
          <a:prstGeom prst="rect">
            <a:avLst/>
          </a:prstGeom>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Statement</a:t>
            </a:r>
            <a:br>
              <a:rPr lang="en-IN" b="1" dirty="0"/>
            </a:br>
            <a:r>
              <a:rPr lang="en-IN" dirty="0"/>
              <a:t/>
            </a:r>
            <a:br>
              <a:rPr lang="en-IN" dirty="0"/>
            </a:br>
            <a:endParaRPr lang="en-IN" dirty="0"/>
          </a:p>
        </p:txBody>
      </p:sp>
      <p:sp>
        <p:nvSpPr>
          <p:cNvPr id="5" name="Text Placeholder 4"/>
          <p:cNvSpPr>
            <a:spLocks noGrp="1"/>
          </p:cNvSpPr>
          <p:nvPr>
            <p:ph type="body" idx="1"/>
          </p:nvPr>
        </p:nvSpPr>
        <p:spPr/>
        <p:txBody>
          <a:bodyPr/>
          <a:lstStyle/>
          <a:p>
            <a:pPr algn="just"/>
            <a:r>
              <a:rPr lang="en-IN" sz="2400" dirty="0"/>
              <a:t>Imagine you had a dataset with 1000 features. </a:t>
            </a:r>
            <a:endParaRPr lang="en-IN" sz="2400" dirty="0" smtClean="0"/>
          </a:p>
          <a:p>
            <a:pPr algn="just"/>
            <a:r>
              <a:rPr lang="en-IN" sz="2400" dirty="0" smtClean="0"/>
              <a:t>To </a:t>
            </a:r>
            <a:r>
              <a:rPr lang="en-IN" sz="2400" dirty="0"/>
              <a:t>visualize all these features and to try to explain the relationships between these features would be a nightmare. </a:t>
            </a:r>
            <a:endParaRPr lang="en-IN" sz="2400" dirty="0" smtClean="0"/>
          </a:p>
          <a:p>
            <a:pPr algn="just"/>
            <a:r>
              <a:rPr lang="en-IN" sz="2400" dirty="0" smtClean="0"/>
              <a:t>Moreover</a:t>
            </a:r>
            <a:r>
              <a:rPr lang="en-IN" sz="2400" dirty="0"/>
              <a:t>, your model runs the risk of </a:t>
            </a:r>
            <a:r>
              <a:rPr lang="en-IN" sz="2400" b="1" dirty="0"/>
              <a:t>Overfitting</a:t>
            </a:r>
            <a:r>
              <a:rPr lang="en-IN" sz="2400" dirty="0"/>
              <a:t>. Overfitting in simple terms means that your model has memorized your dataset patterns too much such that it does not perform well when given new data.</a:t>
            </a:r>
          </a:p>
          <a:p>
            <a:pPr marL="114300" indent="0">
              <a:buNone/>
            </a:pPr>
            <a:endParaRPr lang="en-IN" dirty="0"/>
          </a:p>
        </p:txBody>
      </p:sp>
    </p:spTree>
    <p:extLst>
      <p:ext uri="{BB962C8B-B14F-4D97-AF65-F5344CB8AC3E}">
        <p14:creationId xmlns:p14="http://schemas.microsoft.com/office/powerpoint/2010/main" val="35872893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Pre-requisite</a:t>
            </a:r>
            <a:br>
              <a:rPr lang="en-IN" b="1" dirty="0"/>
            </a:br>
            <a:endParaRPr lang="en-IN" dirty="0"/>
          </a:p>
        </p:txBody>
      </p:sp>
      <p:sp>
        <p:nvSpPr>
          <p:cNvPr id="3" name="Text Placeholder 2"/>
          <p:cNvSpPr>
            <a:spLocks noGrp="1"/>
          </p:cNvSpPr>
          <p:nvPr>
            <p:ph type="body" idx="1"/>
          </p:nvPr>
        </p:nvSpPr>
        <p:spPr>
          <a:xfrm>
            <a:off x="265176" y="1572769"/>
            <a:ext cx="8250174" cy="3035808"/>
          </a:xfrm>
        </p:spPr>
        <p:txBody>
          <a:bodyPr>
            <a:normAutofit fontScale="85000" lnSpcReduction="20000"/>
          </a:bodyPr>
          <a:lstStyle/>
          <a:p>
            <a:pPr algn="just"/>
            <a:r>
              <a:rPr lang="en-IN" sz="2600" dirty="0"/>
              <a:t>The number of features in a dataset is referred to as its</a:t>
            </a:r>
            <a:r>
              <a:rPr lang="en-IN" sz="2600" b="1" dirty="0"/>
              <a:t> dimensionality</a:t>
            </a:r>
            <a:r>
              <a:rPr lang="en-IN" sz="2600" dirty="0"/>
              <a:t>. </a:t>
            </a:r>
            <a:endParaRPr lang="en-IN" sz="2600" dirty="0" smtClean="0"/>
          </a:p>
          <a:p>
            <a:pPr algn="just"/>
            <a:r>
              <a:rPr lang="en-IN" sz="2600" dirty="0" smtClean="0"/>
              <a:t>Therefore </a:t>
            </a:r>
            <a:r>
              <a:rPr lang="en-IN" sz="2600" dirty="0"/>
              <a:t>a dataset with a lot of features is said to be high-dimensional and a dataset with a small number of features is said to be low-dimensional. </a:t>
            </a:r>
            <a:endParaRPr lang="en-IN" sz="2600" dirty="0" smtClean="0"/>
          </a:p>
          <a:p>
            <a:pPr algn="just"/>
            <a:r>
              <a:rPr lang="en-IN" sz="2600" dirty="0" smtClean="0"/>
              <a:t>Therefore </a:t>
            </a:r>
            <a:r>
              <a:rPr lang="en-IN" sz="2600" dirty="0"/>
              <a:t>to solve our problem statement above, what we need to do is </a:t>
            </a:r>
            <a:r>
              <a:rPr lang="en-IN" sz="2600" b="1" dirty="0"/>
              <a:t>transform a highly dimensional dataset into a low dimensional data set</a:t>
            </a:r>
            <a:r>
              <a:rPr lang="en-IN" sz="2600" dirty="0"/>
              <a:t>. </a:t>
            </a:r>
            <a:endParaRPr lang="en-IN" sz="2600" dirty="0" smtClean="0"/>
          </a:p>
          <a:p>
            <a:pPr algn="just"/>
            <a:r>
              <a:rPr lang="en-IN" sz="2600" dirty="0" smtClean="0"/>
              <a:t>This </a:t>
            </a:r>
            <a:r>
              <a:rPr lang="en-IN" sz="2600" dirty="0"/>
              <a:t>is called </a:t>
            </a:r>
            <a:r>
              <a:rPr lang="en-IN" sz="2600" b="1" dirty="0"/>
              <a:t>dimension reduction.</a:t>
            </a:r>
            <a:endParaRPr lang="en-IN" sz="2600" dirty="0"/>
          </a:p>
          <a:p>
            <a:pPr marL="114300" indent="0">
              <a:buNone/>
            </a:pPr>
            <a:r>
              <a:rPr lang="en-IN" dirty="0"/>
              <a:t/>
            </a:r>
            <a:br>
              <a:rPr lang="en-IN" dirty="0"/>
            </a:br>
            <a:endParaRPr lang="en-IN" dirty="0"/>
          </a:p>
        </p:txBody>
      </p:sp>
      <p:sp>
        <p:nvSpPr>
          <p:cNvPr id="4" name="Rectangle 3"/>
          <p:cNvSpPr/>
          <p:nvPr/>
        </p:nvSpPr>
        <p:spPr>
          <a:xfrm>
            <a:off x="628650" y="4960501"/>
            <a:ext cx="7886700" cy="954107"/>
          </a:xfrm>
          <a:prstGeom prst="rect">
            <a:avLst/>
          </a:prstGeom>
          <a:solidFill>
            <a:schemeClr val="accent1">
              <a:lumMod val="40000"/>
              <a:lumOff val="60000"/>
            </a:schemeClr>
          </a:solidFill>
        </p:spPr>
        <p:txBody>
          <a:bodyPr wrap="square">
            <a:spAutoFit/>
          </a:bodyPr>
          <a:lstStyle/>
          <a:p>
            <a:r>
              <a:rPr lang="en-IN" b="1" i="1" dirty="0">
                <a:solidFill>
                  <a:srgbClr val="292929"/>
                </a:solidFill>
                <a:latin typeface="source-serif-pro"/>
              </a:rPr>
              <a:t>Please note that dimension reduction is not deleting the columns. It is mathematically transforming information in your columns to capture the same exact information, but using fewer columns. For instance, if you had two highly correlated features, you can combine them into a new feature</a:t>
            </a:r>
            <a:endParaRPr lang="en-IN" dirty="0"/>
          </a:p>
        </p:txBody>
      </p:sp>
    </p:spTree>
    <p:extLst>
      <p:ext uri="{BB962C8B-B14F-4D97-AF65-F5344CB8AC3E}">
        <p14:creationId xmlns:p14="http://schemas.microsoft.com/office/powerpoint/2010/main" val="42802365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Benefits of Dimension </a:t>
            </a:r>
            <a:r>
              <a:rPr lang="en-IN" b="1" dirty="0" smtClean="0"/>
              <a:t>Reduction</a:t>
            </a:r>
            <a:endParaRPr lang="en-IN" dirty="0"/>
          </a:p>
        </p:txBody>
      </p:sp>
      <p:sp>
        <p:nvSpPr>
          <p:cNvPr id="3" name="Text Placeholder 2"/>
          <p:cNvSpPr>
            <a:spLocks noGrp="1"/>
          </p:cNvSpPr>
          <p:nvPr>
            <p:ph type="body" idx="1"/>
          </p:nvPr>
        </p:nvSpPr>
        <p:spPr/>
        <p:txBody>
          <a:bodyPr/>
          <a:lstStyle/>
          <a:p>
            <a:r>
              <a:rPr lang="en-IN" sz="2800" dirty="0"/>
              <a:t>Consumption of less computational resources</a:t>
            </a:r>
            <a:r>
              <a:rPr lang="en-IN" sz="2800" dirty="0" smtClean="0"/>
              <a:t>.</a:t>
            </a:r>
          </a:p>
          <a:p>
            <a:endParaRPr lang="en-IN" sz="2800" dirty="0"/>
          </a:p>
          <a:p>
            <a:r>
              <a:rPr lang="en-IN" sz="2800" dirty="0"/>
              <a:t>Faster running models</a:t>
            </a:r>
            <a:r>
              <a:rPr lang="en-IN" sz="2800" dirty="0" smtClean="0"/>
              <a:t>.</a:t>
            </a:r>
          </a:p>
          <a:p>
            <a:endParaRPr lang="en-IN" sz="2800" dirty="0"/>
          </a:p>
          <a:p>
            <a:r>
              <a:rPr lang="en-IN" sz="2800" dirty="0"/>
              <a:t>Improvement of your model performance</a:t>
            </a:r>
            <a:r>
              <a:rPr lang="en-IN" sz="2800" dirty="0" smtClean="0"/>
              <a:t>.</a:t>
            </a:r>
          </a:p>
          <a:p>
            <a:endParaRPr lang="en-IN" sz="2800" dirty="0"/>
          </a:p>
          <a:p>
            <a:r>
              <a:rPr lang="en-IN" sz="2800" dirty="0"/>
              <a:t>Better Data Visualization.</a:t>
            </a:r>
          </a:p>
          <a:p>
            <a:pPr marL="114300" indent="0">
              <a:buNone/>
            </a:pPr>
            <a:r>
              <a:rPr lang="en-IN" dirty="0"/>
              <a:t/>
            </a:r>
            <a:br>
              <a:rPr lang="en-IN" dirty="0"/>
            </a:br>
            <a:endParaRPr lang="en-IN" dirty="0"/>
          </a:p>
        </p:txBody>
      </p:sp>
      <p:sp>
        <p:nvSpPr>
          <p:cNvPr id="4" name="Rectangle 3"/>
          <p:cNvSpPr/>
          <p:nvPr/>
        </p:nvSpPr>
        <p:spPr>
          <a:xfrm>
            <a:off x="628650" y="5222856"/>
            <a:ext cx="7418070" cy="800219"/>
          </a:xfrm>
          <a:prstGeom prst="rect">
            <a:avLst/>
          </a:prstGeom>
          <a:solidFill>
            <a:schemeClr val="accent1">
              <a:lumMod val="40000"/>
              <a:lumOff val="60000"/>
            </a:schemeClr>
          </a:solidFill>
        </p:spPr>
        <p:txBody>
          <a:bodyPr wrap="square">
            <a:spAutoFit/>
          </a:bodyPr>
          <a:lstStyle/>
          <a:p>
            <a:pPr algn="ctr"/>
            <a:r>
              <a:rPr lang="en-IN" sz="1600" b="1" dirty="0"/>
              <a:t>One of the most popular techniques that helps us with dimension reduction is Principal Component Analysis(PCA).</a:t>
            </a:r>
          </a:p>
          <a:p>
            <a:endParaRPr lang="en-IN" dirty="0"/>
          </a:p>
        </p:txBody>
      </p:sp>
    </p:spTree>
    <p:extLst>
      <p:ext uri="{BB962C8B-B14F-4D97-AF65-F5344CB8AC3E}">
        <p14:creationId xmlns:p14="http://schemas.microsoft.com/office/powerpoint/2010/main" val="9342325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Steps to perform </a:t>
            </a:r>
            <a:r>
              <a:rPr lang="en-IN" b="1" dirty="0" smtClean="0"/>
              <a:t>PCA</a:t>
            </a:r>
            <a:endParaRPr lang="en-IN" dirty="0"/>
          </a:p>
        </p:txBody>
      </p:sp>
      <p:sp>
        <p:nvSpPr>
          <p:cNvPr id="3" name="Text Placeholder 2"/>
          <p:cNvSpPr>
            <a:spLocks noGrp="1"/>
          </p:cNvSpPr>
          <p:nvPr>
            <p:ph type="body" idx="1"/>
          </p:nvPr>
        </p:nvSpPr>
        <p:spPr/>
        <p:txBody>
          <a:bodyPr>
            <a:normAutofit/>
          </a:bodyPr>
          <a:lstStyle/>
          <a:p>
            <a:r>
              <a:rPr lang="en-IN" sz="2800" dirty="0"/>
              <a:t>Standardization</a:t>
            </a:r>
          </a:p>
          <a:p>
            <a:r>
              <a:rPr lang="en-IN" sz="2800" dirty="0"/>
              <a:t>Covariance Matrix</a:t>
            </a:r>
          </a:p>
          <a:p>
            <a:r>
              <a:rPr lang="en-IN" sz="2800" dirty="0"/>
              <a:t>Eigen Decomposition</a:t>
            </a:r>
          </a:p>
          <a:p>
            <a:r>
              <a:rPr lang="en-IN" sz="2800" dirty="0"/>
              <a:t>Sort By Eigen Values</a:t>
            </a:r>
          </a:p>
          <a:p>
            <a:r>
              <a:rPr lang="en-IN" sz="2800" dirty="0"/>
              <a:t>Choose your Principal Components</a:t>
            </a:r>
          </a:p>
          <a:p>
            <a:endParaRPr lang="en-IN" sz="1800" dirty="0"/>
          </a:p>
        </p:txBody>
      </p:sp>
      <p:pic>
        <p:nvPicPr>
          <p:cNvPr id="4" name="Picture 3"/>
          <p:cNvPicPr>
            <a:picLocks noChangeAspect="1"/>
          </p:cNvPicPr>
          <p:nvPr/>
        </p:nvPicPr>
        <p:blipFill>
          <a:blip r:embed="rId2"/>
          <a:stretch>
            <a:fillRect/>
          </a:stretch>
        </p:blipFill>
        <p:spPr>
          <a:xfrm>
            <a:off x="201168" y="4251142"/>
            <a:ext cx="8741664" cy="2291880"/>
          </a:xfrm>
          <a:prstGeom prst="rect">
            <a:avLst/>
          </a:prstGeom>
        </p:spPr>
      </p:pic>
    </p:spTree>
    <p:extLst>
      <p:ext uri="{BB962C8B-B14F-4D97-AF65-F5344CB8AC3E}">
        <p14:creationId xmlns:p14="http://schemas.microsoft.com/office/powerpoint/2010/main" val="34003067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Standardization</a:t>
            </a:r>
            <a:br>
              <a:rPr lang="en-IN" b="1" dirty="0"/>
            </a:br>
            <a:endParaRPr lang="en-IN" dirty="0"/>
          </a:p>
        </p:txBody>
      </p:sp>
      <p:sp>
        <p:nvSpPr>
          <p:cNvPr id="3" name="Text Placeholder 2"/>
          <p:cNvSpPr>
            <a:spLocks noGrp="1"/>
          </p:cNvSpPr>
          <p:nvPr>
            <p:ph type="body" idx="1"/>
          </p:nvPr>
        </p:nvSpPr>
        <p:spPr/>
        <p:txBody>
          <a:bodyPr>
            <a:normAutofit lnSpcReduction="10000"/>
          </a:bodyPr>
          <a:lstStyle/>
          <a:p>
            <a:r>
              <a:rPr lang="en-IN" dirty="0"/>
              <a:t>When </a:t>
            </a:r>
            <a:r>
              <a:rPr lang="en-IN" dirty="0" err="1"/>
              <a:t>analyzing</a:t>
            </a:r>
            <a:r>
              <a:rPr lang="en-IN" dirty="0"/>
              <a:t> data we deal with datasets whose features greatly vary in magnitude and units</a:t>
            </a:r>
            <a:r>
              <a:rPr lang="en-IN" dirty="0" smtClean="0"/>
              <a:t>.</a:t>
            </a:r>
          </a:p>
          <a:p>
            <a:r>
              <a:rPr lang="en-IN" dirty="0" smtClean="0"/>
              <a:t> </a:t>
            </a:r>
            <a:r>
              <a:rPr lang="en-IN" dirty="0"/>
              <a:t>For instance, you could be dealing with features measured in </a:t>
            </a:r>
            <a:r>
              <a:rPr lang="en-IN" dirty="0" err="1"/>
              <a:t>kgs</a:t>
            </a:r>
            <a:r>
              <a:rPr lang="en-IN" dirty="0"/>
              <a:t>, km, grams, </a:t>
            </a:r>
            <a:r>
              <a:rPr lang="en-IN" dirty="0" err="1"/>
              <a:t>cms</a:t>
            </a:r>
            <a:r>
              <a:rPr lang="en-IN" dirty="0"/>
              <a:t>, etc. </a:t>
            </a:r>
            <a:endParaRPr lang="en-IN" dirty="0" smtClean="0"/>
          </a:p>
          <a:p>
            <a:r>
              <a:rPr lang="en-IN" dirty="0" smtClean="0"/>
              <a:t>By </a:t>
            </a:r>
            <a:r>
              <a:rPr lang="en-IN" dirty="0"/>
              <a:t>applying machine learning techniques to these features as they are, then your algorithm, for instance, would consider 100grams to be greater than 1kg which is not true and our algorithm will give us wrong </a:t>
            </a:r>
            <a:r>
              <a:rPr lang="en-IN" dirty="0" smtClean="0"/>
              <a:t>predictions</a:t>
            </a:r>
          </a:p>
          <a:p>
            <a:r>
              <a:rPr lang="en-IN" dirty="0"/>
              <a:t>We, therefore, need to come up with a way to standardize our features before applying any algorithm to them. </a:t>
            </a:r>
            <a:endParaRPr lang="en-IN" dirty="0" smtClean="0"/>
          </a:p>
          <a:p>
            <a:r>
              <a:rPr lang="en-IN" dirty="0" smtClean="0"/>
              <a:t>This </a:t>
            </a:r>
            <a:r>
              <a:rPr lang="en-IN" dirty="0"/>
              <a:t>means therefore when dealing with variables such as weight(0–10000grams), age(0–100 years), and salary(0–8000 </a:t>
            </a:r>
            <a:r>
              <a:rPr lang="en-IN" dirty="0" err="1"/>
              <a:t>Usd</a:t>
            </a:r>
            <a:r>
              <a:rPr lang="en-IN" dirty="0"/>
              <a:t>), feature scaling would standardize them to be in the same range, for example, range (0,1) depending on the scaling technique </a:t>
            </a:r>
            <a:r>
              <a:rPr lang="en-IN" dirty="0" smtClean="0"/>
              <a:t>used</a:t>
            </a:r>
            <a:r>
              <a:rPr lang="en-IN" dirty="0"/>
              <a:t/>
            </a:r>
            <a:br>
              <a:rPr lang="en-IN" dirty="0"/>
            </a:br>
            <a:endParaRPr lang="en-IN" dirty="0"/>
          </a:p>
        </p:txBody>
      </p:sp>
      <p:pic>
        <p:nvPicPr>
          <p:cNvPr id="4" name="Picture 3"/>
          <p:cNvPicPr>
            <a:picLocks noChangeAspect="1"/>
          </p:cNvPicPr>
          <p:nvPr/>
        </p:nvPicPr>
        <p:blipFill>
          <a:blip r:embed="rId2"/>
          <a:stretch>
            <a:fillRect/>
          </a:stretch>
        </p:blipFill>
        <p:spPr>
          <a:xfrm>
            <a:off x="5325808" y="80964"/>
            <a:ext cx="3686175" cy="1609725"/>
          </a:xfrm>
          <a:prstGeom prst="rect">
            <a:avLst/>
          </a:prstGeom>
        </p:spPr>
      </p:pic>
    </p:spTree>
    <p:extLst>
      <p:ext uri="{BB962C8B-B14F-4D97-AF65-F5344CB8AC3E}">
        <p14:creationId xmlns:p14="http://schemas.microsoft.com/office/powerpoint/2010/main" val="346451701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Covariance Matrix</a:t>
            </a:r>
            <a:br>
              <a:rPr lang="en-IN" b="1" dirty="0"/>
            </a:br>
            <a:endParaRPr lang="en-IN" dirty="0"/>
          </a:p>
        </p:txBody>
      </p:sp>
      <p:sp>
        <p:nvSpPr>
          <p:cNvPr id="3" name="Text Placeholder 2"/>
          <p:cNvSpPr>
            <a:spLocks noGrp="1"/>
          </p:cNvSpPr>
          <p:nvPr>
            <p:ph type="body" idx="1"/>
          </p:nvPr>
        </p:nvSpPr>
        <p:spPr/>
        <p:txBody>
          <a:bodyPr/>
          <a:lstStyle/>
          <a:p>
            <a:r>
              <a:rPr lang="en-IN" b="1" dirty="0"/>
              <a:t>Variance — </a:t>
            </a:r>
            <a:r>
              <a:rPr lang="en-IN" dirty="0"/>
              <a:t>measures how much your data is spread out</a:t>
            </a:r>
            <a:r>
              <a:rPr lang="en-IN" dirty="0" smtClean="0"/>
              <a:t>.</a:t>
            </a:r>
            <a:r>
              <a:rPr lang="en-IN" dirty="0"/>
              <a:t/>
            </a:r>
            <a:br>
              <a:rPr lang="en-IN" dirty="0"/>
            </a:br>
            <a:r>
              <a:rPr lang="en-IN" b="1" dirty="0"/>
              <a:t>Covariance</a:t>
            </a:r>
            <a:r>
              <a:rPr lang="en-IN" dirty="0"/>
              <a:t> — this is</a:t>
            </a:r>
            <a:r>
              <a:rPr lang="en-IN" b="1" dirty="0"/>
              <a:t> </a:t>
            </a:r>
            <a:r>
              <a:rPr lang="en-IN" dirty="0"/>
              <a:t>a measure that describes the relationship between variables</a:t>
            </a:r>
            <a:endParaRPr lang="en-IN" dirty="0"/>
          </a:p>
        </p:txBody>
      </p:sp>
      <p:pic>
        <p:nvPicPr>
          <p:cNvPr id="1026" name="Picture 2" descr="https://miro.medium.com/v2/resize:fit:788/1*3HmBri739hheUzR03sAV4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740787"/>
            <a:ext cx="75057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01496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6EA97DE96CB84E8C526BF093837D34" ma:contentTypeVersion="17" ma:contentTypeDescription="Create a new document." ma:contentTypeScope="" ma:versionID="620fe7fc6f15b7978a0d3c72c20a2240">
  <xsd:schema xmlns:xsd="http://www.w3.org/2001/XMLSchema" xmlns:xs="http://www.w3.org/2001/XMLSchema" xmlns:p="http://schemas.microsoft.com/office/2006/metadata/properties" xmlns:ns2="c9405b91-c366-46ef-9680-99183cd4181d" xmlns:ns3="37c5fae0-cb61-491e-a5b2-f5342e882e94" targetNamespace="http://schemas.microsoft.com/office/2006/metadata/properties" ma:root="true" ma:fieldsID="12ce543ee378ec854686a0a09c447319" ns2:_="" ns3:_="">
    <xsd:import namespace="c9405b91-c366-46ef-9680-99183cd4181d"/>
    <xsd:import namespace="37c5fae0-cb61-491e-a5b2-f5342e882e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05b91-c366-46ef-9680-99183cd418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5fae0-cb61-491e-a5b2-f5342e882e94"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7492ae5-6b3e-4f70-93ef-a6858103c961}" ma:internalName="TaxCatchAll" ma:showField="CatchAllData" ma:web="37c5fae0-cb61-491e-a5b2-f5342e882e94">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9405b91-c366-46ef-9680-99183cd4181d">
      <Terms xmlns="http://schemas.microsoft.com/office/infopath/2007/PartnerControls"/>
    </lcf76f155ced4ddcb4097134ff3c332f>
    <TaxCatchAll xmlns="37c5fae0-cb61-491e-a5b2-f5342e882e94" xsi:nil="true"/>
    <SharedWithUsers xmlns="37c5fae0-cb61-491e-a5b2-f5342e882e94">
      <UserInfo>
        <DisplayName/>
        <AccountId xsi:nil="true"/>
        <AccountType/>
      </UserInfo>
    </SharedWithUsers>
  </documentManagement>
</p:properties>
</file>

<file path=customXml/itemProps1.xml><?xml version="1.0" encoding="utf-8"?>
<ds:datastoreItem xmlns:ds="http://schemas.openxmlformats.org/officeDocument/2006/customXml" ds:itemID="{B6F06568-15F8-436A-8D51-B872CE1E73DE}"/>
</file>

<file path=customXml/itemProps2.xml><?xml version="1.0" encoding="utf-8"?>
<ds:datastoreItem xmlns:ds="http://schemas.openxmlformats.org/officeDocument/2006/customXml" ds:itemID="{43F147C3-7676-4D25-BC54-ACE37696D114}"/>
</file>

<file path=customXml/itemProps3.xml><?xml version="1.0" encoding="utf-8"?>
<ds:datastoreItem xmlns:ds="http://schemas.openxmlformats.org/officeDocument/2006/customXml" ds:itemID="{C2836625-0013-428F-88F6-F9E553DE2488}"/>
</file>

<file path=docProps/app.xml><?xml version="1.0" encoding="utf-8"?>
<Properties xmlns="http://schemas.openxmlformats.org/officeDocument/2006/extended-properties" xmlns:vt="http://schemas.openxmlformats.org/officeDocument/2006/docPropsVTypes">
  <TotalTime>553</TotalTime>
  <Words>505</Words>
  <Application>Microsoft Office PowerPoint</Application>
  <PresentationFormat>On-screen Show (4:3)</PresentationFormat>
  <Paragraphs>72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Neue</vt:lpstr>
      <vt:lpstr>source-serif-pro</vt:lpstr>
      <vt:lpstr>Times Roman</vt:lpstr>
      <vt:lpstr>Office Theme</vt:lpstr>
      <vt:lpstr>Machine Learning – Principal Component Analysis(PCA)</vt:lpstr>
      <vt:lpstr>Roadmap</vt:lpstr>
      <vt:lpstr>Why PCA?</vt:lpstr>
      <vt:lpstr>Problem Statement  </vt:lpstr>
      <vt:lpstr>Pre-requisite </vt:lpstr>
      <vt:lpstr>Benefits of Dimension Reduction</vt:lpstr>
      <vt:lpstr>Steps to perform PCA</vt:lpstr>
      <vt:lpstr>Standardization </vt:lpstr>
      <vt:lpstr>Covariance Matrix </vt:lpstr>
      <vt:lpstr>Covariance Matrix </vt:lpstr>
      <vt:lpstr>Eigen Decomposition </vt:lpstr>
      <vt:lpstr>Eigen Decomposition </vt:lpstr>
      <vt:lpstr>Sort by Eigen Values and Choosing Principal Components</vt:lpstr>
      <vt:lpstr>Sort by Eigen Values and Choosing Principal Components</vt:lpstr>
      <vt:lpstr>Align/ Recast data along Principal component  </vt:lpstr>
      <vt:lpstr>When to use PCA </vt:lpstr>
      <vt:lpstr>References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Support Vector Machines</dc:title>
  <dc:creator>Prakash Periyasamy</dc:creator>
  <cp:lastModifiedBy>Prakash Periyasamy</cp:lastModifiedBy>
  <cp:revision>43</cp:revision>
  <dcterms:modified xsi:type="dcterms:W3CDTF">2023-07-05T14:58:30Z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0x010100936EA97DE96CB84E8C526BF093837D34</vt:lpwstr>
  </property>
  <property fmtid="{D5CDD505-2E9C-101B-9397-08002B2CF9AE}" pid="3" name="Order">
    <vt:r8>2900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