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4"/>
  </p:sldMasterIdLst>
  <p:notesMasterIdLst>
    <p:notesMasterId r:id="rId17"/>
  </p:notesMasterIdLst>
  <p:handoutMasterIdLst>
    <p:handoutMasterId r:id="rId18"/>
  </p:handoutMasterIdLst>
  <p:sldIdLst>
    <p:sldId id="316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7" r:id="rId13"/>
    <p:sldId id="589" r:id="rId14"/>
    <p:sldId id="588" r:id="rId15"/>
    <p:sldId id="55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DC4"/>
    <a:srgbClr val="FF9999"/>
    <a:srgbClr val="C1DEFA"/>
    <a:srgbClr val="A7A7A7"/>
    <a:srgbClr val="D3D3D3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380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9AE38-8DF2-F24B-8B10-D1A89E0313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60CC-E31F-4585-8D91-9290BC0492FC}" type="datetime1">
              <a:rPr lang="en-US" smtClean="0"/>
              <a:t>9/18/2025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668792-D181-4D5A-9D05-5C81B768CCCF}" type="datetime1">
              <a:rPr lang="en-US" smtClean="0"/>
              <a:t>9/18/2025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87D897-4846-4BC7-A48E-01D1AE4FEDA3}" type="datetime1">
              <a:rPr lang="en-US" smtClean="0"/>
              <a:t>9/18/2025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BB33F-DAA6-4B0B-B2CA-CD7352160F82}" type="datetime1">
              <a:rPr lang="en-US" smtClean="0"/>
              <a:t>9/18/2025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80A47A-C96A-4604-ADB3-381E16917A99}" type="datetime1">
              <a:rPr lang="en-US" smtClean="0"/>
              <a:t>9/18/2025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2AC9B9-FC3F-46CC-826E-C40EA9E217EE}" type="datetime1">
              <a:rPr lang="en-US" smtClean="0"/>
              <a:t>9/18/2025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6A8043-B264-483D-8C40-E3A92582050A}" type="datetime1">
              <a:rPr lang="en-US" smtClean="0"/>
              <a:t>9/18/2025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64039A-095E-4C3A-A1F6-41C389FA0E47}" type="datetime1">
              <a:rPr lang="en-US" smtClean="0"/>
              <a:t>9/18/2025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51E4B3-60D2-403A-9DED-60B7CEBDD50B}" type="datetime1">
              <a:rPr lang="en-US" smtClean="0"/>
              <a:t>9/18/2025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1B853-E60F-4B22-A1D9-80CA7AC48A22}" type="datetime1">
              <a:rPr lang="en-US" smtClean="0"/>
              <a:t>9/18/2025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30CBAF-8AE2-443D-A8B7-9D02A07628A8}" type="datetime1">
              <a:rPr lang="en-US" smtClean="0"/>
              <a:t>9/18/2025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DA63C-2D67-4F94-81CF-ABAA37218517}" type="datetime1">
              <a:rPr lang="en-US" smtClean="0"/>
              <a:t>9/18/2025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machine-learning-how-to-handle-class-imbalance-920e48c3e970" TargetMode="External"/><Relationship Id="rId2" Type="http://schemas.openxmlformats.org/officeDocument/2006/relationships/hyperlink" Target="https://medium.com/@corymaklin/synthetic-minority-over-sampling-technique-smote-7d419696b88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yticsindiamag.com/correcting-class-imbalanced-data-for-binary-classification-problems-demonstrations-using-animated-video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Handle Imbalanced Data in Machine Learning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Achyuthuni Sri Harsha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Under-Sampling: </a:t>
            </a:r>
            <a:r>
              <a:rPr lang="en-IN" dirty="0" err="1"/>
              <a:t>Tomek</a:t>
            </a:r>
            <a:r>
              <a:rPr lang="en-IN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Tomek</a:t>
            </a:r>
            <a:r>
              <a:rPr lang="en-IN" dirty="0"/>
              <a:t> links are pairs of very close instances but of opposite classes.</a:t>
            </a:r>
          </a:p>
          <a:p>
            <a:endParaRPr lang="en-IN" dirty="0"/>
          </a:p>
          <a:p>
            <a:r>
              <a:rPr lang="en-IN" dirty="0"/>
              <a:t>Removing the instances of the majority class of each pair increases the space between the two classes, facilitating the classification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10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01294"/>
            <a:ext cx="6648942" cy="18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https://medium.com/@corymaklin/synthetic-minority-over-sampling-technique-smote-7d419696b88c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https://medium.com/analytics-vidhya/machine-learning-how-to-handle-class-imbalance-920e48c3e970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https://medium.com/analytics-vidhya/machine-learning-how-to-handle-class-imbalance-920e48c3e970</a:t>
            </a:r>
            <a:endParaRPr lang="en-IN" dirty="0"/>
          </a:p>
          <a:p>
            <a:endParaRPr lang="en-IN" dirty="0"/>
          </a:p>
          <a:p>
            <a:r>
              <a:rPr lang="en-IN">
                <a:hlinkClick r:id="rId4"/>
              </a:rPr>
              <a:t>https</a:t>
            </a:r>
            <a:r>
              <a:rPr lang="en-IN" dirty="0">
                <a:hlinkClick r:id="rId4"/>
              </a:rPr>
              <a:t>://analyticsindiamag.com/correcting-class-imbalanced-data-for-binary-classification-problems-demonstrations-using-animated-videos/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11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Thanks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12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What is Imbalanced Data</a:t>
            </a:r>
          </a:p>
          <a:p>
            <a:r>
              <a:rPr lang="en-IN" sz="2800" b="1" dirty="0"/>
              <a:t>Handling Imbalanced Data</a:t>
            </a:r>
          </a:p>
          <a:p>
            <a:r>
              <a:rPr lang="en-IN" sz="2800" b="1" dirty="0"/>
              <a:t>SMOTE</a:t>
            </a:r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2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What is Imbalanced Data</a:t>
            </a:r>
            <a:endParaRPr lang="en-US" sz="40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>
          <a:xfrm>
            <a:off x="107504" y="1662137"/>
            <a:ext cx="5112568" cy="4351338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/>
              <a:t>One of the most common problems when working with classification tasks is imbalanced data where one class is dominating over the other. </a:t>
            </a:r>
          </a:p>
          <a:p>
            <a:r>
              <a:rPr lang="en-IN" sz="2800" dirty="0"/>
              <a:t>For example, in the Credit Card fraud detection task, there will be very few fraud transactions (positive class) when compared with non-fraud transactions (negative class). </a:t>
            </a:r>
          </a:p>
          <a:p>
            <a:r>
              <a:rPr lang="en-IN" sz="2800" dirty="0"/>
              <a:t>Sometimes, it is even possible that 99.99% of transactions will be non-fraud and only 0.01% of transactions will be fraud transactions</a:t>
            </a:r>
            <a:endParaRPr lang="en-IN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707817"/>
            <a:ext cx="3543437" cy="43651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3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Why should you worry about Imbalanced Data?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Consider the same example of credit card fraud transaction detection where fraud and non-fraud transactions are in the ratio of 99% and 1% respectively. </a:t>
            </a:r>
          </a:p>
          <a:p>
            <a:pPr algn="just"/>
            <a:r>
              <a:rPr lang="en-IN" sz="2400" dirty="0"/>
              <a:t>This is a highly imbalanced dataset. If you were to train the model on this dataset, you will get accuracy as high as 99% because the classifier will pick up the patterns in the popular classes and predict almost everything as non-fraud transactions.</a:t>
            </a:r>
          </a:p>
          <a:p>
            <a:pPr algn="just"/>
            <a:r>
              <a:rPr lang="en-IN" sz="2400" dirty="0"/>
              <a:t>As a result, the model will fail to generalize on the new data. This is also the reason why accuracy is not a good evaluation metric when dealing with imbalanced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4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7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Handling Imbalanced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dirty="0">
                <a:latin typeface="+mj-lt"/>
              </a:rPr>
              <a:t>Get More Data</a:t>
            </a:r>
          </a:p>
          <a:p>
            <a:r>
              <a:rPr lang="en-IN" sz="4000" dirty="0">
                <a:latin typeface="+mj-lt"/>
              </a:rPr>
              <a:t>Change Evaluation Metric</a:t>
            </a:r>
          </a:p>
          <a:p>
            <a:r>
              <a:rPr lang="en-IN" sz="4000" dirty="0">
                <a:latin typeface="+mj-lt"/>
              </a:rPr>
              <a:t>Change the Algorithms</a:t>
            </a:r>
          </a:p>
          <a:p>
            <a:r>
              <a:rPr lang="en-IN" sz="4000" b="1" dirty="0">
                <a:solidFill>
                  <a:srgbClr val="FF0000"/>
                </a:solidFill>
                <a:latin typeface="+mj-lt"/>
              </a:rPr>
              <a:t>Resampling Techniques</a:t>
            </a:r>
          </a:p>
          <a:p>
            <a:r>
              <a:rPr lang="en-IN" sz="4000" b="1" dirty="0">
                <a:solidFill>
                  <a:srgbClr val="FF0000"/>
                </a:solidFill>
                <a:latin typeface="+mj-lt"/>
              </a:rPr>
              <a:t>Generate Synthetic Samples</a:t>
            </a:r>
          </a:p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5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1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Strategy 1. Random Oversampling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79854" cy="4351338"/>
          </a:xfrm>
        </p:spPr>
        <p:txBody>
          <a:bodyPr/>
          <a:lstStyle/>
          <a:p>
            <a:pPr algn="just"/>
            <a:r>
              <a:rPr lang="en-IN" dirty="0"/>
              <a:t>It helps to increase the number of minority class examples in the dataset. </a:t>
            </a:r>
          </a:p>
          <a:p>
            <a:pPr algn="just"/>
            <a:r>
              <a:rPr lang="en-IN" dirty="0"/>
              <a:t>One of the main advantages of oversampling is no information is lost from both the majority and minority classes during the process. </a:t>
            </a:r>
          </a:p>
          <a:p>
            <a:pPr algn="just"/>
            <a:r>
              <a:rPr lang="en-IN" dirty="0"/>
              <a:t>It is prone to overfitting.</a:t>
            </a:r>
          </a:p>
          <a:p>
            <a:pPr algn="just"/>
            <a:r>
              <a:rPr lang="en-IN" dirty="0"/>
              <a:t>It is recommended when the dataset is not too large</a:t>
            </a:r>
          </a:p>
        </p:txBody>
      </p:sp>
      <p:pic>
        <p:nvPicPr>
          <p:cNvPr id="1026" name="Picture 2" descr="https://miro.medium.com/v2/resize:fit:875/1*_asVR8BHEJUItC3lO0n8U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6"/>
          <a:stretch/>
        </p:blipFill>
        <p:spPr bwMode="auto">
          <a:xfrm>
            <a:off x="628650" y="3717032"/>
            <a:ext cx="8334375" cy="295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6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2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Strategy 2. Random </a:t>
            </a:r>
            <a:r>
              <a:rPr lang="en-IN" b="1" dirty="0" err="1"/>
              <a:t>Undersampling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047806" cy="4692179"/>
          </a:xfrm>
        </p:spPr>
        <p:txBody>
          <a:bodyPr/>
          <a:lstStyle/>
          <a:p>
            <a:r>
              <a:rPr lang="en-IN" dirty="0"/>
              <a:t>Conversely, random </a:t>
            </a:r>
            <a:r>
              <a:rPr lang="en-IN" dirty="0" err="1"/>
              <a:t>undersampling</a:t>
            </a:r>
            <a:r>
              <a:rPr lang="en-IN" dirty="0"/>
              <a:t> removes existing samples from the majority class. </a:t>
            </a:r>
          </a:p>
          <a:p>
            <a:r>
              <a:rPr lang="en-IN" dirty="0"/>
              <a:t>Each data point in the majority class has an equal chance of being removed.</a:t>
            </a:r>
          </a:p>
          <a:p>
            <a:r>
              <a:rPr lang="en-IN" dirty="0" err="1"/>
              <a:t>Undersampling</a:t>
            </a:r>
            <a:r>
              <a:rPr lang="en-IN" dirty="0"/>
              <a:t> also leads to </a:t>
            </a:r>
            <a:r>
              <a:rPr lang="en-IN" dirty="0" err="1"/>
              <a:t>underfitting</a:t>
            </a:r>
            <a:r>
              <a:rPr lang="en-IN" dirty="0"/>
              <a:t> and poor generalization of the test set.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472"/>
          <a:stretch/>
        </p:blipFill>
        <p:spPr>
          <a:xfrm>
            <a:off x="899592" y="3573016"/>
            <a:ext cx="7886700" cy="31714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7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8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Oversampling with SMOTE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8" y="1628800"/>
            <a:ext cx="3655318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Synthetic Minority Over-sampling Technique</a:t>
            </a:r>
          </a:p>
          <a:p>
            <a:endParaRPr lang="en-IN" b="1" dirty="0"/>
          </a:p>
          <a:p>
            <a:r>
              <a:rPr lang="en-IN" dirty="0"/>
              <a:t>SMOTE is an oversampling method that creates synthetic samples from the minority class.</a:t>
            </a:r>
          </a:p>
          <a:p>
            <a:endParaRPr lang="en-IN" dirty="0"/>
          </a:p>
          <a:p>
            <a:r>
              <a:rPr lang="en-IN" dirty="0"/>
              <a:t>It works by selecting minority observations that are similar to each other and drawing a line between the examples in order to create new synthetic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8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577498"/>
            <a:ext cx="2008568" cy="1629172"/>
          </a:xfrm>
          <a:prstGeom prst="rect">
            <a:avLst/>
          </a:prstGeom>
        </p:spPr>
      </p:pic>
      <p:pic>
        <p:nvPicPr>
          <p:cNvPr id="2050" name="Picture 2" descr="https://miro.medium.com/v2/resize:fit:700/0*IOFEfetbb1iEOo3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2192916" cy="162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308" y="3356992"/>
            <a:ext cx="2130693" cy="1772618"/>
          </a:xfrm>
          <a:prstGeom prst="rect">
            <a:avLst/>
          </a:prstGeom>
        </p:spPr>
      </p:pic>
      <p:pic>
        <p:nvPicPr>
          <p:cNvPr id="2052" name="Picture 4" descr="https://miro.medium.com/v2/resize:fit:700/0*DoA1-SRoSy7lgnM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35" y="3171095"/>
            <a:ext cx="2218743" cy="18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v2/resize:fit:700/0*Q7WeW6zgW8mR6ppZ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849" y="5041178"/>
            <a:ext cx="1911639" cy="162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miro.medium.com/v2/resize:fit:700/0*Qpl-_IWPOO5X_IQ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64" y="4904475"/>
            <a:ext cx="2018644" cy="162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88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Oversampling with SMOTE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9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916832"/>
            <a:ext cx="4457700" cy="1009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26482"/>
            <a:ext cx="6696422" cy="14864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6674" y="4598443"/>
            <a:ext cx="8280920" cy="16312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92929"/>
                </a:solidFill>
                <a:latin typeface="+mj-lt"/>
              </a:rPr>
              <a:t>Take difference between a sample and its nearest neighbour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92929"/>
                </a:solidFill>
                <a:latin typeface="+mj-lt"/>
              </a:rPr>
              <a:t>Multiply the difference by a random number between 0 and 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92929"/>
                </a:solidFill>
                <a:latin typeface="+mj-lt"/>
              </a:rPr>
              <a:t>Add this difference to the sample to generate a new synthetic example in feature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292929"/>
                </a:solidFill>
                <a:latin typeface="+mj-lt"/>
              </a:rPr>
              <a:t>Continue on with next nearest neighbour up to user-defined number</a:t>
            </a: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049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06B12-3666-4986-BE8B-73EA87A06BCF}">
  <ds:schemaRefs>
    <ds:schemaRef ds:uri="http://schemas.microsoft.com/office/2006/metadata/properties"/>
    <ds:schemaRef ds:uri="http://schemas.microsoft.com/office/infopath/2007/PartnerControls"/>
    <ds:schemaRef ds:uri="c9405b91-c366-46ef-9680-99183cd4181d"/>
    <ds:schemaRef ds:uri="37c5fae0-cb61-491e-a5b2-f5342e882e94"/>
  </ds:schemaRefs>
</ds:datastoreItem>
</file>

<file path=customXml/itemProps2.xml><?xml version="1.0" encoding="utf-8"?>
<ds:datastoreItem xmlns:ds="http://schemas.openxmlformats.org/officeDocument/2006/customXml" ds:itemID="{81303DF1-A5AD-45D0-A68B-C568F8FE4C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CFA9F1-0F18-4638-A478-D35F26B2E1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05b91-c366-46ef-9680-99183cd4181d"/>
    <ds:schemaRef ds:uri="37c5fae0-cb61-491e-a5b2-f5342e882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8465</TotalTime>
  <Words>523</Words>
  <Application>Microsoft Office PowerPoint</Application>
  <PresentationFormat>On-screen Show (4:3)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Helvetica</vt:lpstr>
      <vt:lpstr>Times</vt:lpstr>
      <vt:lpstr>Wingdings</vt:lpstr>
      <vt:lpstr>Office Theme</vt:lpstr>
      <vt:lpstr>Handle Imbalanced Data in Machine Learning</vt:lpstr>
      <vt:lpstr>Roadmap</vt:lpstr>
      <vt:lpstr>What is Imbalanced Data</vt:lpstr>
      <vt:lpstr>Why should you worry about Imbalanced Data? </vt:lpstr>
      <vt:lpstr>Handling Imbalanced Data</vt:lpstr>
      <vt:lpstr>Strategy 1. Random Oversampling</vt:lpstr>
      <vt:lpstr>Strategy 2. Random Undersampling</vt:lpstr>
      <vt:lpstr>Oversampling with SMOTE</vt:lpstr>
      <vt:lpstr>Oversampling with SMOTE</vt:lpstr>
      <vt:lpstr> Under-Sampling: Tomek Links</vt:lpstr>
      <vt:lpstr>References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Harsha, Achyuthuni</cp:lastModifiedBy>
  <cp:revision>790</cp:revision>
  <cp:lastPrinted>2019-02-02T03:48:28Z</cp:lastPrinted>
  <dcterms:created xsi:type="dcterms:W3CDTF">2011-02-07T14:33:57Z</dcterms:created>
  <dcterms:modified xsi:type="dcterms:W3CDTF">2025-09-18T10:36:41Z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3500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