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5185" y="85366"/>
            <a:ext cx="321972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3906" y="2663426"/>
            <a:ext cx="3094990" cy="0"/>
          </a:xfrm>
          <a:custGeom>
            <a:avLst/>
            <a:gdLst/>
            <a:ahLst/>
            <a:cxnLst/>
            <a:rect l="l" t="t" r="r" b="b"/>
            <a:pathLst>
              <a:path w="3094990">
                <a:moveTo>
                  <a:pt x="0" y="0"/>
                </a:moveTo>
                <a:lnTo>
                  <a:pt x="3094939" y="0"/>
                </a:lnTo>
              </a:path>
            </a:pathLst>
          </a:custGeom>
          <a:ln w="19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1472" y="2631209"/>
            <a:ext cx="87045" cy="6443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33906" y="187474"/>
            <a:ext cx="0" cy="2476500"/>
          </a:xfrm>
          <a:custGeom>
            <a:avLst/>
            <a:gdLst/>
            <a:ahLst/>
            <a:cxnLst/>
            <a:rect l="l" t="t" r="r" b="b"/>
            <a:pathLst>
              <a:path h="2476500">
                <a:moveTo>
                  <a:pt x="0" y="2475951"/>
                </a:moveTo>
                <a:lnTo>
                  <a:pt x="0" y="0"/>
                </a:lnTo>
              </a:path>
            </a:pathLst>
          </a:custGeom>
          <a:ln w="19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1690" y="177803"/>
            <a:ext cx="64432" cy="870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012" y="85366"/>
            <a:ext cx="338607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494" y="544722"/>
            <a:ext cx="3836035" cy="230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33151" y="3307143"/>
            <a:ext cx="374014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menti.com/" TargetMode="Externa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63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Roadmap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2523" y="1554774"/>
            <a:ext cx="3004185" cy="45085"/>
            <a:chOff x="1042523" y="1554774"/>
            <a:chExt cx="3004185" cy="45085"/>
          </a:xfrm>
        </p:grpSpPr>
        <p:sp>
          <p:nvSpPr>
            <p:cNvPr id="4" name="object 4"/>
            <p:cNvSpPr/>
            <p:nvPr/>
          </p:nvSpPr>
          <p:spPr>
            <a:xfrm>
              <a:off x="1042523" y="1577303"/>
              <a:ext cx="3004185" cy="0"/>
            </a:xfrm>
            <a:custGeom>
              <a:avLst/>
              <a:gdLst/>
              <a:ahLst/>
              <a:cxnLst/>
              <a:rect l="l" t="t" r="r" b="b"/>
              <a:pathLst>
                <a:path w="3004185">
                  <a:moveTo>
                    <a:pt x="0" y="0"/>
                  </a:moveTo>
                  <a:lnTo>
                    <a:pt x="3003804" y="0"/>
                  </a:lnTo>
                </a:path>
              </a:pathLst>
            </a:custGeom>
            <a:ln w="150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0297" y="1554784"/>
              <a:ext cx="2568575" cy="45085"/>
            </a:xfrm>
            <a:custGeom>
              <a:avLst/>
              <a:gdLst/>
              <a:ahLst/>
              <a:cxnLst/>
              <a:rect l="l" t="t" r="r" b="b"/>
              <a:pathLst>
                <a:path w="2568575" h="45084">
                  <a:moveTo>
                    <a:pt x="45059" y="22529"/>
                  </a:moveTo>
                  <a:lnTo>
                    <a:pt x="43281" y="13754"/>
                  </a:lnTo>
                  <a:lnTo>
                    <a:pt x="38455" y="6591"/>
                  </a:lnTo>
                  <a:lnTo>
                    <a:pt x="31292" y="1765"/>
                  </a:lnTo>
                  <a:lnTo>
                    <a:pt x="22529" y="0"/>
                  </a:lnTo>
                  <a:lnTo>
                    <a:pt x="13754" y="1765"/>
                  </a:lnTo>
                  <a:lnTo>
                    <a:pt x="6591" y="6591"/>
                  </a:lnTo>
                  <a:lnTo>
                    <a:pt x="1765" y="13754"/>
                  </a:lnTo>
                  <a:lnTo>
                    <a:pt x="0" y="22529"/>
                  </a:lnTo>
                  <a:lnTo>
                    <a:pt x="1765" y="31292"/>
                  </a:lnTo>
                  <a:lnTo>
                    <a:pt x="6591" y="38455"/>
                  </a:lnTo>
                  <a:lnTo>
                    <a:pt x="13754" y="43281"/>
                  </a:lnTo>
                  <a:lnTo>
                    <a:pt x="22529" y="45046"/>
                  </a:lnTo>
                  <a:lnTo>
                    <a:pt x="31292" y="43281"/>
                  </a:lnTo>
                  <a:lnTo>
                    <a:pt x="38455" y="38455"/>
                  </a:lnTo>
                  <a:lnTo>
                    <a:pt x="43281" y="31292"/>
                  </a:lnTo>
                  <a:lnTo>
                    <a:pt x="45059" y="22529"/>
                  </a:lnTo>
                  <a:close/>
                </a:path>
                <a:path w="2568575" h="45084">
                  <a:moveTo>
                    <a:pt x="405511" y="22529"/>
                  </a:moveTo>
                  <a:lnTo>
                    <a:pt x="403745" y="13754"/>
                  </a:lnTo>
                  <a:lnTo>
                    <a:pt x="398907" y="6591"/>
                  </a:lnTo>
                  <a:lnTo>
                    <a:pt x="391756" y="1765"/>
                  </a:lnTo>
                  <a:lnTo>
                    <a:pt x="382981" y="0"/>
                  </a:lnTo>
                  <a:lnTo>
                    <a:pt x="374205" y="1765"/>
                  </a:lnTo>
                  <a:lnTo>
                    <a:pt x="367055" y="6591"/>
                  </a:lnTo>
                  <a:lnTo>
                    <a:pt x="362216" y="13754"/>
                  </a:lnTo>
                  <a:lnTo>
                    <a:pt x="360451" y="22529"/>
                  </a:lnTo>
                  <a:lnTo>
                    <a:pt x="362216" y="31292"/>
                  </a:lnTo>
                  <a:lnTo>
                    <a:pt x="367055" y="38455"/>
                  </a:lnTo>
                  <a:lnTo>
                    <a:pt x="374205" y="43281"/>
                  </a:lnTo>
                  <a:lnTo>
                    <a:pt x="382981" y="45046"/>
                  </a:lnTo>
                  <a:lnTo>
                    <a:pt x="391756" y="43281"/>
                  </a:lnTo>
                  <a:lnTo>
                    <a:pt x="398907" y="38455"/>
                  </a:lnTo>
                  <a:lnTo>
                    <a:pt x="403745" y="31292"/>
                  </a:lnTo>
                  <a:lnTo>
                    <a:pt x="405511" y="22529"/>
                  </a:lnTo>
                  <a:close/>
                </a:path>
                <a:path w="2568575" h="45084">
                  <a:moveTo>
                    <a:pt x="765962" y="22529"/>
                  </a:moveTo>
                  <a:lnTo>
                    <a:pt x="764197" y="13754"/>
                  </a:lnTo>
                  <a:lnTo>
                    <a:pt x="759371" y="6591"/>
                  </a:lnTo>
                  <a:lnTo>
                    <a:pt x="752208" y="1765"/>
                  </a:lnTo>
                  <a:lnTo>
                    <a:pt x="743432" y="0"/>
                  </a:lnTo>
                  <a:lnTo>
                    <a:pt x="734669" y="1765"/>
                  </a:lnTo>
                  <a:lnTo>
                    <a:pt x="727506" y="6591"/>
                  </a:lnTo>
                  <a:lnTo>
                    <a:pt x="722680" y="13754"/>
                  </a:lnTo>
                  <a:lnTo>
                    <a:pt x="720915" y="22529"/>
                  </a:lnTo>
                  <a:lnTo>
                    <a:pt x="722680" y="31292"/>
                  </a:lnTo>
                  <a:lnTo>
                    <a:pt x="727506" y="38455"/>
                  </a:lnTo>
                  <a:lnTo>
                    <a:pt x="734669" y="43281"/>
                  </a:lnTo>
                  <a:lnTo>
                    <a:pt x="743432" y="45046"/>
                  </a:lnTo>
                  <a:lnTo>
                    <a:pt x="752208" y="43281"/>
                  </a:lnTo>
                  <a:lnTo>
                    <a:pt x="759371" y="38455"/>
                  </a:lnTo>
                  <a:lnTo>
                    <a:pt x="764197" y="31292"/>
                  </a:lnTo>
                  <a:lnTo>
                    <a:pt x="765962" y="22529"/>
                  </a:lnTo>
                  <a:close/>
                </a:path>
                <a:path w="2568575" h="45084">
                  <a:moveTo>
                    <a:pt x="1126426" y="22529"/>
                  </a:moveTo>
                  <a:lnTo>
                    <a:pt x="1124648" y="13754"/>
                  </a:lnTo>
                  <a:lnTo>
                    <a:pt x="1119822" y="6591"/>
                  </a:lnTo>
                  <a:lnTo>
                    <a:pt x="1112659" y="1765"/>
                  </a:lnTo>
                  <a:lnTo>
                    <a:pt x="1103896" y="0"/>
                  </a:lnTo>
                  <a:lnTo>
                    <a:pt x="1095121" y="1765"/>
                  </a:lnTo>
                  <a:lnTo>
                    <a:pt x="1087958" y="6591"/>
                  </a:lnTo>
                  <a:lnTo>
                    <a:pt x="1083132" y="13754"/>
                  </a:lnTo>
                  <a:lnTo>
                    <a:pt x="1081366" y="22529"/>
                  </a:lnTo>
                  <a:lnTo>
                    <a:pt x="1083132" y="31292"/>
                  </a:lnTo>
                  <a:lnTo>
                    <a:pt x="1087958" y="38455"/>
                  </a:lnTo>
                  <a:lnTo>
                    <a:pt x="1095121" y="43281"/>
                  </a:lnTo>
                  <a:lnTo>
                    <a:pt x="1103896" y="45046"/>
                  </a:lnTo>
                  <a:lnTo>
                    <a:pt x="1112659" y="43281"/>
                  </a:lnTo>
                  <a:lnTo>
                    <a:pt x="1119822" y="38455"/>
                  </a:lnTo>
                  <a:lnTo>
                    <a:pt x="1124648" y="31292"/>
                  </a:lnTo>
                  <a:lnTo>
                    <a:pt x="1126426" y="22529"/>
                  </a:lnTo>
                  <a:close/>
                </a:path>
                <a:path w="2568575" h="45084">
                  <a:moveTo>
                    <a:pt x="1486877" y="22529"/>
                  </a:moveTo>
                  <a:lnTo>
                    <a:pt x="1485112" y="13754"/>
                  </a:lnTo>
                  <a:lnTo>
                    <a:pt x="1480286" y="6591"/>
                  </a:lnTo>
                  <a:lnTo>
                    <a:pt x="1473123" y="1765"/>
                  </a:lnTo>
                  <a:lnTo>
                    <a:pt x="1464348" y="0"/>
                  </a:lnTo>
                  <a:lnTo>
                    <a:pt x="1455585" y="1765"/>
                  </a:lnTo>
                  <a:lnTo>
                    <a:pt x="1448422" y="6591"/>
                  </a:lnTo>
                  <a:lnTo>
                    <a:pt x="1443596" y="13754"/>
                  </a:lnTo>
                  <a:lnTo>
                    <a:pt x="1441818" y="22529"/>
                  </a:lnTo>
                  <a:lnTo>
                    <a:pt x="1443596" y="31292"/>
                  </a:lnTo>
                  <a:lnTo>
                    <a:pt x="1448422" y="38455"/>
                  </a:lnTo>
                  <a:lnTo>
                    <a:pt x="1455585" y="43281"/>
                  </a:lnTo>
                  <a:lnTo>
                    <a:pt x="1464348" y="45046"/>
                  </a:lnTo>
                  <a:lnTo>
                    <a:pt x="1473123" y="43281"/>
                  </a:lnTo>
                  <a:lnTo>
                    <a:pt x="1480286" y="38455"/>
                  </a:lnTo>
                  <a:lnTo>
                    <a:pt x="1485112" y="31292"/>
                  </a:lnTo>
                  <a:lnTo>
                    <a:pt x="1486877" y="22529"/>
                  </a:lnTo>
                  <a:close/>
                </a:path>
                <a:path w="2568575" h="45084">
                  <a:moveTo>
                    <a:pt x="1847342" y="22529"/>
                  </a:moveTo>
                  <a:lnTo>
                    <a:pt x="1845564" y="13754"/>
                  </a:lnTo>
                  <a:lnTo>
                    <a:pt x="1840738" y="6591"/>
                  </a:lnTo>
                  <a:lnTo>
                    <a:pt x="1833575" y="1765"/>
                  </a:lnTo>
                  <a:lnTo>
                    <a:pt x="1824812" y="0"/>
                  </a:lnTo>
                  <a:lnTo>
                    <a:pt x="1816036" y="1765"/>
                  </a:lnTo>
                  <a:lnTo>
                    <a:pt x="1808873" y="6591"/>
                  </a:lnTo>
                  <a:lnTo>
                    <a:pt x="1804047" y="13754"/>
                  </a:lnTo>
                  <a:lnTo>
                    <a:pt x="1802282" y="22529"/>
                  </a:lnTo>
                  <a:lnTo>
                    <a:pt x="1804047" y="31292"/>
                  </a:lnTo>
                  <a:lnTo>
                    <a:pt x="1808873" y="38455"/>
                  </a:lnTo>
                  <a:lnTo>
                    <a:pt x="1816036" y="43281"/>
                  </a:lnTo>
                  <a:lnTo>
                    <a:pt x="1824812" y="45046"/>
                  </a:lnTo>
                  <a:lnTo>
                    <a:pt x="1833575" y="43281"/>
                  </a:lnTo>
                  <a:lnTo>
                    <a:pt x="1840738" y="38455"/>
                  </a:lnTo>
                  <a:lnTo>
                    <a:pt x="1845564" y="31292"/>
                  </a:lnTo>
                  <a:lnTo>
                    <a:pt x="1847342" y="22529"/>
                  </a:lnTo>
                  <a:close/>
                </a:path>
                <a:path w="2568575" h="45084">
                  <a:moveTo>
                    <a:pt x="2207793" y="22529"/>
                  </a:moveTo>
                  <a:lnTo>
                    <a:pt x="2206028" y="13754"/>
                  </a:lnTo>
                  <a:lnTo>
                    <a:pt x="2201189" y="6591"/>
                  </a:lnTo>
                  <a:lnTo>
                    <a:pt x="2194039" y="1765"/>
                  </a:lnTo>
                  <a:lnTo>
                    <a:pt x="2185263" y="0"/>
                  </a:lnTo>
                  <a:lnTo>
                    <a:pt x="2176488" y="1765"/>
                  </a:lnTo>
                  <a:lnTo>
                    <a:pt x="2169337" y="6591"/>
                  </a:lnTo>
                  <a:lnTo>
                    <a:pt x="2164499" y="13754"/>
                  </a:lnTo>
                  <a:lnTo>
                    <a:pt x="2162733" y="22529"/>
                  </a:lnTo>
                  <a:lnTo>
                    <a:pt x="2164499" y="31292"/>
                  </a:lnTo>
                  <a:lnTo>
                    <a:pt x="2169337" y="38455"/>
                  </a:lnTo>
                  <a:lnTo>
                    <a:pt x="2176488" y="43281"/>
                  </a:lnTo>
                  <a:lnTo>
                    <a:pt x="2185263" y="45046"/>
                  </a:lnTo>
                  <a:lnTo>
                    <a:pt x="2194039" y="43281"/>
                  </a:lnTo>
                  <a:lnTo>
                    <a:pt x="2201189" y="38455"/>
                  </a:lnTo>
                  <a:lnTo>
                    <a:pt x="2206028" y="31292"/>
                  </a:lnTo>
                  <a:lnTo>
                    <a:pt x="2207793" y="22529"/>
                  </a:lnTo>
                  <a:close/>
                </a:path>
                <a:path w="2568575" h="45084">
                  <a:moveTo>
                    <a:pt x="2568244" y="22529"/>
                  </a:moveTo>
                  <a:lnTo>
                    <a:pt x="2566479" y="13754"/>
                  </a:lnTo>
                  <a:lnTo>
                    <a:pt x="2561653" y="6591"/>
                  </a:lnTo>
                  <a:lnTo>
                    <a:pt x="2554490" y="1765"/>
                  </a:lnTo>
                  <a:lnTo>
                    <a:pt x="2545715" y="0"/>
                  </a:lnTo>
                  <a:lnTo>
                    <a:pt x="2536952" y="1765"/>
                  </a:lnTo>
                  <a:lnTo>
                    <a:pt x="2529789" y="6591"/>
                  </a:lnTo>
                  <a:lnTo>
                    <a:pt x="2524963" y="13754"/>
                  </a:lnTo>
                  <a:lnTo>
                    <a:pt x="2523198" y="22529"/>
                  </a:lnTo>
                  <a:lnTo>
                    <a:pt x="2524963" y="31292"/>
                  </a:lnTo>
                  <a:lnTo>
                    <a:pt x="2529789" y="38455"/>
                  </a:lnTo>
                  <a:lnTo>
                    <a:pt x="2536952" y="43281"/>
                  </a:lnTo>
                  <a:lnTo>
                    <a:pt x="2545715" y="45046"/>
                  </a:lnTo>
                  <a:lnTo>
                    <a:pt x="2554490" y="43281"/>
                  </a:lnTo>
                  <a:lnTo>
                    <a:pt x="2561653" y="38455"/>
                  </a:lnTo>
                  <a:lnTo>
                    <a:pt x="2566479" y="31292"/>
                  </a:lnTo>
                  <a:lnTo>
                    <a:pt x="2568244" y="22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47682" y="1657637"/>
            <a:ext cx="7048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50" dirty="0">
                <a:latin typeface="Book Antiqua"/>
                <a:cs typeface="Book Antiqua"/>
              </a:rPr>
              <a:t>1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8138" y="1656292"/>
            <a:ext cx="7048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50" dirty="0">
                <a:latin typeface="Book Antiqua"/>
                <a:cs typeface="Book Antiqua"/>
              </a:rPr>
              <a:t>2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8595" y="1656300"/>
            <a:ext cx="7048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50" dirty="0">
                <a:latin typeface="Book Antiqua"/>
                <a:cs typeface="Book Antiqua"/>
              </a:rPr>
              <a:t>3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9051" y="1657637"/>
            <a:ext cx="7048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50" dirty="0">
                <a:latin typeface="Book Antiqua"/>
                <a:cs typeface="Book Antiqua"/>
              </a:rPr>
              <a:t>4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9508" y="1656300"/>
            <a:ext cx="7048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50" dirty="0">
                <a:latin typeface="Book Antiqua"/>
                <a:cs typeface="Book Antiqua"/>
              </a:rPr>
              <a:t>5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9964" y="1656300"/>
            <a:ext cx="7048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50" dirty="0">
                <a:latin typeface="Book Antiqua"/>
                <a:cs typeface="Book Antiqua"/>
              </a:rPr>
              <a:t>6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0421" y="1656292"/>
            <a:ext cx="43116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2745" algn="l"/>
              </a:tabLst>
            </a:pPr>
            <a:r>
              <a:rPr sz="700" spc="-50" dirty="0">
                <a:latin typeface="Book Antiqua"/>
                <a:cs typeface="Book Antiqua"/>
              </a:rPr>
              <a:t>7</a:t>
            </a:r>
            <a:r>
              <a:rPr sz="700" dirty="0">
                <a:latin typeface="Book Antiqua"/>
                <a:cs typeface="Book Antiqua"/>
              </a:rPr>
              <a:t>	</a:t>
            </a:r>
            <a:r>
              <a:rPr sz="700" spc="-50" dirty="0">
                <a:latin typeface="Book Antiqua"/>
                <a:cs typeface="Book Antiqua"/>
              </a:rPr>
              <a:t>8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215" y="694287"/>
            <a:ext cx="37020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Book Antiqua"/>
                <a:cs typeface="Book Antiqua"/>
              </a:rPr>
              <a:t>Python</a:t>
            </a:r>
            <a:endParaRPr sz="85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9215" y="2374322"/>
            <a:ext cx="781685" cy="2895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55"/>
              </a:spcBef>
            </a:pPr>
            <a:r>
              <a:rPr sz="850" dirty="0">
                <a:latin typeface="Book Antiqua"/>
                <a:cs typeface="Book Antiqua"/>
              </a:rPr>
              <a:t>Data</a:t>
            </a:r>
            <a:r>
              <a:rPr sz="850" spc="-25" dirty="0">
                <a:latin typeface="Book Antiqua"/>
                <a:cs typeface="Book Antiqua"/>
              </a:rPr>
              <a:t> </a:t>
            </a:r>
            <a:r>
              <a:rPr sz="850" spc="-10" dirty="0">
                <a:latin typeface="Book Antiqua"/>
                <a:cs typeface="Book Antiqua"/>
              </a:rPr>
              <a:t>Structures </a:t>
            </a:r>
            <a:r>
              <a:rPr sz="850" dirty="0">
                <a:latin typeface="Book Antiqua"/>
                <a:cs typeface="Book Antiqua"/>
              </a:rPr>
              <a:t>and</a:t>
            </a:r>
            <a:r>
              <a:rPr sz="850" spc="-20" dirty="0">
                <a:latin typeface="Book Antiqua"/>
                <a:cs typeface="Book Antiqua"/>
              </a:rPr>
              <a:t> </a:t>
            </a:r>
            <a:r>
              <a:rPr sz="850" spc="-10" dirty="0">
                <a:latin typeface="Book Antiqua"/>
                <a:cs typeface="Book Antiqua"/>
              </a:rPr>
              <a:t>Algorithms</a:t>
            </a:r>
            <a:endParaRPr sz="85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0506" y="2145046"/>
            <a:ext cx="386080" cy="205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810">
              <a:lnSpc>
                <a:spcPct val="107100"/>
              </a:lnSpc>
              <a:spcBef>
                <a:spcPts val="90"/>
              </a:spcBef>
            </a:pPr>
            <a:r>
              <a:rPr sz="550" dirty="0">
                <a:latin typeface="Book Antiqua"/>
                <a:cs typeface="Book Antiqua"/>
              </a:rPr>
              <a:t>What</a:t>
            </a:r>
            <a:r>
              <a:rPr sz="550" spc="50" dirty="0">
                <a:latin typeface="Book Antiqua"/>
                <a:cs typeface="Book Antiqua"/>
              </a:rPr>
              <a:t> </a:t>
            </a:r>
            <a:r>
              <a:rPr sz="550" dirty="0">
                <a:latin typeface="Book Antiqua"/>
                <a:cs typeface="Book Antiqua"/>
              </a:rPr>
              <a:t>is</a:t>
            </a:r>
            <a:r>
              <a:rPr sz="550" spc="55" dirty="0">
                <a:latin typeface="Book Antiqua"/>
                <a:cs typeface="Book Antiqua"/>
              </a:rPr>
              <a:t> </a:t>
            </a:r>
            <a:r>
              <a:rPr sz="550" spc="-25" dirty="0">
                <a:latin typeface="Book Antiqua"/>
                <a:cs typeface="Book Antiqua"/>
              </a:rPr>
              <a:t>an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algorithm?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14422" y="2505510"/>
            <a:ext cx="527050" cy="384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7100"/>
              </a:lnSpc>
              <a:spcBef>
                <a:spcPts val="90"/>
              </a:spcBef>
            </a:pPr>
            <a:r>
              <a:rPr sz="550" spc="-10" dirty="0">
                <a:latin typeface="Book Antiqua"/>
                <a:cs typeface="Book Antiqua"/>
              </a:rPr>
              <a:t>Computational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complexity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Search</a:t>
            </a:r>
            <a:endParaRPr sz="55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550" spc="-10" dirty="0">
                <a:latin typeface="Book Antiqua"/>
                <a:cs typeface="Book Antiqua"/>
              </a:rPr>
              <a:t>Sorting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83689" y="2505502"/>
            <a:ext cx="403225" cy="205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30" marR="5080" indent="-24765">
              <a:lnSpc>
                <a:spcPct val="107100"/>
              </a:lnSpc>
              <a:spcBef>
                <a:spcPts val="90"/>
              </a:spcBef>
            </a:pPr>
            <a:r>
              <a:rPr sz="550" dirty="0">
                <a:latin typeface="Book Antiqua"/>
                <a:cs typeface="Book Antiqua"/>
              </a:rPr>
              <a:t>Linear</a:t>
            </a:r>
            <a:r>
              <a:rPr sz="550" spc="95" dirty="0">
                <a:latin typeface="Book Antiqua"/>
                <a:cs typeface="Book Antiqua"/>
              </a:rPr>
              <a:t> </a:t>
            </a:r>
            <a:r>
              <a:rPr sz="550" spc="-20" dirty="0">
                <a:latin typeface="Book Antiqua"/>
                <a:cs typeface="Book Antiqua"/>
              </a:rPr>
              <a:t>data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structures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24545" y="2145046"/>
            <a:ext cx="442595" cy="295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7100"/>
              </a:lnSpc>
              <a:spcBef>
                <a:spcPts val="90"/>
              </a:spcBef>
            </a:pPr>
            <a:r>
              <a:rPr sz="550" spc="-10" dirty="0">
                <a:latin typeface="Book Antiqua"/>
                <a:cs typeface="Book Antiqua"/>
              </a:rPr>
              <a:t>Graphs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dirty="0">
                <a:latin typeface="Book Antiqua"/>
                <a:cs typeface="Book Antiqua"/>
              </a:rPr>
              <a:t>Breadth-</a:t>
            </a:r>
            <a:r>
              <a:rPr sz="550" spc="-20" dirty="0">
                <a:latin typeface="Book Antiqua"/>
                <a:cs typeface="Book Antiqua"/>
              </a:rPr>
              <a:t>first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search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13996" y="2505502"/>
            <a:ext cx="384175" cy="205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7150">
              <a:lnSpc>
                <a:spcPct val="107100"/>
              </a:lnSpc>
              <a:spcBef>
                <a:spcPts val="90"/>
              </a:spcBef>
            </a:pPr>
            <a:r>
              <a:rPr sz="550" spc="-10" dirty="0">
                <a:latin typeface="Book Antiqua"/>
                <a:cs typeface="Book Antiqua"/>
              </a:rPr>
              <a:t>Greedy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algorithms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6948" y="943532"/>
            <a:ext cx="452120" cy="47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7100"/>
              </a:lnSpc>
              <a:spcBef>
                <a:spcPts val="90"/>
              </a:spcBef>
            </a:pPr>
            <a:r>
              <a:rPr sz="550" dirty="0">
                <a:latin typeface="Book Antiqua"/>
                <a:cs typeface="Book Antiqua"/>
              </a:rPr>
              <a:t>Basic</a:t>
            </a:r>
            <a:r>
              <a:rPr sz="550" spc="65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maths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Variables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Types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Conditionals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dirty="0">
                <a:latin typeface="Book Antiqua"/>
                <a:cs typeface="Book Antiqua"/>
              </a:rPr>
              <a:t>While</a:t>
            </a:r>
            <a:r>
              <a:rPr sz="550" spc="9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loops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7718" y="700945"/>
            <a:ext cx="351155" cy="1155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50" spc="-10" dirty="0">
                <a:latin typeface="Book Antiqua"/>
                <a:cs typeface="Book Antiqua"/>
              </a:rPr>
              <a:t>Functions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05879" y="943532"/>
            <a:ext cx="396240" cy="384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7100"/>
              </a:lnSpc>
              <a:spcBef>
                <a:spcPts val="90"/>
              </a:spcBef>
            </a:pPr>
            <a:r>
              <a:rPr sz="550" dirty="0">
                <a:latin typeface="Book Antiqua"/>
                <a:cs typeface="Book Antiqua"/>
              </a:rPr>
              <a:t>For</a:t>
            </a:r>
            <a:r>
              <a:rPr sz="550" spc="7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loops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Lists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Strings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Debugging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12088" y="941249"/>
            <a:ext cx="425450" cy="47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7100"/>
              </a:lnSpc>
              <a:spcBef>
                <a:spcPts val="90"/>
              </a:spcBef>
            </a:pPr>
            <a:r>
              <a:rPr sz="550" spc="-10" dirty="0">
                <a:latin typeface="Book Antiqua"/>
                <a:cs typeface="Book Antiqua"/>
              </a:rPr>
              <a:t>Dictionaries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20" dirty="0">
                <a:latin typeface="Book Antiqua"/>
                <a:cs typeface="Book Antiqua"/>
              </a:rPr>
              <a:t>Sets</a:t>
            </a:r>
            <a:endParaRPr sz="550">
              <a:latin typeface="Book Antiqua"/>
              <a:cs typeface="Book Antiqua"/>
            </a:endParaRPr>
          </a:p>
          <a:p>
            <a:pPr marL="31750" marR="24130" algn="ctr">
              <a:lnSpc>
                <a:spcPct val="107100"/>
              </a:lnSpc>
            </a:pPr>
            <a:r>
              <a:rPr sz="550" spc="-10" dirty="0">
                <a:latin typeface="Book Antiqua"/>
                <a:cs typeface="Book Antiqua"/>
              </a:rPr>
              <a:t>Tuples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Exceptions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Libraries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50989" y="583068"/>
            <a:ext cx="268605" cy="205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 marR="5080" indent="-1270">
              <a:lnSpc>
                <a:spcPct val="107100"/>
              </a:lnSpc>
              <a:spcBef>
                <a:spcPts val="90"/>
              </a:spcBef>
            </a:pPr>
            <a:r>
              <a:rPr sz="550" spc="-10" dirty="0">
                <a:latin typeface="Book Antiqua"/>
                <a:cs typeface="Book Antiqua"/>
              </a:rPr>
              <a:t>Objects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numpy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72946" y="943532"/>
            <a:ext cx="266700" cy="1155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50" spc="-10" dirty="0">
                <a:latin typeface="Book Antiqua"/>
                <a:cs typeface="Book Antiqua"/>
              </a:rPr>
              <a:t>pandas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2769" y="1658628"/>
            <a:ext cx="31940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10" dirty="0">
                <a:latin typeface="Book Antiqua"/>
                <a:cs typeface="Book Antiqua"/>
              </a:rPr>
              <a:t>Session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06023" y="1096694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3604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06023" y="1817607"/>
            <a:ext cx="0" cy="601345"/>
          </a:xfrm>
          <a:custGeom>
            <a:avLst/>
            <a:gdLst/>
            <a:ahLst/>
            <a:cxnLst/>
            <a:rect l="l" t="t" r="r" b="b"/>
            <a:pathLst>
              <a:path h="601344">
                <a:moveTo>
                  <a:pt x="0" y="0"/>
                </a:moveTo>
                <a:lnTo>
                  <a:pt x="0" y="6007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5567" y="1817607"/>
            <a:ext cx="0" cy="240665"/>
          </a:xfrm>
          <a:custGeom>
            <a:avLst/>
            <a:gdLst/>
            <a:ahLst/>
            <a:cxnLst/>
            <a:rect l="l" t="t" r="r" b="b"/>
            <a:pathLst>
              <a:path h="240664">
                <a:moveTo>
                  <a:pt x="0" y="0"/>
                </a:moveTo>
                <a:lnTo>
                  <a:pt x="0" y="2403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85110" y="856390"/>
            <a:ext cx="0" cy="601345"/>
          </a:xfrm>
          <a:custGeom>
            <a:avLst/>
            <a:gdLst/>
            <a:ahLst/>
            <a:cxnLst/>
            <a:rect l="l" t="t" r="r" b="b"/>
            <a:pathLst>
              <a:path h="601344">
                <a:moveTo>
                  <a:pt x="0" y="6007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85110" y="1817607"/>
            <a:ext cx="0" cy="601345"/>
          </a:xfrm>
          <a:custGeom>
            <a:avLst/>
            <a:gdLst/>
            <a:ahLst/>
            <a:cxnLst/>
            <a:rect l="l" t="t" r="r" b="b"/>
            <a:pathLst>
              <a:path h="601344">
                <a:moveTo>
                  <a:pt x="0" y="0"/>
                </a:moveTo>
                <a:lnTo>
                  <a:pt x="0" y="6007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4197" y="1817607"/>
            <a:ext cx="0" cy="601345"/>
          </a:xfrm>
          <a:custGeom>
            <a:avLst/>
            <a:gdLst/>
            <a:ahLst/>
            <a:cxnLst/>
            <a:rect l="l" t="t" r="r" b="b"/>
            <a:pathLst>
              <a:path h="601344">
                <a:moveTo>
                  <a:pt x="0" y="0"/>
                </a:moveTo>
                <a:lnTo>
                  <a:pt x="0" y="6007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3284" y="1817607"/>
            <a:ext cx="0" cy="240665"/>
          </a:xfrm>
          <a:custGeom>
            <a:avLst/>
            <a:gdLst/>
            <a:ahLst/>
            <a:cxnLst/>
            <a:rect l="l" t="t" r="r" b="b"/>
            <a:pathLst>
              <a:path h="240664">
                <a:moveTo>
                  <a:pt x="0" y="0"/>
                </a:moveTo>
                <a:lnTo>
                  <a:pt x="0" y="2403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03741" y="13369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5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43284" y="856390"/>
            <a:ext cx="0" cy="601345"/>
          </a:xfrm>
          <a:custGeom>
            <a:avLst/>
            <a:gdLst/>
            <a:ahLst/>
            <a:cxnLst/>
            <a:rect l="l" t="t" r="r" b="b"/>
            <a:pathLst>
              <a:path h="601344">
                <a:moveTo>
                  <a:pt x="0" y="6007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1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21080">
              <a:lnSpc>
                <a:spcPct val="100000"/>
              </a:lnSpc>
              <a:spcBef>
                <a:spcPts val="135"/>
              </a:spcBef>
            </a:pPr>
            <a:r>
              <a:rPr dirty="0"/>
              <a:t>Searching</a:t>
            </a:r>
            <a:r>
              <a:rPr spc="70" dirty="0"/>
              <a:t> </a:t>
            </a:r>
            <a:r>
              <a:rPr dirty="0"/>
              <a:t>a</a:t>
            </a:r>
            <a:r>
              <a:rPr spc="7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78652"/>
            <a:ext cx="3576320" cy="549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z="1400" dirty="0">
                <a:latin typeface="Arial"/>
                <a:cs typeface="Arial"/>
              </a:rPr>
              <a:t>Suppose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have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list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Courier New"/>
                <a:cs typeface="Courier New"/>
              </a:rPr>
              <a:t>L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want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check </a:t>
            </a:r>
            <a:r>
              <a:rPr sz="1400" dirty="0">
                <a:latin typeface="Arial"/>
                <a:cs typeface="Arial"/>
              </a:rPr>
              <a:t>whether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13</a:t>
            </a:r>
            <a:r>
              <a:rPr sz="1400" spc="-2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954" y="1344244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452" y="1411709"/>
            <a:ext cx="1471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5297D"/>
                </a:solidFill>
                <a:latin typeface="Courier New"/>
                <a:cs typeface="Courier New"/>
              </a:rPr>
              <a:t>linear_search</a:t>
            </a:r>
            <a:r>
              <a:rPr sz="700" spc="-10" dirty="0">
                <a:latin typeface="Courier New"/>
                <a:cs typeface="Courier New"/>
              </a:rPr>
              <a:t>(A,</a:t>
            </a:r>
            <a:r>
              <a:rPr sz="700" spc="-5" dirty="0"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x):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452" y="1512941"/>
            <a:ext cx="57150" cy="4914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814" y="1518002"/>
            <a:ext cx="1035685" cy="4914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A:</a:t>
            </a:r>
            <a:endParaRPr sz="7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if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x:</a:t>
            </a:r>
            <a:endParaRPr sz="700">
              <a:latin typeface="Courier New"/>
              <a:cs typeface="Courier New"/>
            </a:endParaRPr>
          </a:p>
          <a:p>
            <a:pPr marL="12700" marR="5080" indent="424815">
              <a:lnSpc>
                <a:spcPct val="109100"/>
              </a:lnSpc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20" dirty="0">
                <a:solidFill>
                  <a:srgbClr val="007021"/>
                </a:solidFill>
                <a:latin typeface="Courier New"/>
                <a:cs typeface="Courier New"/>
              </a:rPr>
              <a:t>True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False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54" y="2103539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94" y="2516515"/>
            <a:ext cx="2324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Is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my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algorithm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good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one?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11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135"/>
              </a:spcBef>
            </a:pPr>
            <a:r>
              <a:rPr dirty="0"/>
              <a:t>Goals</a:t>
            </a:r>
            <a:r>
              <a:rPr spc="105" dirty="0"/>
              <a:t> </a:t>
            </a:r>
            <a:r>
              <a:rPr dirty="0"/>
              <a:t>in</a:t>
            </a:r>
            <a:r>
              <a:rPr spc="110" dirty="0"/>
              <a:t> </a:t>
            </a:r>
            <a:r>
              <a:rPr dirty="0"/>
              <a:t>designing</a:t>
            </a:r>
            <a:r>
              <a:rPr spc="110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463" y="734987"/>
            <a:ext cx="3814445" cy="50927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560"/>
              </a:spcBef>
              <a:buFont typeface="Arial"/>
              <a:buAutoNum type="arabicPeriod"/>
              <a:tabLst>
                <a:tab pos="201930" algn="l"/>
              </a:tabLst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Correctness</a:t>
            </a:r>
            <a:r>
              <a:rPr sz="12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—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finds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correct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answer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input</a:t>
            </a:r>
            <a:endParaRPr sz="1200">
              <a:latin typeface="Arial"/>
              <a:cs typeface="Arial"/>
            </a:endParaRPr>
          </a:p>
          <a:p>
            <a:pPr marL="201930" indent="-189230">
              <a:lnSpc>
                <a:spcPct val="100000"/>
              </a:lnSpc>
              <a:spcBef>
                <a:spcPts val="465"/>
              </a:spcBef>
              <a:buFont typeface="Arial"/>
              <a:buAutoNum type="arabicPeriod"/>
              <a:tabLst>
                <a:tab pos="201930" algn="l"/>
              </a:tabLst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Efficiency</a:t>
            </a:r>
            <a:r>
              <a:rPr sz="12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—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finds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answer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quickly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11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135"/>
              </a:spcBef>
            </a:pPr>
            <a:r>
              <a:rPr dirty="0"/>
              <a:t>Goals</a:t>
            </a:r>
            <a:r>
              <a:rPr spc="105" dirty="0"/>
              <a:t> </a:t>
            </a:r>
            <a:r>
              <a:rPr dirty="0"/>
              <a:t>in</a:t>
            </a:r>
            <a:r>
              <a:rPr spc="110" dirty="0"/>
              <a:t> </a:t>
            </a:r>
            <a:r>
              <a:rPr dirty="0"/>
              <a:t>designing</a:t>
            </a:r>
            <a:r>
              <a:rPr spc="110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063" y="734987"/>
            <a:ext cx="3865245" cy="99250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27329" indent="-189230">
              <a:lnSpc>
                <a:spcPct val="100000"/>
              </a:lnSpc>
              <a:spcBef>
                <a:spcPts val="560"/>
              </a:spcBef>
              <a:buFont typeface="Arial"/>
              <a:buAutoNum type="arabicPeriod"/>
              <a:tabLst>
                <a:tab pos="227329" algn="l"/>
              </a:tabLst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Correctness</a:t>
            </a:r>
            <a:r>
              <a:rPr sz="12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—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finds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correct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answer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input</a:t>
            </a:r>
            <a:endParaRPr sz="1200">
              <a:latin typeface="Arial"/>
              <a:cs typeface="Arial"/>
            </a:endParaRPr>
          </a:p>
          <a:p>
            <a:pPr marL="227329" indent="-189230">
              <a:lnSpc>
                <a:spcPct val="100000"/>
              </a:lnSpc>
              <a:spcBef>
                <a:spcPts val="465"/>
              </a:spcBef>
              <a:buFont typeface="Arial"/>
              <a:buAutoNum type="arabicPeriod"/>
              <a:tabLst>
                <a:tab pos="227329" algn="l"/>
              </a:tabLst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Efficiency</a:t>
            </a:r>
            <a:r>
              <a:rPr sz="12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—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finds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answer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quickly</a:t>
            </a:r>
            <a:endParaRPr sz="1200">
              <a:latin typeface="Arial"/>
              <a:cs typeface="Arial"/>
            </a:endParaRPr>
          </a:p>
          <a:p>
            <a:pPr marL="227965" marR="232410" indent="-181610">
              <a:lnSpc>
                <a:spcPct val="111400"/>
              </a:lnSpc>
              <a:spcBef>
                <a:spcPts val="600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32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important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understand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both: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think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airplane </a:t>
            </a:r>
            <a:r>
              <a:rPr sz="1200" dirty="0">
                <a:latin typeface="Arial"/>
                <a:cs typeface="Arial"/>
              </a:rPr>
              <a:t>software,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Uber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algorithmic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trading...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11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135"/>
              </a:spcBef>
            </a:pPr>
            <a:r>
              <a:rPr dirty="0"/>
              <a:t>Goals</a:t>
            </a:r>
            <a:r>
              <a:rPr spc="105" dirty="0"/>
              <a:t> </a:t>
            </a:r>
            <a:r>
              <a:rPr dirty="0"/>
              <a:t>in</a:t>
            </a:r>
            <a:r>
              <a:rPr spc="110" dirty="0"/>
              <a:t> </a:t>
            </a:r>
            <a:r>
              <a:rPr dirty="0"/>
              <a:t>designing</a:t>
            </a:r>
            <a:r>
              <a:rPr spc="110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734987"/>
            <a:ext cx="3953510" cy="18973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02895" indent="-189230">
              <a:lnSpc>
                <a:spcPct val="100000"/>
              </a:lnSpc>
              <a:spcBef>
                <a:spcPts val="560"/>
              </a:spcBef>
              <a:buFont typeface="Arial"/>
              <a:buAutoNum type="arabicPeriod"/>
              <a:tabLst>
                <a:tab pos="302895" algn="l"/>
              </a:tabLst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Correctness</a:t>
            </a:r>
            <a:r>
              <a:rPr sz="12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—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finds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correct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answer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input</a:t>
            </a:r>
            <a:endParaRPr sz="1200">
              <a:latin typeface="Arial"/>
              <a:cs typeface="Arial"/>
            </a:endParaRPr>
          </a:p>
          <a:p>
            <a:pPr marL="302895" indent="-189230">
              <a:lnSpc>
                <a:spcPct val="100000"/>
              </a:lnSpc>
              <a:spcBef>
                <a:spcPts val="465"/>
              </a:spcBef>
              <a:buFont typeface="Arial"/>
              <a:buAutoNum type="arabicPeriod"/>
              <a:tabLst>
                <a:tab pos="302895" algn="l"/>
              </a:tabLst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Efficiency</a:t>
            </a:r>
            <a:r>
              <a:rPr sz="12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—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finds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answer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quickly</a:t>
            </a:r>
            <a:endParaRPr sz="1200">
              <a:latin typeface="Arial"/>
              <a:cs typeface="Arial"/>
            </a:endParaRPr>
          </a:p>
          <a:p>
            <a:pPr marL="303530" marR="245110" indent="-181610">
              <a:lnSpc>
                <a:spcPct val="111400"/>
              </a:lnSpc>
              <a:spcBef>
                <a:spcPts val="600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32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important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understand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both: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think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airplane </a:t>
            </a:r>
            <a:r>
              <a:rPr sz="1200" dirty="0">
                <a:latin typeface="Arial"/>
                <a:cs typeface="Arial"/>
              </a:rPr>
              <a:t>software,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Uber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algorithmic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trading...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Efficiency</a:t>
            </a:r>
            <a:r>
              <a:rPr sz="1200" spc="-1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59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25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How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much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D4F39"/>
                </a:solidFill>
                <a:latin typeface="Arial"/>
                <a:cs typeface="Arial"/>
              </a:rPr>
              <a:t>time</a:t>
            </a:r>
            <a:r>
              <a:rPr sz="12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computation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take?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17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How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much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D4F39"/>
                </a:solidFill>
                <a:latin typeface="Arial"/>
                <a:cs typeface="Arial"/>
              </a:rPr>
              <a:t>memory</a:t>
            </a:r>
            <a:r>
              <a:rPr sz="12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need?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01725">
              <a:lnSpc>
                <a:spcPct val="100000"/>
              </a:lnSpc>
              <a:spcBef>
                <a:spcPts val="135"/>
              </a:spcBef>
            </a:pPr>
            <a:r>
              <a:rPr dirty="0"/>
              <a:t>Linear</a:t>
            </a:r>
            <a:r>
              <a:rPr spc="8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12531"/>
            <a:ext cx="8826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Courier New"/>
                <a:cs typeface="Courier New"/>
              </a:rPr>
              <a:t>x</a:t>
            </a:r>
            <a:r>
              <a:rPr sz="1200" spc="-390" dirty="0">
                <a:latin typeface="Courier New"/>
                <a:cs typeface="Courier New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Courier New"/>
                <a:cs typeface="Courier New"/>
              </a:rPr>
              <a:t>A</a:t>
            </a:r>
            <a:r>
              <a:rPr sz="1200" spc="-25" dirty="0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954" y="1041514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452" y="1108979"/>
            <a:ext cx="1471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5297D"/>
                </a:solidFill>
                <a:latin typeface="Courier New"/>
                <a:cs typeface="Courier New"/>
              </a:rPr>
              <a:t>linear_search</a:t>
            </a:r>
            <a:r>
              <a:rPr sz="700" spc="-10" dirty="0">
                <a:latin typeface="Courier New"/>
                <a:cs typeface="Courier New"/>
              </a:rPr>
              <a:t>(A,</a:t>
            </a:r>
            <a:r>
              <a:rPr sz="700" spc="-5" dirty="0"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x):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452" y="1210211"/>
            <a:ext cx="57150" cy="4914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814" y="1215272"/>
            <a:ext cx="1035685" cy="4914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A:</a:t>
            </a:r>
            <a:endParaRPr sz="7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if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x:</a:t>
            </a:r>
            <a:endParaRPr sz="700">
              <a:latin typeface="Courier New"/>
              <a:cs typeface="Courier New"/>
            </a:endParaRPr>
          </a:p>
          <a:p>
            <a:pPr marL="12700" marR="5080" indent="424815">
              <a:lnSpc>
                <a:spcPct val="109100"/>
              </a:lnSpc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20" dirty="0">
                <a:solidFill>
                  <a:srgbClr val="007021"/>
                </a:solidFill>
                <a:latin typeface="Courier New"/>
                <a:cs typeface="Courier New"/>
              </a:rPr>
              <a:t>True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False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54" y="1800809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1894" y="1947571"/>
            <a:ext cx="3191510" cy="75057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Efficiency</a:t>
            </a:r>
            <a:r>
              <a:rPr sz="1200" spc="-1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092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25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How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much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D4F39"/>
                </a:solidFill>
                <a:latin typeface="Arial"/>
                <a:cs typeface="Arial"/>
              </a:rPr>
              <a:t>time</a:t>
            </a:r>
            <a:r>
              <a:rPr sz="12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computation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take?</a:t>
            </a:r>
            <a:endParaRPr sz="1200">
              <a:latin typeface="Arial"/>
              <a:cs typeface="Arial"/>
            </a:endParaRPr>
          </a:p>
          <a:p>
            <a:pPr marL="109220">
              <a:lnSpc>
                <a:spcPct val="100000"/>
              </a:lnSpc>
              <a:spcBef>
                <a:spcPts val="464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17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How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much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D4F39"/>
                </a:solidFill>
                <a:latin typeface="Arial"/>
                <a:cs typeface="Arial"/>
              </a:rPr>
              <a:t>memory</a:t>
            </a:r>
            <a:r>
              <a:rPr sz="12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need?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12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13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45" dirty="0"/>
              <a:t> </a:t>
            </a:r>
            <a:r>
              <a:rPr dirty="0"/>
              <a:t>much</a:t>
            </a:r>
            <a:r>
              <a:rPr spc="50" dirty="0"/>
              <a:t> </a:t>
            </a:r>
            <a:r>
              <a:rPr dirty="0"/>
              <a:t>time</a:t>
            </a:r>
            <a:r>
              <a:rPr spc="45" dirty="0"/>
              <a:t> </a:t>
            </a:r>
            <a:r>
              <a:rPr dirty="0"/>
              <a:t>will</a:t>
            </a:r>
            <a:r>
              <a:rPr spc="50" dirty="0"/>
              <a:t> </a:t>
            </a:r>
            <a:r>
              <a:rPr dirty="0"/>
              <a:t>it</a:t>
            </a:r>
            <a:r>
              <a:rPr spc="50" dirty="0"/>
              <a:t> </a:t>
            </a:r>
            <a:r>
              <a:rPr spc="-10" dirty="0"/>
              <a:t>take?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73322"/>
            <a:ext cx="3293110" cy="875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000" b="1" u="sng" dirty="0">
                <a:solidFill>
                  <a:srgbClr val="CD4F3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000" b="1" u="sng" spc="-10" dirty="0">
                <a:solidFill>
                  <a:srgbClr val="CD4F3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sng" dirty="0">
                <a:solidFill>
                  <a:srgbClr val="CD4F3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way</a:t>
            </a:r>
            <a:r>
              <a:rPr sz="1000" u="none" dirty="0">
                <a:latin typeface="Arial"/>
                <a:cs typeface="Arial"/>
              </a:rPr>
              <a:t>:</a:t>
            </a:r>
            <a:r>
              <a:rPr sz="1000" u="none" spc="5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run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and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time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it!</a:t>
            </a:r>
            <a:r>
              <a:rPr sz="1000" u="none" spc="55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But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running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time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depends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spc="-35" dirty="0"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  <a:p>
            <a:pPr marL="264160" indent="-167640">
              <a:lnSpc>
                <a:spcPct val="100000"/>
              </a:lnSpc>
              <a:spcBef>
                <a:spcPts val="470"/>
              </a:spcBef>
              <a:buClr>
                <a:srgbClr val="376092"/>
              </a:buClr>
              <a:buAutoNum type="arabicPeriod"/>
              <a:tabLst>
                <a:tab pos="264160" algn="l"/>
              </a:tabLst>
            </a:pPr>
            <a:r>
              <a:rPr sz="1000" dirty="0">
                <a:latin typeface="Arial"/>
                <a:cs typeface="Arial"/>
              </a:rPr>
              <a:t>Speed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computer</a:t>
            </a:r>
            <a:endParaRPr sz="1000">
              <a:latin typeface="Arial"/>
              <a:cs typeface="Arial"/>
            </a:endParaRPr>
          </a:p>
          <a:p>
            <a:pPr marL="264160" indent="-167640">
              <a:lnSpc>
                <a:spcPct val="100000"/>
              </a:lnSpc>
              <a:spcBef>
                <a:spcPts val="475"/>
              </a:spcBef>
              <a:buClr>
                <a:srgbClr val="376092"/>
              </a:buClr>
              <a:buAutoNum type="arabicPeriod"/>
              <a:tabLst>
                <a:tab pos="264160" algn="l"/>
              </a:tabLst>
            </a:pPr>
            <a:r>
              <a:rPr sz="1000" dirty="0">
                <a:latin typeface="Arial"/>
                <a:cs typeface="Arial"/>
              </a:rPr>
              <a:t>Specifics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implementation</a:t>
            </a:r>
            <a:endParaRPr sz="1000">
              <a:latin typeface="Arial"/>
              <a:cs typeface="Arial"/>
            </a:endParaRPr>
          </a:p>
          <a:p>
            <a:pPr marL="264160" indent="-167640">
              <a:lnSpc>
                <a:spcPct val="100000"/>
              </a:lnSpc>
              <a:spcBef>
                <a:spcPts val="475"/>
              </a:spcBef>
              <a:buClr>
                <a:srgbClr val="376092"/>
              </a:buClr>
              <a:buAutoNum type="arabicPeriod"/>
              <a:tabLst>
                <a:tab pos="264160" algn="l"/>
              </a:tabLst>
            </a:pPr>
            <a:r>
              <a:rPr sz="1000" spc="-10" dirty="0">
                <a:latin typeface="Arial"/>
                <a:cs typeface="Arial"/>
              </a:rPr>
              <a:t>Value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13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45" dirty="0"/>
              <a:t> </a:t>
            </a:r>
            <a:r>
              <a:rPr dirty="0"/>
              <a:t>much</a:t>
            </a:r>
            <a:r>
              <a:rPr spc="50" dirty="0"/>
              <a:t> </a:t>
            </a:r>
            <a:r>
              <a:rPr dirty="0"/>
              <a:t>time</a:t>
            </a:r>
            <a:r>
              <a:rPr spc="45" dirty="0"/>
              <a:t> </a:t>
            </a:r>
            <a:r>
              <a:rPr dirty="0"/>
              <a:t>will</a:t>
            </a:r>
            <a:r>
              <a:rPr spc="50" dirty="0"/>
              <a:t> </a:t>
            </a:r>
            <a:r>
              <a:rPr dirty="0"/>
              <a:t>it</a:t>
            </a:r>
            <a:r>
              <a:rPr spc="50" dirty="0"/>
              <a:t> </a:t>
            </a:r>
            <a:r>
              <a:rPr spc="-10" dirty="0"/>
              <a:t>take?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73322"/>
            <a:ext cx="3989704" cy="248539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b="1" u="sng" dirty="0">
                <a:solidFill>
                  <a:srgbClr val="CD4F3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000" b="1" u="sng" spc="-10" dirty="0">
                <a:solidFill>
                  <a:srgbClr val="CD4F3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sng" dirty="0">
                <a:solidFill>
                  <a:srgbClr val="CD4F3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way</a:t>
            </a:r>
            <a:r>
              <a:rPr sz="1000" u="none" dirty="0">
                <a:latin typeface="Arial"/>
                <a:cs typeface="Arial"/>
              </a:rPr>
              <a:t>:</a:t>
            </a:r>
            <a:r>
              <a:rPr sz="1000" u="none" spc="5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run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and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time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it!</a:t>
            </a:r>
            <a:r>
              <a:rPr sz="1000" u="none" spc="55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But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running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time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depends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spc="-35" dirty="0"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  <a:p>
            <a:pPr marL="302260" indent="-167640">
              <a:lnSpc>
                <a:spcPct val="100000"/>
              </a:lnSpc>
              <a:spcBef>
                <a:spcPts val="470"/>
              </a:spcBef>
              <a:buClr>
                <a:srgbClr val="376092"/>
              </a:buClr>
              <a:buAutoNum type="arabicPeriod"/>
              <a:tabLst>
                <a:tab pos="302260" algn="l"/>
              </a:tabLst>
            </a:pPr>
            <a:r>
              <a:rPr sz="1000" dirty="0">
                <a:latin typeface="Arial"/>
                <a:cs typeface="Arial"/>
              </a:rPr>
              <a:t>Speed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computer</a:t>
            </a:r>
            <a:endParaRPr sz="1000">
              <a:latin typeface="Arial"/>
              <a:cs typeface="Arial"/>
            </a:endParaRPr>
          </a:p>
          <a:p>
            <a:pPr marL="302260" indent="-167640">
              <a:lnSpc>
                <a:spcPct val="100000"/>
              </a:lnSpc>
              <a:spcBef>
                <a:spcPts val="475"/>
              </a:spcBef>
              <a:buClr>
                <a:srgbClr val="376092"/>
              </a:buClr>
              <a:buAutoNum type="arabicPeriod"/>
              <a:tabLst>
                <a:tab pos="302260" algn="l"/>
              </a:tabLst>
            </a:pPr>
            <a:r>
              <a:rPr sz="1000" dirty="0">
                <a:latin typeface="Arial"/>
                <a:cs typeface="Arial"/>
              </a:rPr>
              <a:t>Specifics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implementation</a:t>
            </a:r>
            <a:endParaRPr sz="1000">
              <a:latin typeface="Arial"/>
              <a:cs typeface="Arial"/>
            </a:endParaRPr>
          </a:p>
          <a:p>
            <a:pPr marL="302260" indent="-167640">
              <a:lnSpc>
                <a:spcPct val="100000"/>
              </a:lnSpc>
              <a:spcBef>
                <a:spcPts val="475"/>
              </a:spcBef>
              <a:buClr>
                <a:srgbClr val="376092"/>
              </a:buClr>
              <a:buAutoNum type="arabicPeriod"/>
              <a:tabLst>
                <a:tab pos="302260" algn="l"/>
              </a:tabLst>
            </a:pPr>
            <a:r>
              <a:rPr sz="1000" spc="-10" dirty="0">
                <a:latin typeface="Arial"/>
                <a:cs typeface="Arial"/>
              </a:rPr>
              <a:t>Value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000">
              <a:latin typeface="Arial"/>
              <a:cs typeface="Arial"/>
            </a:endParaRPr>
          </a:p>
          <a:p>
            <a:pPr marL="50800" algn="just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avoid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measuring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work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(complexity)</a:t>
            </a:r>
            <a:endParaRPr sz="1000">
              <a:latin typeface="Arial"/>
              <a:cs typeface="Arial"/>
            </a:endParaRPr>
          </a:p>
          <a:p>
            <a:pPr marL="141605" algn="just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Computers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good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tirelessly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repeating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“simple”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operations</a:t>
            </a:r>
            <a:endParaRPr sz="1000">
              <a:latin typeface="Arial"/>
              <a:cs typeface="Arial"/>
            </a:endParaRPr>
          </a:p>
          <a:p>
            <a:pPr marL="404495" marR="2354580" indent="-262890" algn="just">
              <a:lnSpc>
                <a:spcPct val="123300"/>
              </a:lnSpc>
              <a:spcBef>
                <a:spcPts val="8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These</a:t>
            </a:r>
            <a:r>
              <a:rPr sz="1000" b="1" spc="-20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operations</a:t>
            </a:r>
            <a:r>
              <a:rPr sz="1000" b="1" spc="-1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2E6037"/>
                </a:solidFill>
                <a:latin typeface="Arial"/>
                <a:cs typeface="Arial"/>
              </a:rPr>
              <a:t>are: </a:t>
            </a: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0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Arithmetic</a:t>
            </a:r>
            <a:r>
              <a:rPr sz="900" spc="-10" dirty="0">
                <a:latin typeface="Arial"/>
                <a:cs typeface="Arial"/>
              </a:rPr>
              <a:t> operations </a:t>
            </a: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6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Comparisons</a:t>
            </a:r>
            <a:endParaRPr sz="900">
              <a:latin typeface="Arial"/>
              <a:cs typeface="Arial"/>
            </a:endParaRPr>
          </a:p>
          <a:p>
            <a:pPr marL="404495" algn="just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6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Assignments</a:t>
            </a:r>
            <a:endParaRPr sz="900">
              <a:latin typeface="Arial"/>
              <a:cs typeface="Arial"/>
            </a:endParaRPr>
          </a:p>
          <a:p>
            <a:pPr marL="404495" algn="just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22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Accessing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memory</a:t>
            </a:r>
            <a:endParaRPr sz="900">
              <a:latin typeface="Arial"/>
              <a:cs typeface="Arial"/>
            </a:endParaRPr>
          </a:p>
          <a:p>
            <a:pPr marL="141605" algn="just">
              <a:lnSpc>
                <a:spcPct val="100000"/>
              </a:lnSpc>
              <a:spcBef>
                <a:spcPts val="49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Work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number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of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these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operations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your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algorithm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requires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94740">
              <a:lnSpc>
                <a:spcPct val="100000"/>
              </a:lnSpc>
              <a:spcBef>
                <a:spcPts val="135"/>
              </a:spcBef>
            </a:pPr>
            <a:r>
              <a:rPr dirty="0"/>
              <a:t>Value</a:t>
            </a:r>
            <a:r>
              <a:rPr spc="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911910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581817"/>
            <a:ext cx="1856739" cy="529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Searching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list?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5297D"/>
                </a:solidFill>
                <a:latin typeface="Courier New"/>
                <a:cs typeface="Courier New"/>
              </a:rPr>
              <a:t>linear_search</a:t>
            </a:r>
            <a:r>
              <a:rPr sz="700" spc="-10" dirty="0">
                <a:latin typeface="Courier New"/>
                <a:cs typeface="Courier New"/>
              </a:rPr>
              <a:t>(A,</a:t>
            </a:r>
            <a:r>
              <a:rPr sz="700" spc="-5" dirty="0"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x):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1080582"/>
            <a:ext cx="57150" cy="6076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814" y="1085643"/>
            <a:ext cx="1354455" cy="6076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is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list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of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length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50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A:</a:t>
            </a:r>
            <a:endParaRPr sz="7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80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if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x:</a:t>
            </a:r>
            <a:endParaRPr sz="700">
              <a:latin typeface="Courier New"/>
              <a:cs typeface="Courier New"/>
            </a:endParaRPr>
          </a:p>
          <a:p>
            <a:pPr marL="12700" marR="323850" indent="424815">
              <a:lnSpc>
                <a:spcPct val="109100"/>
              </a:lnSpc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20" dirty="0">
                <a:solidFill>
                  <a:srgbClr val="007021"/>
                </a:solidFill>
                <a:latin typeface="Courier New"/>
                <a:cs typeface="Courier New"/>
              </a:rPr>
              <a:t>True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False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7954" y="1787601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14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94740">
              <a:lnSpc>
                <a:spcPct val="100000"/>
              </a:lnSpc>
              <a:spcBef>
                <a:spcPts val="135"/>
              </a:spcBef>
            </a:pPr>
            <a:r>
              <a:rPr dirty="0"/>
              <a:t>Value</a:t>
            </a:r>
            <a:r>
              <a:rPr spc="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911910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581817"/>
            <a:ext cx="1856739" cy="529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Searching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list?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5297D"/>
                </a:solidFill>
                <a:latin typeface="Courier New"/>
                <a:cs typeface="Courier New"/>
              </a:rPr>
              <a:t>linear_search</a:t>
            </a:r>
            <a:r>
              <a:rPr sz="700" spc="-10" dirty="0">
                <a:latin typeface="Courier New"/>
                <a:cs typeface="Courier New"/>
              </a:rPr>
              <a:t>(A,</a:t>
            </a:r>
            <a:r>
              <a:rPr sz="700" spc="-5" dirty="0"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x):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1080582"/>
            <a:ext cx="57150" cy="6076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814" y="1085643"/>
            <a:ext cx="1354455" cy="6076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is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list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of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length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50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A:</a:t>
            </a:r>
            <a:endParaRPr sz="7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80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if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x:</a:t>
            </a:r>
            <a:endParaRPr sz="700">
              <a:latin typeface="Courier New"/>
              <a:cs typeface="Courier New"/>
            </a:endParaRPr>
          </a:p>
          <a:p>
            <a:pPr marL="12700" marR="323850" indent="424815">
              <a:lnSpc>
                <a:spcPct val="109100"/>
              </a:lnSpc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20" dirty="0">
                <a:solidFill>
                  <a:srgbClr val="007021"/>
                </a:solidFill>
                <a:latin typeface="Courier New"/>
                <a:cs typeface="Courier New"/>
              </a:rPr>
              <a:t>True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False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7954" y="1787601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2071616"/>
            <a:ext cx="34213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Measure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number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of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steps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depending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on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the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size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of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14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94740">
              <a:lnSpc>
                <a:spcPct val="100000"/>
              </a:lnSpc>
              <a:spcBef>
                <a:spcPts val="135"/>
              </a:spcBef>
            </a:pPr>
            <a:r>
              <a:rPr dirty="0"/>
              <a:t>Value</a:t>
            </a:r>
            <a:r>
              <a:rPr spc="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911910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581817"/>
            <a:ext cx="1856739" cy="529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Searching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list?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5297D"/>
                </a:solidFill>
                <a:latin typeface="Courier New"/>
                <a:cs typeface="Courier New"/>
              </a:rPr>
              <a:t>linear_search</a:t>
            </a:r>
            <a:r>
              <a:rPr sz="700" spc="-10" dirty="0">
                <a:latin typeface="Courier New"/>
                <a:cs typeface="Courier New"/>
              </a:rPr>
              <a:t>(A,</a:t>
            </a:r>
            <a:r>
              <a:rPr sz="700" spc="-5" dirty="0"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x):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1080582"/>
            <a:ext cx="57150" cy="6076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814" y="1085643"/>
            <a:ext cx="1354455" cy="6076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is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list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of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length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50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A:</a:t>
            </a:r>
            <a:endParaRPr sz="7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80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if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x:</a:t>
            </a:r>
            <a:endParaRPr sz="700">
              <a:latin typeface="Courier New"/>
              <a:cs typeface="Courier New"/>
            </a:endParaRPr>
          </a:p>
          <a:p>
            <a:pPr marL="12700" marR="323850" indent="424815">
              <a:lnSpc>
                <a:spcPct val="109100"/>
              </a:lnSpc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20" dirty="0">
                <a:solidFill>
                  <a:srgbClr val="007021"/>
                </a:solidFill>
                <a:latin typeface="Courier New"/>
                <a:cs typeface="Courier New"/>
              </a:rPr>
              <a:t>True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False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7954" y="1787601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1894" y="2010886"/>
            <a:ext cx="3472179" cy="875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Measure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number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of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steps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depending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on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the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size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of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could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first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element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could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How</a:t>
            </a:r>
            <a:r>
              <a:rPr sz="10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to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give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</a:t>
            </a:r>
            <a:r>
              <a:rPr sz="10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general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complexity</a:t>
            </a:r>
            <a:r>
              <a:rPr sz="10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measure?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14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2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26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Philosophy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578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775"/>
              </a:spcBef>
            </a:pPr>
            <a:r>
              <a:rPr sz="2100" spc="1080" baseline="3968" dirty="0">
                <a:solidFill>
                  <a:srgbClr val="376092"/>
                </a:solidFill>
              </a:rPr>
              <a:t>I</a:t>
            </a:r>
            <a:r>
              <a:rPr sz="2100" spc="270" baseline="3968" dirty="0">
                <a:solidFill>
                  <a:srgbClr val="376092"/>
                </a:solidFill>
              </a:rPr>
              <a:t> </a:t>
            </a:r>
            <a:r>
              <a:rPr sz="1400" dirty="0"/>
              <a:t>Programmers</a:t>
            </a:r>
            <a:r>
              <a:rPr sz="1400" spc="60" dirty="0"/>
              <a:t> </a:t>
            </a:r>
            <a:r>
              <a:rPr sz="1400" dirty="0"/>
              <a:t>are</a:t>
            </a:r>
            <a:r>
              <a:rPr sz="1400" spc="65" dirty="0"/>
              <a:t> </a:t>
            </a:r>
            <a:r>
              <a:rPr sz="1400" dirty="0"/>
              <a:t>made,</a:t>
            </a:r>
            <a:r>
              <a:rPr sz="1400" spc="60" dirty="0"/>
              <a:t> </a:t>
            </a:r>
            <a:r>
              <a:rPr sz="1400" dirty="0"/>
              <a:t>not</a:t>
            </a:r>
            <a:r>
              <a:rPr sz="1400" spc="60" dirty="0"/>
              <a:t> </a:t>
            </a:r>
            <a:r>
              <a:rPr sz="1400" spc="-20" dirty="0"/>
              <a:t>born.</a:t>
            </a:r>
            <a:endParaRPr sz="1400"/>
          </a:p>
          <a:p>
            <a:pPr marL="315595" marR="177800" indent="-205104">
              <a:lnSpc>
                <a:spcPct val="122800"/>
              </a:lnSpc>
              <a:spcBef>
                <a:spcPts val="295"/>
              </a:spcBef>
            </a:pPr>
            <a:r>
              <a:rPr sz="2100" spc="1080" baseline="3968" dirty="0">
                <a:solidFill>
                  <a:srgbClr val="376092"/>
                </a:solidFill>
              </a:rPr>
              <a:t>I</a:t>
            </a:r>
            <a:r>
              <a:rPr sz="2100" spc="217" baseline="3968" dirty="0">
                <a:solidFill>
                  <a:srgbClr val="376092"/>
                </a:solidFill>
              </a:rPr>
              <a:t> </a:t>
            </a:r>
            <a:r>
              <a:rPr sz="1400" spc="-35" dirty="0"/>
              <a:t>You</a:t>
            </a:r>
            <a:r>
              <a:rPr sz="1400" spc="35" dirty="0"/>
              <a:t> </a:t>
            </a:r>
            <a:r>
              <a:rPr sz="1400" dirty="0"/>
              <a:t>will</a:t>
            </a:r>
            <a:r>
              <a:rPr sz="1400" spc="35" dirty="0"/>
              <a:t> </a:t>
            </a:r>
            <a:r>
              <a:rPr sz="1400" dirty="0"/>
              <a:t>spend</a:t>
            </a:r>
            <a:r>
              <a:rPr sz="1400" spc="35" dirty="0"/>
              <a:t> </a:t>
            </a:r>
            <a:r>
              <a:rPr sz="1400" dirty="0"/>
              <a:t>most</a:t>
            </a:r>
            <a:r>
              <a:rPr sz="1400" spc="35" dirty="0"/>
              <a:t> </a:t>
            </a:r>
            <a:r>
              <a:rPr sz="1400" dirty="0"/>
              <a:t>of</a:t>
            </a:r>
            <a:r>
              <a:rPr sz="1400" spc="40" dirty="0"/>
              <a:t> </a:t>
            </a:r>
            <a:r>
              <a:rPr sz="1400" dirty="0"/>
              <a:t>your</a:t>
            </a:r>
            <a:r>
              <a:rPr sz="1400" spc="35" dirty="0"/>
              <a:t> </a:t>
            </a:r>
            <a:r>
              <a:rPr sz="1400" dirty="0"/>
              <a:t>time</a:t>
            </a:r>
            <a:r>
              <a:rPr sz="1400" spc="35" dirty="0"/>
              <a:t> </a:t>
            </a:r>
            <a:r>
              <a:rPr sz="1400" dirty="0"/>
              <a:t>on</a:t>
            </a:r>
            <a:r>
              <a:rPr sz="1400" spc="35" dirty="0"/>
              <a:t> </a:t>
            </a:r>
            <a:r>
              <a:rPr sz="1400" spc="-20" dirty="0"/>
              <a:t>this </a:t>
            </a:r>
            <a:r>
              <a:rPr sz="1400" dirty="0"/>
              <a:t>module</a:t>
            </a:r>
            <a:r>
              <a:rPr sz="1400" spc="90" dirty="0"/>
              <a:t> </a:t>
            </a:r>
            <a:r>
              <a:rPr sz="1400" dirty="0"/>
              <a:t>working</a:t>
            </a:r>
            <a:r>
              <a:rPr sz="1400" spc="95" dirty="0"/>
              <a:t> </a:t>
            </a:r>
            <a:r>
              <a:rPr sz="1400" dirty="0"/>
              <a:t>on</a:t>
            </a:r>
            <a:r>
              <a:rPr sz="1400" spc="90" dirty="0"/>
              <a:t> </a:t>
            </a:r>
            <a:r>
              <a:rPr sz="1400" dirty="0"/>
              <a:t>individual</a:t>
            </a:r>
            <a:r>
              <a:rPr sz="1400" spc="95" dirty="0"/>
              <a:t> </a:t>
            </a:r>
            <a:r>
              <a:rPr sz="1400" spc="-10" dirty="0"/>
              <a:t>exercises.</a:t>
            </a:r>
            <a:endParaRPr sz="1400"/>
          </a:p>
          <a:p>
            <a:pPr marL="315595" marR="5080" indent="-205104">
              <a:lnSpc>
                <a:spcPct val="122800"/>
              </a:lnSpc>
              <a:spcBef>
                <a:spcPts val="300"/>
              </a:spcBef>
            </a:pPr>
            <a:r>
              <a:rPr sz="2100" spc="1080" baseline="3968" dirty="0">
                <a:solidFill>
                  <a:srgbClr val="376092"/>
                </a:solidFill>
              </a:rPr>
              <a:t>I</a:t>
            </a:r>
            <a:r>
              <a:rPr sz="2100" spc="247" baseline="3968" dirty="0">
                <a:solidFill>
                  <a:srgbClr val="376092"/>
                </a:solidFill>
              </a:rPr>
              <a:t> </a:t>
            </a:r>
            <a:r>
              <a:rPr sz="1400" dirty="0"/>
              <a:t>Support</a:t>
            </a:r>
            <a:r>
              <a:rPr sz="1400" spc="50" dirty="0"/>
              <a:t> </a:t>
            </a:r>
            <a:r>
              <a:rPr sz="1400" dirty="0"/>
              <a:t>is</a:t>
            </a:r>
            <a:r>
              <a:rPr sz="1400" spc="45" dirty="0"/>
              <a:t> </a:t>
            </a:r>
            <a:r>
              <a:rPr sz="1400" dirty="0"/>
              <a:t>available</a:t>
            </a:r>
            <a:r>
              <a:rPr sz="1400" spc="50" dirty="0"/>
              <a:t> </a:t>
            </a:r>
            <a:r>
              <a:rPr sz="1400" dirty="0"/>
              <a:t>daily</a:t>
            </a:r>
            <a:r>
              <a:rPr sz="1400" spc="50" dirty="0"/>
              <a:t> </a:t>
            </a:r>
            <a:r>
              <a:rPr sz="1400" dirty="0"/>
              <a:t>on</a:t>
            </a:r>
            <a:r>
              <a:rPr sz="1400" spc="50" dirty="0"/>
              <a:t> </a:t>
            </a:r>
            <a:r>
              <a:rPr sz="1400" dirty="0"/>
              <a:t>the</a:t>
            </a:r>
            <a:r>
              <a:rPr sz="1400" spc="50" dirty="0"/>
              <a:t> </a:t>
            </a:r>
            <a:r>
              <a:rPr sz="1400" dirty="0"/>
              <a:t>chat:</a:t>
            </a:r>
            <a:r>
              <a:rPr sz="1400" spc="155" dirty="0"/>
              <a:t> </a:t>
            </a:r>
            <a:r>
              <a:rPr sz="1400" spc="-25" dirty="0"/>
              <a:t>see </a:t>
            </a:r>
            <a:r>
              <a:rPr sz="1400" dirty="0"/>
              <a:t>newsfeed</a:t>
            </a:r>
            <a:r>
              <a:rPr sz="1400" spc="40" dirty="0"/>
              <a:t> </a:t>
            </a:r>
            <a:r>
              <a:rPr sz="1400" dirty="0"/>
              <a:t>for</a:t>
            </a:r>
            <a:r>
              <a:rPr sz="1400" spc="40" dirty="0"/>
              <a:t> </a:t>
            </a:r>
            <a:r>
              <a:rPr sz="1400" dirty="0"/>
              <a:t>office</a:t>
            </a:r>
            <a:r>
              <a:rPr sz="1400" spc="45" dirty="0"/>
              <a:t> </a:t>
            </a:r>
            <a:r>
              <a:rPr sz="1400" spc="-10" dirty="0"/>
              <a:t>hours.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23290">
              <a:lnSpc>
                <a:spcPct val="100000"/>
              </a:lnSpc>
              <a:spcBef>
                <a:spcPts val="135"/>
              </a:spcBef>
            </a:pPr>
            <a:r>
              <a:rPr dirty="0"/>
              <a:t>Complexity</a:t>
            </a:r>
            <a:r>
              <a:rPr spc="130" dirty="0"/>
              <a:t> </a:t>
            </a:r>
            <a:r>
              <a:rPr spc="-10" dirty="0"/>
              <a:t>cases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9009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75"/>
              </a:spcBef>
            </a:pPr>
            <a:r>
              <a:rPr sz="1000" dirty="0"/>
              <a:t>Cases</a:t>
            </a:r>
            <a:r>
              <a:rPr sz="1000" spc="-25" dirty="0"/>
              <a:t> </a:t>
            </a:r>
            <a:r>
              <a:rPr sz="1000" dirty="0"/>
              <a:t>for</a:t>
            </a:r>
            <a:r>
              <a:rPr sz="1000" spc="-25" dirty="0"/>
              <a:t> </a:t>
            </a:r>
            <a:r>
              <a:rPr sz="1000" dirty="0"/>
              <a:t>given</a:t>
            </a:r>
            <a:r>
              <a:rPr sz="1000" spc="-25" dirty="0"/>
              <a:t> </a:t>
            </a:r>
            <a:r>
              <a:rPr sz="1000" dirty="0"/>
              <a:t>input</a:t>
            </a:r>
            <a:r>
              <a:rPr sz="1000" spc="-25" dirty="0"/>
              <a:t> </a:t>
            </a:r>
            <a:r>
              <a:rPr sz="1000" dirty="0"/>
              <a:t>size</a:t>
            </a:r>
            <a:r>
              <a:rPr sz="1000" spc="-20" dirty="0"/>
              <a:t> </a:t>
            </a:r>
            <a:r>
              <a:rPr sz="1000" dirty="0"/>
              <a:t>(length</a:t>
            </a:r>
            <a:r>
              <a:rPr sz="1000" spc="-25" dirty="0"/>
              <a:t> </a:t>
            </a:r>
            <a:r>
              <a:rPr sz="1000" dirty="0"/>
              <a:t>of</a:t>
            </a:r>
            <a:r>
              <a:rPr sz="1000" spc="-25" dirty="0"/>
              <a:t> </a:t>
            </a:r>
            <a:r>
              <a:rPr sz="1000" i="1" spc="-25" dirty="0">
                <a:latin typeface="Arial"/>
                <a:cs typeface="Arial"/>
              </a:rPr>
              <a:t>A</a:t>
            </a:r>
            <a:r>
              <a:rPr sz="1000" spc="-25" dirty="0"/>
              <a:t>):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</a:rPr>
              <a:t>I</a:t>
            </a:r>
            <a:r>
              <a:rPr sz="1500" spc="284" baseline="5555" dirty="0">
                <a:solidFill>
                  <a:srgbClr val="376092"/>
                </a:solidFill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Best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case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/>
              <a:t>—</a:t>
            </a:r>
            <a:r>
              <a:rPr sz="1000" spc="-20" dirty="0"/>
              <a:t> </a:t>
            </a:r>
            <a:r>
              <a:rPr sz="1000" dirty="0"/>
              <a:t>minimum</a:t>
            </a:r>
            <a:r>
              <a:rPr sz="1000" spc="-15" dirty="0"/>
              <a:t> </a:t>
            </a:r>
            <a:r>
              <a:rPr sz="1000" spc="-20" dirty="0"/>
              <a:t>time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</a:rPr>
              <a:t>I</a:t>
            </a:r>
            <a:r>
              <a:rPr sz="1500" spc="284" baseline="5555" dirty="0">
                <a:solidFill>
                  <a:srgbClr val="376092"/>
                </a:solidFill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Worst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case</a:t>
            </a:r>
            <a:r>
              <a:rPr sz="10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/>
              <a:t>—</a:t>
            </a:r>
            <a:r>
              <a:rPr sz="1000" spc="-20" dirty="0"/>
              <a:t> </a:t>
            </a:r>
            <a:r>
              <a:rPr sz="1000" dirty="0"/>
              <a:t>maximum</a:t>
            </a:r>
            <a:r>
              <a:rPr sz="1000" spc="-15" dirty="0"/>
              <a:t> </a:t>
            </a:r>
            <a:r>
              <a:rPr sz="1000" spc="-20" dirty="0"/>
              <a:t>time</a:t>
            </a:r>
            <a:endParaRPr sz="1000">
              <a:latin typeface="Arial"/>
              <a:cs typeface="Arial"/>
            </a:endParaRPr>
          </a:p>
          <a:p>
            <a:pPr marL="316230" marR="30480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</a:rPr>
              <a:t>I</a:t>
            </a:r>
            <a:r>
              <a:rPr sz="1500" spc="270" baseline="5555" dirty="0">
                <a:solidFill>
                  <a:srgbClr val="376092"/>
                </a:solidFill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Average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case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/>
              <a:t>—</a:t>
            </a:r>
            <a:r>
              <a:rPr sz="1000" spc="-25" dirty="0"/>
              <a:t> </a:t>
            </a:r>
            <a:r>
              <a:rPr sz="1000" spc="-10" dirty="0"/>
              <a:t>average</a:t>
            </a:r>
            <a:r>
              <a:rPr sz="1000" spc="-20" dirty="0"/>
              <a:t> </a:t>
            </a:r>
            <a:r>
              <a:rPr sz="1000" dirty="0"/>
              <a:t>or</a:t>
            </a:r>
            <a:r>
              <a:rPr sz="1000" spc="-20" dirty="0"/>
              <a:t> </a:t>
            </a:r>
            <a:r>
              <a:rPr sz="1000" dirty="0"/>
              <a:t>expected</a:t>
            </a:r>
            <a:r>
              <a:rPr sz="1000" spc="-25" dirty="0"/>
              <a:t> </a:t>
            </a:r>
            <a:r>
              <a:rPr sz="1000" dirty="0"/>
              <a:t>time</a:t>
            </a:r>
            <a:r>
              <a:rPr sz="1000" spc="-20" dirty="0"/>
              <a:t> </a:t>
            </a:r>
            <a:r>
              <a:rPr sz="1000" dirty="0"/>
              <a:t>over</a:t>
            </a:r>
            <a:r>
              <a:rPr sz="1000" spc="-20" dirty="0"/>
              <a:t> </a:t>
            </a:r>
            <a:r>
              <a:rPr sz="1000" dirty="0"/>
              <a:t>all</a:t>
            </a:r>
            <a:r>
              <a:rPr sz="1000" spc="-25" dirty="0"/>
              <a:t> </a:t>
            </a:r>
            <a:r>
              <a:rPr sz="1000" spc="-10" dirty="0"/>
              <a:t>possible inputs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23290">
              <a:lnSpc>
                <a:spcPct val="100000"/>
              </a:lnSpc>
              <a:spcBef>
                <a:spcPts val="135"/>
              </a:spcBef>
            </a:pPr>
            <a:r>
              <a:rPr dirty="0"/>
              <a:t>Complexity</a:t>
            </a:r>
            <a:r>
              <a:rPr spc="130" dirty="0"/>
              <a:t> </a:t>
            </a:r>
            <a:r>
              <a:rPr spc="-10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720706"/>
            <a:ext cx="3714115" cy="18681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Cases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given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input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(length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):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Best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case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—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minimum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Worst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case</a:t>
            </a:r>
            <a:r>
              <a:rPr sz="10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—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maximum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L="303530" marR="43180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7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Average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case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—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average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expected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over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possible inputs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R="1560195" algn="ctr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will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focus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worst-</a:t>
            </a:r>
            <a:r>
              <a:rPr sz="1000" dirty="0">
                <a:latin typeface="Arial"/>
                <a:cs typeface="Arial"/>
              </a:rPr>
              <a:t>case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  <a:p>
            <a:pPr marR="1619250" algn="ctr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Upper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bound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 running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R="1440180" algn="ctr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Bonus: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usually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easier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analyze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49529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516994"/>
            <a:ext cx="10998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5297D"/>
                </a:solidFill>
                <a:latin typeface="Courier New"/>
                <a:cs typeface="Courier New"/>
              </a:rPr>
              <a:t>sum_up_to</a:t>
            </a:r>
            <a:r>
              <a:rPr sz="700" spc="-10" dirty="0">
                <a:latin typeface="Courier New"/>
                <a:cs typeface="Courier New"/>
              </a:rPr>
              <a:t>(n):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618201"/>
            <a:ext cx="57150" cy="6076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814" y="623262"/>
            <a:ext cx="1247775" cy="6076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dirty="0">
                <a:latin typeface="Courier New"/>
                <a:cs typeface="Courier New"/>
              </a:rPr>
              <a:t>result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while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n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&gt;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r>
              <a:rPr sz="700" spc="-25" dirty="0">
                <a:latin typeface="Courier New"/>
                <a:cs typeface="Courier New"/>
              </a:rPr>
              <a:t>:</a:t>
            </a:r>
            <a:endParaRPr sz="700">
              <a:latin typeface="Courier New"/>
              <a:cs typeface="Courier New"/>
            </a:endParaRPr>
          </a:p>
          <a:p>
            <a:pPr marL="224790" marR="5080">
              <a:lnSpc>
                <a:spcPct val="109100"/>
              </a:lnSpc>
            </a:pPr>
            <a:r>
              <a:rPr sz="700" dirty="0">
                <a:latin typeface="Courier New"/>
                <a:cs typeface="Courier New"/>
              </a:rPr>
              <a:t>result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result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sz="7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latin typeface="Courier New"/>
                <a:cs typeface="Courier New"/>
              </a:rPr>
              <a:t>n </a:t>
            </a:r>
            <a:r>
              <a:rPr sz="700" dirty="0">
                <a:latin typeface="Courier New"/>
                <a:cs typeface="Courier New"/>
              </a:rPr>
              <a:t>n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n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700" spc="-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latin typeface="Courier New"/>
                <a:cs typeface="Courier New"/>
              </a:rPr>
              <a:t>result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5759" y="623262"/>
            <a:ext cx="982344" cy="6076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  <a:p>
            <a:pPr marL="12700" marR="5080">
              <a:lnSpc>
                <a:spcPct val="109100"/>
              </a:lnSpc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step,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times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steps,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times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steps,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times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54" y="1337094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49529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516994"/>
            <a:ext cx="10998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5297D"/>
                </a:solidFill>
                <a:latin typeface="Courier New"/>
                <a:cs typeface="Courier New"/>
              </a:rPr>
              <a:t>sum_up_to</a:t>
            </a:r>
            <a:r>
              <a:rPr sz="700" spc="-10" dirty="0">
                <a:latin typeface="Courier New"/>
                <a:cs typeface="Courier New"/>
              </a:rPr>
              <a:t>(n):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618201"/>
            <a:ext cx="57150" cy="6076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814" y="623262"/>
            <a:ext cx="1247775" cy="6076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dirty="0">
                <a:latin typeface="Courier New"/>
                <a:cs typeface="Courier New"/>
              </a:rPr>
              <a:t>result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while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n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&gt;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r>
              <a:rPr sz="700" spc="-25" dirty="0">
                <a:latin typeface="Courier New"/>
                <a:cs typeface="Courier New"/>
              </a:rPr>
              <a:t>:</a:t>
            </a:r>
            <a:endParaRPr sz="700">
              <a:latin typeface="Courier New"/>
              <a:cs typeface="Courier New"/>
            </a:endParaRPr>
          </a:p>
          <a:p>
            <a:pPr marL="224790" marR="5080">
              <a:lnSpc>
                <a:spcPct val="109100"/>
              </a:lnSpc>
            </a:pPr>
            <a:r>
              <a:rPr sz="700" dirty="0">
                <a:latin typeface="Courier New"/>
                <a:cs typeface="Courier New"/>
              </a:rPr>
              <a:t>result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result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sz="7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latin typeface="Courier New"/>
                <a:cs typeface="Courier New"/>
              </a:rPr>
              <a:t>n </a:t>
            </a:r>
            <a:r>
              <a:rPr sz="700" dirty="0">
                <a:latin typeface="Courier New"/>
                <a:cs typeface="Courier New"/>
              </a:rPr>
              <a:t>n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n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700" spc="-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latin typeface="Courier New"/>
                <a:cs typeface="Courier New"/>
              </a:rPr>
              <a:t>result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5759" y="623262"/>
            <a:ext cx="982344" cy="6076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  <a:p>
            <a:pPr marL="12700" marR="5080">
              <a:lnSpc>
                <a:spcPct val="109100"/>
              </a:lnSpc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step,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times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steps,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times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steps,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times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54" y="1337094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1894" y="1482211"/>
            <a:ext cx="2534920" cy="7981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sz="1000" spc="-10" dirty="0">
                <a:latin typeface="Arial"/>
                <a:cs typeface="Arial"/>
              </a:rPr>
              <a:t>Total: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5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steps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09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irrelevant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28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Arguably, </a:t>
            </a:r>
            <a:r>
              <a:rPr sz="1000" dirty="0">
                <a:latin typeface="Arial"/>
                <a:cs typeface="Arial"/>
              </a:rPr>
              <a:t>so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305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0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It’s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size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problem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matters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49529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516994"/>
            <a:ext cx="10998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5297D"/>
                </a:solidFill>
                <a:latin typeface="Courier New"/>
                <a:cs typeface="Courier New"/>
              </a:rPr>
              <a:t>sum_up_to</a:t>
            </a:r>
            <a:r>
              <a:rPr sz="700" spc="-10" dirty="0">
                <a:latin typeface="Courier New"/>
                <a:cs typeface="Courier New"/>
              </a:rPr>
              <a:t>(n):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618201"/>
            <a:ext cx="57150" cy="6076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814" y="623262"/>
            <a:ext cx="1247775" cy="6076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dirty="0">
                <a:latin typeface="Courier New"/>
                <a:cs typeface="Courier New"/>
              </a:rPr>
              <a:t>result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while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n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&gt;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r>
              <a:rPr sz="700" spc="-25" dirty="0">
                <a:latin typeface="Courier New"/>
                <a:cs typeface="Courier New"/>
              </a:rPr>
              <a:t>:</a:t>
            </a:r>
            <a:endParaRPr sz="700">
              <a:latin typeface="Courier New"/>
              <a:cs typeface="Courier New"/>
            </a:endParaRPr>
          </a:p>
          <a:p>
            <a:pPr marL="224790" marR="5080">
              <a:lnSpc>
                <a:spcPct val="109100"/>
              </a:lnSpc>
            </a:pPr>
            <a:r>
              <a:rPr sz="700" dirty="0">
                <a:latin typeface="Courier New"/>
                <a:cs typeface="Courier New"/>
              </a:rPr>
              <a:t>result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result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sz="7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latin typeface="Courier New"/>
                <a:cs typeface="Courier New"/>
              </a:rPr>
              <a:t>n </a:t>
            </a:r>
            <a:r>
              <a:rPr sz="700" dirty="0">
                <a:latin typeface="Courier New"/>
                <a:cs typeface="Courier New"/>
              </a:rPr>
              <a:t>n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n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700" spc="-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latin typeface="Courier New"/>
                <a:cs typeface="Courier New"/>
              </a:rPr>
              <a:t>result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5759" y="623262"/>
            <a:ext cx="982344" cy="6076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  <a:p>
            <a:pPr marL="12700" marR="5080">
              <a:lnSpc>
                <a:spcPct val="109100"/>
              </a:lnSpc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step,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times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steps,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times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steps,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times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54" y="1337094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9194" y="1482211"/>
            <a:ext cx="3472179" cy="17938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05"/>
              </a:spcBef>
            </a:pPr>
            <a:r>
              <a:rPr sz="1000" spc="-10" dirty="0">
                <a:latin typeface="Arial"/>
                <a:cs typeface="Arial"/>
              </a:rPr>
              <a:t>Total: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5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steps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09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irrelevant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28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Arguably, </a:t>
            </a:r>
            <a:r>
              <a:rPr sz="1000" dirty="0">
                <a:latin typeface="Arial"/>
                <a:cs typeface="Arial"/>
              </a:rPr>
              <a:t>so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305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0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It’s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size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problem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matters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ignore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constant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factors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lower-</a:t>
            </a:r>
            <a:r>
              <a:rPr sz="1000" dirty="0">
                <a:latin typeface="Arial"/>
                <a:cs typeface="Arial"/>
              </a:rPr>
              <a:t>order</a:t>
            </a:r>
            <a:r>
              <a:rPr sz="1000" spc="-20" dirty="0">
                <a:latin typeface="Arial"/>
                <a:cs typeface="Arial"/>
              </a:rPr>
              <a:t> terms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09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depend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computer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program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implementation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9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matter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inputs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9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7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Simplifies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comparisons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76948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816" y="534273"/>
            <a:ext cx="1609725" cy="11899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75"/>
              </a:spcBef>
              <a:tabLst>
                <a:tab pos="214629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0" dirty="0">
                <a:solidFill>
                  <a:srgbClr val="05297D"/>
                </a:solidFill>
                <a:latin typeface="Courier New"/>
                <a:cs typeface="Courier New"/>
              </a:rPr>
              <a:t>f</a:t>
            </a:r>
            <a:r>
              <a:rPr sz="700" spc="-2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2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3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</a:t>
            </a:r>
            <a:r>
              <a:rPr sz="700" spc="-10" dirty="0">
                <a:solidFill>
                  <a:srgbClr val="40A170"/>
                </a:solidFill>
                <a:latin typeface="Courier New"/>
                <a:cs typeface="Courier New"/>
              </a:rPr>
              <a:t>100</a:t>
            </a:r>
            <a:r>
              <a:rPr sz="700" spc="-10" dirty="0">
                <a:latin typeface="Courier New"/>
                <a:cs typeface="Courier New"/>
              </a:rPr>
              <a:t>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4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5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6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7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8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j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852169" algn="l"/>
              </a:tabLst>
            </a:pPr>
            <a:r>
              <a:rPr sz="500" spc="-50" dirty="0">
                <a:latin typeface="Book Antiqua"/>
                <a:cs typeface="Book Antiqua"/>
              </a:rPr>
              <a:t>9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25" dirty="0">
                <a:latin typeface="Book Antiqua"/>
                <a:cs typeface="Book Antiqua"/>
              </a:rPr>
              <a:t>10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ans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3199" y="534273"/>
            <a:ext cx="1460500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3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Let's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assume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is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integer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3199" y="893612"/>
            <a:ext cx="6102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200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steps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799" y="1126416"/>
            <a:ext cx="342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7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7799" y="1465500"/>
            <a:ext cx="1086485" cy="2584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0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x^2</a:t>
            </a:r>
            <a:endParaRPr sz="7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for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return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954" y="1830120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76948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816" y="534273"/>
            <a:ext cx="1609725" cy="11899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75"/>
              </a:spcBef>
              <a:tabLst>
                <a:tab pos="214629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0" dirty="0">
                <a:solidFill>
                  <a:srgbClr val="05297D"/>
                </a:solidFill>
                <a:latin typeface="Courier New"/>
                <a:cs typeface="Courier New"/>
              </a:rPr>
              <a:t>f</a:t>
            </a:r>
            <a:r>
              <a:rPr sz="700" spc="-2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2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3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</a:t>
            </a:r>
            <a:r>
              <a:rPr sz="700" spc="-10" dirty="0">
                <a:solidFill>
                  <a:srgbClr val="40A170"/>
                </a:solidFill>
                <a:latin typeface="Courier New"/>
                <a:cs typeface="Courier New"/>
              </a:rPr>
              <a:t>100</a:t>
            </a:r>
            <a:r>
              <a:rPr sz="700" spc="-10" dirty="0">
                <a:latin typeface="Courier New"/>
                <a:cs typeface="Courier New"/>
              </a:rPr>
              <a:t>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4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5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6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7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8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j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852169" algn="l"/>
              </a:tabLst>
            </a:pPr>
            <a:r>
              <a:rPr sz="500" spc="-50" dirty="0">
                <a:latin typeface="Book Antiqua"/>
                <a:cs typeface="Book Antiqua"/>
              </a:rPr>
              <a:t>9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25" dirty="0">
                <a:latin typeface="Book Antiqua"/>
                <a:cs typeface="Book Antiqua"/>
              </a:rPr>
              <a:t>10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ans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3199" y="534273"/>
            <a:ext cx="1460500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3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Let's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assume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is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integer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3199" y="893612"/>
            <a:ext cx="6102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200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steps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799" y="1126416"/>
            <a:ext cx="342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7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7799" y="1465500"/>
            <a:ext cx="1086485" cy="2584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0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x^2</a:t>
            </a:r>
            <a:endParaRPr sz="7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for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return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954" y="1830120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894" y="1973561"/>
            <a:ext cx="2462530" cy="4508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Steps: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202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Arial"/>
                <a:cs typeface="Arial"/>
              </a:rPr>
              <a:t>2</a:t>
            </a:r>
            <a:endParaRPr sz="1050" baseline="27777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small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80" dirty="0">
                <a:latin typeface="Lucida Sans Unicode"/>
                <a:cs typeface="Lucida Sans Unicode"/>
              </a:rPr>
              <a:t>!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first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loop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dominates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3)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76948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816" y="534273"/>
            <a:ext cx="1609725" cy="11899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75"/>
              </a:spcBef>
              <a:tabLst>
                <a:tab pos="214629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0" dirty="0">
                <a:solidFill>
                  <a:srgbClr val="05297D"/>
                </a:solidFill>
                <a:latin typeface="Courier New"/>
                <a:cs typeface="Courier New"/>
              </a:rPr>
              <a:t>f</a:t>
            </a:r>
            <a:r>
              <a:rPr sz="700" spc="-2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2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3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</a:t>
            </a:r>
            <a:r>
              <a:rPr sz="700" spc="-10" dirty="0">
                <a:solidFill>
                  <a:srgbClr val="40A170"/>
                </a:solidFill>
                <a:latin typeface="Courier New"/>
                <a:cs typeface="Courier New"/>
              </a:rPr>
              <a:t>100</a:t>
            </a:r>
            <a:r>
              <a:rPr sz="700" spc="-10" dirty="0">
                <a:latin typeface="Courier New"/>
                <a:cs typeface="Courier New"/>
              </a:rPr>
              <a:t>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4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5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6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7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8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j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852169" algn="l"/>
              </a:tabLst>
            </a:pPr>
            <a:r>
              <a:rPr sz="500" spc="-50" dirty="0">
                <a:latin typeface="Book Antiqua"/>
                <a:cs typeface="Book Antiqua"/>
              </a:rPr>
              <a:t>9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25" dirty="0">
                <a:latin typeface="Book Antiqua"/>
                <a:cs typeface="Book Antiqua"/>
              </a:rPr>
              <a:t>10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ans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3199" y="534273"/>
            <a:ext cx="1460500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3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Let's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assume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is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integer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3199" y="893612"/>
            <a:ext cx="6102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200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steps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799" y="1126416"/>
            <a:ext cx="342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7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7799" y="1465500"/>
            <a:ext cx="1086485" cy="2584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0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x^2</a:t>
            </a:r>
            <a:endParaRPr sz="7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for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return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954" y="1830120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894" y="1973561"/>
            <a:ext cx="2567940" cy="6635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Steps: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202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Arial"/>
                <a:cs typeface="Arial"/>
              </a:rPr>
              <a:t>2</a:t>
            </a:r>
            <a:endParaRPr sz="1050" baseline="27777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small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80" dirty="0">
                <a:latin typeface="Lucida Sans Unicode"/>
                <a:cs typeface="Lucida Sans Unicode"/>
              </a:rPr>
              <a:t>!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first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loop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dominates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3)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 </a:t>
            </a:r>
            <a:r>
              <a:rPr sz="1000" spc="680" dirty="0">
                <a:latin typeface="Lucida Sans Unicode"/>
                <a:cs typeface="Lucida Sans Unicode"/>
              </a:rPr>
              <a:t>!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last loop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dominates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Arial"/>
                <a:cs typeface="Arial"/>
              </a:rPr>
              <a:t>10</a:t>
            </a:r>
            <a:r>
              <a:rPr sz="1050" spc="-30" baseline="27777" dirty="0">
                <a:latin typeface="Arial"/>
                <a:cs typeface="Arial"/>
              </a:rPr>
              <a:t>6</a:t>
            </a:r>
            <a:r>
              <a:rPr sz="1000" spc="-2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76948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816" y="534273"/>
            <a:ext cx="1609725" cy="11899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75"/>
              </a:spcBef>
              <a:tabLst>
                <a:tab pos="214629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0" dirty="0">
                <a:solidFill>
                  <a:srgbClr val="05297D"/>
                </a:solidFill>
                <a:latin typeface="Courier New"/>
                <a:cs typeface="Courier New"/>
              </a:rPr>
              <a:t>f</a:t>
            </a:r>
            <a:r>
              <a:rPr sz="700" spc="-2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2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3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</a:t>
            </a:r>
            <a:r>
              <a:rPr sz="700" spc="-10" dirty="0">
                <a:solidFill>
                  <a:srgbClr val="40A170"/>
                </a:solidFill>
                <a:latin typeface="Courier New"/>
                <a:cs typeface="Courier New"/>
              </a:rPr>
              <a:t>100</a:t>
            </a:r>
            <a:r>
              <a:rPr sz="700" spc="-10" dirty="0">
                <a:latin typeface="Courier New"/>
                <a:cs typeface="Courier New"/>
              </a:rPr>
              <a:t>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4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5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6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7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8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j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852169" algn="l"/>
              </a:tabLst>
            </a:pPr>
            <a:r>
              <a:rPr sz="500" spc="-50" dirty="0">
                <a:latin typeface="Book Antiqua"/>
                <a:cs typeface="Book Antiqua"/>
              </a:rPr>
              <a:t>9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25" dirty="0">
                <a:latin typeface="Book Antiqua"/>
                <a:cs typeface="Book Antiqua"/>
              </a:rPr>
              <a:t>10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ans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3199" y="534273"/>
            <a:ext cx="1460500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3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Let's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assume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is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integer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3199" y="893612"/>
            <a:ext cx="6102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200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steps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799" y="1126416"/>
            <a:ext cx="342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7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7799" y="1465500"/>
            <a:ext cx="1086485" cy="2584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0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x^2</a:t>
            </a:r>
            <a:endParaRPr sz="7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for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return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954" y="1830120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894" y="1973561"/>
            <a:ext cx="3159760" cy="875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Steps: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202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Arial"/>
                <a:cs typeface="Arial"/>
              </a:rPr>
              <a:t>2</a:t>
            </a:r>
            <a:endParaRPr sz="1050" baseline="27777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small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80" dirty="0">
                <a:latin typeface="Lucida Sans Unicode"/>
                <a:cs typeface="Lucida Sans Unicode"/>
              </a:rPr>
              <a:t>!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first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loop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dominates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3)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 </a:t>
            </a:r>
            <a:r>
              <a:rPr sz="1000" spc="680" dirty="0">
                <a:latin typeface="Lucida Sans Unicode"/>
                <a:cs typeface="Lucida Sans Unicode"/>
              </a:rPr>
              <a:t>!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last loop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dominates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Arial"/>
                <a:cs typeface="Arial"/>
              </a:rPr>
              <a:t>10</a:t>
            </a:r>
            <a:r>
              <a:rPr sz="1050" spc="-30" baseline="27777" dirty="0">
                <a:latin typeface="Arial"/>
                <a:cs typeface="Arial"/>
              </a:rPr>
              <a:t>6</a:t>
            </a:r>
            <a:r>
              <a:rPr sz="1000" spc="-2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consider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(nested)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loop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76948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816" y="534273"/>
            <a:ext cx="1609725" cy="11899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75"/>
              </a:spcBef>
              <a:tabLst>
                <a:tab pos="214629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0" dirty="0">
                <a:solidFill>
                  <a:srgbClr val="05297D"/>
                </a:solidFill>
                <a:latin typeface="Courier New"/>
                <a:cs typeface="Courier New"/>
              </a:rPr>
              <a:t>f</a:t>
            </a:r>
            <a:r>
              <a:rPr sz="700" spc="-2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2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3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</a:t>
            </a:r>
            <a:r>
              <a:rPr sz="700" spc="-10" dirty="0">
                <a:solidFill>
                  <a:srgbClr val="40A170"/>
                </a:solidFill>
                <a:latin typeface="Courier New"/>
                <a:cs typeface="Courier New"/>
              </a:rPr>
              <a:t>100</a:t>
            </a:r>
            <a:r>
              <a:rPr sz="700" spc="-10" dirty="0">
                <a:latin typeface="Courier New"/>
                <a:cs typeface="Courier New"/>
              </a:rPr>
              <a:t>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4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5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6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7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8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j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852169" algn="l"/>
              </a:tabLst>
            </a:pPr>
            <a:r>
              <a:rPr sz="500" spc="-50" dirty="0">
                <a:latin typeface="Book Antiqua"/>
                <a:cs typeface="Book Antiqua"/>
              </a:rPr>
              <a:t>9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25" dirty="0">
                <a:latin typeface="Book Antiqua"/>
                <a:cs typeface="Book Antiqua"/>
              </a:rPr>
              <a:t>10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ans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3199" y="534273"/>
            <a:ext cx="1460500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3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Let's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assume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is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integer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3199" y="893612"/>
            <a:ext cx="6102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200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steps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799" y="1126416"/>
            <a:ext cx="342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7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7799" y="1465500"/>
            <a:ext cx="1086485" cy="2584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0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x^2</a:t>
            </a:r>
            <a:endParaRPr sz="7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for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return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954" y="1830120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894" y="1973561"/>
            <a:ext cx="3693160" cy="12630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Steps: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202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Arial"/>
                <a:cs typeface="Arial"/>
              </a:rPr>
              <a:t>2</a:t>
            </a:r>
            <a:endParaRPr sz="1050" baseline="27777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small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80" dirty="0">
                <a:latin typeface="Lucida Sans Unicode"/>
                <a:cs typeface="Lucida Sans Unicode"/>
              </a:rPr>
              <a:t>!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first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loop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dominates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3)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 </a:t>
            </a:r>
            <a:r>
              <a:rPr sz="1000" spc="680" dirty="0">
                <a:latin typeface="Lucida Sans Unicode"/>
                <a:cs typeface="Lucida Sans Unicode"/>
              </a:rPr>
              <a:t>!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last loop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dominates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Arial"/>
                <a:cs typeface="Arial"/>
              </a:rPr>
              <a:t>10</a:t>
            </a:r>
            <a:r>
              <a:rPr sz="1050" spc="-30" baseline="27777" dirty="0">
                <a:latin typeface="Arial"/>
                <a:cs typeface="Arial"/>
              </a:rPr>
              <a:t>6</a:t>
            </a:r>
            <a:r>
              <a:rPr sz="1000" spc="-2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consider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(nested)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loop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  <a:p>
            <a:pPr marL="290830" marR="30480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 2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baseline="27777" dirty="0">
                <a:latin typeface="Arial"/>
                <a:cs typeface="Arial"/>
              </a:rPr>
              <a:t>2</a:t>
            </a:r>
            <a:r>
              <a:rPr sz="1050" spc="195" baseline="27777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matter?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order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growth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much </a:t>
            </a:r>
            <a:r>
              <a:rPr sz="1000" dirty="0">
                <a:latin typeface="Arial"/>
                <a:cs typeface="Arial"/>
              </a:rPr>
              <a:t>more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important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3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3256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276" y="923731"/>
            <a:ext cx="3612515" cy="13271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2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62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How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analyse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algorithm</a:t>
            </a:r>
            <a:r>
              <a:rPr sz="14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“complexity”</a:t>
            </a:r>
            <a:endParaRPr sz="1400">
              <a:latin typeface="Arial"/>
              <a:cs typeface="Arial"/>
            </a:endParaRPr>
          </a:p>
          <a:p>
            <a:pPr marL="327025">
              <a:lnSpc>
                <a:spcPct val="100000"/>
              </a:lnSpc>
              <a:spcBef>
                <a:spcPts val="320"/>
              </a:spcBef>
            </a:pPr>
            <a:r>
              <a:rPr sz="1800" spc="885" baseline="6944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17" baseline="6944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“How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slow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grows?”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09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Search</a:t>
            </a:r>
            <a:r>
              <a:rPr sz="1400" b="1" spc="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algorithms</a:t>
            </a:r>
            <a:endParaRPr sz="1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53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70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Questions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about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anything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far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75256" y="85366"/>
            <a:ext cx="8578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Summary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595190"/>
            <a:ext cx="3580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CD4F39"/>
                </a:solidFill>
              </a:rPr>
              <a:t>1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1000" b="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Measure</a:t>
            </a:r>
            <a:r>
              <a:rPr sz="10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number</a:t>
            </a:r>
            <a:r>
              <a:rPr sz="10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000"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basic</a:t>
            </a:r>
            <a:r>
              <a:rPr sz="10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operations</a:t>
            </a:r>
            <a:r>
              <a:rPr sz="10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0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function</a:t>
            </a:r>
            <a:r>
              <a:rPr sz="10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0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r>
              <a:rPr sz="10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spc="-20" dirty="0">
                <a:solidFill>
                  <a:srgbClr val="000000"/>
                </a:solidFill>
                <a:latin typeface="Arial"/>
                <a:cs typeface="Arial"/>
              </a:rPr>
              <a:t>size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9253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95190"/>
            <a:ext cx="3580765" cy="532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655" indent="-147955">
              <a:lnSpc>
                <a:spcPct val="100000"/>
              </a:lnSpc>
              <a:spcBef>
                <a:spcPts val="95"/>
              </a:spcBef>
              <a:buClr>
                <a:srgbClr val="CD4F39"/>
              </a:buClr>
              <a:buFont typeface="Arial"/>
              <a:buAutoNum type="arabicPeriod"/>
              <a:tabLst>
                <a:tab pos="160655" algn="l"/>
              </a:tabLst>
            </a:pPr>
            <a:r>
              <a:rPr sz="1000" dirty="0">
                <a:latin typeface="Arial"/>
                <a:cs typeface="Arial"/>
              </a:rPr>
              <a:t>Measure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basic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operations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function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size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Clr>
                <a:srgbClr val="CD4F39"/>
              </a:buClr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buClr>
                <a:srgbClr val="CD4F39"/>
              </a:buClr>
              <a:buFont typeface="Arial"/>
              <a:buAutoNum type="arabicPeriod"/>
              <a:tabLst>
                <a:tab pos="160655" algn="l"/>
              </a:tabLst>
            </a:pPr>
            <a:r>
              <a:rPr sz="1000" dirty="0">
                <a:latin typeface="Arial"/>
                <a:cs typeface="Arial"/>
              </a:rPr>
              <a:t>Focus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worst-</a:t>
            </a:r>
            <a:r>
              <a:rPr sz="1000" dirty="0">
                <a:latin typeface="Arial"/>
                <a:cs typeface="Arial"/>
              </a:rPr>
              <a:t>case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9253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95190"/>
            <a:ext cx="3580765" cy="886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655" indent="-147955">
              <a:lnSpc>
                <a:spcPct val="100000"/>
              </a:lnSpc>
              <a:spcBef>
                <a:spcPts val="95"/>
              </a:spcBef>
              <a:buClr>
                <a:srgbClr val="CD4F39"/>
              </a:buClr>
              <a:buFont typeface="Arial"/>
              <a:buAutoNum type="arabicPeriod"/>
              <a:tabLst>
                <a:tab pos="160655" algn="l"/>
              </a:tabLst>
            </a:pPr>
            <a:r>
              <a:rPr sz="1000" dirty="0">
                <a:latin typeface="Arial"/>
                <a:cs typeface="Arial"/>
              </a:rPr>
              <a:t>Measure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basic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operations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function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size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Clr>
                <a:srgbClr val="CD4F39"/>
              </a:buClr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buClr>
                <a:srgbClr val="CD4F39"/>
              </a:buClr>
              <a:buFont typeface="Arial"/>
              <a:buAutoNum type="arabicPeriod"/>
              <a:tabLst>
                <a:tab pos="160655" algn="l"/>
              </a:tabLst>
            </a:pPr>
            <a:r>
              <a:rPr sz="1000" dirty="0">
                <a:latin typeface="Arial"/>
                <a:cs typeface="Arial"/>
              </a:rPr>
              <a:t>Focus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worst-</a:t>
            </a:r>
            <a:r>
              <a:rPr sz="1000" dirty="0">
                <a:latin typeface="Arial"/>
                <a:cs typeface="Arial"/>
              </a:rPr>
              <a:t>case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Clr>
                <a:srgbClr val="CD4F39"/>
              </a:buClr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buClr>
                <a:srgbClr val="CD4F39"/>
              </a:buClr>
              <a:buFont typeface="Arial"/>
              <a:buAutoNum type="arabicPeriod"/>
              <a:tabLst>
                <a:tab pos="160655" algn="l"/>
              </a:tabLst>
            </a:pPr>
            <a:r>
              <a:rPr sz="1000" dirty="0">
                <a:latin typeface="Arial"/>
                <a:cs typeface="Arial"/>
              </a:rPr>
              <a:t>Ignore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constant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factors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lower-</a:t>
            </a:r>
            <a:r>
              <a:rPr sz="1000" dirty="0">
                <a:latin typeface="Arial"/>
                <a:cs typeface="Arial"/>
              </a:rPr>
              <a:t>order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terms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5715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595190"/>
            <a:ext cx="3631565" cy="1666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755" indent="-147955">
              <a:lnSpc>
                <a:spcPct val="100000"/>
              </a:lnSpc>
              <a:spcBef>
                <a:spcPts val="95"/>
              </a:spcBef>
              <a:buClr>
                <a:srgbClr val="CD4F39"/>
              </a:buClr>
              <a:buFont typeface="Arial"/>
              <a:buAutoNum type="arabicPeriod"/>
              <a:tabLst>
                <a:tab pos="198755" algn="l"/>
              </a:tabLst>
            </a:pPr>
            <a:r>
              <a:rPr sz="1000" dirty="0">
                <a:latin typeface="Arial"/>
                <a:cs typeface="Arial"/>
              </a:rPr>
              <a:t>Measure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basic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operations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function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size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Clr>
                <a:srgbClr val="CD4F39"/>
              </a:buClr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198755" indent="-147955">
              <a:lnSpc>
                <a:spcPct val="100000"/>
              </a:lnSpc>
              <a:buClr>
                <a:srgbClr val="CD4F39"/>
              </a:buClr>
              <a:buFont typeface="Arial"/>
              <a:buAutoNum type="arabicPeriod"/>
              <a:tabLst>
                <a:tab pos="198755" algn="l"/>
              </a:tabLst>
            </a:pPr>
            <a:r>
              <a:rPr sz="1000" dirty="0">
                <a:latin typeface="Arial"/>
                <a:cs typeface="Arial"/>
              </a:rPr>
              <a:t>Focus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worst-</a:t>
            </a:r>
            <a:r>
              <a:rPr sz="1000" dirty="0">
                <a:latin typeface="Arial"/>
                <a:cs typeface="Arial"/>
              </a:rPr>
              <a:t>case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Clr>
                <a:srgbClr val="CD4F39"/>
              </a:buClr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198755" indent="-147955">
              <a:lnSpc>
                <a:spcPct val="100000"/>
              </a:lnSpc>
              <a:buClr>
                <a:srgbClr val="CD4F39"/>
              </a:buClr>
              <a:buFont typeface="Arial"/>
              <a:buAutoNum type="arabicPeriod"/>
              <a:tabLst>
                <a:tab pos="198755" algn="l"/>
              </a:tabLst>
            </a:pPr>
            <a:r>
              <a:rPr sz="1000" dirty="0">
                <a:latin typeface="Arial"/>
                <a:cs typeface="Arial"/>
              </a:rPr>
              <a:t>Ignore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constant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factors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lower-</a:t>
            </a:r>
            <a:r>
              <a:rPr sz="1000" dirty="0">
                <a:latin typeface="Arial"/>
                <a:cs typeface="Arial"/>
              </a:rPr>
              <a:t>order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terms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Clr>
                <a:srgbClr val="CD4F39"/>
              </a:buClr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198755" indent="-147955">
              <a:lnSpc>
                <a:spcPct val="100000"/>
              </a:lnSpc>
              <a:buClr>
                <a:srgbClr val="CD4F39"/>
              </a:buClr>
              <a:buFont typeface="Arial"/>
              <a:buAutoNum type="arabicPeriod"/>
              <a:tabLst>
                <a:tab pos="198755" algn="l"/>
              </a:tabLst>
            </a:pPr>
            <a:r>
              <a:rPr sz="1000" dirty="0">
                <a:latin typeface="Arial"/>
                <a:cs typeface="Arial"/>
              </a:rPr>
              <a:t>Only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about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</a:t>
            </a:r>
            <a:r>
              <a:rPr sz="1000" spc="-10" dirty="0">
                <a:latin typeface="Arial"/>
                <a:cs typeface="Arial"/>
              </a:rPr>
              <a:t> inputs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problems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interesting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happens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when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very</a:t>
            </a:r>
            <a:r>
              <a:rPr sz="1000" spc="-10" dirty="0">
                <a:latin typeface="Arial"/>
                <a:cs typeface="Arial"/>
              </a:rPr>
              <a:t> large?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5715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595190"/>
            <a:ext cx="3656965" cy="2271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1454" indent="-147955">
              <a:lnSpc>
                <a:spcPct val="100000"/>
              </a:lnSpc>
              <a:spcBef>
                <a:spcPts val="95"/>
              </a:spcBef>
              <a:buClr>
                <a:srgbClr val="CD4F39"/>
              </a:buClr>
              <a:buFont typeface="Arial"/>
              <a:buAutoNum type="arabicPeriod"/>
              <a:tabLst>
                <a:tab pos="211454" algn="l"/>
              </a:tabLst>
            </a:pPr>
            <a:r>
              <a:rPr sz="1000" dirty="0">
                <a:latin typeface="Arial"/>
                <a:cs typeface="Arial"/>
              </a:rPr>
              <a:t>Measure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basic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operations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function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size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Clr>
                <a:srgbClr val="CD4F39"/>
              </a:buClr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211454" indent="-147955">
              <a:lnSpc>
                <a:spcPct val="100000"/>
              </a:lnSpc>
              <a:buClr>
                <a:srgbClr val="CD4F39"/>
              </a:buClr>
              <a:buFont typeface="Arial"/>
              <a:buAutoNum type="arabicPeriod"/>
              <a:tabLst>
                <a:tab pos="211454" algn="l"/>
              </a:tabLst>
            </a:pPr>
            <a:r>
              <a:rPr sz="1000" dirty="0">
                <a:latin typeface="Arial"/>
                <a:cs typeface="Arial"/>
              </a:rPr>
              <a:t>Focus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worst-</a:t>
            </a:r>
            <a:r>
              <a:rPr sz="1000" dirty="0">
                <a:latin typeface="Arial"/>
                <a:cs typeface="Arial"/>
              </a:rPr>
              <a:t>case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Clr>
                <a:srgbClr val="CD4F39"/>
              </a:buClr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211454" indent="-147955">
              <a:lnSpc>
                <a:spcPct val="100000"/>
              </a:lnSpc>
              <a:buClr>
                <a:srgbClr val="CD4F39"/>
              </a:buClr>
              <a:buFont typeface="Arial"/>
              <a:buAutoNum type="arabicPeriod"/>
              <a:tabLst>
                <a:tab pos="211454" algn="l"/>
              </a:tabLst>
            </a:pPr>
            <a:r>
              <a:rPr sz="1000" dirty="0">
                <a:latin typeface="Arial"/>
                <a:cs typeface="Arial"/>
              </a:rPr>
              <a:t>Ignore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constant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factors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lower-</a:t>
            </a:r>
            <a:r>
              <a:rPr sz="1000" dirty="0">
                <a:latin typeface="Arial"/>
                <a:cs typeface="Arial"/>
              </a:rPr>
              <a:t>order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terms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Clr>
                <a:srgbClr val="CD4F39"/>
              </a:buClr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211454" indent="-147955">
              <a:lnSpc>
                <a:spcPct val="100000"/>
              </a:lnSpc>
              <a:buClr>
                <a:srgbClr val="CD4F39"/>
              </a:buClr>
              <a:buFont typeface="Arial"/>
              <a:buAutoNum type="arabicPeriod"/>
              <a:tabLst>
                <a:tab pos="211454" algn="l"/>
              </a:tabLst>
            </a:pPr>
            <a:r>
              <a:rPr sz="1000" dirty="0">
                <a:latin typeface="Arial"/>
                <a:cs typeface="Arial"/>
              </a:rPr>
              <a:t>Only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about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</a:t>
            </a:r>
            <a:r>
              <a:rPr sz="1000" spc="-10" dirty="0">
                <a:latin typeface="Arial"/>
                <a:cs typeface="Arial"/>
              </a:rPr>
              <a:t> inputs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problems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interesting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happens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when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very</a:t>
            </a:r>
            <a:r>
              <a:rPr sz="1000" spc="-10" dirty="0">
                <a:latin typeface="Arial"/>
                <a:cs typeface="Arial"/>
              </a:rPr>
              <a:t> large?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Formal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way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to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describe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this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approach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Big-</a:t>
            </a:r>
            <a:r>
              <a:rPr sz="1000" dirty="0">
                <a:latin typeface="Arial"/>
                <a:cs typeface="Arial"/>
              </a:rPr>
              <a:t>O notation: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upper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bound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 </a:t>
            </a:r>
            <a:r>
              <a:rPr sz="1000" spc="-10" dirty="0">
                <a:latin typeface="Arial"/>
                <a:cs typeface="Arial"/>
              </a:rPr>
              <a:t>worst-</a:t>
            </a:r>
            <a:r>
              <a:rPr sz="1000" dirty="0">
                <a:latin typeface="Arial"/>
                <a:cs typeface="Arial"/>
              </a:rPr>
              <a:t>case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running </a:t>
            </a:r>
            <a:r>
              <a:rPr sz="1000" spc="-20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Big-O:</a:t>
            </a:r>
            <a:r>
              <a:rPr spc="85" dirty="0"/>
              <a:t> </a:t>
            </a:r>
            <a:r>
              <a:rPr dirty="0"/>
              <a:t>bound</a:t>
            </a:r>
            <a:r>
              <a:rPr spc="90" dirty="0"/>
              <a:t> </a:t>
            </a:r>
            <a:r>
              <a:rPr dirty="0"/>
              <a:t>on</a:t>
            </a:r>
            <a:r>
              <a:rPr spc="85" dirty="0"/>
              <a:t> </a:t>
            </a:r>
            <a:r>
              <a:rPr dirty="0"/>
              <a:t>runtime</a:t>
            </a:r>
            <a:r>
              <a:rPr spc="90" dirty="0"/>
              <a:t> </a:t>
            </a:r>
            <a:r>
              <a:rPr dirty="0"/>
              <a:t>growth</a:t>
            </a:r>
            <a:r>
              <a:rPr spc="85" dirty="0"/>
              <a:t> </a:t>
            </a:r>
            <a:r>
              <a:rPr spc="-20" dirty="0"/>
              <a:t>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544722"/>
            <a:ext cx="3112770" cy="4508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Let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be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steps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taken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input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5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Example: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35" dirty="0">
                <a:latin typeface="Arial"/>
                <a:cs typeface="Arial"/>
              </a:rPr>
              <a:t> </a:t>
            </a:r>
            <a:r>
              <a:rPr sz="1000" spc="80" dirty="0">
                <a:latin typeface="Tahoma"/>
                <a:cs typeface="Tahoma"/>
              </a:rPr>
              <a:t>(</a:t>
            </a:r>
            <a:r>
              <a:rPr sz="1000" i="1" spc="80" dirty="0">
                <a:latin typeface="Arial"/>
                <a:cs typeface="Arial"/>
              </a:rPr>
              <a:t>n</a:t>
            </a:r>
            <a:r>
              <a:rPr sz="1000" spc="80" dirty="0">
                <a:latin typeface="Tahoma"/>
                <a:cs typeface="Tahoma"/>
              </a:rPr>
              <a:t>)=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202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2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50" spc="-37" baseline="27777" dirty="0">
                <a:latin typeface="Arial"/>
                <a:cs typeface="Arial"/>
              </a:rPr>
              <a:t>2</a:t>
            </a:r>
            <a:endParaRPr sz="1050" baseline="2777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35"/>
              </a:spcBef>
            </a:pPr>
            <a:r>
              <a:rPr dirty="0"/>
              <a:t>Big-O:</a:t>
            </a:r>
            <a:r>
              <a:rPr spc="85" dirty="0"/>
              <a:t> </a:t>
            </a:r>
            <a:r>
              <a:rPr dirty="0"/>
              <a:t>bound</a:t>
            </a:r>
            <a:r>
              <a:rPr spc="90" dirty="0"/>
              <a:t> </a:t>
            </a:r>
            <a:r>
              <a:rPr dirty="0"/>
              <a:t>on</a:t>
            </a:r>
            <a:r>
              <a:rPr spc="85" dirty="0"/>
              <a:t> </a:t>
            </a:r>
            <a:r>
              <a:rPr dirty="0"/>
              <a:t>runtime</a:t>
            </a:r>
            <a:r>
              <a:rPr spc="90" dirty="0"/>
              <a:t> </a:t>
            </a:r>
            <a:r>
              <a:rPr dirty="0"/>
              <a:t>growth</a:t>
            </a:r>
            <a:r>
              <a:rPr spc="85" dirty="0"/>
              <a:t> </a:t>
            </a:r>
            <a:r>
              <a:rPr spc="-20" dirty="0"/>
              <a:t>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544722"/>
            <a:ext cx="3543935" cy="10179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Let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be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steps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taken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input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5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Example: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35" dirty="0">
                <a:latin typeface="Arial"/>
                <a:cs typeface="Arial"/>
              </a:rPr>
              <a:t> </a:t>
            </a:r>
            <a:r>
              <a:rPr sz="1000" spc="80" dirty="0">
                <a:latin typeface="Tahoma"/>
                <a:cs typeface="Tahoma"/>
              </a:rPr>
              <a:t>(</a:t>
            </a:r>
            <a:r>
              <a:rPr sz="1000" i="1" spc="80" dirty="0">
                <a:latin typeface="Arial"/>
                <a:cs typeface="Arial"/>
              </a:rPr>
              <a:t>n</a:t>
            </a:r>
            <a:r>
              <a:rPr sz="1000" spc="80" dirty="0">
                <a:latin typeface="Tahoma"/>
                <a:cs typeface="Tahoma"/>
              </a:rPr>
              <a:t>)=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202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2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50" spc="-37" baseline="27777" dirty="0">
                <a:latin typeface="Arial"/>
                <a:cs typeface="Arial"/>
              </a:rPr>
              <a:t>2</a:t>
            </a:r>
            <a:endParaRPr sz="105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000">
              <a:latin typeface="Arial"/>
              <a:cs typeface="Arial"/>
            </a:endParaRPr>
          </a:p>
          <a:p>
            <a:pPr marL="50800" marR="17780">
              <a:lnSpc>
                <a:spcPct val="114599"/>
              </a:lnSpc>
              <a:spcBef>
                <a:spcPts val="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Definition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f</a:t>
            </a:r>
            <a:r>
              <a:rPr sz="1000" i="1" spc="-1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))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sufficiently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is </a:t>
            </a:r>
            <a:r>
              <a:rPr sz="1000" dirty="0">
                <a:latin typeface="Arial"/>
                <a:cs typeface="Arial"/>
              </a:rPr>
              <a:t>bounded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above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constant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multiple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f</a:t>
            </a:r>
            <a:r>
              <a:rPr sz="1000" i="1" spc="-145" dirty="0">
                <a:latin typeface="Arial"/>
                <a:cs typeface="Arial"/>
              </a:rPr>
              <a:t> </a:t>
            </a:r>
            <a:r>
              <a:rPr sz="1000" spc="-25" dirty="0">
                <a:latin typeface="Tahoma"/>
                <a:cs typeface="Tahoma"/>
              </a:rPr>
              <a:t>(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35"/>
              </a:spcBef>
            </a:pPr>
            <a:r>
              <a:rPr dirty="0"/>
              <a:t>Big-O:</a:t>
            </a:r>
            <a:r>
              <a:rPr spc="85" dirty="0"/>
              <a:t> </a:t>
            </a:r>
            <a:r>
              <a:rPr dirty="0"/>
              <a:t>bound</a:t>
            </a:r>
            <a:r>
              <a:rPr spc="90" dirty="0"/>
              <a:t> </a:t>
            </a:r>
            <a:r>
              <a:rPr dirty="0"/>
              <a:t>on</a:t>
            </a:r>
            <a:r>
              <a:rPr spc="85" dirty="0"/>
              <a:t> </a:t>
            </a:r>
            <a:r>
              <a:rPr dirty="0"/>
              <a:t>runtime</a:t>
            </a:r>
            <a:r>
              <a:rPr spc="90" dirty="0"/>
              <a:t> </a:t>
            </a:r>
            <a:r>
              <a:rPr dirty="0"/>
              <a:t>growth</a:t>
            </a:r>
            <a:r>
              <a:rPr spc="85" dirty="0"/>
              <a:t> </a:t>
            </a:r>
            <a:r>
              <a:rPr spc="-20" dirty="0"/>
              <a:t>rate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75"/>
              </a:spcBef>
            </a:pPr>
            <a:r>
              <a:rPr sz="1000" dirty="0"/>
              <a:t>Let</a:t>
            </a:r>
            <a:r>
              <a:rPr sz="1000" spc="-20" dirty="0"/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/>
              <a:t>be</a:t>
            </a:r>
            <a:r>
              <a:rPr sz="1000" spc="-15" dirty="0"/>
              <a:t> </a:t>
            </a:r>
            <a:r>
              <a:rPr sz="1000" dirty="0"/>
              <a:t>the</a:t>
            </a:r>
            <a:r>
              <a:rPr sz="1000" spc="-15" dirty="0"/>
              <a:t> </a:t>
            </a:r>
            <a:r>
              <a:rPr sz="1000" dirty="0"/>
              <a:t>number</a:t>
            </a:r>
            <a:r>
              <a:rPr sz="1000" spc="-15" dirty="0"/>
              <a:t> </a:t>
            </a:r>
            <a:r>
              <a:rPr sz="1000" dirty="0"/>
              <a:t>of</a:t>
            </a:r>
            <a:r>
              <a:rPr sz="1000" spc="-15" dirty="0"/>
              <a:t> </a:t>
            </a:r>
            <a:r>
              <a:rPr sz="1000" dirty="0"/>
              <a:t>steps</a:t>
            </a:r>
            <a:r>
              <a:rPr sz="1000" spc="-15" dirty="0"/>
              <a:t> </a:t>
            </a:r>
            <a:r>
              <a:rPr sz="1000" dirty="0"/>
              <a:t>taken</a:t>
            </a:r>
            <a:r>
              <a:rPr sz="1000" spc="-15" dirty="0"/>
              <a:t> </a:t>
            </a:r>
            <a:r>
              <a:rPr sz="1000" dirty="0"/>
              <a:t>for</a:t>
            </a:r>
            <a:r>
              <a:rPr sz="1000" spc="-15" dirty="0"/>
              <a:t> </a:t>
            </a:r>
            <a:r>
              <a:rPr sz="1000" dirty="0"/>
              <a:t>input</a:t>
            </a:r>
            <a:r>
              <a:rPr sz="1000" spc="-15" dirty="0"/>
              <a:t> </a:t>
            </a:r>
            <a:r>
              <a:rPr sz="1000" dirty="0"/>
              <a:t>size</a:t>
            </a:r>
            <a:r>
              <a:rPr sz="1000" spc="-15" dirty="0"/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/>
              <a:t>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</a:rPr>
              <a:t>I</a:t>
            </a:r>
            <a:r>
              <a:rPr sz="1500" spc="352" baseline="5555" dirty="0">
                <a:solidFill>
                  <a:srgbClr val="376092"/>
                </a:solidFill>
              </a:rPr>
              <a:t> </a:t>
            </a:r>
            <a:r>
              <a:rPr sz="1000" dirty="0"/>
              <a:t>Example:</a:t>
            </a:r>
            <a:r>
              <a:rPr sz="1000" spc="80" dirty="0"/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35" dirty="0">
                <a:latin typeface="Arial"/>
                <a:cs typeface="Arial"/>
              </a:rPr>
              <a:t> </a:t>
            </a:r>
            <a:r>
              <a:rPr sz="1000" spc="80" dirty="0">
                <a:latin typeface="Tahoma"/>
                <a:cs typeface="Tahoma"/>
              </a:rPr>
              <a:t>(</a:t>
            </a:r>
            <a:r>
              <a:rPr sz="1000" i="1" spc="80" dirty="0">
                <a:latin typeface="Arial"/>
                <a:cs typeface="Arial"/>
              </a:rPr>
              <a:t>n</a:t>
            </a:r>
            <a:r>
              <a:rPr sz="1000" spc="80" dirty="0">
                <a:latin typeface="Tahoma"/>
                <a:cs typeface="Tahoma"/>
              </a:rPr>
              <a:t>)=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/>
              <a:t>202</a:t>
            </a:r>
            <a:r>
              <a:rPr sz="1000" spc="-50" dirty="0"/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dirty="0"/>
              <a:t>2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-25" dirty="0"/>
              <a:t>2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50" spc="-37" baseline="27777" dirty="0"/>
              <a:t>2</a:t>
            </a:r>
            <a:endParaRPr sz="105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000"/>
          </a:p>
          <a:p>
            <a:pPr marL="63500" marR="297180">
              <a:lnSpc>
                <a:spcPct val="114599"/>
              </a:lnSpc>
              <a:spcBef>
                <a:spcPts val="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Definition</a:t>
            </a:r>
            <a:r>
              <a:rPr sz="1000" dirty="0"/>
              <a:t>:</a:t>
            </a:r>
            <a:r>
              <a:rPr sz="1000" spc="50" dirty="0"/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/>
              <a:t>is</a:t>
            </a:r>
            <a:r>
              <a:rPr sz="1000" spc="-5" dirty="0"/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f</a:t>
            </a:r>
            <a:r>
              <a:rPr sz="1000" i="1" spc="-1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))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/>
              <a:t>if</a:t>
            </a:r>
            <a:r>
              <a:rPr sz="1000" spc="-5" dirty="0"/>
              <a:t> </a:t>
            </a:r>
            <a:r>
              <a:rPr sz="1000" dirty="0"/>
              <a:t>for</a:t>
            </a:r>
            <a:r>
              <a:rPr sz="1000" spc="-10" dirty="0"/>
              <a:t> </a:t>
            </a:r>
            <a:r>
              <a:rPr sz="1000" dirty="0"/>
              <a:t>all</a:t>
            </a:r>
            <a:r>
              <a:rPr sz="1000" spc="-5" dirty="0"/>
              <a:t> </a:t>
            </a:r>
            <a:r>
              <a:rPr sz="1000" dirty="0"/>
              <a:t>sufficiently</a:t>
            </a:r>
            <a:r>
              <a:rPr sz="1000" spc="-5" dirty="0"/>
              <a:t> </a:t>
            </a:r>
            <a:r>
              <a:rPr sz="1000" dirty="0"/>
              <a:t>large</a:t>
            </a:r>
            <a:r>
              <a:rPr sz="1000" spc="-10" dirty="0"/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/>
              <a:t>,</a:t>
            </a:r>
            <a:r>
              <a:rPr sz="1000" spc="-5" dirty="0"/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5" dirty="0"/>
              <a:t>is </a:t>
            </a:r>
            <a:r>
              <a:rPr sz="1000" dirty="0"/>
              <a:t>bounded</a:t>
            </a:r>
            <a:r>
              <a:rPr sz="1000" spc="-25" dirty="0"/>
              <a:t> </a:t>
            </a:r>
            <a:r>
              <a:rPr sz="1000" dirty="0"/>
              <a:t>above</a:t>
            </a:r>
            <a:r>
              <a:rPr sz="1000" spc="-15" dirty="0"/>
              <a:t> </a:t>
            </a:r>
            <a:r>
              <a:rPr sz="1000" dirty="0"/>
              <a:t>by</a:t>
            </a:r>
            <a:r>
              <a:rPr sz="1000" spc="-20" dirty="0"/>
              <a:t> </a:t>
            </a:r>
            <a:r>
              <a:rPr sz="1000" dirty="0"/>
              <a:t>a</a:t>
            </a:r>
            <a:r>
              <a:rPr sz="1000" spc="-15" dirty="0"/>
              <a:t> </a:t>
            </a:r>
            <a:r>
              <a:rPr sz="1000" dirty="0"/>
              <a:t>constant</a:t>
            </a:r>
            <a:r>
              <a:rPr sz="1000" spc="-15" dirty="0"/>
              <a:t> </a:t>
            </a:r>
            <a:r>
              <a:rPr sz="1000" dirty="0"/>
              <a:t>multiple</a:t>
            </a:r>
            <a:r>
              <a:rPr sz="1000" spc="-20" dirty="0"/>
              <a:t> </a:t>
            </a:r>
            <a:r>
              <a:rPr sz="1000" dirty="0"/>
              <a:t>of</a:t>
            </a:r>
            <a:r>
              <a:rPr sz="1000" spc="-15" dirty="0"/>
              <a:t> </a:t>
            </a:r>
            <a:r>
              <a:rPr sz="1000" i="1" dirty="0">
                <a:latin typeface="Arial"/>
                <a:cs typeface="Arial"/>
              </a:rPr>
              <a:t>f</a:t>
            </a:r>
            <a:r>
              <a:rPr sz="1000" i="1" spc="-145" dirty="0">
                <a:latin typeface="Arial"/>
                <a:cs typeface="Arial"/>
              </a:rPr>
              <a:t> </a:t>
            </a:r>
            <a:r>
              <a:rPr sz="1000" spc="-25" dirty="0">
                <a:latin typeface="Tahoma"/>
                <a:cs typeface="Tahoma"/>
              </a:rPr>
              <a:t>(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000">
              <a:latin typeface="Tahoma"/>
              <a:cs typeface="Tahoma"/>
            </a:endParaRPr>
          </a:p>
          <a:p>
            <a:pPr marL="63500" marR="96520">
              <a:lnSpc>
                <a:spcPct val="114599"/>
              </a:lnSpc>
              <a:spcBef>
                <a:spcPts val="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Example</a:t>
            </a:r>
            <a:r>
              <a:rPr sz="1000" dirty="0"/>
              <a:t>:</a:t>
            </a:r>
            <a:r>
              <a:rPr sz="1000" spc="65" dirty="0"/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/>
              <a:t>is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50" baseline="27777" dirty="0"/>
              <a:t>2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/>
              <a:t>if for all large enough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/>
              <a:t>,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3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/>
              <a:t>is </a:t>
            </a:r>
            <a:r>
              <a:rPr sz="1000" spc="-10" dirty="0"/>
              <a:t>bounded </a:t>
            </a:r>
            <a:r>
              <a:rPr sz="1000" dirty="0"/>
              <a:t>above</a:t>
            </a:r>
            <a:r>
              <a:rPr sz="1000" spc="-25" dirty="0"/>
              <a:t> </a:t>
            </a:r>
            <a:r>
              <a:rPr sz="1000" dirty="0"/>
              <a:t>by</a:t>
            </a:r>
            <a:r>
              <a:rPr sz="1000" spc="-15" dirty="0"/>
              <a:t> </a:t>
            </a:r>
            <a:r>
              <a:rPr sz="1000" dirty="0"/>
              <a:t>a</a:t>
            </a:r>
            <a:r>
              <a:rPr sz="1000" spc="-15" dirty="0"/>
              <a:t> </a:t>
            </a:r>
            <a:r>
              <a:rPr sz="1000" dirty="0"/>
              <a:t>constant</a:t>
            </a:r>
            <a:r>
              <a:rPr sz="1000" spc="-15" dirty="0"/>
              <a:t> </a:t>
            </a:r>
            <a:r>
              <a:rPr sz="1000" dirty="0"/>
              <a:t>multiple</a:t>
            </a:r>
            <a:r>
              <a:rPr sz="1000" spc="-15" dirty="0"/>
              <a:t> </a:t>
            </a:r>
            <a:r>
              <a:rPr sz="1000" dirty="0"/>
              <a:t>of</a:t>
            </a:r>
            <a:r>
              <a:rPr sz="1000" spc="-15" dirty="0"/>
              <a:t> </a:t>
            </a:r>
            <a:r>
              <a:rPr sz="1000" i="1" dirty="0">
                <a:latin typeface="Arial"/>
                <a:cs typeface="Arial"/>
              </a:rPr>
              <a:t>f</a:t>
            </a:r>
            <a:r>
              <a:rPr sz="1000" i="1" spc="-145" dirty="0">
                <a:latin typeface="Arial"/>
                <a:cs typeface="Arial"/>
              </a:rPr>
              <a:t> </a:t>
            </a:r>
            <a:r>
              <a:rPr sz="1000" spc="80" dirty="0">
                <a:latin typeface="Tahoma"/>
                <a:cs typeface="Tahoma"/>
              </a:rPr>
              <a:t>(</a:t>
            </a:r>
            <a:r>
              <a:rPr sz="1000" i="1" spc="80" dirty="0">
                <a:latin typeface="Arial"/>
                <a:cs typeface="Arial"/>
              </a:rPr>
              <a:t>n</a:t>
            </a:r>
            <a:r>
              <a:rPr sz="1000" spc="80" dirty="0">
                <a:latin typeface="Tahoma"/>
                <a:cs typeface="Tahoma"/>
              </a:rPr>
              <a:t>)=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50" spc="-37" baseline="27777" dirty="0"/>
              <a:t>2</a:t>
            </a:r>
            <a:endParaRPr sz="1050" baseline="27777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355"/>
              </a:spcBef>
            </a:pPr>
            <a:r>
              <a:rPr sz="1500" spc="742" baseline="5555" dirty="0">
                <a:solidFill>
                  <a:srgbClr val="376092"/>
                </a:solidFill>
              </a:rPr>
              <a:t>I</a:t>
            </a:r>
            <a:r>
              <a:rPr sz="1500" spc="292" baseline="5555" dirty="0">
                <a:solidFill>
                  <a:srgbClr val="376092"/>
                </a:solidFill>
              </a:rPr>
              <a:t> </a:t>
            </a:r>
            <a:r>
              <a:rPr sz="1000" dirty="0"/>
              <a:t>Gist:</a:t>
            </a:r>
            <a:r>
              <a:rPr sz="1000" spc="50" dirty="0"/>
              <a:t> </a:t>
            </a:r>
            <a:r>
              <a:rPr sz="1000" dirty="0"/>
              <a:t>for</a:t>
            </a:r>
            <a:r>
              <a:rPr sz="1000" spc="-10" dirty="0"/>
              <a:t> </a:t>
            </a:r>
            <a:r>
              <a:rPr sz="1000" dirty="0"/>
              <a:t>high</a:t>
            </a:r>
            <a:r>
              <a:rPr sz="1000" spc="-15" dirty="0"/>
              <a:t> </a:t>
            </a:r>
            <a:r>
              <a:rPr sz="1000" dirty="0"/>
              <a:t>values</a:t>
            </a:r>
            <a:r>
              <a:rPr sz="1000" spc="-10" dirty="0"/>
              <a:t> </a:t>
            </a:r>
            <a:r>
              <a:rPr sz="1000" dirty="0"/>
              <a:t>of</a:t>
            </a:r>
            <a:r>
              <a:rPr sz="1000" spc="-10" dirty="0"/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/>
              <a:t>,</a:t>
            </a:r>
            <a:r>
              <a:rPr sz="1000" spc="-15" dirty="0"/>
              <a:t> </a:t>
            </a:r>
            <a:r>
              <a:rPr sz="1000" dirty="0"/>
              <a:t>does</a:t>
            </a:r>
            <a:r>
              <a:rPr sz="1000" spc="-10" dirty="0"/>
              <a:t> </a:t>
            </a:r>
            <a:r>
              <a:rPr sz="1000" i="1" dirty="0">
                <a:latin typeface="Arial"/>
                <a:cs typeface="Arial"/>
              </a:rPr>
              <a:t>f</a:t>
            </a:r>
            <a:r>
              <a:rPr sz="1000" i="1" spc="-1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/>
              <a:t>"grow</a:t>
            </a:r>
            <a:r>
              <a:rPr sz="1000" spc="-10" dirty="0"/>
              <a:t> </a:t>
            </a:r>
            <a:r>
              <a:rPr sz="1000" dirty="0"/>
              <a:t>at</a:t>
            </a:r>
            <a:r>
              <a:rPr sz="1000" spc="-15" dirty="0"/>
              <a:t> </a:t>
            </a:r>
            <a:r>
              <a:rPr sz="1000" dirty="0"/>
              <a:t>least</a:t>
            </a:r>
            <a:r>
              <a:rPr sz="1000" spc="-10" dirty="0"/>
              <a:t> </a:t>
            </a:r>
            <a:r>
              <a:rPr sz="1000" dirty="0"/>
              <a:t>as</a:t>
            </a:r>
            <a:r>
              <a:rPr sz="1000" spc="-15" dirty="0"/>
              <a:t> </a:t>
            </a:r>
            <a:r>
              <a:rPr sz="1000" spc="-10" dirty="0"/>
              <a:t>quickly"?</a:t>
            </a:r>
            <a:endParaRPr sz="1000">
              <a:latin typeface="Tahoma"/>
              <a:cs typeface="Tahoma"/>
            </a:endParaRPr>
          </a:p>
          <a:p>
            <a:pPr marL="417195">
              <a:lnSpc>
                <a:spcPct val="100000"/>
              </a:lnSpc>
              <a:spcBef>
                <a:spcPts val="360"/>
              </a:spcBef>
            </a:pPr>
            <a:r>
              <a:rPr sz="1350" spc="667" baseline="9259" dirty="0">
                <a:solidFill>
                  <a:srgbClr val="376092"/>
                </a:solidFill>
              </a:rPr>
              <a:t>I</a:t>
            </a:r>
            <a:r>
              <a:rPr sz="1350" spc="322" baseline="9259" dirty="0">
                <a:solidFill>
                  <a:srgbClr val="376092"/>
                </a:solidFill>
              </a:rPr>
              <a:t> </a:t>
            </a:r>
            <a:r>
              <a:rPr sz="900" i="1" spc="-10" dirty="0">
                <a:latin typeface="Arial"/>
                <a:cs typeface="Arial"/>
              </a:rPr>
              <a:t>cf</a:t>
            </a:r>
            <a:r>
              <a:rPr sz="900" i="1" spc="-130" dirty="0">
                <a:latin typeface="Arial"/>
                <a:cs typeface="Arial"/>
              </a:rPr>
              <a:t> </a:t>
            </a:r>
            <a:r>
              <a:rPr sz="900" spc="95" dirty="0">
                <a:latin typeface="Lucida Sans Unicode"/>
                <a:cs typeface="Lucida Sans Unicode"/>
              </a:rPr>
              <a:t>(</a:t>
            </a:r>
            <a:r>
              <a:rPr sz="900" i="1" spc="95" dirty="0">
                <a:latin typeface="Arial"/>
                <a:cs typeface="Arial"/>
              </a:rPr>
              <a:t>n</a:t>
            </a:r>
            <a:r>
              <a:rPr sz="900" spc="95" dirty="0">
                <a:latin typeface="Lucida Sans Unicode"/>
                <a:cs typeface="Lucida Sans Unicode"/>
              </a:rPr>
              <a:t>)=</a:t>
            </a:r>
            <a:r>
              <a:rPr sz="900" spc="-40" dirty="0">
                <a:latin typeface="Lucida Sans Unicode"/>
                <a:cs typeface="Lucida Sans Unicode"/>
              </a:rPr>
              <a:t> </a:t>
            </a:r>
            <a:r>
              <a:rPr sz="900" i="1" dirty="0">
                <a:latin typeface="Arial"/>
                <a:cs typeface="Arial"/>
              </a:rPr>
              <a:t>cn</a:t>
            </a:r>
            <a:r>
              <a:rPr sz="900" baseline="37037" dirty="0"/>
              <a:t>2</a:t>
            </a:r>
            <a:r>
              <a:rPr sz="900" spc="172" baseline="37037" dirty="0"/>
              <a:t> </a:t>
            </a:r>
            <a:r>
              <a:rPr sz="900" dirty="0"/>
              <a:t>(for</a:t>
            </a:r>
            <a:r>
              <a:rPr sz="900" spc="-20" dirty="0"/>
              <a:t> </a:t>
            </a:r>
            <a:r>
              <a:rPr sz="900" dirty="0"/>
              <a:t>any</a:t>
            </a:r>
            <a:r>
              <a:rPr sz="900" spc="-15" dirty="0"/>
              <a:t> </a:t>
            </a:r>
            <a:r>
              <a:rPr sz="900" dirty="0"/>
              <a:t>constant</a:t>
            </a:r>
            <a:r>
              <a:rPr sz="900" spc="-15" dirty="0"/>
              <a:t> </a:t>
            </a:r>
            <a:r>
              <a:rPr sz="900" i="1" spc="-25" dirty="0">
                <a:latin typeface="Arial"/>
                <a:cs typeface="Arial"/>
              </a:rPr>
              <a:t>c</a:t>
            </a:r>
            <a:r>
              <a:rPr sz="900" spc="-25" dirty="0"/>
              <a:t>)</a:t>
            </a:r>
            <a:endParaRPr sz="900">
              <a:latin typeface="Arial"/>
              <a:cs typeface="Arial"/>
            </a:endParaRPr>
          </a:p>
          <a:p>
            <a:pPr marL="4171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</a:rPr>
              <a:t>I</a:t>
            </a:r>
            <a:r>
              <a:rPr sz="1350" spc="375" baseline="9259" dirty="0">
                <a:solidFill>
                  <a:srgbClr val="376092"/>
                </a:solidFill>
              </a:rPr>
              <a:t> </a:t>
            </a:r>
            <a:r>
              <a:rPr sz="900" i="1" spc="-10" dirty="0">
                <a:latin typeface="Arial"/>
                <a:cs typeface="Arial"/>
              </a:rPr>
              <a:t>T</a:t>
            </a:r>
            <a:r>
              <a:rPr sz="900" i="1" spc="-125" dirty="0">
                <a:latin typeface="Arial"/>
                <a:cs typeface="Arial"/>
              </a:rPr>
              <a:t> </a:t>
            </a:r>
            <a:r>
              <a:rPr sz="900" spc="95" dirty="0">
                <a:latin typeface="Lucida Sans Unicode"/>
                <a:cs typeface="Lucida Sans Unicode"/>
              </a:rPr>
              <a:t>(</a:t>
            </a:r>
            <a:r>
              <a:rPr sz="900" i="1" spc="95" dirty="0">
                <a:latin typeface="Arial"/>
                <a:cs typeface="Arial"/>
              </a:rPr>
              <a:t>n</a:t>
            </a:r>
            <a:r>
              <a:rPr sz="900" spc="95" dirty="0">
                <a:latin typeface="Lucida Sans Unicode"/>
                <a:cs typeface="Lucida Sans Unicode"/>
              </a:rPr>
              <a:t>)=</a:t>
            </a:r>
            <a:r>
              <a:rPr sz="900" spc="-30" dirty="0">
                <a:latin typeface="Lucida Sans Unicode"/>
                <a:cs typeface="Lucida Sans Unicode"/>
              </a:rPr>
              <a:t> </a:t>
            </a:r>
            <a:r>
              <a:rPr sz="900" spc="-10" dirty="0"/>
              <a:t>202</a:t>
            </a:r>
            <a:r>
              <a:rPr sz="900" spc="-45" dirty="0"/>
              <a:t> </a:t>
            </a:r>
            <a:r>
              <a:rPr sz="900" dirty="0">
                <a:latin typeface="Lucida Sans Unicode"/>
                <a:cs typeface="Lucida Sans Unicode"/>
              </a:rPr>
              <a:t>+</a:t>
            </a:r>
            <a:r>
              <a:rPr sz="900" spc="-75" dirty="0">
                <a:latin typeface="Lucida Sans Unicode"/>
                <a:cs typeface="Lucida Sans Unicode"/>
              </a:rPr>
              <a:t> </a:t>
            </a:r>
            <a:r>
              <a:rPr sz="900" dirty="0"/>
              <a:t>2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+</a:t>
            </a:r>
            <a:r>
              <a:rPr sz="900" spc="-80" dirty="0">
                <a:latin typeface="Lucida Sans Unicode"/>
                <a:cs typeface="Lucida Sans Unicode"/>
              </a:rPr>
              <a:t> </a:t>
            </a:r>
            <a:r>
              <a:rPr sz="900" spc="-25" dirty="0"/>
              <a:t>2</a:t>
            </a:r>
            <a:r>
              <a:rPr sz="900" i="1" spc="-25" dirty="0">
                <a:latin typeface="Arial"/>
                <a:cs typeface="Arial"/>
              </a:rPr>
              <a:t>n</a:t>
            </a:r>
            <a:r>
              <a:rPr sz="900" spc="-37" baseline="37037" dirty="0"/>
              <a:t>2</a:t>
            </a:r>
            <a:endParaRPr sz="900" baseline="37037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95"/>
              </a:spcBef>
            </a:pPr>
            <a:r>
              <a:rPr sz="1500" spc="742" baseline="5555" dirty="0">
                <a:solidFill>
                  <a:srgbClr val="376092"/>
                </a:solidFill>
              </a:rPr>
              <a:t>I</a:t>
            </a:r>
            <a:r>
              <a:rPr sz="1500" spc="300" baseline="5555" dirty="0">
                <a:solidFill>
                  <a:srgbClr val="376092"/>
                </a:solidFill>
              </a:rPr>
              <a:t> </a:t>
            </a:r>
            <a:r>
              <a:rPr sz="1000" dirty="0"/>
              <a:t>But</a:t>
            </a:r>
            <a:r>
              <a:rPr sz="1000" spc="-10" dirty="0"/>
              <a:t> </a:t>
            </a:r>
            <a:r>
              <a:rPr sz="1000" dirty="0"/>
              <a:t>we</a:t>
            </a:r>
            <a:r>
              <a:rPr sz="1000" spc="-10" dirty="0"/>
              <a:t> </a:t>
            </a:r>
            <a:r>
              <a:rPr sz="1000" dirty="0"/>
              <a:t>cannot</a:t>
            </a:r>
            <a:r>
              <a:rPr sz="1000" spc="-10" dirty="0"/>
              <a:t> </a:t>
            </a:r>
            <a:r>
              <a:rPr sz="1000" dirty="0"/>
              <a:t>say</a:t>
            </a:r>
            <a:r>
              <a:rPr sz="1000" spc="-10" dirty="0"/>
              <a:t> </a:t>
            </a:r>
            <a:r>
              <a:rPr sz="1000" dirty="0"/>
              <a:t>that</a:t>
            </a:r>
            <a:r>
              <a:rPr sz="1000" spc="-10" dirty="0"/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/>
              <a:t>is</a:t>
            </a:r>
            <a:r>
              <a:rPr sz="1000" spc="-10" dirty="0"/>
              <a:t> </a:t>
            </a:r>
            <a:r>
              <a:rPr sz="1000" i="1" spc="-20" dirty="0">
                <a:latin typeface="Arial"/>
                <a:cs typeface="Arial"/>
              </a:rPr>
              <a:t>O</a:t>
            </a:r>
            <a:r>
              <a:rPr sz="1000" spc="-20" dirty="0">
                <a:latin typeface="Tahoma"/>
                <a:cs typeface="Tahoma"/>
              </a:rPr>
              <a:t>(</a:t>
            </a:r>
            <a:r>
              <a:rPr sz="1000" i="1" spc="-20" dirty="0">
                <a:latin typeface="Arial"/>
                <a:cs typeface="Arial"/>
              </a:rPr>
              <a:t>n</a:t>
            </a:r>
            <a:r>
              <a:rPr sz="1000" spc="-2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1399" y="2776375"/>
            <a:ext cx="448945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Book Antiqua"/>
                <a:cs typeface="Book Antiqua"/>
              </a:rPr>
              <a:t>Input</a:t>
            </a:r>
            <a:r>
              <a:rPr sz="750" spc="15" dirty="0">
                <a:latin typeface="Book Antiqua"/>
                <a:cs typeface="Book Antiqua"/>
              </a:rPr>
              <a:t> </a:t>
            </a:r>
            <a:r>
              <a:rPr sz="750" spc="-20" dirty="0">
                <a:latin typeface="Book Antiqua"/>
                <a:cs typeface="Book Antiqua"/>
              </a:rPr>
              <a:t>size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965" y="148607"/>
            <a:ext cx="394970" cy="257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750" spc="-10" dirty="0">
                <a:latin typeface="Book Antiqua"/>
                <a:cs typeface="Book Antiqua"/>
              </a:rPr>
              <a:t>Work</a:t>
            </a:r>
            <a:r>
              <a:rPr sz="750" spc="-25" dirty="0">
                <a:latin typeface="Book Antiqua"/>
                <a:cs typeface="Book Antiqua"/>
              </a:rPr>
              <a:t> </a:t>
            </a:r>
            <a:r>
              <a:rPr sz="750" spc="-50" dirty="0">
                <a:latin typeface="Book Antiqua"/>
                <a:cs typeface="Book Antiqua"/>
              </a:rPr>
              <a:t>/</a:t>
            </a:r>
            <a:r>
              <a:rPr sz="750" spc="500" dirty="0">
                <a:latin typeface="Book Antiqua"/>
                <a:cs typeface="Book Antiqua"/>
              </a:rPr>
              <a:t> </a:t>
            </a:r>
            <a:r>
              <a:rPr sz="750" spc="-10" dirty="0">
                <a:latin typeface="Book Antiqua"/>
                <a:cs typeface="Book Antiqua"/>
              </a:rPr>
              <a:t>Runtime</a:t>
            </a:r>
            <a:endParaRPr sz="7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653" y="1889691"/>
            <a:ext cx="2630805" cy="464820"/>
          </a:xfrm>
          <a:custGeom>
            <a:avLst/>
            <a:gdLst/>
            <a:ahLst/>
            <a:cxnLst/>
            <a:rect l="l" t="t" r="r" b="b"/>
            <a:pathLst>
              <a:path w="2630804" h="464819">
                <a:moveTo>
                  <a:pt x="0" y="464240"/>
                </a:moveTo>
                <a:lnTo>
                  <a:pt x="2630698" y="0"/>
                </a:lnTo>
              </a:path>
            </a:pathLst>
          </a:custGeom>
          <a:ln w="38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32917" y="1850833"/>
            <a:ext cx="270510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10" dirty="0">
                <a:latin typeface="Book Antiqua"/>
                <a:cs typeface="Book Antiqua"/>
              </a:rPr>
              <a:t>linear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1399" y="2776375"/>
            <a:ext cx="448945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Book Antiqua"/>
                <a:cs typeface="Book Antiqua"/>
              </a:rPr>
              <a:t>Input</a:t>
            </a:r>
            <a:r>
              <a:rPr sz="750" spc="15" dirty="0">
                <a:latin typeface="Book Antiqua"/>
                <a:cs typeface="Book Antiqua"/>
              </a:rPr>
              <a:t> </a:t>
            </a:r>
            <a:r>
              <a:rPr sz="750" spc="-20" dirty="0">
                <a:latin typeface="Book Antiqua"/>
                <a:cs typeface="Book Antiqua"/>
              </a:rPr>
              <a:t>size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65" y="148607"/>
            <a:ext cx="394970" cy="257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750" spc="-10" dirty="0">
                <a:latin typeface="Book Antiqua"/>
                <a:cs typeface="Book Antiqua"/>
              </a:rPr>
              <a:t>Work</a:t>
            </a:r>
            <a:r>
              <a:rPr sz="750" spc="-25" dirty="0">
                <a:latin typeface="Book Antiqua"/>
                <a:cs typeface="Book Antiqua"/>
              </a:rPr>
              <a:t> </a:t>
            </a:r>
            <a:r>
              <a:rPr sz="750" spc="-50" dirty="0">
                <a:latin typeface="Book Antiqua"/>
                <a:cs typeface="Book Antiqua"/>
              </a:rPr>
              <a:t>/</a:t>
            </a:r>
            <a:r>
              <a:rPr sz="750" spc="500" dirty="0">
                <a:latin typeface="Book Antiqua"/>
                <a:cs typeface="Book Antiqua"/>
              </a:rPr>
              <a:t> </a:t>
            </a:r>
            <a:r>
              <a:rPr sz="750" spc="-10" dirty="0">
                <a:latin typeface="Book Antiqua"/>
                <a:cs typeface="Book Antiqua"/>
              </a:rPr>
              <a:t>Runtime</a:t>
            </a:r>
            <a:endParaRPr sz="7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4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13460">
              <a:lnSpc>
                <a:spcPct val="100000"/>
              </a:lnSpc>
              <a:spcBef>
                <a:spcPts val="135"/>
              </a:spcBef>
            </a:pPr>
            <a:r>
              <a:rPr dirty="0"/>
              <a:t>Guessing</a:t>
            </a:r>
            <a:r>
              <a:rPr spc="130" dirty="0"/>
              <a:t> </a:t>
            </a:r>
            <a:r>
              <a:rPr spc="-20" dirty="0"/>
              <a:t>game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7730" rIns="0" bIns="0" rtlCol="0">
            <a:spAutoFit/>
          </a:bodyPr>
          <a:lstStyle/>
          <a:p>
            <a:pPr marL="63500" marR="5080">
              <a:lnSpc>
                <a:spcPct val="122800"/>
              </a:lnSpc>
              <a:spcBef>
                <a:spcPts val="90"/>
              </a:spcBef>
            </a:pPr>
            <a:r>
              <a:rPr sz="1400" dirty="0"/>
              <a:t>A</a:t>
            </a:r>
            <a:r>
              <a:rPr sz="1400" spc="60" dirty="0"/>
              <a:t> </a:t>
            </a:r>
            <a:r>
              <a:rPr sz="1400" dirty="0"/>
              <a:t>friend</a:t>
            </a:r>
            <a:r>
              <a:rPr sz="1400" spc="65" dirty="0"/>
              <a:t> </a:t>
            </a:r>
            <a:r>
              <a:rPr sz="1400" dirty="0"/>
              <a:t>is</a:t>
            </a:r>
            <a:r>
              <a:rPr sz="1400" spc="65" dirty="0"/>
              <a:t> </a:t>
            </a:r>
            <a:r>
              <a:rPr sz="1400" dirty="0"/>
              <a:t>thinking</a:t>
            </a:r>
            <a:r>
              <a:rPr sz="1400" spc="60" dirty="0"/>
              <a:t> </a:t>
            </a:r>
            <a:r>
              <a:rPr sz="1400" dirty="0"/>
              <a:t>of</a:t>
            </a:r>
            <a:r>
              <a:rPr sz="1400" spc="65" dirty="0"/>
              <a:t> </a:t>
            </a:r>
            <a:r>
              <a:rPr sz="1400" dirty="0"/>
              <a:t>a</a:t>
            </a:r>
            <a:r>
              <a:rPr sz="1400" spc="65" dirty="0"/>
              <a:t> </a:t>
            </a:r>
            <a:r>
              <a:rPr sz="1400" dirty="0"/>
              <a:t>number</a:t>
            </a:r>
            <a:r>
              <a:rPr sz="1400" spc="60" dirty="0"/>
              <a:t> </a:t>
            </a:r>
            <a:r>
              <a:rPr sz="1400" dirty="0"/>
              <a:t>between</a:t>
            </a:r>
            <a:r>
              <a:rPr sz="1400" spc="65" dirty="0"/>
              <a:t> </a:t>
            </a:r>
            <a:r>
              <a:rPr sz="1400" dirty="0"/>
              <a:t>1-</a:t>
            </a:r>
            <a:r>
              <a:rPr sz="1400" spc="-25" dirty="0"/>
              <a:t>100 </a:t>
            </a:r>
            <a:r>
              <a:rPr sz="1400" dirty="0"/>
              <a:t>and</a:t>
            </a:r>
            <a:r>
              <a:rPr sz="1400" spc="30" dirty="0"/>
              <a:t> </a:t>
            </a:r>
            <a:r>
              <a:rPr sz="1400" dirty="0"/>
              <a:t>you</a:t>
            </a:r>
            <a:r>
              <a:rPr sz="1400" spc="35" dirty="0"/>
              <a:t> </a:t>
            </a:r>
            <a:r>
              <a:rPr sz="1400" dirty="0"/>
              <a:t>have</a:t>
            </a:r>
            <a:r>
              <a:rPr sz="1400" spc="35" dirty="0"/>
              <a:t> </a:t>
            </a:r>
            <a:r>
              <a:rPr sz="1400" dirty="0"/>
              <a:t>to</a:t>
            </a:r>
            <a:r>
              <a:rPr sz="1400" spc="35" dirty="0"/>
              <a:t> </a:t>
            </a:r>
            <a:r>
              <a:rPr sz="1400" dirty="0"/>
              <a:t>guess</a:t>
            </a:r>
            <a:r>
              <a:rPr sz="1400" spc="35" dirty="0"/>
              <a:t> </a:t>
            </a:r>
            <a:r>
              <a:rPr sz="1400" spc="-25" dirty="0"/>
              <a:t>it.</a:t>
            </a:r>
            <a:endParaRPr sz="1400"/>
          </a:p>
          <a:p>
            <a:pPr marL="63500" marR="173355">
              <a:lnSpc>
                <a:spcPct val="122800"/>
              </a:lnSpc>
              <a:spcBef>
                <a:spcPts val="850"/>
              </a:spcBef>
            </a:pPr>
            <a:r>
              <a:rPr sz="1400" dirty="0"/>
              <a:t>Whenever</a:t>
            </a:r>
            <a:r>
              <a:rPr sz="1400" spc="50" dirty="0"/>
              <a:t> </a:t>
            </a:r>
            <a:r>
              <a:rPr sz="1400" dirty="0"/>
              <a:t>you</a:t>
            </a:r>
            <a:r>
              <a:rPr sz="1400" spc="50" dirty="0"/>
              <a:t> </a:t>
            </a:r>
            <a:r>
              <a:rPr sz="1400" dirty="0"/>
              <a:t>make</a:t>
            </a:r>
            <a:r>
              <a:rPr sz="1400" spc="50" dirty="0"/>
              <a:t> </a:t>
            </a:r>
            <a:r>
              <a:rPr sz="1400" dirty="0"/>
              <a:t>a</a:t>
            </a:r>
            <a:r>
              <a:rPr sz="1400" spc="50" dirty="0"/>
              <a:t> </a:t>
            </a:r>
            <a:r>
              <a:rPr sz="1400" dirty="0"/>
              <a:t>guess,</a:t>
            </a:r>
            <a:r>
              <a:rPr sz="1400" spc="50" dirty="0"/>
              <a:t> </a:t>
            </a:r>
            <a:r>
              <a:rPr sz="1400" dirty="0"/>
              <a:t>the</a:t>
            </a:r>
            <a:r>
              <a:rPr sz="1400" spc="50" dirty="0"/>
              <a:t> </a:t>
            </a:r>
            <a:r>
              <a:rPr sz="1400" dirty="0"/>
              <a:t>friend</a:t>
            </a:r>
            <a:r>
              <a:rPr sz="1400" spc="50" dirty="0"/>
              <a:t> </a:t>
            </a:r>
            <a:r>
              <a:rPr sz="1400" spc="-10" dirty="0"/>
              <a:t>tells </a:t>
            </a:r>
            <a:r>
              <a:rPr sz="1400" dirty="0"/>
              <a:t>you</a:t>
            </a:r>
            <a:r>
              <a:rPr sz="1400" spc="50" dirty="0"/>
              <a:t> </a:t>
            </a:r>
            <a:r>
              <a:rPr sz="1400" dirty="0"/>
              <a:t>whether</a:t>
            </a:r>
            <a:r>
              <a:rPr sz="1400" spc="50" dirty="0"/>
              <a:t> </a:t>
            </a:r>
            <a:r>
              <a:rPr sz="1400" dirty="0"/>
              <a:t>it</a:t>
            </a:r>
            <a:r>
              <a:rPr sz="1400" spc="50" dirty="0"/>
              <a:t> </a:t>
            </a:r>
            <a:r>
              <a:rPr sz="1400" dirty="0"/>
              <a:t>is</a:t>
            </a:r>
            <a:r>
              <a:rPr sz="1400" spc="55" dirty="0"/>
              <a:t> </a:t>
            </a:r>
            <a:r>
              <a:rPr sz="1400" dirty="0"/>
              <a:t>correct,</a:t>
            </a:r>
            <a:r>
              <a:rPr sz="1400" spc="50" dirty="0"/>
              <a:t> </a:t>
            </a:r>
            <a:r>
              <a:rPr sz="1400" dirty="0"/>
              <a:t>too</a:t>
            </a:r>
            <a:r>
              <a:rPr sz="1400" spc="50" dirty="0"/>
              <a:t> </a:t>
            </a:r>
            <a:r>
              <a:rPr sz="1400" dirty="0"/>
              <a:t>high,</a:t>
            </a:r>
            <a:r>
              <a:rPr sz="1400" spc="50" dirty="0"/>
              <a:t> </a:t>
            </a:r>
            <a:r>
              <a:rPr sz="1400" dirty="0"/>
              <a:t>or</a:t>
            </a:r>
            <a:r>
              <a:rPr sz="1400" spc="55" dirty="0"/>
              <a:t> </a:t>
            </a:r>
            <a:r>
              <a:rPr sz="1400" dirty="0"/>
              <a:t>too</a:t>
            </a:r>
            <a:r>
              <a:rPr sz="1400" spc="50" dirty="0"/>
              <a:t> </a:t>
            </a:r>
            <a:r>
              <a:rPr sz="1400" spc="-20" dirty="0"/>
              <a:t>low.</a:t>
            </a:r>
            <a:endParaRPr sz="1400"/>
          </a:p>
          <a:p>
            <a:pPr marL="63500">
              <a:lnSpc>
                <a:spcPct val="100000"/>
              </a:lnSpc>
              <a:spcBef>
                <a:spcPts val="1235"/>
              </a:spcBef>
            </a:pPr>
            <a:r>
              <a:rPr sz="1400" dirty="0"/>
              <a:t>How</a:t>
            </a:r>
            <a:r>
              <a:rPr sz="1400" spc="50" dirty="0"/>
              <a:t> </a:t>
            </a:r>
            <a:r>
              <a:rPr sz="1400" dirty="0"/>
              <a:t>many</a:t>
            </a:r>
            <a:r>
              <a:rPr sz="1400" spc="50" dirty="0"/>
              <a:t> </a:t>
            </a:r>
            <a:r>
              <a:rPr sz="1400" dirty="0"/>
              <a:t>guesses</a:t>
            </a:r>
            <a:r>
              <a:rPr sz="1400" spc="50" dirty="0"/>
              <a:t> </a:t>
            </a:r>
            <a:r>
              <a:rPr sz="1400" dirty="0"/>
              <a:t>will</a:t>
            </a:r>
            <a:r>
              <a:rPr sz="1400" spc="55" dirty="0"/>
              <a:t> </a:t>
            </a:r>
            <a:r>
              <a:rPr sz="1400" dirty="0"/>
              <a:t>you</a:t>
            </a:r>
            <a:r>
              <a:rPr sz="1400" spc="50" dirty="0"/>
              <a:t> </a:t>
            </a:r>
            <a:r>
              <a:rPr sz="1400" spc="-10" dirty="0"/>
              <a:t>need?</a:t>
            </a:r>
            <a:endParaRPr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653" y="1270703"/>
            <a:ext cx="2630805" cy="1083310"/>
          </a:xfrm>
          <a:custGeom>
            <a:avLst/>
            <a:gdLst/>
            <a:ahLst/>
            <a:cxnLst/>
            <a:rect l="l" t="t" r="r" b="b"/>
            <a:pathLst>
              <a:path w="2630804" h="1083310">
                <a:moveTo>
                  <a:pt x="0" y="1083228"/>
                </a:moveTo>
                <a:lnTo>
                  <a:pt x="2630698" y="618987"/>
                </a:lnTo>
              </a:path>
              <a:path w="2630804" h="1083310">
                <a:moveTo>
                  <a:pt x="0" y="154746"/>
                </a:moveTo>
                <a:lnTo>
                  <a:pt x="2630698" y="0"/>
                </a:lnTo>
              </a:path>
            </a:pathLst>
          </a:custGeom>
          <a:ln w="38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42411" y="1077098"/>
            <a:ext cx="270510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10" dirty="0">
                <a:latin typeface="Book Antiqua"/>
                <a:cs typeface="Book Antiqua"/>
              </a:rPr>
              <a:t>linear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2917" y="1850833"/>
            <a:ext cx="270510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10" dirty="0">
                <a:latin typeface="Book Antiqua"/>
                <a:cs typeface="Book Antiqua"/>
              </a:rPr>
              <a:t>linear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1399" y="2776375"/>
            <a:ext cx="448945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Book Antiqua"/>
                <a:cs typeface="Book Antiqua"/>
              </a:rPr>
              <a:t>Input</a:t>
            </a:r>
            <a:r>
              <a:rPr sz="750" spc="15" dirty="0">
                <a:latin typeface="Book Antiqua"/>
                <a:cs typeface="Book Antiqua"/>
              </a:rPr>
              <a:t> </a:t>
            </a:r>
            <a:r>
              <a:rPr sz="750" spc="-20" dirty="0">
                <a:latin typeface="Book Antiqua"/>
                <a:cs typeface="Book Antiqua"/>
              </a:rPr>
              <a:t>size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965" y="148607"/>
            <a:ext cx="394970" cy="257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750" spc="-10" dirty="0">
                <a:latin typeface="Book Antiqua"/>
                <a:cs typeface="Book Antiqua"/>
              </a:rPr>
              <a:t>Work</a:t>
            </a:r>
            <a:r>
              <a:rPr sz="750" spc="-25" dirty="0">
                <a:latin typeface="Book Antiqua"/>
                <a:cs typeface="Book Antiqua"/>
              </a:rPr>
              <a:t> </a:t>
            </a:r>
            <a:r>
              <a:rPr sz="750" spc="-50" dirty="0">
                <a:latin typeface="Book Antiqua"/>
                <a:cs typeface="Book Antiqua"/>
              </a:rPr>
              <a:t>/</a:t>
            </a:r>
            <a:r>
              <a:rPr sz="750" spc="500" dirty="0">
                <a:latin typeface="Book Antiqua"/>
                <a:cs typeface="Book Antiqua"/>
              </a:rPr>
              <a:t> </a:t>
            </a:r>
            <a:r>
              <a:rPr sz="750" spc="-10" dirty="0">
                <a:latin typeface="Book Antiqua"/>
                <a:cs typeface="Book Antiqua"/>
              </a:rPr>
              <a:t>Runtime</a:t>
            </a:r>
            <a:endParaRPr sz="7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653" y="1270703"/>
            <a:ext cx="2630805" cy="154940"/>
          </a:xfrm>
          <a:custGeom>
            <a:avLst/>
            <a:gdLst/>
            <a:ahLst/>
            <a:cxnLst/>
            <a:rect l="l" t="t" r="r" b="b"/>
            <a:pathLst>
              <a:path w="2630804" h="154940">
                <a:moveTo>
                  <a:pt x="0" y="154746"/>
                </a:moveTo>
                <a:lnTo>
                  <a:pt x="2630698" y="0"/>
                </a:lnTo>
              </a:path>
            </a:pathLst>
          </a:custGeom>
          <a:ln w="38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42411" y="1077098"/>
            <a:ext cx="270510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10" dirty="0">
                <a:latin typeface="Book Antiqua"/>
                <a:cs typeface="Book Antiqua"/>
              </a:rPr>
              <a:t>linear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1399" y="2776375"/>
            <a:ext cx="448945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Book Antiqua"/>
                <a:cs typeface="Book Antiqua"/>
              </a:rPr>
              <a:t>Input</a:t>
            </a:r>
            <a:r>
              <a:rPr sz="750" spc="15" dirty="0">
                <a:latin typeface="Book Antiqua"/>
                <a:cs typeface="Book Antiqua"/>
              </a:rPr>
              <a:t> </a:t>
            </a:r>
            <a:r>
              <a:rPr sz="750" spc="-20" dirty="0">
                <a:latin typeface="Book Antiqua"/>
                <a:cs typeface="Book Antiqua"/>
              </a:rPr>
              <a:t>size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65" y="148607"/>
            <a:ext cx="394970" cy="257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750" spc="-10" dirty="0">
                <a:latin typeface="Book Antiqua"/>
                <a:cs typeface="Book Antiqua"/>
              </a:rPr>
              <a:t>Work</a:t>
            </a:r>
            <a:r>
              <a:rPr sz="750" spc="-25" dirty="0">
                <a:latin typeface="Book Antiqua"/>
                <a:cs typeface="Book Antiqua"/>
              </a:rPr>
              <a:t> </a:t>
            </a:r>
            <a:r>
              <a:rPr sz="750" spc="-50" dirty="0">
                <a:latin typeface="Book Antiqua"/>
                <a:cs typeface="Book Antiqua"/>
              </a:rPr>
              <a:t>/</a:t>
            </a:r>
            <a:r>
              <a:rPr sz="750" spc="500" dirty="0">
                <a:latin typeface="Book Antiqua"/>
                <a:cs typeface="Book Antiqua"/>
              </a:rPr>
              <a:t> </a:t>
            </a:r>
            <a:r>
              <a:rPr sz="750" spc="-10" dirty="0">
                <a:latin typeface="Book Antiqua"/>
                <a:cs typeface="Book Antiqua"/>
              </a:rPr>
              <a:t>Runtime</a:t>
            </a:r>
            <a:endParaRPr sz="7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1690" y="247469"/>
            <a:ext cx="3137535" cy="2518410"/>
            <a:chOff x="801690" y="247469"/>
            <a:chExt cx="3137535" cy="2518410"/>
          </a:xfrm>
        </p:grpSpPr>
        <p:sp>
          <p:nvSpPr>
            <p:cNvPr id="3" name="object 3"/>
            <p:cNvSpPr/>
            <p:nvPr/>
          </p:nvSpPr>
          <p:spPr>
            <a:xfrm>
              <a:off x="833906" y="2733263"/>
              <a:ext cx="3094990" cy="0"/>
            </a:xfrm>
            <a:custGeom>
              <a:avLst/>
              <a:gdLst/>
              <a:ahLst/>
              <a:cxnLst/>
              <a:rect l="l" t="t" r="r" b="b"/>
              <a:pathLst>
                <a:path w="3094990">
                  <a:moveTo>
                    <a:pt x="0" y="0"/>
                  </a:moveTo>
                  <a:lnTo>
                    <a:pt x="3094939" y="0"/>
                  </a:lnTo>
                </a:path>
              </a:pathLst>
            </a:custGeom>
            <a:ln w="19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1472" y="2701047"/>
              <a:ext cx="87045" cy="644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3906" y="257312"/>
              <a:ext cx="0" cy="2476500"/>
            </a:xfrm>
            <a:custGeom>
              <a:avLst/>
              <a:gdLst/>
              <a:ahLst/>
              <a:cxnLst/>
              <a:rect l="l" t="t" r="r" b="b"/>
              <a:pathLst>
                <a:path h="2476500">
                  <a:moveTo>
                    <a:pt x="0" y="2475951"/>
                  </a:moveTo>
                  <a:lnTo>
                    <a:pt x="0" y="0"/>
                  </a:lnTo>
                </a:path>
              </a:pathLst>
            </a:custGeom>
            <a:ln w="19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690" y="247640"/>
              <a:ext cx="64432" cy="8704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8653" y="1340540"/>
              <a:ext cx="2630805" cy="154940"/>
            </a:xfrm>
            <a:custGeom>
              <a:avLst/>
              <a:gdLst/>
              <a:ahLst/>
              <a:cxnLst/>
              <a:rect l="l" t="t" r="r" b="b"/>
              <a:pathLst>
                <a:path w="2630804" h="154940">
                  <a:moveTo>
                    <a:pt x="0" y="154746"/>
                  </a:moveTo>
                  <a:lnTo>
                    <a:pt x="2630698" y="0"/>
                  </a:lnTo>
                </a:path>
              </a:pathLst>
            </a:custGeom>
            <a:ln w="38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42411" y="1146936"/>
            <a:ext cx="270510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10" dirty="0">
                <a:latin typeface="Book Antiqua"/>
                <a:cs typeface="Book Antiqua"/>
              </a:rPr>
              <a:t>linear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8653" y="257312"/>
            <a:ext cx="2166620" cy="2166620"/>
          </a:xfrm>
          <a:custGeom>
            <a:avLst/>
            <a:gdLst/>
            <a:ahLst/>
            <a:cxnLst/>
            <a:rect l="l" t="t" r="r" b="b"/>
            <a:pathLst>
              <a:path w="2166620" h="2166620">
                <a:moveTo>
                  <a:pt x="0" y="2166457"/>
                </a:moveTo>
                <a:lnTo>
                  <a:pt x="795496" y="1762664"/>
                </a:lnTo>
                <a:lnTo>
                  <a:pt x="1489439" y="1025198"/>
                </a:lnTo>
                <a:lnTo>
                  <a:pt x="1980277" y="316747"/>
                </a:lnTo>
                <a:lnTo>
                  <a:pt x="2166457" y="0"/>
                </a:lnTo>
              </a:path>
            </a:pathLst>
          </a:custGeom>
          <a:ln w="38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23423" y="527948"/>
            <a:ext cx="433070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10" dirty="0">
                <a:latin typeface="Book Antiqua"/>
                <a:cs typeface="Book Antiqua"/>
              </a:rPr>
              <a:t>quadratic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1399" y="2846212"/>
            <a:ext cx="448945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Book Antiqua"/>
                <a:cs typeface="Book Antiqua"/>
              </a:rPr>
              <a:t>Input</a:t>
            </a:r>
            <a:r>
              <a:rPr sz="750" spc="15" dirty="0">
                <a:latin typeface="Book Antiqua"/>
                <a:cs typeface="Book Antiqua"/>
              </a:rPr>
              <a:t> </a:t>
            </a:r>
            <a:r>
              <a:rPr sz="750" spc="-20" dirty="0">
                <a:latin typeface="Book Antiqua"/>
                <a:cs typeface="Book Antiqua"/>
              </a:rPr>
              <a:t>size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965" y="218444"/>
            <a:ext cx="394970" cy="257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750" spc="-10" dirty="0">
                <a:latin typeface="Book Antiqua"/>
                <a:cs typeface="Book Antiqua"/>
              </a:rPr>
              <a:t>Work</a:t>
            </a:r>
            <a:r>
              <a:rPr sz="750" spc="-25" dirty="0">
                <a:latin typeface="Book Antiqua"/>
                <a:cs typeface="Book Antiqua"/>
              </a:rPr>
              <a:t> </a:t>
            </a:r>
            <a:r>
              <a:rPr sz="750" spc="-50" dirty="0">
                <a:latin typeface="Book Antiqua"/>
                <a:cs typeface="Book Antiqua"/>
              </a:rPr>
              <a:t>/</a:t>
            </a:r>
            <a:r>
              <a:rPr sz="750" spc="500" dirty="0">
                <a:latin typeface="Book Antiqua"/>
                <a:cs typeface="Book Antiqua"/>
              </a:rPr>
              <a:t> </a:t>
            </a:r>
            <a:r>
              <a:rPr sz="750" spc="-10" dirty="0">
                <a:latin typeface="Book Antiqua"/>
                <a:cs typeface="Book Antiqua"/>
              </a:rPr>
              <a:t>Runtime</a:t>
            </a:r>
            <a:endParaRPr sz="7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21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Big</a:t>
            </a:r>
            <a:r>
              <a:rPr spc="65" dirty="0"/>
              <a:t> </a:t>
            </a:r>
            <a:r>
              <a:rPr dirty="0"/>
              <a:t>O</a:t>
            </a:r>
            <a:r>
              <a:rPr spc="65" dirty="0"/>
              <a:t> </a:t>
            </a:r>
            <a:r>
              <a:rPr dirty="0"/>
              <a:t>tells</a:t>
            </a:r>
            <a:r>
              <a:rPr spc="65" dirty="0"/>
              <a:t> </a:t>
            </a:r>
            <a:r>
              <a:rPr dirty="0"/>
              <a:t>us</a:t>
            </a:r>
            <a:r>
              <a:rPr spc="65" dirty="0"/>
              <a:t> </a:t>
            </a:r>
            <a:r>
              <a:rPr dirty="0"/>
              <a:t>how</a:t>
            </a:r>
            <a:r>
              <a:rPr spc="65" dirty="0"/>
              <a:t> </a:t>
            </a:r>
            <a:r>
              <a:rPr dirty="0"/>
              <a:t>fast</a:t>
            </a:r>
            <a:r>
              <a:rPr spc="65" dirty="0"/>
              <a:t> </a:t>
            </a:r>
            <a:r>
              <a:rPr dirty="0"/>
              <a:t>the</a:t>
            </a:r>
            <a:r>
              <a:rPr spc="65" dirty="0"/>
              <a:t> </a:t>
            </a:r>
            <a:r>
              <a:rPr dirty="0"/>
              <a:t>algorithm</a:t>
            </a:r>
            <a:r>
              <a:rPr spc="65" dirty="0"/>
              <a:t> </a:t>
            </a:r>
            <a:r>
              <a:rPr spc="-35" dirty="0"/>
              <a:t>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764253"/>
            <a:ext cx="3917315" cy="1845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b="1" u="sng" dirty="0">
                <a:solidFill>
                  <a:srgbClr val="CD4F3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Fast</a:t>
            </a:r>
            <a:r>
              <a:rPr sz="1000" b="1" u="sng" spc="-30" dirty="0">
                <a:solidFill>
                  <a:srgbClr val="CD4F3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sng" dirty="0">
                <a:solidFill>
                  <a:srgbClr val="CD4F3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algorithm</a:t>
            </a:r>
            <a:r>
              <a:rPr sz="1000" u="none" dirty="0">
                <a:latin typeface="Arial"/>
                <a:cs typeface="Arial"/>
              </a:rPr>
              <a:t>:</a:t>
            </a:r>
            <a:r>
              <a:rPr sz="1000" u="none" spc="35" dirty="0">
                <a:latin typeface="Arial"/>
                <a:cs typeface="Arial"/>
              </a:rPr>
              <a:t> </a:t>
            </a:r>
            <a:r>
              <a:rPr sz="1000" u="none" spc="-10" dirty="0">
                <a:latin typeface="Arial"/>
                <a:cs typeface="Arial"/>
              </a:rPr>
              <a:t>worst-</a:t>
            </a:r>
            <a:r>
              <a:rPr sz="1000" u="none" dirty="0">
                <a:latin typeface="Arial"/>
                <a:cs typeface="Arial"/>
              </a:rPr>
              <a:t>case</a:t>
            </a:r>
            <a:r>
              <a:rPr sz="1000" u="none" spc="-25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running</a:t>
            </a:r>
            <a:r>
              <a:rPr sz="1000" u="none" spc="-3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time</a:t>
            </a:r>
            <a:r>
              <a:rPr sz="1000" u="none" spc="-25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grows</a:t>
            </a:r>
            <a:r>
              <a:rPr sz="1000" u="none" spc="-25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slowly</a:t>
            </a:r>
            <a:r>
              <a:rPr sz="1000" u="none" spc="-3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with</a:t>
            </a:r>
            <a:r>
              <a:rPr sz="1000" u="none" spc="-25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input</a:t>
            </a:r>
            <a:r>
              <a:rPr sz="1000" u="none" spc="-25" dirty="0">
                <a:latin typeface="Arial"/>
                <a:cs typeface="Arial"/>
              </a:rPr>
              <a:t> </a:t>
            </a:r>
            <a:r>
              <a:rPr sz="1000" u="none" spc="-20" dirty="0">
                <a:latin typeface="Arial"/>
                <a:cs typeface="Arial"/>
              </a:rPr>
              <a:t>size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constant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running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—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primitive</a:t>
            </a:r>
            <a:r>
              <a:rPr sz="1000" spc="-10" dirty="0">
                <a:latin typeface="Arial"/>
                <a:cs typeface="Arial"/>
              </a:rPr>
              <a:t> operations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O</a:t>
            </a:r>
            <a:r>
              <a:rPr sz="1000" spc="-10" dirty="0">
                <a:latin typeface="Tahoma"/>
                <a:cs typeface="Tahoma"/>
              </a:rPr>
              <a:t>(log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logarithmic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running </a:t>
            </a:r>
            <a:r>
              <a:rPr sz="1000" spc="-20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linear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running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—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linear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search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5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90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log</a:t>
            </a:r>
            <a:r>
              <a:rPr sz="1000" spc="-12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log-</a:t>
            </a:r>
            <a:r>
              <a:rPr sz="1000" dirty="0">
                <a:latin typeface="Arial"/>
                <a:cs typeface="Arial"/>
              </a:rPr>
              <a:t>linear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L="116205" marR="1845945" algn="just">
              <a:lnSpc>
                <a:spcPct val="139500"/>
              </a:lnSpc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4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O</a:t>
            </a:r>
            <a:r>
              <a:rPr sz="1000" spc="-10" dirty="0">
                <a:latin typeface="Tahoma"/>
                <a:cs typeface="Tahoma"/>
              </a:rPr>
              <a:t>(</a:t>
            </a:r>
            <a:r>
              <a:rPr sz="1000" i="1" spc="-10" dirty="0">
                <a:latin typeface="Arial"/>
                <a:cs typeface="Arial"/>
              </a:rPr>
              <a:t>n</a:t>
            </a:r>
            <a:r>
              <a:rPr sz="1050" i="1" spc="-15" baseline="27777" dirty="0">
                <a:latin typeface="Arial"/>
                <a:cs typeface="Arial"/>
              </a:rPr>
              <a:t>c</a:t>
            </a:r>
            <a:r>
              <a:rPr sz="1050" i="1" spc="-60" baseline="27777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polynomial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running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 </a:t>
            </a: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2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50" i="1" baseline="27777" dirty="0">
                <a:latin typeface="Arial"/>
                <a:cs typeface="Arial"/>
              </a:rPr>
              <a:t>n</a:t>
            </a:r>
            <a:r>
              <a:rPr sz="1050" i="1" spc="-75" baseline="27777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exponential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running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 </a:t>
            </a: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!)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factorial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running </a:t>
            </a:r>
            <a:r>
              <a:rPr sz="1000" spc="-20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22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093" y="1279671"/>
            <a:ext cx="209613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dirty="0"/>
              <a:t>Go to </a:t>
            </a:r>
            <a:r>
              <a:rPr sz="2050" spc="-10" dirty="0">
                <a:hlinkClick r:id="rId2"/>
              </a:rPr>
              <a:t>menti.com</a:t>
            </a:r>
            <a:endParaRPr sz="205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31215">
              <a:lnSpc>
                <a:spcPct val="100000"/>
              </a:lnSpc>
              <a:spcBef>
                <a:spcPts val="135"/>
              </a:spcBef>
            </a:pPr>
            <a:r>
              <a:rPr dirty="0"/>
              <a:t>This</a:t>
            </a:r>
            <a:r>
              <a:rPr spc="110" dirty="0"/>
              <a:t> </a:t>
            </a:r>
            <a:r>
              <a:rPr dirty="0"/>
              <a:t>algorithm</a:t>
            </a:r>
            <a:r>
              <a:rPr spc="110" dirty="0"/>
              <a:t> </a:t>
            </a:r>
            <a:r>
              <a:rPr spc="-10" dirty="0"/>
              <a:t>is...?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592315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656305"/>
            <a:ext cx="15627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900" b="1" spc="-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5297D"/>
                </a:solidFill>
                <a:latin typeface="Courier New"/>
                <a:cs typeface="Courier New"/>
              </a:rPr>
              <a:t>fun_function</a:t>
            </a:r>
            <a:r>
              <a:rPr sz="900" spc="-10" dirty="0">
                <a:latin typeface="Courier New"/>
                <a:cs typeface="Courier New"/>
              </a:rPr>
              <a:t>(n):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866961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558" y="792940"/>
            <a:ext cx="1460500" cy="9861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285750" marR="209550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(n):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285750" marR="5080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40A170"/>
                </a:solidFill>
                <a:latin typeface="Courier New"/>
                <a:cs typeface="Courier New"/>
              </a:rPr>
              <a:t>1000</a:t>
            </a:r>
            <a:r>
              <a:rPr sz="900" spc="-10" dirty="0">
                <a:latin typeface="Courier New"/>
                <a:cs typeface="Courier New"/>
              </a:rPr>
              <a:t>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6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val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452" y="1027019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452" y="1187078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452" y="1347123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452" y="1507181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452" y="1667239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7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954" y="1868652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1894" y="2090541"/>
            <a:ext cx="1357630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530" indent="-138430">
              <a:lnSpc>
                <a:spcPct val="100000"/>
              </a:lnSpc>
              <a:spcBef>
                <a:spcPts val="95"/>
              </a:spcBef>
              <a:buAutoNum type="alphaUcPeriod"/>
              <a:tabLst>
                <a:tab pos="176530" algn="l"/>
              </a:tabLst>
            </a:pPr>
            <a:r>
              <a:rPr sz="900" dirty="0">
                <a:latin typeface="Arial"/>
                <a:cs typeface="Arial"/>
              </a:rPr>
              <a:t>Constant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spc="-20" dirty="0">
                <a:latin typeface="Arial"/>
                <a:cs typeface="Arial"/>
              </a:rPr>
              <a:t>1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73990" indent="-135890">
              <a:lnSpc>
                <a:spcPct val="100000"/>
              </a:lnSpc>
              <a:spcBef>
                <a:spcPts val="745"/>
              </a:spcBef>
              <a:buAutoNum type="alphaUcPeriod"/>
              <a:tabLst>
                <a:tab pos="173990" algn="l"/>
              </a:tabLst>
            </a:pPr>
            <a:r>
              <a:rPr sz="900" dirty="0">
                <a:latin typeface="Arial"/>
                <a:cs typeface="Arial"/>
              </a:rPr>
              <a:t>Linear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i="1" spc="-20" dirty="0">
                <a:latin typeface="Arial"/>
                <a:cs typeface="Arial"/>
              </a:rPr>
              <a:t>n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79070" indent="-140970">
              <a:lnSpc>
                <a:spcPct val="100000"/>
              </a:lnSpc>
              <a:spcBef>
                <a:spcPts val="750"/>
              </a:spcBef>
              <a:buAutoNum type="alphaUcPeriod"/>
              <a:tabLst>
                <a:tab pos="179070" algn="l"/>
              </a:tabLst>
            </a:pPr>
            <a:r>
              <a:rPr sz="900" dirty="0">
                <a:latin typeface="Arial"/>
                <a:cs typeface="Arial"/>
              </a:rPr>
              <a:t>Quadratic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i="1" spc="-20" dirty="0">
                <a:latin typeface="Arial"/>
                <a:cs typeface="Arial"/>
              </a:rPr>
              <a:t>n</a:t>
            </a:r>
            <a:r>
              <a:rPr sz="900" spc="-30" baseline="37037" dirty="0">
                <a:latin typeface="Arial"/>
                <a:cs typeface="Arial"/>
              </a:rPr>
              <a:t>2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74625" indent="-136525">
              <a:lnSpc>
                <a:spcPct val="100000"/>
              </a:lnSpc>
              <a:spcBef>
                <a:spcPts val="745"/>
              </a:spcBef>
              <a:buAutoNum type="alphaUcPeriod"/>
              <a:tabLst>
                <a:tab pos="174625" algn="l"/>
              </a:tabLst>
            </a:pPr>
            <a:r>
              <a:rPr sz="900" dirty="0">
                <a:latin typeface="Arial"/>
                <a:cs typeface="Arial"/>
              </a:rPr>
              <a:t>None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above</a:t>
            </a:r>
            <a:endParaRPr sz="900">
              <a:latin typeface="Arial"/>
              <a:cs typeface="Arial"/>
            </a:endParaRPr>
          </a:p>
          <a:p>
            <a:pPr marL="176530" indent="-138430">
              <a:lnSpc>
                <a:spcPct val="100000"/>
              </a:lnSpc>
              <a:spcBef>
                <a:spcPts val="750"/>
              </a:spcBef>
              <a:buAutoNum type="alphaUcPeriod"/>
              <a:tabLst>
                <a:tab pos="176530" algn="l"/>
              </a:tabLst>
            </a:pPr>
            <a:r>
              <a:rPr sz="900" dirty="0">
                <a:latin typeface="Arial"/>
                <a:cs typeface="Arial"/>
              </a:rPr>
              <a:t>I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don’t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know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23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31215">
              <a:lnSpc>
                <a:spcPct val="100000"/>
              </a:lnSpc>
              <a:spcBef>
                <a:spcPts val="135"/>
              </a:spcBef>
            </a:pPr>
            <a:r>
              <a:rPr dirty="0"/>
              <a:t>This</a:t>
            </a:r>
            <a:r>
              <a:rPr spc="110" dirty="0"/>
              <a:t> </a:t>
            </a:r>
            <a:r>
              <a:rPr dirty="0"/>
              <a:t>algorithm</a:t>
            </a:r>
            <a:r>
              <a:rPr spc="110" dirty="0"/>
              <a:t> </a:t>
            </a:r>
            <a:r>
              <a:rPr spc="-10" dirty="0"/>
              <a:t>is...?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592315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656305"/>
            <a:ext cx="15627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900" b="1" spc="-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5297D"/>
                </a:solidFill>
                <a:latin typeface="Courier New"/>
                <a:cs typeface="Courier New"/>
              </a:rPr>
              <a:t>fun_function</a:t>
            </a:r>
            <a:r>
              <a:rPr sz="900" spc="-10" dirty="0">
                <a:latin typeface="Courier New"/>
                <a:cs typeface="Courier New"/>
              </a:rPr>
              <a:t>(n):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866961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558" y="792940"/>
            <a:ext cx="1733550" cy="9861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285750" marR="483234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(n):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558800" marR="5080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40A170"/>
                </a:solidFill>
                <a:latin typeface="Courier New"/>
                <a:cs typeface="Courier New"/>
              </a:rPr>
              <a:t>1000</a:t>
            </a:r>
            <a:r>
              <a:rPr sz="900" spc="-10" dirty="0">
                <a:latin typeface="Courier New"/>
                <a:cs typeface="Courier New"/>
              </a:rPr>
              <a:t>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val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452" y="1027019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452" y="1187078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452" y="1347123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452" y="1507181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452" y="1667239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7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954" y="1868652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294" y="2095893"/>
            <a:ext cx="1306830" cy="10947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latin typeface="Arial"/>
                <a:cs typeface="Arial"/>
              </a:rPr>
              <a:t>A.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Constant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spc="-20" dirty="0">
                <a:latin typeface="Arial"/>
                <a:cs typeface="Arial"/>
              </a:rPr>
              <a:t>1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latin typeface="Arial"/>
                <a:cs typeface="Arial"/>
              </a:rPr>
              <a:t>B.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Linear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i="1" spc="-20" dirty="0">
                <a:latin typeface="Arial"/>
                <a:cs typeface="Arial"/>
              </a:rPr>
              <a:t>n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latin typeface="Arial"/>
                <a:cs typeface="Arial"/>
              </a:rPr>
              <a:t>C.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Quadratic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i="1" spc="-20" dirty="0">
                <a:latin typeface="Arial"/>
                <a:cs typeface="Arial"/>
              </a:rPr>
              <a:t>n</a:t>
            </a:r>
            <a:r>
              <a:rPr sz="900" spc="-30" baseline="37037" dirty="0">
                <a:latin typeface="Arial"/>
                <a:cs typeface="Arial"/>
              </a:rPr>
              <a:t>2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00" spc="-20" dirty="0">
                <a:latin typeface="Arial"/>
                <a:cs typeface="Arial"/>
              </a:rPr>
              <a:t>D.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None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above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latin typeface="Arial"/>
                <a:cs typeface="Arial"/>
              </a:rPr>
              <a:t>E.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don’t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know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24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31215">
              <a:lnSpc>
                <a:spcPct val="100000"/>
              </a:lnSpc>
              <a:spcBef>
                <a:spcPts val="135"/>
              </a:spcBef>
            </a:pPr>
            <a:r>
              <a:rPr dirty="0"/>
              <a:t>This</a:t>
            </a:r>
            <a:r>
              <a:rPr spc="110" dirty="0"/>
              <a:t> </a:t>
            </a:r>
            <a:r>
              <a:rPr dirty="0"/>
              <a:t>algorithm</a:t>
            </a:r>
            <a:r>
              <a:rPr spc="110" dirty="0"/>
              <a:t> </a:t>
            </a:r>
            <a:r>
              <a:rPr spc="-10" dirty="0"/>
              <a:t>is...?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68769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532759"/>
            <a:ext cx="15627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900" b="1" spc="-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5297D"/>
                </a:solidFill>
                <a:latin typeface="Courier New"/>
                <a:cs typeface="Courier New"/>
              </a:rPr>
              <a:t>fun_function</a:t>
            </a:r>
            <a:r>
              <a:rPr sz="900" spc="-10" dirty="0">
                <a:latin typeface="Courier New"/>
                <a:cs typeface="Courier New"/>
              </a:rPr>
              <a:t>(n):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743416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558" y="669395"/>
            <a:ext cx="1938655" cy="13061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285750" marR="687705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(n):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558800" marR="414655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(n):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832485" marR="5080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40A170"/>
                </a:solidFill>
                <a:latin typeface="Courier New"/>
                <a:cs typeface="Courier New"/>
              </a:rPr>
              <a:t>700</a:t>
            </a:r>
            <a:r>
              <a:rPr sz="900" spc="-10" dirty="0">
                <a:latin typeface="Courier New"/>
                <a:cs typeface="Courier New"/>
              </a:rPr>
              <a:t>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val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452" y="903474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452" y="1063532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452" y="1223577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452" y="1383635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452" y="1543694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7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452" y="1703739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8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452" y="1863797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9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7954" y="2065223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2267153"/>
            <a:ext cx="1306830" cy="10947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latin typeface="Arial"/>
                <a:cs typeface="Arial"/>
              </a:rPr>
              <a:t>A.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Constant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spc="-20" dirty="0">
                <a:latin typeface="Arial"/>
                <a:cs typeface="Arial"/>
              </a:rPr>
              <a:t>1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latin typeface="Arial"/>
                <a:cs typeface="Arial"/>
              </a:rPr>
              <a:t>B.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Linear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i="1" spc="-20" dirty="0">
                <a:latin typeface="Arial"/>
                <a:cs typeface="Arial"/>
              </a:rPr>
              <a:t>n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latin typeface="Arial"/>
                <a:cs typeface="Arial"/>
              </a:rPr>
              <a:t>C.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Quadratic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i="1" spc="-20" dirty="0">
                <a:latin typeface="Arial"/>
                <a:cs typeface="Arial"/>
              </a:rPr>
              <a:t>n</a:t>
            </a:r>
            <a:r>
              <a:rPr sz="900" spc="-30" baseline="37037" dirty="0">
                <a:latin typeface="Arial"/>
                <a:cs typeface="Arial"/>
              </a:rPr>
              <a:t>2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00" spc="-20" dirty="0">
                <a:latin typeface="Arial"/>
                <a:cs typeface="Arial"/>
              </a:rPr>
              <a:t>D.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None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above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latin typeface="Arial"/>
                <a:cs typeface="Arial"/>
              </a:rPr>
              <a:t>E.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don’t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know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25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31215">
              <a:lnSpc>
                <a:spcPct val="100000"/>
              </a:lnSpc>
              <a:spcBef>
                <a:spcPts val="135"/>
              </a:spcBef>
            </a:pPr>
            <a:r>
              <a:rPr dirty="0"/>
              <a:t>This</a:t>
            </a:r>
            <a:r>
              <a:rPr spc="110" dirty="0"/>
              <a:t> </a:t>
            </a:r>
            <a:r>
              <a:rPr dirty="0"/>
              <a:t>algorithm</a:t>
            </a:r>
            <a:r>
              <a:rPr spc="110" dirty="0"/>
              <a:t> </a:t>
            </a:r>
            <a:r>
              <a:rPr spc="-10" dirty="0"/>
              <a:t>is...?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68769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532759"/>
            <a:ext cx="15627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900" b="1" spc="-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5297D"/>
                </a:solidFill>
                <a:latin typeface="Courier New"/>
                <a:cs typeface="Courier New"/>
              </a:rPr>
              <a:t>fun_function</a:t>
            </a:r>
            <a:r>
              <a:rPr sz="900" spc="-10" dirty="0">
                <a:latin typeface="Courier New"/>
                <a:cs typeface="Courier New"/>
              </a:rPr>
              <a:t>(n):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743416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558" y="669395"/>
            <a:ext cx="1938655" cy="13061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285750" marR="414655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dirty="0">
                <a:latin typeface="Courier New"/>
                <a:cs typeface="Courier New"/>
              </a:rPr>
              <a:t>(</a:t>
            </a:r>
            <a:r>
              <a:rPr sz="900" dirty="0">
                <a:solidFill>
                  <a:srgbClr val="40A170"/>
                </a:solidFill>
                <a:latin typeface="Courier New"/>
                <a:cs typeface="Courier New"/>
              </a:rPr>
              <a:t>5</a:t>
            </a:r>
            <a:r>
              <a:rPr sz="900" dirty="0">
                <a:latin typeface="Courier New"/>
                <a:cs typeface="Courier New"/>
              </a:rPr>
              <a:t>,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40A170"/>
                </a:solidFill>
                <a:latin typeface="Courier New"/>
                <a:cs typeface="Courier New"/>
              </a:rPr>
              <a:t>30</a:t>
            </a:r>
            <a:r>
              <a:rPr sz="900" spc="-20" dirty="0">
                <a:latin typeface="Courier New"/>
                <a:cs typeface="Courier New"/>
              </a:rPr>
              <a:t>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558800" marR="414655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40A170"/>
                </a:solidFill>
                <a:latin typeface="Courier New"/>
                <a:cs typeface="Courier New"/>
              </a:rPr>
              <a:t>3</a:t>
            </a:r>
            <a:r>
              <a:rPr sz="900" spc="-10" dirty="0">
                <a:latin typeface="Courier New"/>
                <a:cs typeface="Courier New"/>
              </a:rPr>
              <a:t>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832485" marR="5080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40A170"/>
                </a:solidFill>
                <a:latin typeface="Courier New"/>
                <a:cs typeface="Courier New"/>
              </a:rPr>
              <a:t>700</a:t>
            </a:r>
            <a:r>
              <a:rPr sz="900" spc="-10" dirty="0">
                <a:latin typeface="Courier New"/>
                <a:cs typeface="Courier New"/>
              </a:rPr>
              <a:t>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-=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val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452" y="903474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452" y="1063532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452" y="1223577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452" y="1383635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452" y="1543694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7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452" y="1703739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8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452" y="1863797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9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7954" y="2065223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2267153"/>
            <a:ext cx="1306830" cy="10947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latin typeface="Arial"/>
                <a:cs typeface="Arial"/>
              </a:rPr>
              <a:t>A.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Constant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spc="-20" dirty="0">
                <a:latin typeface="Arial"/>
                <a:cs typeface="Arial"/>
              </a:rPr>
              <a:t>1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latin typeface="Arial"/>
                <a:cs typeface="Arial"/>
              </a:rPr>
              <a:t>B.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Linear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i="1" spc="-20" dirty="0">
                <a:latin typeface="Arial"/>
                <a:cs typeface="Arial"/>
              </a:rPr>
              <a:t>n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latin typeface="Arial"/>
                <a:cs typeface="Arial"/>
              </a:rPr>
              <a:t>C.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Quadratic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i="1" spc="-20" dirty="0">
                <a:latin typeface="Arial"/>
                <a:cs typeface="Arial"/>
              </a:rPr>
              <a:t>n</a:t>
            </a:r>
            <a:r>
              <a:rPr sz="900" spc="-30" baseline="37037" dirty="0">
                <a:latin typeface="Arial"/>
                <a:cs typeface="Arial"/>
              </a:rPr>
              <a:t>2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00" spc="-20" dirty="0">
                <a:latin typeface="Arial"/>
                <a:cs typeface="Arial"/>
              </a:rPr>
              <a:t>D.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None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above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latin typeface="Arial"/>
                <a:cs typeface="Arial"/>
              </a:rPr>
              <a:t>E.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don’t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know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26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spc="85" dirty="0"/>
              <a:t> </a:t>
            </a:r>
            <a:r>
              <a:rPr dirty="0"/>
              <a:t>search</a:t>
            </a:r>
            <a:r>
              <a:rPr spc="90" dirty="0"/>
              <a:t> </a:t>
            </a:r>
            <a:r>
              <a:rPr dirty="0"/>
              <a:t>on</a:t>
            </a:r>
            <a:r>
              <a:rPr spc="85" dirty="0"/>
              <a:t> </a:t>
            </a:r>
            <a:r>
              <a:rPr dirty="0"/>
              <a:t>sorted</a:t>
            </a:r>
            <a:r>
              <a:rPr spc="9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07803"/>
            <a:ext cx="3719829" cy="10401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2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22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index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roughly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half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 </a:t>
            </a:r>
            <a:r>
              <a:rPr sz="1000" i="1" spc="-35" dirty="0">
                <a:latin typeface="Arial"/>
                <a:cs typeface="Arial"/>
              </a:rPr>
              <a:t>L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i</a:t>
            </a:r>
            <a:r>
              <a:rPr sz="1000" spc="-35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 return </a:t>
            </a:r>
            <a:r>
              <a:rPr sz="1000" spc="-20" dirty="0">
                <a:latin typeface="Arial"/>
                <a:cs typeface="Arial"/>
              </a:rPr>
              <a:t>True</a:t>
            </a:r>
            <a:r>
              <a:rPr sz="1000" dirty="0">
                <a:latin typeface="Arial"/>
                <a:cs typeface="Arial"/>
              </a:rPr>
              <a:t> (if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nothing left to search return </a:t>
            </a:r>
            <a:r>
              <a:rPr sz="1000" spc="-10" dirty="0">
                <a:latin typeface="Arial"/>
                <a:cs typeface="Arial"/>
              </a:rPr>
              <a:t>False)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6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not:</a:t>
            </a:r>
            <a:endParaRPr sz="10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16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-30" dirty="0">
                <a:latin typeface="Verdana"/>
                <a:cs typeface="Verdana"/>
              </a:rPr>
              <a:t>&gt;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left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half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15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Otherwise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right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half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5366"/>
            <a:ext cx="2761615" cy="981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6459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Search</a:t>
            </a:r>
            <a:r>
              <a:rPr sz="14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algorithms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Search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word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“swagger”?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449" y="1351366"/>
            <a:ext cx="777569" cy="11491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3376" y="1577913"/>
            <a:ext cx="1555222" cy="9225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5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spc="85" dirty="0"/>
              <a:t> </a:t>
            </a:r>
            <a:r>
              <a:rPr dirty="0"/>
              <a:t>search</a:t>
            </a:r>
            <a:r>
              <a:rPr spc="90" dirty="0"/>
              <a:t> </a:t>
            </a:r>
            <a:r>
              <a:rPr dirty="0"/>
              <a:t>on</a:t>
            </a:r>
            <a:r>
              <a:rPr spc="85" dirty="0"/>
              <a:t> </a:t>
            </a:r>
            <a:r>
              <a:rPr dirty="0"/>
              <a:t>sorted</a:t>
            </a:r>
            <a:r>
              <a:rPr spc="9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07803"/>
            <a:ext cx="3745229" cy="14033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22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index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roughly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half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1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 </a:t>
            </a:r>
            <a:r>
              <a:rPr sz="1000" i="1" spc="-35" dirty="0">
                <a:latin typeface="Arial"/>
                <a:cs typeface="Arial"/>
              </a:rPr>
              <a:t>L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i</a:t>
            </a:r>
            <a:r>
              <a:rPr sz="1000" spc="-35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 return </a:t>
            </a:r>
            <a:r>
              <a:rPr sz="1000" spc="-20" dirty="0">
                <a:latin typeface="Arial"/>
                <a:cs typeface="Arial"/>
              </a:rPr>
              <a:t>True</a:t>
            </a:r>
            <a:r>
              <a:rPr sz="1000" dirty="0">
                <a:latin typeface="Arial"/>
                <a:cs typeface="Arial"/>
              </a:rPr>
              <a:t> (if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nothing left to search return </a:t>
            </a:r>
            <a:r>
              <a:rPr sz="1000" spc="-10" dirty="0">
                <a:latin typeface="Arial"/>
                <a:cs typeface="Arial"/>
              </a:rPr>
              <a:t>False)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6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not:</a:t>
            </a:r>
            <a:endParaRPr sz="10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16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-30" dirty="0">
                <a:latin typeface="Verdana"/>
                <a:cs typeface="Verdana"/>
              </a:rPr>
              <a:t>&gt;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left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half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15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Otherwise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right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half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24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[</a:t>
            </a:r>
            <a:r>
              <a:rPr sz="1000" spc="-70" dirty="0">
                <a:latin typeface="Arial"/>
                <a:cs typeface="Arial"/>
              </a:rPr>
              <a:t>9</a:t>
            </a:r>
            <a:r>
              <a:rPr sz="1000" i="1" spc="-70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24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32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56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57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59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61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25" dirty="0">
                <a:latin typeface="Arial"/>
                <a:cs typeface="Arial"/>
              </a:rPr>
              <a:t>99</a:t>
            </a:r>
            <a:r>
              <a:rPr sz="1000" spc="-25" dirty="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spc="85" dirty="0"/>
              <a:t> </a:t>
            </a:r>
            <a:r>
              <a:rPr dirty="0"/>
              <a:t>search</a:t>
            </a:r>
            <a:r>
              <a:rPr spc="90" dirty="0"/>
              <a:t> </a:t>
            </a:r>
            <a:r>
              <a:rPr dirty="0"/>
              <a:t>on</a:t>
            </a:r>
            <a:r>
              <a:rPr spc="85" dirty="0"/>
              <a:t> </a:t>
            </a:r>
            <a:r>
              <a:rPr dirty="0"/>
              <a:t>sorted</a:t>
            </a:r>
            <a:r>
              <a:rPr spc="9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07803"/>
            <a:ext cx="3745229" cy="16287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22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index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roughly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half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1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 </a:t>
            </a:r>
            <a:r>
              <a:rPr sz="1000" i="1" spc="-35" dirty="0">
                <a:latin typeface="Arial"/>
                <a:cs typeface="Arial"/>
              </a:rPr>
              <a:t>L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i</a:t>
            </a:r>
            <a:r>
              <a:rPr sz="1000" spc="-35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 return </a:t>
            </a:r>
            <a:r>
              <a:rPr sz="1000" spc="-20" dirty="0">
                <a:latin typeface="Arial"/>
                <a:cs typeface="Arial"/>
              </a:rPr>
              <a:t>True</a:t>
            </a:r>
            <a:r>
              <a:rPr sz="1000" dirty="0">
                <a:latin typeface="Arial"/>
                <a:cs typeface="Arial"/>
              </a:rPr>
              <a:t> (if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nothing left to search return </a:t>
            </a:r>
            <a:r>
              <a:rPr sz="1000" spc="-10" dirty="0">
                <a:latin typeface="Arial"/>
                <a:cs typeface="Arial"/>
              </a:rPr>
              <a:t>False)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6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not:</a:t>
            </a:r>
            <a:endParaRPr sz="10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16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-30" dirty="0">
                <a:latin typeface="Verdana"/>
                <a:cs typeface="Verdana"/>
              </a:rPr>
              <a:t>&gt;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left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half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15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Otherwise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right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half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24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[</a:t>
            </a:r>
            <a:r>
              <a:rPr sz="1000" spc="-70" dirty="0">
                <a:latin typeface="Arial"/>
                <a:cs typeface="Arial"/>
              </a:rPr>
              <a:t>9</a:t>
            </a:r>
            <a:r>
              <a:rPr sz="1000" i="1" spc="-70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24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32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56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57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59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61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25" dirty="0">
                <a:latin typeface="Arial"/>
                <a:cs typeface="Arial"/>
              </a:rPr>
              <a:t>99</a:t>
            </a:r>
            <a:r>
              <a:rPr sz="1000" spc="-25" dirty="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  <a:p>
            <a:pPr marL="219075" algn="ctr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First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iteration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46302" y="2048598"/>
          <a:ext cx="2392045" cy="17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57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59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61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99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08595" y="2281974"/>
          <a:ext cx="2432050" cy="17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376092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376092"/>
                      </a:solidFill>
                      <a:prstDash val="solid"/>
                    </a:lnL>
                    <a:lnR w="6350">
                      <a:solidFill>
                        <a:srgbClr val="376092"/>
                      </a:solidFill>
                      <a:prstDash val="solid"/>
                    </a:lnR>
                    <a:lnT w="6350">
                      <a:solidFill>
                        <a:srgbClr val="376092"/>
                      </a:solidFill>
                      <a:prstDash val="solid"/>
                    </a:lnT>
                    <a:lnB w="6350">
                      <a:solidFill>
                        <a:srgbClr val="37609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376092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376092"/>
                      </a:solidFill>
                      <a:prstDash val="solid"/>
                    </a:lnL>
                    <a:lnR w="6350">
                      <a:solidFill>
                        <a:srgbClr val="376092"/>
                      </a:solidFill>
                      <a:prstDash val="solid"/>
                    </a:lnR>
                    <a:lnT w="6350">
                      <a:solidFill>
                        <a:srgbClr val="376092"/>
                      </a:solidFill>
                      <a:prstDash val="solid"/>
                    </a:lnT>
                    <a:lnB w="6350">
                      <a:solidFill>
                        <a:srgbClr val="37609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376092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376092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376092"/>
                      </a:solidFill>
                      <a:prstDash val="solid"/>
                    </a:lnT>
                    <a:lnB w="6350">
                      <a:solidFill>
                        <a:srgbClr val="37609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57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59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61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99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50683" y="2502648"/>
            <a:ext cx="24790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0" dirty="0">
                <a:latin typeface="Arial"/>
                <a:cs typeface="Arial"/>
              </a:rPr>
              <a:t>L</a:t>
            </a:r>
            <a:r>
              <a:rPr sz="800" spc="50" dirty="0">
                <a:latin typeface="Lucida Sans Unicode"/>
                <a:cs typeface="Lucida Sans Unicode"/>
              </a:rPr>
              <a:t>[</a:t>
            </a:r>
            <a:r>
              <a:rPr sz="800" i="1" spc="50" dirty="0">
                <a:latin typeface="Arial"/>
                <a:cs typeface="Arial"/>
              </a:rPr>
              <a:t>i</a:t>
            </a:r>
            <a:r>
              <a:rPr sz="800" spc="50" dirty="0">
                <a:latin typeface="Lucida Sans Unicode"/>
                <a:cs typeface="Lucida Sans Unicode"/>
              </a:rPr>
              <a:t>]=</a:t>
            </a:r>
            <a:r>
              <a:rPr sz="800" spc="-35" dirty="0">
                <a:latin typeface="Lucida Sans Unicode"/>
                <a:cs typeface="Lucida Sans Unicode"/>
              </a:rPr>
              <a:t> </a:t>
            </a:r>
            <a:r>
              <a:rPr sz="800" dirty="0">
                <a:latin typeface="Arial"/>
                <a:cs typeface="Arial"/>
              </a:rPr>
              <a:t>56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i="1" dirty="0">
                <a:latin typeface="Verdana"/>
                <a:cs typeface="Verdana"/>
              </a:rPr>
              <a:t>&gt;</a:t>
            </a:r>
            <a:r>
              <a:rPr sz="800" i="1" spc="-65" dirty="0">
                <a:latin typeface="Verdana"/>
                <a:cs typeface="Verdana"/>
              </a:rPr>
              <a:t> </a:t>
            </a:r>
            <a:r>
              <a:rPr sz="800" dirty="0">
                <a:latin typeface="Arial"/>
                <a:cs typeface="Arial"/>
              </a:rPr>
              <a:t>24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i="1" spc="620" dirty="0">
                <a:latin typeface="Arial"/>
                <a:cs typeface="Arial"/>
              </a:rPr>
              <a:t>!</a:t>
            </a:r>
            <a:r>
              <a:rPr sz="800" i="1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discard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right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half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and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search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left</a:t>
            </a:r>
            <a:r>
              <a:rPr sz="800" spc="-20" dirty="0">
                <a:latin typeface="Arial"/>
                <a:cs typeface="Arial"/>
              </a:rPr>
              <a:t> half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spc="85" dirty="0"/>
              <a:t> </a:t>
            </a:r>
            <a:r>
              <a:rPr dirty="0"/>
              <a:t>search</a:t>
            </a:r>
            <a:r>
              <a:rPr spc="90" dirty="0"/>
              <a:t> </a:t>
            </a:r>
            <a:r>
              <a:rPr dirty="0"/>
              <a:t>on</a:t>
            </a:r>
            <a:r>
              <a:rPr spc="85" dirty="0"/>
              <a:t> </a:t>
            </a:r>
            <a:r>
              <a:rPr dirty="0"/>
              <a:t>sorted</a:t>
            </a:r>
            <a:r>
              <a:rPr spc="9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07803"/>
            <a:ext cx="3745229" cy="16287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22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index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roughly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half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1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 </a:t>
            </a:r>
            <a:r>
              <a:rPr sz="1000" i="1" spc="-35" dirty="0">
                <a:latin typeface="Arial"/>
                <a:cs typeface="Arial"/>
              </a:rPr>
              <a:t>L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i</a:t>
            </a:r>
            <a:r>
              <a:rPr sz="1000" spc="-35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 return </a:t>
            </a:r>
            <a:r>
              <a:rPr sz="1000" spc="-20" dirty="0">
                <a:latin typeface="Arial"/>
                <a:cs typeface="Arial"/>
              </a:rPr>
              <a:t>True</a:t>
            </a:r>
            <a:r>
              <a:rPr sz="1000" dirty="0">
                <a:latin typeface="Arial"/>
                <a:cs typeface="Arial"/>
              </a:rPr>
              <a:t> (if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nothing left to search return </a:t>
            </a:r>
            <a:r>
              <a:rPr sz="1000" spc="-10" dirty="0">
                <a:latin typeface="Arial"/>
                <a:cs typeface="Arial"/>
              </a:rPr>
              <a:t>False)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6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not:</a:t>
            </a:r>
            <a:endParaRPr sz="10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16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-30" dirty="0">
                <a:latin typeface="Verdana"/>
                <a:cs typeface="Verdana"/>
              </a:rPr>
              <a:t>&gt;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left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half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15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Otherwise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right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half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24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[</a:t>
            </a:r>
            <a:r>
              <a:rPr sz="1000" spc="-70" dirty="0">
                <a:latin typeface="Arial"/>
                <a:cs typeface="Arial"/>
              </a:rPr>
              <a:t>9</a:t>
            </a:r>
            <a:r>
              <a:rPr sz="1000" i="1" spc="-70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24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32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56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57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59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61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25" dirty="0">
                <a:latin typeface="Arial"/>
                <a:cs typeface="Arial"/>
              </a:rPr>
              <a:t>99</a:t>
            </a:r>
            <a:r>
              <a:rPr sz="1000" spc="-25" dirty="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  <a:p>
            <a:pPr marL="219075" algn="ctr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First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iteration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46302" y="2048598"/>
          <a:ext cx="2392045" cy="17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57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59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61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99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08595" y="2281974"/>
          <a:ext cx="2432050" cy="17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376092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376092"/>
                      </a:solidFill>
                      <a:prstDash val="solid"/>
                    </a:lnL>
                    <a:lnR w="6350">
                      <a:solidFill>
                        <a:srgbClr val="376092"/>
                      </a:solidFill>
                      <a:prstDash val="solid"/>
                    </a:lnR>
                    <a:lnT w="6350">
                      <a:solidFill>
                        <a:srgbClr val="376092"/>
                      </a:solidFill>
                      <a:prstDash val="solid"/>
                    </a:lnT>
                    <a:lnB w="6350">
                      <a:solidFill>
                        <a:srgbClr val="37609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376092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376092"/>
                      </a:solidFill>
                      <a:prstDash val="solid"/>
                    </a:lnL>
                    <a:lnR w="6350">
                      <a:solidFill>
                        <a:srgbClr val="376092"/>
                      </a:solidFill>
                      <a:prstDash val="solid"/>
                    </a:lnR>
                    <a:lnT w="6350">
                      <a:solidFill>
                        <a:srgbClr val="376092"/>
                      </a:solidFill>
                      <a:prstDash val="solid"/>
                    </a:lnT>
                    <a:lnB w="6350">
                      <a:solidFill>
                        <a:srgbClr val="37609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376092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376092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376092"/>
                      </a:solidFill>
                      <a:prstDash val="solid"/>
                    </a:lnT>
                    <a:lnB w="6350">
                      <a:solidFill>
                        <a:srgbClr val="37609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57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59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61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99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26185" y="2949791"/>
          <a:ext cx="2432050" cy="17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57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59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61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99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50683" y="2502648"/>
            <a:ext cx="2479040" cy="77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800" i="1" spc="50" dirty="0">
                <a:latin typeface="Arial"/>
                <a:cs typeface="Arial"/>
              </a:rPr>
              <a:t>L</a:t>
            </a:r>
            <a:r>
              <a:rPr sz="800" spc="50" dirty="0">
                <a:latin typeface="Lucida Sans Unicode"/>
                <a:cs typeface="Lucida Sans Unicode"/>
              </a:rPr>
              <a:t>[</a:t>
            </a:r>
            <a:r>
              <a:rPr sz="800" i="1" spc="50" dirty="0">
                <a:latin typeface="Arial"/>
                <a:cs typeface="Arial"/>
              </a:rPr>
              <a:t>i</a:t>
            </a:r>
            <a:r>
              <a:rPr sz="800" spc="50" dirty="0">
                <a:latin typeface="Lucida Sans Unicode"/>
                <a:cs typeface="Lucida Sans Unicode"/>
              </a:rPr>
              <a:t>]=</a:t>
            </a:r>
            <a:r>
              <a:rPr sz="800" spc="-35" dirty="0">
                <a:latin typeface="Lucida Sans Unicode"/>
                <a:cs typeface="Lucida Sans Unicode"/>
              </a:rPr>
              <a:t> </a:t>
            </a:r>
            <a:r>
              <a:rPr sz="800" dirty="0">
                <a:latin typeface="Arial"/>
                <a:cs typeface="Arial"/>
              </a:rPr>
              <a:t>56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i="1" dirty="0">
                <a:latin typeface="Verdana"/>
                <a:cs typeface="Verdana"/>
              </a:rPr>
              <a:t>&gt;</a:t>
            </a:r>
            <a:r>
              <a:rPr sz="800" i="1" spc="-65" dirty="0">
                <a:latin typeface="Verdana"/>
                <a:cs typeface="Verdana"/>
              </a:rPr>
              <a:t> </a:t>
            </a:r>
            <a:r>
              <a:rPr sz="800" dirty="0">
                <a:latin typeface="Arial"/>
                <a:cs typeface="Arial"/>
              </a:rPr>
              <a:t>24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i="1" spc="620" dirty="0">
                <a:latin typeface="Arial"/>
                <a:cs typeface="Arial"/>
              </a:rPr>
              <a:t>!</a:t>
            </a:r>
            <a:r>
              <a:rPr sz="800" i="1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discard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right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half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and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search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left</a:t>
            </a:r>
            <a:r>
              <a:rPr sz="800" spc="-20" dirty="0">
                <a:latin typeface="Arial"/>
                <a:cs typeface="Arial"/>
              </a:rPr>
              <a:t> half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800">
              <a:latin typeface="Arial"/>
              <a:cs typeface="Arial"/>
            </a:endParaRPr>
          </a:p>
          <a:p>
            <a:pPr marL="27940" algn="ctr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Second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iteration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800" i="1" spc="50" dirty="0">
                <a:latin typeface="Arial"/>
                <a:cs typeface="Arial"/>
              </a:rPr>
              <a:t>L</a:t>
            </a:r>
            <a:r>
              <a:rPr sz="800" spc="50" dirty="0">
                <a:latin typeface="Lucida Sans Unicode"/>
                <a:cs typeface="Lucida Sans Unicode"/>
              </a:rPr>
              <a:t>[</a:t>
            </a:r>
            <a:r>
              <a:rPr sz="800" i="1" spc="50" dirty="0">
                <a:latin typeface="Arial"/>
                <a:cs typeface="Arial"/>
              </a:rPr>
              <a:t>i</a:t>
            </a:r>
            <a:r>
              <a:rPr sz="800" spc="50" dirty="0">
                <a:latin typeface="Lucida Sans Unicode"/>
                <a:cs typeface="Lucida Sans Unicode"/>
              </a:rPr>
              <a:t>]=</a:t>
            </a:r>
            <a:r>
              <a:rPr sz="800" spc="-25" dirty="0">
                <a:latin typeface="Lucida Sans Unicode"/>
                <a:cs typeface="Lucida Sans Unicode"/>
              </a:rPr>
              <a:t> </a:t>
            </a:r>
            <a:r>
              <a:rPr sz="800" dirty="0">
                <a:latin typeface="Arial"/>
                <a:cs typeface="Arial"/>
              </a:rPr>
              <a:t>24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i="1" spc="620" dirty="0">
                <a:latin typeface="Arial"/>
                <a:cs typeface="Arial"/>
              </a:rPr>
              <a:t>!</a:t>
            </a:r>
            <a:r>
              <a:rPr sz="800" i="1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return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True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spc="80" dirty="0"/>
              <a:t> </a:t>
            </a:r>
            <a:r>
              <a:rPr dirty="0"/>
              <a:t>search</a:t>
            </a:r>
            <a:r>
              <a:rPr spc="80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29330"/>
            <a:ext cx="3745229" cy="15995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index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roughly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half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 </a:t>
            </a:r>
            <a:r>
              <a:rPr sz="1000" i="1" spc="-35" dirty="0">
                <a:latin typeface="Arial"/>
                <a:cs typeface="Arial"/>
              </a:rPr>
              <a:t>L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i</a:t>
            </a:r>
            <a:r>
              <a:rPr sz="1000" spc="-35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 return </a:t>
            </a:r>
            <a:r>
              <a:rPr sz="1000" spc="-20" dirty="0">
                <a:latin typeface="Arial"/>
                <a:cs typeface="Arial"/>
              </a:rPr>
              <a:t>True</a:t>
            </a:r>
            <a:r>
              <a:rPr sz="1000" dirty="0">
                <a:latin typeface="Arial"/>
                <a:cs typeface="Arial"/>
              </a:rPr>
              <a:t> (if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nothing left to search return </a:t>
            </a:r>
            <a:r>
              <a:rPr sz="1000" spc="-10" dirty="0">
                <a:latin typeface="Arial"/>
                <a:cs typeface="Arial"/>
              </a:rPr>
              <a:t>False)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36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not:</a:t>
            </a:r>
            <a:endParaRPr sz="10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36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-30" dirty="0">
                <a:latin typeface="Verdana"/>
                <a:cs typeface="Verdana"/>
              </a:rPr>
              <a:t>&gt;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left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half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15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Otherwise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right</a:t>
            </a:r>
            <a:r>
              <a:rPr sz="900" spc="-20" dirty="0">
                <a:latin typeface="Arial"/>
                <a:cs typeface="Arial"/>
              </a:rPr>
              <a:t> half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Complexity</a:t>
            </a:r>
            <a:r>
              <a:rPr sz="1000" b="1" spc="-4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#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of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iterations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Constant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time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per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2E6037"/>
                </a:solidFill>
                <a:latin typeface="Arial"/>
                <a:cs typeface="Arial"/>
              </a:rPr>
              <a:t>iteration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spc="80" dirty="0"/>
              <a:t> </a:t>
            </a:r>
            <a:r>
              <a:rPr dirty="0"/>
              <a:t>search</a:t>
            </a:r>
            <a:r>
              <a:rPr spc="80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29330"/>
            <a:ext cx="3770629" cy="19538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index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roughly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half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 </a:t>
            </a:r>
            <a:r>
              <a:rPr sz="1000" i="1" spc="-35" dirty="0">
                <a:latin typeface="Arial"/>
                <a:cs typeface="Arial"/>
              </a:rPr>
              <a:t>L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i</a:t>
            </a:r>
            <a:r>
              <a:rPr sz="1000" spc="-35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 return </a:t>
            </a:r>
            <a:r>
              <a:rPr sz="1000" spc="-20" dirty="0">
                <a:latin typeface="Arial"/>
                <a:cs typeface="Arial"/>
              </a:rPr>
              <a:t>True</a:t>
            </a:r>
            <a:r>
              <a:rPr sz="1000" dirty="0">
                <a:latin typeface="Arial"/>
                <a:cs typeface="Arial"/>
              </a:rPr>
              <a:t> (if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nothing left to search return </a:t>
            </a:r>
            <a:r>
              <a:rPr sz="1000" spc="-10" dirty="0">
                <a:latin typeface="Arial"/>
                <a:cs typeface="Arial"/>
              </a:rPr>
              <a:t>False)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6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not:</a:t>
            </a:r>
            <a:endParaRPr sz="100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36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-30" dirty="0">
                <a:latin typeface="Verdana"/>
                <a:cs typeface="Verdana"/>
              </a:rPr>
              <a:t>&gt;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left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half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15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Otherwise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right</a:t>
            </a:r>
            <a:r>
              <a:rPr sz="900" spc="-20" dirty="0">
                <a:latin typeface="Arial"/>
                <a:cs typeface="Arial"/>
              </a:rPr>
              <a:t> half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Complexity</a:t>
            </a:r>
            <a:r>
              <a:rPr sz="1000" b="1" spc="-4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#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of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iterations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Constant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time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per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2E6037"/>
                </a:solidFill>
                <a:latin typeface="Arial"/>
                <a:cs typeface="Arial"/>
              </a:rPr>
              <a:t>iteration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"/>
                <a:cs typeface="Arial"/>
              </a:rPr>
              <a:t>But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how</a:t>
            </a:r>
            <a:r>
              <a:rPr sz="1000" b="1" spc="-3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many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iterations?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spc="80" dirty="0"/>
              <a:t> </a:t>
            </a:r>
            <a:r>
              <a:rPr dirty="0"/>
              <a:t>search</a:t>
            </a:r>
            <a:r>
              <a:rPr spc="80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29330"/>
            <a:ext cx="3770629" cy="21666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index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roughly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half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 </a:t>
            </a:r>
            <a:r>
              <a:rPr sz="1000" i="1" spc="-35" dirty="0">
                <a:latin typeface="Arial"/>
                <a:cs typeface="Arial"/>
              </a:rPr>
              <a:t>L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i</a:t>
            </a:r>
            <a:r>
              <a:rPr sz="1000" spc="-35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 return </a:t>
            </a:r>
            <a:r>
              <a:rPr sz="1000" spc="-20" dirty="0">
                <a:latin typeface="Arial"/>
                <a:cs typeface="Arial"/>
              </a:rPr>
              <a:t>True</a:t>
            </a:r>
            <a:r>
              <a:rPr sz="1000" dirty="0">
                <a:latin typeface="Arial"/>
                <a:cs typeface="Arial"/>
              </a:rPr>
              <a:t> (if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nothing left to search return </a:t>
            </a:r>
            <a:r>
              <a:rPr sz="1000" spc="-10" dirty="0">
                <a:latin typeface="Arial"/>
                <a:cs typeface="Arial"/>
              </a:rPr>
              <a:t>False)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6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not:</a:t>
            </a:r>
            <a:endParaRPr sz="100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36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-30" dirty="0">
                <a:latin typeface="Verdana"/>
                <a:cs typeface="Verdana"/>
              </a:rPr>
              <a:t>&gt;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left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half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15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Otherwise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right</a:t>
            </a:r>
            <a:r>
              <a:rPr sz="900" spc="-20" dirty="0">
                <a:latin typeface="Arial"/>
                <a:cs typeface="Arial"/>
              </a:rPr>
              <a:t> half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Complexity</a:t>
            </a:r>
            <a:r>
              <a:rPr sz="1000" b="1" spc="-4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#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of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iterations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Constant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time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per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2E6037"/>
                </a:solidFill>
                <a:latin typeface="Arial"/>
                <a:cs typeface="Arial"/>
              </a:rPr>
              <a:t>iteration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"/>
                <a:cs typeface="Arial"/>
              </a:rPr>
              <a:t>But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how</a:t>
            </a:r>
            <a:r>
              <a:rPr sz="1000" b="1" spc="-3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many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iterations?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How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you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split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half?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spc="80" dirty="0"/>
              <a:t> </a:t>
            </a:r>
            <a:r>
              <a:rPr dirty="0"/>
              <a:t>search</a:t>
            </a:r>
            <a:r>
              <a:rPr spc="80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29330"/>
            <a:ext cx="3770629" cy="23793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index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roughly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half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 </a:t>
            </a:r>
            <a:r>
              <a:rPr sz="1000" i="1" spc="-35" dirty="0">
                <a:latin typeface="Arial"/>
                <a:cs typeface="Arial"/>
              </a:rPr>
              <a:t>L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i</a:t>
            </a:r>
            <a:r>
              <a:rPr sz="1000" spc="-35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 return </a:t>
            </a:r>
            <a:r>
              <a:rPr sz="1000" spc="-20" dirty="0">
                <a:latin typeface="Arial"/>
                <a:cs typeface="Arial"/>
              </a:rPr>
              <a:t>True</a:t>
            </a:r>
            <a:r>
              <a:rPr sz="1000" dirty="0">
                <a:latin typeface="Arial"/>
                <a:cs typeface="Arial"/>
              </a:rPr>
              <a:t> (if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nothing left to search return </a:t>
            </a:r>
            <a:r>
              <a:rPr sz="1000" spc="-10" dirty="0">
                <a:latin typeface="Arial"/>
                <a:cs typeface="Arial"/>
              </a:rPr>
              <a:t>False)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6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not:</a:t>
            </a:r>
            <a:endParaRPr sz="100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36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-30" dirty="0">
                <a:latin typeface="Verdana"/>
                <a:cs typeface="Verdana"/>
              </a:rPr>
              <a:t>&gt;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left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half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15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Otherwise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right</a:t>
            </a:r>
            <a:r>
              <a:rPr sz="900" spc="-20" dirty="0">
                <a:latin typeface="Arial"/>
                <a:cs typeface="Arial"/>
              </a:rPr>
              <a:t> half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Complexity</a:t>
            </a:r>
            <a:r>
              <a:rPr sz="1000" b="1" spc="-4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#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of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iterations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Constant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time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per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2E6037"/>
                </a:solidFill>
                <a:latin typeface="Arial"/>
                <a:cs typeface="Arial"/>
              </a:rPr>
              <a:t>iteration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"/>
                <a:cs typeface="Arial"/>
              </a:rPr>
              <a:t>But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how</a:t>
            </a:r>
            <a:r>
              <a:rPr sz="1000" b="1" spc="-3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many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iterations?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How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you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split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half?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log</a:t>
            </a:r>
            <a:r>
              <a:rPr sz="1050" baseline="-19841" dirty="0">
                <a:latin typeface="Arial"/>
                <a:cs typeface="Arial"/>
              </a:rPr>
              <a:t>2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(but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base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logarithm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matter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big-</a:t>
            </a:r>
            <a:r>
              <a:rPr sz="1000" spc="-25" dirty="0">
                <a:latin typeface="Arial"/>
                <a:cs typeface="Arial"/>
              </a:rPr>
              <a:t>O)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spc="80" dirty="0"/>
              <a:t> </a:t>
            </a:r>
            <a:r>
              <a:rPr dirty="0"/>
              <a:t>search</a:t>
            </a:r>
            <a:r>
              <a:rPr spc="80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29330"/>
            <a:ext cx="3770629" cy="25914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index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roughly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half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 </a:t>
            </a:r>
            <a:r>
              <a:rPr sz="1000" i="1" spc="-35" dirty="0">
                <a:latin typeface="Arial"/>
                <a:cs typeface="Arial"/>
              </a:rPr>
              <a:t>L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i</a:t>
            </a:r>
            <a:r>
              <a:rPr sz="1000" spc="-35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 return </a:t>
            </a:r>
            <a:r>
              <a:rPr sz="1000" spc="-20" dirty="0">
                <a:latin typeface="Arial"/>
                <a:cs typeface="Arial"/>
              </a:rPr>
              <a:t>True</a:t>
            </a:r>
            <a:r>
              <a:rPr sz="1000" dirty="0">
                <a:latin typeface="Arial"/>
                <a:cs typeface="Arial"/>
              </a:rPr>
              <a:t> (if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nothing left to search return </a:t>
            </a:r>
            <a:r>
              <a:rPr sz="1000" spc="-10" dirty="0">
                <a:latin typeface="Arial"/>
                <a:cs typeface="Arial"/>
              </a:rPr>
              <a:t>False)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6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not:</a:t>
            </a:r>
            <a:endParaRPr sz="100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36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-30" dirty="0">
                <a:latin typeface="Verdana"/>
                <a:cs typeface="Verdana"/>
              </a:rPr>
              <a:t>&gt;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left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half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15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Otherwise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right</a:t>
            </a:r>
            <a:r>
              <a:rPr sz="900" spc="-20" dirty="0">
                <a:latin typeface="Arial"/>
                <a:cs typeface="Arial"/>
              </a:rPr>
              <a:t> half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Complexity</a:t>
            </a:r>
            <a:r>
              <a:rPr sz="1000" b="1" spc="-4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#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of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iterations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Constant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time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per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2E6037"/>
                </a:solidFill>
                <a:latin typeface="Arial"/>
                <a:cs typeface="Arial"/>
              </a:rPr>
              <a:t>iteration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"/>
                <a:cs typeface="Arial"/>
              </a:rPr>
              <a:t>But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how</a:t>
            </a:r>
            <a:r>
              <a:rPr sz="1000" b="1" spc="-3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many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iterations?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How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you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split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half?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log</a:t>
            </a:r>
            <a:r>
              <a:rPr sz="1050" baseline="-19841" dirty="0">
                <a:latin typeface="Arial"/>
                <a:cs typeface="Arial"/>
              </a:rPr>
              <a:t>2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(but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base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logarithm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matter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big-</a:t>
            </a:r>
            <a:r>
              <a:rPr sz="1000" spc="-25" dirty="0">
                <a:latin typeface="Arial"/>
                <a:cs typeface="Arial"/>
              </a:rPr>
              <a:t>O)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Complexity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O</a:t>
            </a:r>
            <a:r>
              <a:rPr sz="1000" spc="-10" dirty="0">
                <a:latin typeface="Tahoma"/>
                <a:cs typeface="Tahoma"/>
              </a:rPr>
              <a:t>(log</a:t>
            </a:r>
            <a:r>
              <a:rPr sz="1000" spc="-130" dirty="0">
                <a:latin typeface="Tahoma"/>
                <a:cs typeface="Tahoma"/>
              </a:rPr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>
                <a:latin typeface="Tahoma"/>
                <a:cs typeface="Tahoma"/>
              </a:rPr>
              <a:t>)</a:t>
            </a:r>
            <a:r>
              <a:rPr sz="1000" spc="-25" dirty="0">
                <a:latin typeface="Arial"/>
                <a:cs typeface="Arial"/>
              </a:rPr>
              <a:t>!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29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0110">
              <a:lnSpc>
                <a:spcPct val="100000"/>
              </a:lnSpc>
              <a:spcBef>
                <a:spcPts val="135"/>
              </a:spcBef>
            </a:pPr>
            <a:r>
              <a:rPr dirty="0"/>
              <a:t>Sorting</a:t>
            </a:r>
            <a:r>
              <a:rPr spc="150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635679"/>
            <a:ext cx="3740150" cy="20808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So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have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unsorted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should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</a:t>
            </a:r>
            <a:r>
              <a:rPr sz="1000" spc="-10" dirty="0">
                <a:latin typeface="Arial"/>
                <a:cs typeface="Arial"/>
              </a:rPr>
              <a:t> first?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7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Suppose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complexity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sort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spc="-20" dirty="0">
                <a:latin typeface="Tahoma"/>
                <a:cs typeface="Tahoma"/>
              </a:rPr>
              <a:t>(</a:t>
            </a:r>
            <a:r>
              <a:rPr sz="1000" i="1" spc="-20" dirty="0">
                <a:latin typeface="Arial"/>
                <a:cs typeface="Arial"/>
              </a:rPr>
              <a:t>n</a:t>
            </a:r>
            <a:r>
              <a:rPr sz="1000" spc="-20" dirty="0">
                <a:latin typeface="Tahoma"/>
                <a:cs typeface="Tahoma"/>
              </a:rPr>
              <a:t>))</a:t>
            </a:r>
            <a:endParaRPr sz="1000">
              <a:latin typeface="Tahoma"/>
              <a:cs typeface="Tahoma"/>
            </a:endParaRPr>
          </a:p>
          <a:p>
            <a:pPr marL="303530" marR="43180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less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work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binary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search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linear search?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 other words: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 </a:t>
            </a:r>
            <a:r>
              <a:rPr sz="1000" i="1" dirty="0">
                <a:latin typeface="Arial"/>
                <a:cs typeface="Arial"/>
              </a:rPr>
              <a:t>sort</a:t>
            </a:r>
            <a:r>
              <a:rPr sz="1000" i="1" spc="-19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log(</a:t>
            </a:r>
            <a:r>
              <a:rPr sz="1000" i="1" spc="-10" dirty="0">
                <a:latin typeface="Arial"/>
                <a:cs typeface="Arial"/>
              </a:rPr>
              <a:t>n</a:t>
            </a:r>
            <a:r>
              <a:rPr sz="1000" spc="-10" dirty="0">
                <a:latin typeface="Tahoma"/>
                <a:cs typeface="Tahoma"/>
              </a:rPr>
              <a:t>)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i="1" spc="-50" dirty="0">
                <a:latin typeface="Verdana"/>
                <a:cs typeface="Verdana"/>
              </a:rPr>
              <a:t>&lt;</a:t>
            </a:r>
            <a:r>
              <a:rPr sz="1000" i="1" spc="-70" dirty="0">
                <a:latin typeface="Verdana"/>
                <a:cs typeface="Verdana"/>
              </a:rPr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No...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practice: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search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repeatedly, </a:t>
            </a:r>
            <a:r>
              <a:rPr sz="1000" dirty="0">
                <a:latin typeface="Arial"/>
                <a:cs typeface="Arial"/>
              </a:rPr>
              <a:t>say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times?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 </a:t>
            </a:r>
            <a:r>
              <a:rPr sz="1000" i="1" dirty="0">
                <a:latin typeface="Arial"/>
                <a:cs typeface="Arial"/>
              </a:rPr>
              <a:t>sort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spc="65" dirty="0">
                <a:latin typeface="Tahoma"/>
                <a:cs typeface="Tahoma"/>
              </a:rPr>
              <a:t>(</a:t>
            </a:r>
            <a:r>
              <a:rPr sz="1000" i="1" spc="65" dirty="0">
                <a:latin typeface="Arial"/>
                <a:cs typeface="Arial"/>
              </a:rPr>
              <a:t>n</a:t>
            </a:r>
            <a:r>
              <a:rPr sz="1000" spc="65" dirty="0">
                <a:latin typeface="Tahoma"/>
                <a:cs typeface="Tahoma"/>
              </a:rPr>
              <a:t>)+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log(</a:t>
            </a:r>
            <a:r>
              <a:rPr sz="1000" i="1" spc="-10" dirty="0">
                <a:latin typeface="Arial"/>
                <a:cs typeface="Arial"/>
              </a:rPr>
              <a:t>n</a:t>
            </a:r>
            <a:r>
              <a:rPr sz="1000" spc="-1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i="1" spc="-50" dirty="0">
                <a:latin typeface="Verdana"/>
                <a:cs typeface="Verdana"/>
              </a:rPr>
              <a:t>&lt;</a:t>
            </a:r>
            <a:r>
              <a:rPr sz="1000" i="1" spc="-70" dirty="0">
                <a:latin typeface="Verdana"/>
                <a:cs typeface="Verdana"/>
              </a:rPr>
              <a:t> </a:t>
            </a:r>
            <a:r>
              <a:rPr sz="1000" i="1" spc="-25" dirty="0">
                <a:latin typeface="Arial"/>
                <a:cs typeface="Arial"/>
              </a:rPr>
              <a:t>kn</a:t>
            </a:r>
            <a:r>
              <a:rPr sz="1000" spc="-2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Depends 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k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30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65810">
              <a:lnSpc>
                <a:spcPct val="100000"/>
              </a:lnSpc>
              <a:spcBef>
                <a:spcPts val="135"/>
              </a:spcBef>
            </a:pPr>
            <a:r>
              <a:rPr dirty="0"/>
              <a:t>Complexity</a:t>
            </a:r>
            <a:r>
              <a:rPr spc="130" dirty="0"/>
              <a:t> </a:t>
            </a:r>
            <a:r>
              <a:rPr spc="-10" dirty="0"/>
              <a:t>matters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23582"/>
            <a:ext cx="375285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You’re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planning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trip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around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world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visiting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10</a:t>
            </a:r>
            <a:r>
              <a:rPr sz="1200" spc="-10" dirty="0">
                <a:latin typeface="Arial"/>
                <a:cs typeface="Arial"/>
              </a:rPr>
              <a:t> cities. What’s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cheapest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route?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200" dirty="0">
                <a:latin typeface="Arial"/>
                <a:cs typeface="Arial"/>
              </a:rPr>
              <a:t>Check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alternative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routes?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3375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60" dirty="0"/>
              <a:t> </a:t>
            </a:r>
            <a:r>
              <a:rPr dirty="0"/>
              <a:t>is</a:t>
            </a:r>
            <a:r>
              <a:rPr spc="60" dirty="0"/>
              <a:t> </a:t>
            </a:r>
            <a:r>
              <a:rPr dirty="0"/>
              <a:t>the</a:t>
            </a:r>
            <a:r>
              <a:rPr spc="60" dirty="0"/>
              <a:t> </a:t>
            </a:r>
            <a:r>
              <a:rPr dirty="0"/>
              <a:t>worst</a:t>
            </a:r>
            <a:r>
              <a:rPr spc="60" dirty="0"/>
              <a:t> </a:t>
            </a:r>
            <a:r>
              <a:rPr dirty="0"/>
              <a:t>we</a:t>
            </a:r>
            <a:r>
              <a:rPr spc="60" dirty="0"/>
              <a:t> </a:t>
            </a:r>
            <a:r>
              <a:rPr dirty="0"/>
              <a:t>could</a:t>
            </a:r>
            <a:r>
              <a:rPr spc="60" dirty="0"/>
              <a:t> </a:t>
            </a:r>
            <a:r>
              <a:rPr spc="-25" dirty="0"/>
              <a:t>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890930"/>
            <a:ext cx="3693160" cy="144970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answers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were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“yes”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“no”?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25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Linear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search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worst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case: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through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everything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answers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“too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low”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“too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high”?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59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17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Each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time,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discard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half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remaining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numbers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0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Binary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search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worst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case?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6700" y="1841500"/>
            <a:ext cx="2781300" cy="469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6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30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48994">
              <a:lnSpc>
                <a:spcPct val="100000"/>
              </a:lnSpc>
              <a:spcBef>
                <a:spcPts val="135"/>
              </a:spcBef>
            </a:pPr>
            <a:r>
              <a:rPr dirty="0"/>
              <a:t>Complexity</a:t>
            </a:r>
            <a:r>
              <a:rPr spc="130" dirty="0"/>
              <a:t> </a:t>
            </a:r>
            <a:r>
              <a:rPr spc="-10" dirty="0"/>
              <a:t>matters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1560" rIns="0" bIns="0" rtlCol="0">
            <a:spAutoFit/>
          </a:bodyPr>
          <a:lstStyle/>
          <a:p>
            <a:pPr marL="63500" marR="30480">
              <a:lnSpc>
                <a:spcPct val="111400"/>
              </a:lnSpc>
              <a:spcBef>
                <a:spcPts val="100"/>
              </a:spcBef>
            </a:pPr>
            <a:r>
              <a:rPr spc="-35" dirty="0"/>
              <a:t>You’re</a:t>
            </a:r>
            <a:r>
              <a:rPr spc="-10" dirty="0"/>
              <a:t> </a:t>
            </a:r>
            <a:r>
              <a:rPr dirty="0"/>
              <a:t>planning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trip</a:t>
            </a:r>
            <a:r>
              <a:rPr spc="-10" dirty="0"/>
              <a:t> </a:t>
            </a:r>
            <a:r>
              <a:rPr dirty="0"/>
              <a:t>around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world</a:t>
            </a:r>
            <a:r>
              <a:rPr spc="-10" dirty="0"/>
              <a:t> </a:t>
            </a:r>
            <a:r>
              <a:rPr dirty="0"/>
              <a:t>visiting</a:t>
            </a:r>
            <a:r>
              <a:rPr spc="-10" dirty="0"/>
              <a:t> </a:t>
            </a:r>
            <a:r>
              <a:rPr dirty="0"/>
              <a:t>10</a:t>
            </a:r>
            <a:r>
              <a:rPr spc="-10" dirty="0"/>
              <a:t> cities. What’s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cheapest</a:t>
            </a:r>
            <a:r>
              <a:rPr spc="-20" dirty="0"/>
              <a:t> </a:t>
            </a:r>
            <a:r>
              <a:rPr spc="-10" dirty="0"/>
              <a:t>route?</a:t>
            </a:r>
          </a:p>
          <a:p>
            <a:pPr marL="63500">
              <a:lnSpc>
                <a:spcPct val="100000"/>
              </a:lnSpc>
              <a:spcBef>
                <a:spcPts val="1015"/>
              </a:spcBef>
            </a:pPr>
            <a:r>
              <a:rPr dirty="0"/>
              <a:t>Check</a:t>
            </a:r>
            <a:r>
              <a:rPr spc="-3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alternative</a:t>
            </a:r>
            <a:r>
              <a:rPr spc="-25" dirty="0"/>
              <a:t> </a:t>
            </a:r>
            <a:r>
              <a:rPr spc="-10" dirty="0"/>
              <a:t>routes?</a:t>
            </a:r>
          </a:p>
          <a:p>
            <a:pPr marL="316230" marR="401320" indent="-181610">
              <a:lnSpc>
                <a:spcPct val="111400"/>
              </a:lnSpc>
              <a:spcBef>
                <a:spcPts val="295"/>
              </a:spcBef>
            </a:pPr>
            <a:r>
              <a:rPr sz="1800" spc="885" baseline="4629" dirty="0">
                <a:solidFill>
                  <a:srgbClr val="376092"/>
                </a:solidFill>
              </a:rPr>
              <a:t>I</a:t>
            </a:r>
            <a:r>
              <a:rPr sz="1800" spc="247" baseline="4629" dirty="0">
                <a:solidFill>
                  <a:srgbClr val="376092"/>
                </a:solidFill>
              </a:rPr>
              <a:t> </a:t>
            </a:r>
            <a:r>
              <a:rPr sz="1200" dirty="0"/>
              <a:t>There are</a:t>
            </a:r>
            <a:r>
              <a:rPr sz="1200" spc="-5" dirty="0"/>
              <a:t> </a:t>
            </a:r>
            <a:r>
              <a:rPr sz="1200" dirty="0"/>
              <a:t>10</a:t>
            </a:r>
            <a:r>
              <a:rPr sz="1200" spc="-65" dirty="0"/>
              <a:t> </a:t>
            </a:r>
            <a:r>
              <a:rPr sz="1200" spc="-210" dirty="0">
                <a:latin typeface="Lucida Sans Unicode"/>
                <a:cs typeface="Lucida Sans Unicode"/>
              </a:rPr>
              <a:t>⇥</a:t>
            </a:r>
            <a:r>
              <a:rPr sz="1200" spc="-114" dirty="0">
                <a:latin typeface="Lucida Sans Unicode"/>
                <a:cs typeface="Lucida Sans Unicode"/>
              </a:rPr>
              <a:t> </a:t>
            </a:r>
            <a:r>
              <a:rPr sz="1200" dirty="0"/>
              <a:t>9</a:t>
            </a:r>
            <a:r>
              <a:rPr sz="1200" spc="-70" dirty="0"/>
              <a:t> </a:t>
            </a:r>
            <a:r>
              <a:rPr sz="1200" spc="-210" dirty="0">
                <a:latin typeface="Lucida Sans Unicode"/>
                <a:cs typeface="Lucida Sans Unicode"/>
              </a:rPr>
              <a:t>⇥</a:t>
            </a:r>
            <a:r>
              <a:rPr sz="1200" spc="-110" dirty="0">
                <a:latin typeface="Lucida Sans Unicode"/>
                <a:cs typeface="Lucida Sans Unicode"/>
              </a:rPr>
              <a:t> </a:t>
            </a:r>
            <a:r>
              <a:rPr sz="1200" dirty="0"/>
              <a:t>8</a:t>
            </a:r>
            <a:r>
              <a:rPr sz="1200" spc="-70" dirty="0"/>
              <a:t> </a:t>
            </a:r>
            <a:r>
              <a:rPr sz="1200" spc="-210" dirty="0">
                <a:latin typeface="Lucida Sans Unicode"/>
                <a:cs typeface="Lucida Sans Unicode"/>
              </a:rPr>
              <a:t>⇥</a:t>
            </a:r>
            <a:r>
              <a:rPr sz="1200" spc="-114" dirty="0">
                <a:latin typeface="Lucida Sans Unicode"/>
                <a:cs typeface="Lucida Sans Unicode"/>
              </a:rPr>
              <a:t> </a:t>
            </a:r>
            <a:r>
              <a:rPr sz="1200" i="1" spc="-434" dirty="0">
                <a:latin typeface="Lucida Sans Unicode"/>
                <a:cs typeface="Lucida Sans Unicode"/>
              </a:rPr>
              <a:t>·</a:t>
            </a:r>
            <a:r>
              <a:rPr sz="1200" i="1" spc="-175" dirty="0">
                <a:latin typeface="Lucida Sans Unicode"/>
                <a:cs typeface="Lucida Sans Unicode"/>
              </a:rPr>
              <a:t> </a:t>
            </a:r>
            <a:r>
              <a:rPr sz="1200" i="1" spc="-434" dirty="0">
                <a:latin typeface="Lucida Sans Unicode"/>
                <a:cs typeface="Lucida Sans Unicode"/>
              </a:rPr>
              <a:t>·</a:t>
            </a:r>
            <a:r>
              <a:rPr sz="1200" i="1" spc="-185" dirty="0">
                <a:latin typeface="Lucida Sans Unicode"/>
                <a:cs typeface="Lucida Sans Unicode"/>
              </a:rPr>
              <a:t> </a:t>
            </a:r>
            <a:r>
              <a:rPr sz="1200" i="1" spc="-434" dirty="0">
                <a:latin typeface="Lucida Sans Unicode"/>
                <a:cs typeface="Lucida Sans Unicode"/>
              </a:rPr>
              <a:t>·</a:t>
            </a:r>
            <a:r>
              <a:rPr sz="1200" i="1" spc="-114" dirty="0">
                <a:latin typeface="Lucida Sans Unicode"/>
                <a:cs typeface="Lucida Sans Unicode"/>
              </a:rPr>
              <a:t> </a:t>
            </a:r>
            <a:r>
              <a:rPr sz="1200" spc="-210" dirty="0">
                <a:latin typeface="Lucida Sans Unicode"/>
                <a:cs typeface="Lucida Sans Unicode"/>
              </a:rPr>
              <a:t>⇥</a:t>
            </a:r>
            <a:r>
              <a:rPr sz="1200" spc="-110" dirty="0">
                <a:latin typeface="Lucida Sans Unicode"/>
                <a:cs typeface="Lucida Sans Unicode"/>
              </a:rPr>
              <a:t> </a:t>
            </a:r>
            <a:r>
              <a:rPr sz="1200" dirty="0"/>
              <a:t>2</a:t>
            </a:r>
            <a:r>
              <a:rPr sz="1200" spc="-70" dirty="0"/>
              <a:t> </a:t>
            </a:r>
            <a:r>
              <a:rPr sz="1200" spc="-210" dirty="0">
                <a:latin typeface="Lucida Sans Unicode"/>
                <a:cs typeface="Lucida Sans Unicode"/>
              </a:rPr>
              <a:t>⇥</a:t>
            </a:r>
            <a:r>
              <a:rPr sz="1200" spc="-114" dirty="0">
                <a:latin typeface="Lucida Sans Unicode"/>
                <a:cs typeface="Lucida Sans Unicode"/>
              </a:rPr>
              <a:t> </a:t>
            </a:r>
            <a:r>
              <a:rPr sz="1200" dirty="0"/>
              <a:t>1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/>
              <a:t>3628800 </a:t>
            </a:r>
            <a:r>
              <a:rPr sz="1200" dirty="0"/>
              <a:t>possible</a:t>
            </a:r>
            <a:r>
              <a:rPr sz="1200" spc="-30" dirty="0"/>
              <a:t> </a:t>
            </a:r>
            <a:r>
              <a:rPr sz="1200" spc="-10" dirty="0"/>
              <a:t>routes</a:t>
            </a:r>
            <a:endParaRPr sz="1200">
              <a:latin typeface="Tahoma"/>
              <a:cs typeface="Tahoma"/>
            </a:endParaRPr>
          </a:p>
          <a:p>
            <a:pPr marL="1346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</a:rPr>
              <a:t>I</a:t>
            </a:r>
            <a:r>
              <a:rPr sz="1800" spc="157" baseline="4629" dirty="0">
                <a:solidFill>
                  <a:srgbClr val="376092"/>
                </a:solidFill>
              </a:rPr>
              <a:t> </a:t>
            </a:r>
            <a:r>
              <a:rPr sz="1200" dirty="0"/>
              <a:t>Factorial</a:t>
            </a:r>
            <a:r>
              <a:rPr sz="1200" spc="-45" dirty="0"/>
              <a:t> </a:t>
            </a:r>
            <a:r>
              <a:rPr sz="1200" dirty="0"/>
              <a:t>complexity</a:t>
            </a:r>
            <a:r>
              <a:rPr sz="1200" spc="-45" dirty="0"/>
              <a:t> </a:t>
            </a:r>
            <a:r>
              <a:rPr sz="1200" i="1" spc="-10" dirty="0">
                <a:latin typeface="Arial"/>
                <a:cs typeface="Arial"/>
              </a:rPr>
              <a:t>O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-10" dirty="0">
                <a:latin typeface="Arial"/>
                <a:cs typeface="Arial"/>
              </a:rPr>
              <a:t>n</a:t>
            </a:r>
            <a:r>
              <a:rPr sz="1200" spc="-10" dirty="0">
                <a:latin typeface="Tahoma"/>
                <a:cs typeface="Tahoma"/>
              </a:rPr>
              <a:t>!)</a:t>
            </a:r>
            <a:endParaRPr sz="1200">
              <a:latin typeface="Tahoma"/>
              <a:cs typeface="Tahoma"/>
            </a:endParaRPr>
          </a:p>
          <a:p>
            <a:pPr marL="134620">
              <a:lnSpc>
                <a:spcPct val="100000"/>
              </a:lnSpc>
              <a:spcBef>
                <a:spcPts val="464"/>
              </a:spcBef>
            </a:pPr>
            <a:r>
              <a:rPr sz="1800" spc="885" baseline="4629" dirty="0">
                <a:solidFill>
                  <a:srgbClr val="376092"/>
                </a:solidFill>
              </a:rPr>
              <a:t>I</a:t>
            </a:r>
            <a:r>
              <a:rPr sz="1800" spc="254" baseline="4629" dirty="0">
                <a:solidFill>
                  <a:srgbClr val="376092"/>
                </a:solidFill>
              </a:rPr>
              <a:t> </a:t>
            </a:r>
            <a:r>
              <a:rPr sz="1200" spc="-25" dirty="0"/>
              <a:t>Travelling</a:t>
            </a:r>
            <a:r>
              <a:rPr sz="1200" dirty="0"/>
              <a:t> salesperson </a:t>
            </a:r>
            <a:r>
              <a:rPr sz="1200" spc="-10" dirty="0"/>
              <a:t>problem</a:t>
            </a:r>
            <a:endParaRPr sz="12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804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461125"/>
            <a:ext cx="3938270" cy="252285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latin typeface="Arial"/>
                <a:cs typeface="Arial"/>
              </a:rPr>
              <a:t>Measuring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algorithm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time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complexity: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25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Number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basic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steps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taken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64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62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Worst-</a:t>
            </a:r>
            <a:r>
              <a:rPr sz="1200" dirty="0">
                <a:latin typeface="Arial"/>
                <a:cs typeface="Arial"/>
              </a:rPr>
              <a:t>case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59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09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Focus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large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inputs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Searching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sorting are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canonical algorithms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problems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200" b="1" dirty="0">
                <a:solidFill>
                  <a:srgbClr val="CD4F39"/>
                </a:solidFill>
                <a:latin typeface="Arial"/>
                <a:cs typeface="Arial"/>
              </a:rPr>
              <a:t>Rest</a:t>
            </a:r>
            <a:r>
              <a:rPr sz="12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D4F39"/>
                </a:solidFill>
                <a:latin typeface="Arial"/>
                <a:cs typeface="Arial"/>
              </a:rPr>
              <a:t>of</a:t>
            </a:r>
            <a:r>
              <a:rPr sz="12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D4F39"/>
                </a:solidFill>
                <a:latin typeface="Arial"/>
                <a:cs typeface="Arial"/>
              </a:rPr>
              <a:t>the</a:t>
            </a:r>
            <a:r>
              <a:rPr sz="12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CD4F39"/>
                </a:solidFill>
                <a:latin typeface="Arial"/>
                <a:cs typeface="Arial"/>
              </a:rPr>
              <a:t>session: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0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Big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practice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64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7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Search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algorithms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59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54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Selection sort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 merge </a:t>
            </a:r>
            <a:r>
              <a:rPr sz="1200" spc="-20" dirty="0">
                <a:latin typeface="Arial"/>
                <a:cs typeface="Arial"/>
              </a:rPr>
              <a:t>sort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95705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Logarithms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81944"/>
            <a:ext cx="3172460" cy="109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Exponentials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50" baseline="27777" dirty="0">
                <a:latin typeface="Arial"/>
                <a:cs typeface="Arial"/>
              </a:rPr>
              <a:t>4</a:t>
            </a:r>
            <a:r>
              <a:rPr sz="1050" spc="225" baseline="27777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02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Logarithm</a:t>
            </a:r>
            <a:r>
              <a:rPr sz="1000" b="1" spc="-3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flips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exponential: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log</a:t>
            </a:r>
            <a:r>
              <a:rPr sz="1050" spc="-15" baseline="-19841" dirty="0">
                <a:latin typeface="Arial"/>
                <a:cs typeface="Arial"/>
              </a:rPr>
              <a:t>2</a:t>
            </a:r>
            <a:r>
              <a:rPr sz="1050" spc="37" baseline="-19841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“How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multiply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</a:t>
            </a:r>
            <a:r>
              <a:rPr sz="1000" spc="-20" dirty="0">
                <a:latin typeface="Arial"/>
                <a:cs typeface="Arial"/>
              </a:rPr>
              <a:t> 16?"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“How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16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1?”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95705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Logarithms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81944"/>
            <a:ext cx="3576954" cy="180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Exponentials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50" baseline="27777" dirty="0">
                <a:latin typeface="Arial"/>
                <a:cs typeface="Arial"/>
              </a:rPr>
              <a:t>4</a:t>
            </a:r>
            <a:r>
              <a:rPr sz="1050" spc="225" baseline="27777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2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Logarithm</a:t>
            </a:r>
            <a:r>
              <a:rPr sz="1000" b="1" spc="-3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flips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exponential: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log</a:t>
            </a:r>
            <a:r>
              <a:rPr sz="1050" spc="-15" baseline="-19841" dirty="0">
                <a:latin typeface="Arial"/>
                <a:cs typeface="Arial"/>
              </a:rPr>
              <a:t>2</a:t>
            </a:r>
            <a:r>
              <a:rPr sz="1050" spc="37" baseline="-19841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“How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multiply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</a:t>
            </a:r>
            <a:r>
              <a:rPr sz="1000" spc="-20" dirty="0">
                <a:latin typeface="Arial"/>
                <a:cs typeface="Arial"/>
              </a:rPr>
              <a:t> 16?"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“How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16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1?”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50800" marR="43180">
              <a:lnSpc>
                <a:spcPct val="114599"/>
              </a:lnSpc>
            </a:pPr>
            <a:r>
              <a:rPr sz="1000" dirty="0">
                <a:latin typeface="Arial"/>
                <a:cs typeface="Arial"/>
              </a:rPr>
              <a:t>For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up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128,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make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log</a:t>
            </a:r>
            <a:r>
              <a:rPr sz="1050" spc="-15" baseline="-19841" dirty="0">
                <a:latin typeface="Arial"/>
                <a:cs typeface="Arial"/>
              </a:rPr>
              <a:t>2</a:t>
            </a:r>
            <a:r>
              <a:rPr sz="1050" spc="15" baseline="-19841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128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50" dirty="0">
                <a:latin typeface="Arial"/>
                <a:cs typeface="Arial"/>
              </a:rPr>
              <a:t>7 </a:t>
            </a:r>
            <a:r>
              <a:rPr sz="1000" spc="-10" dirty="0">
                <a:latin typeface="Arial"/>
                <a:cs typeface="Arial"/>
              </a:rPr>
              <a:t>guesses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about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up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1024?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2048?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000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000?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95705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Logarithms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481944"/>
            <a:ext cx="3602354" cy="2551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Exponentials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50" baseline="27777" dirty="0">
                <a:latin typeface="Arial"/>
                <a:cs typeface="Arial"/>
              </a:rPr>
              <a:t>4</a:t>
            </a:r>
            <a:r>
              <a:rPr sz="1050" spc="225" baseline="27777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02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Logarithm</a:t>
            </a:r>
            <a:r>
              <a:rPr sz="1000" b="1" spc="-3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flips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exponential: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log</a:t>
            </a:r>
            <a:r>
              <a:rPr sz="1050" spc="-15" baseline="-19841" dirty="0">
                <a:latin typeface="Arial"/>
                <a:cs typeface="Arial"/>
              </a:rPr>
              <a:t>2</a:t>
            </a:r>
            <a:r>
              <a:rPr sz="1050" spc="37" baseline="-19841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“How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multiply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</a:t>
            </a:r>
            <a:r>
              <a:rPr sz="1000" spc="-20" dirty="0">
                <a:latin typeface="Arial"/>
                <a:cs typeface="Arial"/>
              </a:rPr>
              <a:t> 16?"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“How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16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1?”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63500" marR="55880">
              <a:lnSpc>
                <a:spcPct val="114599"/>
              </a:lnSpc>
            </a:pPr>
            <a:r>
              <a:rPr sz="1000" dirty="0">
                <a:latin typeface="Arial"/>
                <a:cs typeface="Arial"/>
              </a:rPr>
              <a:t>For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up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128,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make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log</a:t>
            </a:r>
            <a:r>
              <a:rPr sz="1050" spc="-15" baseline="-19841" dirty="0">
                <a:latin typeface="Arial"/>
                <a:cs typeface="Arial"/>
              </a:rPr>
              <a:t>2</a:t>
            </a:r>
            <a:r>
              <a:rPr sz="1050" spc="15" baseline="-19841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128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50" dirty="0">
                <a:latin typeface="Arial"/>
                <a:cs typeface="Arial"/>
              </a:rPr>
              <a:t>7 </a:t>
            </a:r>
            <a:r>
              <a:rPr sz="1000" spc="-10" dirty="0">
                <a:latin typeface="Arial"/>
                <a:cs typeface="Arial"/>
              </a:rPr>
              <a:t>guesses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about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up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1024?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2048?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000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000?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Guess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number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from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76092"/>
                </a:solidFill>
                <a:latin typeface="Arial"/>
                <a:cs typeface="Arial"/>
              </a:rPr>
              <a:t>1</a:t>
            </a:r>
            <a:r>
              <a:rPr sz="1000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to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spc="-25" dirty="0">
                <a:solidFill>
                  <a:srgbClr val="376092"/>
                </a:solidFill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Linear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search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guesses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Binary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search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log</a:t>
            </a:r>
            <a:r>
              <a:rPr sz="1050" baseline="-19841" dirty="0">
                <a:latin typeface="Arial"/>
                <a:cs typeface="Arial"/>
              </a:rPr>
              <a:t>2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Arial"/>
                <a:cs typeface="Arial"/>
              </a:rPr>
              <a:t>guesses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7609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61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Roadmap</vt:lpstr>
      <vt:lpstr>Philosophy</vt:lpstr>
      <vt:lpstr>Today</vt:lpstr>
      <vt:lpstr>Guessing game</vt:lpstr>
      <vt:lpstr>PowerPoint Presentation</vt:lpstr>
      <vt:lpstr>What is the worst we could do?</vt:lpstr>
      <vt:lpstr>Logarithms</vt:lpstr>
      <vt:lpstr>Logarithms</vt:lpstr>
      <vt:lpstr>Logarithms</vt:lpstr>
      <vt:lpstr>Searching a list</vt:lpstr>
      <vt:lpstr>Goals in designing algorithms</vt:lpstr>
      <vt:lpstr>Goals in designing algorithms</vt:lpstr>
      <vt:lpstr>Goals in designing algorithms</vt:lpstr>
      <vt:lpstr>Linear search</vt:lpstr>
      <vt:lpstr>How much time will it take?</vt:lpstr>
      <vt:lpstr>How much time will it take?</vt:lpstr>
      <vt:lpstr>Value of input</vt:lpstr>
      <vt:lpstr>Value of input</vt:lpstr>
      <vt:lpstr>Value of input</vt:lpstr>
      <vt:lpstr>Complexity cases</vt:lpstr>
      <vt:lpstr>Complexity cases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1. Measure number of basic operations as function of input size</vt:lpstr>
      <vt:lpstr>Summary</vt:lpstr>
      <vt:lpstr>Summary</vt:lpstr>
      <vt:lpstr>Summary</vt:lpstr>
      <vt:lpstr>Summary</vt:lpstr>
      <vt:lpstr>Big-O: bound on runtime growth rate</vt:lpstr>
      <vt:lpstr>Big-O: bound on runtime growth rate</vt:lpstr>
      <vt:lpstr>Big-O: bound on runtime growth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 O tells us how fast the algorithm is</vt:lpstr>
      <vt:lpstr>Go to menti.com</vt:lpstr>
      <vt:lpstr>This algorithm is...?</vt:lpstr>
      <vt:lpstr>This algorithm is...?</vt:lpstr>
      <vt:lpstr>This algorithm is...?</vt:lpstr>
      <vt:lpstr>This algorithm is...?</vt:lpstr>
      <vt:lpstr>Binary search on sorted list</vt:lpstr>
      <vt:lpstr>Binary search on sorted list</vt:lpstr>
      <vt:lpstr>Binary search on sorted list</vt:lpstr>
      <vt:lpstr>Binary search on sorted list</vt:lpstr>
      <vt:lpstr>Binary search complexity</vt:lpstr>
      <vt:lpstr>Binary search complexity</vt:lpstr>
      <vt:lpstr>Binary search complexity</vt:lpstr>
      <vt:lpstr>Binary search complexity</vt:lpstr>
      <vt:lpstr>Binary search complexity</vt:lpstr>
      <vt:lpstr>Sorting algorithms</vt:lpstr>
      <vt:lpstr>Complexity matters</vt:lpstr>
      <vt:lpstr>Complexity matters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cp:lastModifiedBy>Achyuthuni Sri Harsha</cp:lastModifiedBy>
  <cp:revision>1</cp:revision>
  <dcterms:created xsi:type="dcterms:W3CDTF">2025-09-24T08:35:52Z</dcterms:created>
  <dcterms:modified xsi:type="dcterms:W3CDTF">2025-09-24T08:55:08Z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2025-09-24T00:00:00Z</vt:filetime>
  </property>
  <property fmtid="{D5CDD505-2E9C-101B-9397-08002B2CF9AE}" pid="5" name="Producer">
    <vt:lpwstr>iOS Version 26.0 (Build 23A341) Quartz PDFContext</vt:lpwstr>
  </property>
</Properties>
</file>