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076" y="85366"/>
            <a:ext cx="2007946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5F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E5259"/>
                </a:solidFill>
                <a:latin typeface="Arial"/>
                <a:cs typeface="Arial"/>
              </a:defRPr>
            </a:lvl1pPr>
          </a:lstStyle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5F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E5259"/>
                </a:solidFill>
                <a:latin typeface="Arial"/>
                <a:cs typeface="Arial"/>
              </a:defRPr>
            </a:lvl1pPr>
          </a:lstStyle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5F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E5259"/>
                </a:solidFill>
                <a:latin typeface="Arial"/>
                <a:cs typeface="Arial"/>
              </a:defRPr>
            </a:lvl1pPr>
          </a:lstStyle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5F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E5259"/>
                </a:solidFill>
                <a:latin typeface="Arial"/>
                <a:cs typeface="Arial"/>
              </a:defRPr>
            </a:lvl1pPr>
          </a:lstStyle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52522" y="606158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286613" y="143306"/>
                </a:moveTo>
                <a:lnTo>
                  <a:pt x="279307" y="98010"/>
                </a:lnTo>
                <a:lnTo>
                  <a:pt x="258963" y="58671"/>
                </a:lnTo>
                <a:lnTo>
                  <a:pt x="227942" y="27649"/>
                </a:lnTo>
                <a:lnTo>
                  <a:pt x="188603" y="7305"/>
                </a:lnTo>
                <a:lnTo>
                  <a:pt x="143306" y="0"/>
                </a:lnTo>
                <a:lnTo>
                  <a:pt x="98010" y="7305"/>
                </a:lnTo>
                <a:lnTo>
                  <a:pt x="58671" y="27649"/>
                </a:lnTo>
                <a:lnTo>
                  <a:pt x="27649" y="58671"/>
                </a:lnTo>
                <a:lnTo>
                  <a:pt x="7305" y="98010"/>
                </a:lnTo>
                <a:lnTo>
                  <a:pt x="0" y="143306"/>
                </a:lnTo>
                <a:lnTo>
                  <a:pt x="7305" y="188603"/>
                </a:lnTo>
                <a:lnTo>
                  <a:pt x="27649" y="227942"/>
                </a:lnTo>
                <a:lnTo>
                  <a:pt x="58671" y="258963"/>
                </a:lnTo>
                <a:lnTo>
                  <a:pt x="98010" y="279307"/>
                </a:lnTo>
                <a:lnTo>
                  <a:pt x="143306" y="286613"/>
                </a:lnTo>
                <a:lnTo>
                  <a:pt x="188603" y="279307"/>
                </a:lnTo>
                <a:lnTo>
                  <a:pt x="227942" y="258963"/>
                </a:lnTo>
                <a:lnTo>
                  <a:pt x="258963" y="227942"/>
                </a:lnTo>
                <a:lnTo>
                  <a:pt x="279307" y="188603"/>
                </a:lnTo>
                <a:lnTo>
                  <a:pt x="286613" y="14330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E5259"/>
                </a:solidFill>
                <a:latin typeface="Arial"/>
                <a:cs typeface="Arial"/>
              </a:defRPr>
            </a:lvl1pPr>
          </a:lstStyle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097" y="85366"/>
            <a:ext cx="331190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5F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583" y="585906"/>
            <a:ext cx="3862070" cy="189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8564" y="3307143"/>
            <a:ext cx="34861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E5259"/>
                </a:solidFill>
                <a:latin typeface="Arial"/>
                <a:cs typeface="Arial"/>
              </a:defRPr>
            </a:lvl1pPr>
          </a:lstStyle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1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97" y="85366"/>
            <a:ext cx="33119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29360">
              <a:lnSpc>
                <a:spcPct val="100000"/>
              </a:lnSpc>
              <a:spcBef>
                <a:spcPts val="135"/>
              </a:spcBef>
            </a:pPr>
            <a:r>
              <a:rPr dirty="0"/>
              <a:t>Session</a:t>
            </a:r>
            <a:r>
              <a:rPr spc="110" dirty="0"/>
              <a:t> </a:t>
            </a:r>
            <a:r>
              <a:rPr lang="en-IN" spc="-50" dirty="0"/>
              <a:t>1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9194" y="480943"/>
            <a:ext cx="3980179" cy="25095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Arial"/>
                <a:cs typeface="Arial"/>
              </a:rPr>
              <a:t>Graphs</a:t>
            </a:r>
            <a:r>
              <a:rPr sz="1400" spc="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shortest-path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20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spc="-10" dirty="0">
                <a:latin typeface="Arial"/>
                <a:cs typeface="Arial"/>
              </a:rPr>
              <a:t>Breadth-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(unweighted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eg</a:t>
            </a:r>
            <a:r>
              <a:rPr sz="1200" spc="-10" dirty="0">
                <a:latin typeface="Arial"/>
                <a:cs typeface="Arial"/>
              </a:rPr>
              <a:t> Facebook)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4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Dijkstra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(weighted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Google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maps)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Clr>
                <a:srgbClr val="375F92"/>
              </a:buClr>
              <a:buFont typeface="Arial"/>
              <a:buChar char="►"/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Today: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Dijkstra’s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shortest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paths</a:t>
            </a:r>
            <a:endParaRPr sz="14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2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Weighted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graphs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59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How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Dijkstra’s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</a:t>
            </a:r>
            <a:r>
              <a:rPr sz="1200" spc="-20" dirty="0">
                <a:latin typeface="Arial"/>
                <a:cs typeface="Arial"/>
              </a:rPr>
              <a:t> works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Complexity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59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Can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make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faster?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(Extra: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advanced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93856"/>
            <a:ext cx="1646555" cy="926465"/>
            <a:chOff x="1229889" y="1393856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93856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957" y="1393856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89" y="1400797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899" y="2120806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42378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31" y="1909920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3149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53608"/>
            <a:ext cx="577850" cy="690245"/>
            <a:chOff x="1394718" y="1453608"/>
            <a:chExt cx="577850" cy="690245"/>
          </a:xfrm>
        </p:grpSpPr>
        <p:sp>
          <p:nvSpPr>
            <p:cNvPr id="12" name="object 12"/>
            <p:cNvSpPr/>
            <p:nvPr/>
          </p:nvSpPr>
          <p:spPr>
            <a:xfrm>
              <a:off x="1428950" y="1500327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10">
                  <a:moveTo>
                    <a:pt x="0" y="0"/>
                  </a:moveTo>
                  <a:lnTo>
                    <a:pt x="486045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6147" y="1461863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70705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1020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62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601718"/>
            <a:ext cx="60960" cy="506730"/>
            <a:chOff x="2018984" y="1601718"/>
            <a:chExt cx="60960" cy="506730"/>
          </a:xfrm>
        </p:grpSpPr>
        <p:sp>
          <p:nvSpPr>
            <p:cNvPr id="18" name="object 18"/>
            <p:cNvSpPr/>
            <p:nvPr/>
          </p:nvSpPr>
          <p:spPr>
            <a:xfrm>
              <a:off x="2049429" y="1606798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9432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83968" y="17859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4727" y="1469882"/>
            <a:ext cx="573405" cy="685165"/>
            <a:chOff x="2114727" y="1469882"/>
            <a:chExt cx="573405" cy="685165"/>
          </a:xfrm>
        </p:grpSpPr>
        <p:sp>
          <p:nvSpPr>
            <p:cNvPr id="22" name="object 22"/>
            <p:cNvSpPr/>
            <p:nvPr/>
          </p:nvSpPr>
          <p:spPr>
            <a:xfrm>
              <a:off x="2155900" y="1500327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1593" y="14740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9807" y="1590912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46287" y="158626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41524" y="17849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2442" y="2003210"/>
            <a:ext cx="1026160" cy="205740"/>
            <a:chOff x="2142442" y="2003210"/>
            <a:chExt cx="1026160" cy="205740"/>
          </a:xfrm>
        </p:grpSpPr>
        <p:sp>
          <p:nvSpPr>
            <p:cNvPr id="28" name="object 28"/>
            <p:cNvSpPr/>
            <p:nvPr/>
          </p:nvSpPr>
          <p:spPr>
            <a:xfrm>
              <a:off x="2147522" y="2029937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5242" y="2007337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23159" y="2120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9644" y="1570533"/>
            <a:ext cx="362585" cy="362585"/>
            <a:chOff x="2839644" y="1570533"/>
            <a:chExt cx="362585" cy="362585"/>
          </a:xfrm>
        </p:grpSpPr>
        <p:sp>
          <p:nvSpPr>
            <p:cNvPr id="32" name="object 32"/>
            <p:cNvSpPr/>
            <p:nvPr/>
          </p:nvSpPr>
          <p:spPr>
            <a:xfrm>
              <a:off x="2844724" y="1575613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319" y="189120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" y="321519"/>
            <a:ext cx="3634740" cy="15049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6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805"/>
              </a:lnSpc>
              <a:tabLst>
                <a:tab pos="1949450" algn="l"/>
              </a:tabLst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CC4E39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2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b</a:t>
            </a:r>
            <a:r>
              <a:rPr sz="700" b="1" dirty="0"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2436335"/>
            <a:ext cx="1986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24480" y="2361717"/>
            <a:ext cx="307975" cy="182245"/>
            <a:chOff x="2424480" y="2361717"/>
            <a:chExt cx="307975" cy="182245"/>
          </a:xfrm>
        </p:grpSpPr>
        <p:sp>
          <p:nvSpPr>
            <p:cNvPr id="37" name="object 37"/>
            <p:cNvSpPr/>
            <p:nvPr/>
          </p:nvSpPr>
          <p:spPr>
            <a:xfrm>
              <a:off x="2427020" y="2364257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64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3667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134" y="23667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14320" y="2349784"/>
            <a:ext cx="328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29548" y="2546464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59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95295" y="2529451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27020" y="2546464"/>
            <a:ext cx="302895" cy="179705"/>
            <a:chOff x="2427020" y="2546464"/>
            <a:chExt cx="302895" cy="179705"/>
          </a:xfrm>
        </p:grpSpPr>
        <p:sp>
          <p:nvSpPr>
            <p:cNvPr id="44" name="object 44"/>
            <p:cNvSpPr/>
            <p:nvPr/>
          </p:nvSpPr>
          <p:spPr>
            <a:xfrm>
              <a:off x="2727134" y="2546464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27020" y="2723591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64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7294" y="2761696"/>
            <a:ext cx="1057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26031" y="2940202"/>
          <a:ext cx="144272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638" y="1464815"/>
            <a:ext cx="584835" cy="675640"/>
            <a:chOff x="1389638" y="1464815"/>
            <a:chExt cx="584835" cy="675640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69">
                  <a:moveTo>
                    <a:pt x="0" y="0"/>
                  </a:moveTo>
                  <a:lnTo>
                    <a:pt x="559480" y="559479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3584" y="2069424"/>
              <a:ext cx="70590" cy="7059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48599" y="1862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64815"/>
            <a:ext cx="668655" cy="685165"/>
            <a:chOff x="2018984" y="1464815"/>
            <a:chExt cx="668655" cy="68516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3968" y="1780869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63" y="1565485"/>
            <a:ext cx="361950" cy="361950"/>
            <a:chOff x="2839663" y="1565485"/>
            <a:chExt cx="361950" cy="361950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b</a:t>
            </a:r>
            <a:r>
              <a:rPr sz="700" b="1" dirty="0"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27020" y="2356662"/>
          <a:ext cx="6699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ab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ac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6223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26031" y="2935147"/>
          <a:ext cx="144272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94"/>
            <a:ext cx="1646555" cy="931544"/>
            <a:chOff x="1229889" y="1388794"/>
            <a:chExt cx="1646555" cy="9315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93856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896" y="1388794"/>
              <a:ext cx="223064" cy="223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400797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20806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42378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9920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31494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53608"/>
            <a:ext cx="577850" cy="690245"/>
            <a:chOff x="1394718" y="1453608"/>
            <a:chExt cx="577850" cy="690245"/>
          </a:xfrm>
        </p:grpSpPr>
        <p:sp>
          <p:nvSpPr>
            <p:cNvPr id="12" name="object 12"/>
            <p:cNvSpPr/>
            <p:nvPr/>
          </p:nvSpPr>
          <p:spPr>
            <a:xfrm>
              <a:off x="1428950" y="1500327"/>
              <a:ext cx="481330" cy="0"/>
            </a:xfrm>
            <a:custGeom>
              <a:avLst/>
              <a:gdLst/>
              <a:ahLst/>
              <a:cxnLst/>
              <a:rect l="l" t="t" r="r" b="b"/>
              <a:pathLst>
                <a:path w="481330">
                  <a:moveTo>
                    <a:pt x="0" y="0"/>
                  </a:moveTo>
                  <a:lnTo>
                    <a:pt x="480984" y="0"/>
                  </a:lnTo>
                </a:path>
              </a:pathLst>
            </a:custGeom>
            <a:ln w="202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1086" y="1461863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70705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1020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62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606779"/>
            <a:ext cx="60960" cy="501650"/>
            <a:chOff x="2018984" y="1606779"/>
            <a:chExt cx="60960" cy="501650"/>
          </a:xfrm>
        </p:grpSpPr>
        <p:sp>
          <p:nvSpPr>
            <p:cNvPr id="18" name="object 18"/>
            <p:cNvSpPr/>
            <p:nvPr/>
          </p:nvSpPr>
          <p:spPr>
            <a:xfrm>
              <a:off x="2049429" y="1611859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h="487680">
                  <a:moveTo>
                    <a:pt x="0" y="0"/>
                  </a:moveTo>
                  <a:lnTo>
                    <a:pt x="0" y="48731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9432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83968" y="178846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4727" y="1469882"/>
            <a:ext cx="573405" cy="685165"/>
            <a:chOff x="2114727" y="1469882"/>
            <a:chExt cx="573405" cy="685165"/>
          </a:xfrm>
        </p:grpSpPr>
        <p:sp>
          <p:nvSpPr>
            <p:cNvPr id="22" name="object 22"/>
            <p:cNvSpPr/>
            <p:nvPr/>
          </p:nvSpPr>
          <p:spPr>
            <a:xfrm>
              <a:off x="2160961" y="1500327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4">
                  <a:moveTo>
                    <a:pt x="0" y="0"/>
                  </a:moveTo>
                  <a:lnTo>
                    <a:pt x="48036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1593" y="14740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9807" y="1590912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46287" y="158626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41524" y="17849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2442" y="2003210"/>
            <a:ext cx="1026160" cy="205740"/>
            <a:chOff x="2142442" y="2003210"/>
            <a:chExt cx="1026160" cy="205740"/>
          </a:xfrm>
        </p:grpSpPr>
        <p:sp>
          <p:nvSpPr>
            <p:cNvPr id="28" name="object 28"/>
            <p:cNvSpPr/>
            <p:nvPr/>
          </p:nvSpPr>
          <p:spPr>
            <a:xfrm>
              <a:off x="2147522" y="2029937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5242" y="2007337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23159" y="2120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9644" y="1570533"/>
            <a:ext cx="362585" cy="362585"/>
            <a:chOff x="2839644" y="1570533"/>
            <a:chExt cx="362585" cy="362585"/>
          </a:xfrm>
        </p:grpSpPr>
        <p:sp>
          <p:nvSpPr>
            <p:cNvPr id="32" name="object 32"/>
            <p:cNvSpPr/>
            <p:nvPr/>
          </p:nvSpPr>
          <p:spPr>
            <a:xfrm>
              <a:off x="2844724" y="1575613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319" y="189120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" y="321519"/>
            <a:ext cx="3634740" cy="15049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6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3645">
              <a:lnSpc>
                <a:spcPts val="805"/>
              </a:lnSpc>
              <a:tabLst>
                <a:tab pos="1951989" algn="l"/>
              </a:tabLst>
            </a:pPr>
            <a:r>
              <a:rPr sz="800" spc="-50" dirty="0">
                <a:solidFill>
                  <a:srgbClr val="375F92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2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27020" y="2361730"/>
            <a:ext cx="162560" cy="364490"/>
            <a:chOff x="2427020" y="2361730"/>
            <a:chExt cx="162560" cy="364490"/>
          </a:xfrm>
        </p:grpSpPr>
        <p:sp>
          <p:nvSpPr>
            <p:cNvPr id="36" name="object 36"/>
            <p:cNvSpPr/>
            <p:nvPr/>
          </p:nvSpPr>
          <p:spPr>
            <a:xfrm>
              <a:off x="2427020" y="23642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9548" y="23667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6443" y="23667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7020" y="254392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9548" y="254645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6443" y="254645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27020" y="272359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7294" y="2436335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26031" y="2940202"/>
          <a:ext cx="138620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638" y="1464815"/>
            <a:ext cx="584835" cy="675640"/>
            <a:chOff x="1389638" y="1464815"/>
            <a:chExt cx="584835" cy="675640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0070" cy="560070"/>
            </a:xfrm>
            <a:custGeom>
              <a:avLst/>
              <a:gdLst/>
              <a:ahLst/>
              <a:cxnLst/>
              <a:rect l="l" t="t" r="r" b="b"/>
              <a:pathLst>
                <a:path w="560069" h="560069">
                  <a:moveTo>
                    <a:pt x="0" y="0"/>
                  </a:moveTo>
                  <a:lnTo>
                    <a:pt x="559480" y="559479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3584" y="2069424"/>
              <a:ext cx="70590" cy="7059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48599" y="1862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596650"/>
            <a:ext cx="60960" cy="506730"/>
            <a:chOff x="2018984" y="1596650"/>
            <a:chExt cx="60960" cy="506730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83968" y="17808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4727" y="1464815"/>
            <a:ext cx="573405" cy="685165"/>
            <a:chOff x="2114727" y="1464815"/>
            <a:chExt cx="573405" cy="685165"/>
          </a:xfrm>
        </p:grpSpPr>
        <p:sp>
          <p:nvSpPr>
            <p:cNvPr id="22" name="object 22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41524" y="17798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8" name="object 28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9644" y="1565466"/>
            <a:ext cx="362585" cy="362585"/>
            <a:chOff x="2839644" y="1565466"/>
            <a:chExt cx="362585" cy="362585"/>
          </a:xfrm>
        </p:grpSpPr>
        <p:sp>
          <p:nvSpPr>
            <p:cNvPr id="32" name="object 32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2431267"/>
            <a:ext cx="1986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24480" y="2356650"/>
            <a:ext cx="300990" cy="182245"/>
            <a:chOff x="2424480" y="2356650"/>
            <a:chExt cx="300990" cy="182245"/>
          </a:xfrm>
        </p:grpSpPr>
        <p:sp>
          <p:nvSpPr>
            <p:cNvPr id="37" name="object 37"/>
            <p:cNvSpPr/>
            <p:nvPr/>
          </p:nvSpPr>
          <p:spPr>
            <a:xfrm>
              <a:off x="2427020" y="2359190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56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0047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14320" y="2344717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29548" y="2541397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59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95295" y="252438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27020" y="2541397"/>
            <a:ext cx="295910" cy="179705"/>
            <a:chOff x="2427020" y="2541397"/>
            <a:chExt cx="295910" cy="179705"/>
          </a:xfrm>
        </p:grpSpPr>
        <p:sp>
          <p:nvSpPr>
            <p:cNvPr id="44" name="object 44"/>
            <p:cNvSpPr/>
            <p:nvPr/>
          </p:nvSpPr>
          <p:spPr>
            <a:xfrm>
              <a:off x="2720047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27020" y="2718523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56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7294" y="2756629"/>
            <a:ext cx="1197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26031" y="2935147"/>
          <a:ext cx="138620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02710" y="1464815"/>
            <a:ext cx="685165" cy="685165"/>
            <a:chOff x="2002710" y="1464815"/>
            <a:chExt cx="685165" cy="68516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0" y="0"/>
                  </a:moveTo>
                  <a:lnTo>
                    <a:pt x="0" y="486045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0965" y="2058928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69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9035" y="1780869"/>
            <a:ext cx="434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125" algn="l"/>
              </a:tabLst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CC4E39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63" y="1565485"/>
            <a:ext cx="361950" cy="361950"/>
            <a:chOff x="2839663" y="1565485"/>
            <a:chExt cx="361950" cy="361950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27020" y="2356662"/>
          <a:ext cx="66230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ac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bc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26031" y="2935147"/>
          <a:ext cx="138620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92484"/>
            <a:ext cx="1646555" cy="926465"/>
            <a:chOff x="1229889" y="1392484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92484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92484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9425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19434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4100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8549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3012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8511"/>
            <a:ext cx="577850" cy="673735"/>
            <a:chOff x="1394718" y="1468511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8955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72638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9333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10072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6094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52236"/>
            <a:ext cx="668655" cy="701675"/>
            <a:chOff x="2018984" y="1452236"/>
            <a:chExt cx="668655" cy="701675"/>
          </a:xfrm>
        </p:grpSpPr>
        <p:sp>
          <p:nvSpPr>
            <p:cNvPr id="18" name="object 18"/>
            <p:cNvSpPr/>
            <p:nvPr/>
          </p:nvSpPr>
          <p:spPr>
            <a:xfrm>
              <a:off x="2049429" y="1605426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8060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8955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9104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06156" y="1460491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8954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4889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3968" y="1784564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2001838"/>
            <a:ext cx="1026160" cy="205740"/>
            <a:chOff x="2142442" y="2001838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8566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596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894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63" y="1569181"/>
            <a:ext cx="361950" cy="361950"/>
            <a:chOff x="2839663" y="1569181"/>
            <a:chExt cx="361950" cy="361950"/>
          </a:xfrm>
        </p:grpSpPr>
        <p:sp>
          <p:nvSpPr>
            <p:cNvPr id="30" name="object 30"/>
            <p:cNvSpPr/>
            <p:nvPr/>
          </p:nvSpPr>
          <p:spPr>
            <a:xfrm>
              <a:off x="2844724" y="1574242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983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503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65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800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1200" baseline="3472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434963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27020" y="2360358"/>
          <a:ext cx="960119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ac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bc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bd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26031" y="2938843"/>
          <a:ext cx="138620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31544"/>
            <a:chOff x="1229889" y="1388788"/>
            <a:chExt cx="1646555" cy="9315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837" y="2110677"/>
              <a:ext cx="209182" cy="2091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4675" cy="670560"/>
            <a:chOff x="1394718" y="1464815"/>
            <a:chExt cx="574675" cy="670560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0"/>
                  </a:moveTo>
                  <a:lnTo>
                    <a:pt x="560374" y="56037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7607" y="209344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6808" y="185545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02710" y="1464815"/>
            <a:ext cx="685165" cy="681990"/>
            <a:chOff x="2002710" y="1464815"/>
            <a:chExt cx="685165" cy="681990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81330"/>
            </a:xfrm>
            <a:custGeom>
              <a:avLst/>
              <a:gdLst/>
              <a:ahLst/>
              <a:cxnLst/>
              <a:rect l="l" t="t" r="r" b="b"/>
              <a:pathLst>
                <a:path h="481330">
                  <a:moveTo>
                    <a:pt x="0" y="0"/>
                  </a:moveTo>
                  <a:lnTo>
                    <a:pt x="0" y="480984"/>
                  </a:lnTo>
                </a:path>
              </a:pathLst>
            </a:custGeom>
            <a:ln w="202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0965" y="2053867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69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23386" y="1585845"/>
              <a:ext cx="555625" cy="555625"/>
            </a:xfrm>
            <a:custGeom>
              <a:avLst/>
              <a:gdLst/>
              <a:ahLst/>
              <a:cxnLst/>
              <a:rect l="l" t="t" r="r" b="b"/>
              <a:pathLst>
                <a:path w="555625" h="555625">
                  <a:moveTo>
                    <a:pt x="0" y="555466"/>
                  </a:moveTo>
                  <a:lnTo>
                    <a:pt x="55546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9035" y="1778341"/>
            <a:ext cx="436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sz="800" spc="-50" dirty="0">
                <a:solidFill>
                  <a:srgbClr val="375F92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7430" y="1998142"/>
            <a:ext cx="1021080" cy="205104"/>
            <a:chOff x="2147430" y="1998142"/>
            <a:chExt cx="1021080" cy="205104"/>
          </a:xfrm>
        </p:grpSpPr>
        <p:sp>
          <p:nvSpPr>
            <p:cNvPr id="26" name="object 26"/>
            <p:cNvSpPr/>
            <p:nvPr/>
          </p:nvSpPr>
          <p:spPr>
            <a:xfrm>
              <a:off x="2152510" y="2024870"/>
              <a:ext cx="1007110" cy="172720"/>
            </a:xfrm>
            <a:custGeom>
              <a:avLst/>
              <a:gdLst/>
              <a:ahLst/>
              <a:cxnLst/>
              <a:rect l="l" t="t" r="r" b="b"/>
              <a:pathLst>
                <a:path w="1007110" h="172719">
                  <a:moveTo>
                    <a:pt x="0" y="172714"/>
                  </a:moveTo>
                  <a:lnTo>
                    <a:pt x="100663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5648" y="211482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44" y="1565466"/>
            <a:ext cx="362585" cy="362585"/>
            <a:chOff x="2839644" y="1565466"/>
            <a:chExt cx="362585" cy="362585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7020" y="2361730"/>
            <a:ext cx="162560" cy="364490"/>
            <a:chOff x="2427020" y="2361730"/>
            <a:chExt cx="162560" cy="364490"/>
          </a:xfrm>
        </p:grpSpPr>
        <p:sp>
          <p:nvSpPr>
            <p:cNvPr id="34" name="object 34"/>
            <p:cNvSpPr/>
            <p:nvPr/>
          </p:nvSpPr>
          <p:spPr>
            <a:xfrm>
              <a:off x="2427020" y="23642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9548" y="23667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6443" y="23667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7020" y="254392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54645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6443" y="2546451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7020" y="272359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7294" y="2436322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26031" y="2940202"/>
          <a:ext cx="13303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92484"/>
            <a:ext cx="1646555" cy="926465"/>
            <a:chOff x="1229889" y="1392484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92484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92484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9425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899" y="2119434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41006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31" y="1908549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30123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8511"/>
            <a:ext cx="577850" cy="673735"/>
            <a:chOff x="1394718" y="1468511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8955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72638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9333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10072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6094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600346"/>
            <a:ext cx="60960" cy="506730"/>
            <a:chOff x="2018984" y="1600346"/>
            <a:chExt cx="60960" cy="506730"/>
          </a:xfrm>
        </p:grpSpPr>
        <p:sp>
          <p:nvSpPr>
            <p:cNvPr id="18" name="object 18"/>
            <p:cNvSpPr/>
            <p:nvPr/>
          </p:nvSpPr>
          <p:spPr>
            <a:xfrm>
              <a:off x="2049429" y="1605426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8060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83968" y="178456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4727" y="1452236"/>
            <a:ext cx="573405" cy="701675"/>
            <a:chOff x="2114727" y="1452236"/>
            <a:chExt cx="573405" cy="701675"/>
          </a:xfrm>
        </p:grpSpPr>
        <p:sp>
          <p:nvSpPr>
            <p:cNvPr id="22" name="object 22"/>
            <p:cNvSpPr/>
            <p:nvPr/>
          </p:nvSpPr>
          <p:spPr>
            <a:xfrm>
              <a:off x="2155900" y="1498955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9104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06156" y="1460491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9807" y="158954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46287" y="1584889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41524" y="178354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2442" y="2001838"/>
            <a:ext cx="1026160" cy="205740"/>
            <a:chOff x="2142442" y="2001838"/>
            <a:chExt cx="1026160" cy="205740"/>
          </a:xfrm>
        </p:grpSpPr>
        <p:sp>
          <p:nvSpPr>
            <p:cNvPr id="28" name="object 28"/>
            <p:cNvSpPr/>
            <p:nvPr/>
          </p:nvSpPr>
          <p:spPr>
            <a:xfrm>
              <a:off x="2147522" y="2028566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5242" y="200596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23159" y="211894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9644" y="1569162"/>
            <a:ext cx="362585" cy="362585"/>
            <a:chOff x="2839644" y="1569162"/>
            <a:chExt cx="362585" cy="362585"/>
          </a:xfrm>
        </p:grpSpPr>
        <p:sp>
          <p:nvSpPr>
            <p:cNvPr id="32" name="object 32"/>
            <p:cNvSpPr/>
            <p:nvPr/>
          </p:nvSpPr>
          <p:spPr>
            <a:xfrm>
              <a:off x="2844724" y="1574242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319" y="188983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" y="321519"/>
            <a:ext cx="3634740" cy="15036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65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800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1200" baseline="3472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2434963"/>
            <a:ext cx="1986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24480" y="2360345"/>
            <a:ext cx="307975" cy="182245"/>
            <a:chOff x="2424480" y="2360345"/>
            <a:chExt cx="307975" cy="182245"/>
          </a:xfrm>
        </p:grpSpPr>
        <p:sp>
          <p:nvSpPr>
            <p:cNvPr id="37" name="object 37"/>
            <p:cNvSpPr/>
            <p:nvPr/>
          </p:nvSpPr>
          <p:spPr>
            <a:xfrm>
              <a:off x="2427020" y="2362885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64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36542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7134" y="2365425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14320" y="2348413"/>
            <a:ext cx="328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bd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29548" y="254509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59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95295" y="2528079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27020" y="2545092"/>
            <a:ext cx="302895" cy="179705"/>
            <a:chOff x="2427020" y="2545092"/>
            <a:chExt cx="302895" cy="179705"/>
          </a:xfrm>
        </p:grpSpPr>
        <p:sp>
          <p:nvSpPr>
            <p:cNvPr id="44" name="object 44"/>
            <p:cNvSpPr/>
            <p:nvPr/>
          </p:nvSpPr>
          <p:spPr>
            <a:xfrm>
              <a:off x="2727134" y="2545092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27020" y="2722219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4">
                  <a:moveTo>
                    <a:pt x="0" y="0"/>
                  </a:moveTo>
                  <a:lnTo>
                    <a:pt x="30264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7294" y="2760324"/>
            <a:ext cx="1326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26031" y="2938843"/>
          <a:ext cx="13303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64815"/>
            <a:ext cx="670560" cy="690245"/>
            <a:chOff x="2018984" y="1464815"/>
            <a:chExt cx="670560" cy="69024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90318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89" h="554989">
                  <a:moveTo>
                    <a:pt x="0" y="554571"/>
                  </a:moveTo>
                  <a:lnTo>
                    <a:pt x="554571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8685" y="1575421"/>
              <a:ext cx="70590" cy="7059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083968" y="1780869"/>
            <a:ext cx="4445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65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63" y="1565485"/>
            <a:ext cx="361950" cy="361950"/>
            <a:chOff x="2839663" y="1565485"/>
            <a:chExt cx="361950" cy="361950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27020" y="2356662"/>
          <a:ext cx="6699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bd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cd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6223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26031" y="2935147"/>
          <a:ext cx="13303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64815"/>
            <a:ext cx="668655" cy="685165"/>
            <a:chOff x="2018984" y="1464815"/>
            <a:chExt cx="668655" cy="68516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3968" y="1780869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37362" y="1984654"/>
            <a:ext cx="1031240" cy="224154"/>
            <a:chOff x="2137362" y="1984654"/>
            <a:chExt cx="1031240" cy="224154"/>
          </a:xfrm>
        </p:grpSpPr>
        <p:sp>
          <p:nvSpPr>
            <p:cNvPr id="26" name="object 26"/>
            <p:cNvSpPr/>
            <p:nvPr/>
          </p:nvSpPr>
          <p:spPr>
            <a:xfrm>
              <a:off x="2147522" y="2025940"/>
              <a:ext cx="1005840" cy="172720"/>
            </a:xfrm>
            <a:custGeom>
              <a:avLst/>
              <a:gdLst/>
              <a:ahLst/>
              <a:cxnLst/>
              <a:rect l="l" t="t" r="r" b="b"/>
              <a:pathLst>
                <a:path w="1005839" h="172719">
                  <a:moveTo>
                    <a:pt x="0" y="172499"/>
                  </a:moveTo>
                  <a:lnTo>
                    <a:pt x="1005387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7974" y="1992909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4" h="76200">
                  <a:moveTo>
                    <a:pt x="0" y="0"/>
                  </a:moveTo>
                  <a:lnTo>
                    <a:pt x="7540" y="10634"/>
                  </a:lnTo>
                  <a:lnTo>
                    <a:pt x="20006" y="20653"/>
                  </a:lnTo>
                  <a:lnTo>
                    <a:pt x="32979" y="28298"/>
                  </a:lnTo>
                  <a:lnTo>
                    <a:pt x="42042" y="31811"/>
                  </a:lnTo>
                  <a:lnTo>
                    <a:pt x="34669" y="38145"/>
                  </a:lnTo>
                  <a:lnTo>
                    <a:pt x="24985" y="49677"/>
                  </a:lnTo>
                  <a:lnTo>
                    <a:pt x="16572" y="63277"/>
                  </a:lnTo>
                  <a:lnTo>
                    <a:pt x="13006" y="75817"/>
                  </a:lnTo>
                </a:path>
              </a:pathLst>
            </a:custGeom>
            <a:ln w="1619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20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63" y="1565485"/>
            <a:ext cx="361950" cy="361950"/>
            <a:chOff x="2839663" y="1565485"/>
            <a:chExt cx="361950" cy="361950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27020" y="2356662"/>
          <a:ext cx="960119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bd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cd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6223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26031" y="2935147"/>
          <a:ext cx="13303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35"/>
              </a:spcBef>
            </a:pPr>
            <a:r>
              <a:rPr dirty="0"/>
              <a:t>Shortest</a:t>
            </a:r>
            <a:r>
              <a:rPr spc="110" dirty="0"/>
              <a:t> </a:t>
            </a:r>
            <a:r>
              <a:rPr dirty="0"/>
              <a:t>paths</a:t>
            </a:r>
            <a:r>
              <a:rPr spc="114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weighted</a:t>
            </a:r>
            <a:r>
              <a:rPr spc="114" dirty="0"/>
              <a:t> </a:t>
            </a:r>
            <a:r>
              <a:rPr spc="-1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89642"/>
            <a:ext cx="2517775" cy="8369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65"/>
              </a:spcBef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Suppose</a:t>
            </a:r>
            <a:r>
              <a:rPr sz="1000" b="1" spc="-4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you’re</a:t>
            </a:r>
            <a:r>
              <a:rPr sz="1000" b="1" spc="-4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travelling</a:t>
            </a:r>
            <a:r>
              <a:rPr sz="1000" b="1" spc="-4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around</a:t>
            </a:r>
            <a:r>
              <a:rPr sz="1000" b="1" spc="-3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Europe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3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Know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flights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10" dirty="0">
                <a:latin typeface="Arial"/>
                <a:cs typeface="Arial"/>
              </a:rPr>
              <a:t> prices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34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Cheapest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price?</a:t>
            </a:r>
            <a:endParaRPr sz="1000">
              <a:latin typeface="Arial"/>
              <a:cs typeface="Arial"/>
            </a:endParaRPr>
          </a:p>
          <a:p>
            <a:pPr marR="46355" algn="r">
              <a:lnSpc>
                <a:spcPct val="100000"/>
              </a:lnSpc>
              <a:spcBef>
                <a:spcPts val="865"/>
              </a:spcBef>
            </a:pPr>
            <a:r>
              <a:rPr sz="700" spc="-25" dirty="0">
                <a:latin typeface="Arial"/>
                <a:cs typeface="Arial"/>
              </a:rPr>
              <a:t>70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3835" y="1386874"/>
            <a:ext cx="326390" cy="326390"/>
          </a:xfrm>
          <a:custGeom>
            <a:avLst/>
            <a:gdLst/>
            <a:ahLst/>
            <a:cxnLst/>
            <a:rect l="l" t="t" r="r" b="b"/>
            <a:pathLst>
              <a:path w="326389" h="326389">
                <a:moveTo>
                  <a:pt x="326295" y="163147"/>
                </a:moveTo>
                <a:lnTo>
                  <a:pt x="320467" y="119776"/>
                </a:lnTo>
                <a:lnTo>
                  <a:pt x="304021" y="80803"/>
                </a:lnTo>
                <a:lnTo>
                  <a:pt x="278510" y="47784"/>
                </a:lnTo>
                <a:lnTo>
                  <a:pt x="245491" y="22274"/>
                </a:lnTo>
                <a:lnTo>
                  <a:pt x="206519" y="5827"/>
                </a:lnTo>
                <a:lnTo>
                  <a:pt x="163147" y="0"/>
                </a:lnTo>
                <a:lnTo>
                  <a:pt x="119776" y="5827"/>
                </a:lnTo>
                <a:lnTo>
                  <a:pt x="80803" y="22274"/>
                </a:lnTo>
                <a:lnTo>
                  <a:pt x="47784" y="47784"/>
                </a:lnTo>
                <a:lnTo>
                  <a:pt x="22274" y="80803"/>
                </a:lnTo>
                <a:lnTo>
                  <a:pt x="5827" y="119776"/>
                </a:lnTo>
                <a:lnTo>
                  <a:pt x="0" y="163147"/>
                </a:lnTo>
                <a:lnTo>
                  <a:pt x="5827" y="206519"/>
                </a:lnTo>
                <a:lnTo>
                  <a:pt x="22274" y="245491"/>
                </a:lnTo>
                <a:lnTo>
                  <a:pt x="47784" y="278510"/>
                </a:lnTo>
                <a:lnTo>
                  <a:pt x="80803" y="304021"/>
                </a:lnTo>
                <a:lnTo>
                  <a:pt x="119776" y="320467"/>
                </a:lnTo>
                <a:lnTo>
                  <a:pt x="163147" y="326295"/>
                </a:lnTo>
                <a:lnTo>
                  <a:pt x="206519" y="320467"/>
                </a:lnTo>
                <a:lnTo>
                  <a:pt x="245491" y="304021"/>
                </a:lnTo>
                <a:lnTo>
                  <a:pt x="278510" y="278510"/>
                </a:lnTo>
                <a:lnTo>
                  <a:pt x="304021" y="245491"/>
                </a:lnTo>
                <a:lnTo>
                  <a:pt x="320467" y="206519"/>
                </a:lnTo>
                <a:lnTo>
                  <a:pt x="326295" y="163147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33063" y="1471941"/>
            <a:ext cx="2279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HEL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8387" y="2301438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297190" y="148595"/>
                </a:moveTo>
                <a:lnTo>
                  <a:pt x="289615" y="101627"/>
                </a:lnTo>
                <a:lnTo>
                  <a:pt x="268520" y="60836"/>
                </a:lnTo>
                <a:lnTo>
                  <a:pt x="236354" y="28669"/>
                </a:lnTo>
                <a:lnTo>
                  <a:pt x="195563" y="7575"/>
                </a:lnTo>
                <a:lnTo>
                  <a:pt x="148595" y="0"/>
                </a:lnTo>
                <a:lnTo>
                  <a:pt x="101627" y="7575"/>
                </a:lnTo>
                <a:lnTo>
                  <a:pt x="60836" y="28669"/>
                </a:lnTo>
                <a:lnTo>
                  <a:pt x="28669" y="60836"/>
                </a:lnTo>
                <a:lnTo>
                  <a:pt x="7575" y="101627"/>
                </a:lnTo>
                <a:lnTo>
                  <a:pt x="0" y="148595"/>
                </a:lnTo>
                <a:lnTo>
                  <a:pt x="7575" y="195563"/>
                </a:lnTo>
                <a:lnTo>
                  <a:pt x="28669" y="236354"/>
                </a:lnTo>
                <a:lnTo>
                  <a:pt x="60836" y="268520"/>
                </a:lnTo>
                <a:lnTo>
                  <a:pt x="101627" y="289615"/>
                </a:lnTo>
                <a:lnTo>
                  <a:pt x="148595" y="297190"/>
                </a:lnTo>
                <a:lnTo>
                  <a:pt x="195563" y="289615"/>
                </a:lnTo>
                <a:lnTo>
                  <a:pt x="236354" y="268520"/>
                </a:lnTo>
                <a:lnTo>
                  <a:pt x="268520" y="236354"/>
                </a:lnTo>
                <a:lnTo>
                  <a:pt x="289615" y="195563"/>
                </a:lnTo>
                <a:lnTo>
                  <a:pt x="297190" y="148595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49916" y="2371939"/>
            <a:ext cx="1943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RIX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76536" y="137958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4">
                <a:moveTo>
                  <a:pt x="340869" y="170434"/>
                </a:moveTo>
                <a:lnTo>
                  <a:pt x="334781" y="125126"/>
                </a:lnTo>
                <a:lnTo>
                  <a:pt x="317600" y="84412"/>
                </a:lnTo>
                <a:lnTo>
                  <a:pt x="290950" y="49918"/>
                </a:lnTo>
                <a:lnTo>
                  <a:pt x="256457" y="23269"/>
                </a:lnTo>
                <a:lnTo>
                  <a:pt x="215743" y="6088"/>
                </a:lnTo>
                <a:lnTo>
                  <a:pt x="170435" y="0"/>
                </a:lnTo>
                <a:lnTo>
                  <a:pt x="125126" y="6088"/>
                </a:lnTo>
                <a:lnTo>
                  <a:pt x="84412" y="23269"/>
                </a:lnTo>
                <a:lnTo>
                  <a:pt x="49918" y="49918"/>
                </a:lnTo>
                <a:lnTo>
                  <a:pt x="23269" y="84412"/>
                </a:lnTo>
                <a:lnTo>
                  <a:pt x="6088" y="125126"/>
                </a:lnTo>
                <a:lnTo>
                  <a:pt x="0" y="170434"/>
                </a:lnTo>
                <a:lnTo>
                  <a:pt x="6088" y="215743"/>
                </a:lnTo>
                <a:lnTo>
                  <a:pt x="23269" y="256456"/>
                </a:lnTo>
                <a:lnTo>
                  <a:pt x="49918" y="290950"/>
                </a:lnTo>
                <a:lnTo>
                  <a:pt x="84412" y="317600"/>
                </a:lnTo>
                <a:lnTo>
                  <a:pt x="125126" y="334781"/>
                </a:lnTo>
                <a:lnTo>
                  <a:pt x="170435" y="340869"/>
                </a:lnTo>
                <a:lnTo>
                  <a:pt x="215743" y="334781"/>
                </a:lnTo>
                <a:lnTo>
                  <a:pt x="256457" y="317600"/>
                </a:lnTo>
                <a:lnTo>
                  <a:pt x="290950" y="290950"/>
                </a:lnTo>
                <a:lnTo>
                  <a:pt x="317600" y="256456"/>
                </a:lnTo>
                <a:lnTo>
                  <a:pt x="334781" y="215743"/>
                </a:lnTo>
                <a:lnTo>
                  <a:pt x="340869" y="170434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4658" y="1471941"/>
            <a:ext cx="245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ARN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0587" y="1383649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332745" y="166372"/>
                </a:moveTo>
                <a:lnTo>
                  <a:pt x="326802" y="122143"/>
                </a:lnTo>
                <a:lnTo>
                  <a:pt x="310030" y="82400"/>
                </a:lnTo>
                <a:lnTo>
                  <a:pt x="284016" y="48728"/>
                </a:lnTo>
                <a:lnTo>
                  <a:pt x="250344" y="22714"/>
                </a:lnTo>
                <a:lnTo>
                  <a:pt x="210601" y="5942"/>
                </a:lnTo>
                <a:lnTo>
                  <a:pt x="166372" y="0"/>
                </a:lnTo>
                <a:lnTo>
                  <a:pt x="122143" y="5942"/>
                </a:lnTo>
                <a:lnTo>
                  <a:pt x="82400" y="22714"/>
                </a:lnTo>
                <a:lnTo>
                  <a:pt x="48729" y="48728"/>
                </a:lnTo>
                <a:lnTo>
                  <a:pt x="22714" y="82400"/>
                </a:lnTo>
                <a:lnTo>
                  <a:pt x="5942" y="122143"/>
                </a:lnTo>
                <a:lnTo>
                  <a:pt x="0" y="166372"/>
                </a:lnTo>
                <a:lnTo>
                  <a:pt x="5942" y="210601"/>
                </a:lnTo>
                <a:lnTo>
                  <a:pt x="22714" y="250344"/>
                </a:lnTo>
                <a:lnTo>
                  <a:pt x="48729" y="284016"/>
                </a:lnTo>
                <a:lnTo>
                  <a:pt x="82400" y="310030"/>
                </a:lnTo>
                <a:lnTo>
                  <a:pt x="122143" y="326802"/>
                </a:lnTo>
                <a:lnTo>
                  <a:pt x="166372" y="332745"/>
                </a:lnTo>
                <a:lnTo>
                  <a:pt x="210601" y="326802"/>
                </a:lnTo>
                <a:lnTo>
                  <a:pt x="250344" y="310030"/>
                </a:lnTo>
                <a:lnTo>
                  <a:pt x="284016" y="284016"/>
                </a:lnTo>
                <a:lnTo>
                  <a:pt x="310030" y="250344"/>
                </a:lnTo>
                <a:lnTo>
                  <a:pt x="326802" y="210601"/>
                </a:lnTo>
                <a:lnTo>
                  <a:pt x="332745" y="166372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0222" y="1472398"/>
            <a:ext cx="23367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OSL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3343" y="2276417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4" h="347344">
                <a:moveTo>
                  <a:pt x="347233" y="173616"/>
                </a:moveTo>
                <a:lnTo>
                  <a:pt x="341031" y="127461"/>
                </a:lnTo>
                <a:lnTo>
                  <a:pt x="323529" y="85988"/>
                </a:lnTo>
                <a:lnTo>
                  <a:pt x="296382" y="50850"/>
                </a:lnTo>
                <a:lnTo>
                  <a:pt x="261244" y="23703"/>
                </a:lnTo>
                <a:lnTo>
                  <a:pt x="219771" y="6201"/>
                </a:lnTo>
                <a:lnTo>
                  <a:pt x="173616" y="0"/>
                </a:lnTo>
                <a:lnTo>
                  <a:pt x="127461" y="6201"/>
                </a:lnTo>
                <a:lnTo>
                  <a:pt x="85988" y="23703"/>
                </a:lnTo>
                <a:lnTo>
                  <a:pt x="50850" y="50850"/>
                </a:lnTo>
                <a:lnTo>
                  <a:pt x="23703" y="85988"/>
                </a:lnTo>
                <a:lnTo>
                  <a:pt x="6201" y="127461"/>
                </a:lnTo>
                <a:lnTo>
                  <a:pt x="0" y="173616"/>
                </a:lnTo>
                <a:lnTo>
                  <a:pt x="6201" y="219771"/>
                </a:lnTo>
                <a:lnTo>
                  <a:pt x="23703" y="261244"/>
                </a:lnTo>
                <a:lnTo>
                  <a:pt x="50850" y="296382"/>
                </a:lnTo>
                <a:lnTo>
                  <a:pt x="85988" y="323529"/>
                </a:lnTo>
                <a:lnTo>
                  <a:pt x="127461" y="341031"/>
                </a:lnTo>
                <a:lnTo>
                  <a:pt x="173616" y="347233"/>
                </a:lnTo>
                <a:lnTo>
                  <a:pt x="219771" y="341031"/>
                </a:lnTo>
                <a:lnTo>
                  <a:pt x="261244" y="323529"/>
                </a:lnTo>
                <a:lnTo>
                  <a:pt x="296382" y="296382"/>
                </a:lnTo>
                <a:lnTo>
                  <a:pt x="323529" y="261244"/>
                </a:lnTo>
                <a:lnTo>
                  <a:pt x="341031" y="219771"/>
                </a:lnTo>
                <a:lnTo>
                  <a:pt x="347233" y="173616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21827" y="2372397"/>
            <a:ext cx="250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AMS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8160" y="2281245"/>
            <a:ext cx="337820" cy="337820"/>
          </a:xfrm>
          <a:custGeom>
            <a:avLst/>
            <a:gdLst/>
            <a:ahLst/>
            <a:cxnLst/>
            <a:rect l="l" t="t" r="r" b="b"/>
            <a:pathLst>
              <a:path w="337819" h="337819">
                <a:moveTo>
                  <a:pt x="337576" y="168788"/>
                </a:moveTo>
                <a:lnTo>
                  <a:pt x="331547" y="123917"/>
                </a:lnTo>
                <a:lnTo>
                  <a:pt x="314532" y="83597"/>
                </a:lnTo>
                <a:lnTo>
                  <a:pt x="288140" y="49436"/>
                </a:lnTo>
                <a:lnTo>
                  <a:pt x="253979" y="23044"/>
                </a:lnTo>
                <a:lnTo>
                  <a:pt x="213659" y="6029"/>
                </a:lnTo>
                <a:lnTo>
                  <a:pt x="168788" y="0"/>
                </a:lnTo>
                <a:lnTo>
                  <a:pt x="123917" y="6029"/>
                </a:lnTo>
                <a:lnTo>
                  <a:pt x="83597" y="23044"/>
                </a:lnTo>
                <a:lnTo>
                  <a:pt x="49436" y="49436"/>
                </a:lnTo>
                <a:lnTo>
                  <a:pt x="23044" y="83597"/>
                </a:lnTo>
                <a:lnTo>
                  <a:pt x="6029" y="123917"/>
                </a:lnTo>
                <a:lnTo>
                  <a:pt x="0" y="168788"/>
                </a:lnTo>
                <a:lnTo>
                  <a:pt x="6029" y="213659"/>
                </a:lnTo>
                <a:lnTo>
                  <a:pt x="23044" y="253979"/>
                </a:lnTo>
                <a:lnTo>
                  <a:pt x="49436" y="288140"/>
                </a:lnTo>
                <a:lnTo>
                  <a:pt x="83597" y="314532"/>
                </a:lnTo>
                <a:lnTo>
                  <a:pt x="123917" y="331547"/>
                </a:lnTo>
                <a:lnTo>
                  <a:pt x="168788" y="337576"/>
                </a:lnTo>
                <a:lnTo>
                  <a:pt x="213659" y="331547"/>
                </a:lnTo>
                <a:lnTo>
                  <a:pt x="253979" y="314532"/>
                </a:lnTo>
                <a:lnTo>
                  <a:pt x="288140" y="288140"/>
                </a:lnTo>
                <a:lnTo>
                  <a:pt x="314532" y="253979"/>
                </a:lnTo>
                <a:lnTo>
                  <a:pt x="331547" y="213659"/>
                </a:lnTo>
                <a:lnTo>
                  <a:pt x="337576" y="168788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7443" y="2372397"/>
            <a:ext cx="2393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LON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6982" y="1718231"/>
            <a:ext cx="0" cy="565785"/>
          </a:xfrm>
          <a:custGeom>
            <a:avLst/>
            <a:gdLst/>
            <a:ahLst/>
            <a:cxnLst/>
            <a:rect l="l" t="t" r="r" b="b"/>
            <a:pathLst>
              <a:path h="565785">
                <a:moveTo>
                  <a:pt x="0" y="0"/>
                </a:moveTo>
                <a:lnTo>
                  <a:pt x="0" y="565493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81514" y="1936676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5119" y="1550022"/>
            <a:ext cx="544195" cy="0"/>
          </a:xfrm>
          <a:custGeom>
            <a:avLst/>
            <a:gdLst/>
            <a:ahLst/>
            <a:cxnLst/>
            <a:rect l="l" t="t" r="r" b="b"/>
            <a:pathLst>
              <a:path w="544195">
                <a:moveTo>
                  <a:pt x="543654" y="0"/>
                </a:move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38677" y="1399707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50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06387" y="1244109"/>
            <a:ext cx="1548130" cy="1221105"/>
          </a:xfrm>
          <a:custGeom>
            <a:avLst/>
            <a:gdLst/>
            <a:ahLst/>
            <a:cxnLst/>
            <a:rect l="l" t="t" r="r" b="b"/>
            <a:pathLst>
              <a:path w="1548129" h="1221105">
                <a:moveTo>
                  <a:pt x="1494924" y="221811"/>
                </a:moveTo>
                <a:lnTo>
                  <a:pt x="1447332" y="195093"/>
                </a:lnTo>
                <a:lnTo>
                  <a:pt x="1399848" y="170095"/>
                </a:lnTo>
                <a:lnTo>
                  <a:pt x="1352468" y="146815"/>
                </a:lnTo>
                <a:lnTo>
                  <a:pt x="1305187" y="125251"/>
                </a:lnTo>
                <a:lnTo>
                  <a:pt x="1257999" y="105404"/>
                </a:lnTo>
                <a:lnTo>
                  <a:pt x="1210899" y="87271"/>
                </a:lnTo>
                <a:lnTo>
                  <a:pt x="1163881" y="70852"/>
                </a:lnTo>
                <a:lnTo>
                  <a:pt x="1116942" y="56146"/>
                </a:lnTo>
                <a:lnTo>
                  <a:pt x="1070074" y="43150"/>
                </a:lnTo>
                <a:lnTo>
                  <a:pt x="1023274" y="31865"/>
                </a:lnTo>
                <a:lnTo>
                  <a:pt x="976535" y="22289"/>
                </a:lnTo>
                <a:lnTo>
                  <a:pt x="929853" y="14420"/>
                </a:lnTo>
                <a:lnTo>
                  <a:pt x="883223" y="8258"/>
                </a:lnTo>
                <a:lnTo>
                  <a:pt x="836638" y="3801"/>
                </a:lnTo>
                <a:lnTo>
                  <a:pt x="790094" y="1049"/>
                </a:lnTo>
                <a:lnTo>
                  <a:pt x="743585" y="0"/>
                </a:lnTo>
                <a:lnTo>
                  <a:pt x="697107" y="652"/>
                </a:lnTo>
                <a:lnTo>
                  <a:pt x="650654" y="3006"/>
                </a:lnTo>
                <a:lnTo>
                  <a:pt x="604221" y="7059"/>
                </a:lnTo>
                <a:lnTo>
                  <a:pt x="557802" y="12810"/>
                </a:lnTo>
                <a:lnTo>
                  <a:pt x="511393" y="20259"/>
                </a:lnTo>
                <a:lnTo>
                  <a:pt x="464987" y="29404"/>
                </a:lnTo>
                <a:lnTo>
                  <a:pt x="418581" y="40244"/>
                </a:lnTo>
                <a:lnTo>
                  <a:pt x="372167" y="52777"/>
                </a:lnTo>
                <a:lnTo>
                  <a:pt x="325743" y="67004"/>
                </a:lnTo>
                <a:lnTo>
                  <a:pt x="279301" y="82922"/>
                </a:lnTo>
                <a:lnTo>
                  <a:pt x="232837" y="100530"/>
                </a:lnTo>
                <a:lnTo>
                  <a:pt x="186345" y="119827"/>
                </a:lnTo>
                <a:lnTo>
                  <a:pt x="139821" y="140812"/>
                </a:lnTo>
                <a:lnTo>
                  <a:pt x="93259" y="163484"/>
                </a:lnTo>
                <a:lnTo>
                  <a:pt x="46653" y="187842"/>
                </a:lnTo>
                <a:lnTo>
                  <a:pt x="0" y="213884"/>
                </a:lnTo>
              </a:path>
              <a:path w="1548129" h="1221105">
                <a:moveTo>
                  <a:pt x="1547921" y="446276"/>
                </a:moveTo>
                <a:lnTo>
                  <a:pt x="1517887" y="490962"/>
                </a:lnTo>
                <a:lnTo>
                  <a:pt x="1487292" y="534290"/>
                </a:lnTo>
                <a:lnTo>
                  <a:pt x="1456133" y="576263"/>
                </a:lnTo>
                <a:lnTo>
                  <a:pt x="1424404" y="616882"/>
                </a:lnTo>
                <a:lnTo>
                  <a:pt x="1392103" y="656152"/>
                </a:lnTo>
                <a:lnTo>
                  <a:pt x="1359225" y="694075"/>
                </a:lnTo>
                <a:lnTo>
                  <a:pt x="1325766" y="730653"/>
                </a:lnTo>
                <a:lnTo>
                  <a:pt x="1291722" y="765890"/>
                </a:lnTo>
                <a:lnTo>
                  <a:pt x="1257088" y="799789"/>
                </a:lnTo>
                <a:lnTo>
                  <a:pt x="1221861" y="832352"/>
                </a:lnTo>
                <a:lnTo>
                  <a:pt x="1186037" y="863583"/>
                </a:lnTo>
                <a:lnTo>
                  <a:pt x="1149611" y="893485"/>
                </a:lnTo>
                <a:lnTo>
                  <a:pt x="1112580" y="922059"/>
                </a:lnTo>
                <a:lnTo>
                  <a:pt x="1074939" y="949310"/>
                </a:lnTo>
                <a:lnTo>
                  <a:pt x="1036685" y="975239"/>
                </a:lnTo>
                <a:lnTo>
                  <a:pt x="997812" y="999851"/>
                </a:lnTo>
                <a:lnTo>
                  <a:pt x="958318" y="1023147"/>
                </a:lnTo>
                <a:lnTo>
                  <a:pt x="918198" y="1045131"/>
                </a:lnTo>
                <a:lnTo>
                  <a:pt x="877448" y="1065806"/>
                </a:lnTo>
                <a:lnTo>
                  <a:pt x="836063" y="1085174"/>
                </a:lnTo>
                <a:lnTo>
                  <a:pt x="794040" y="1103239"/>
                </a:lnTo>
                <a:lnTo>
                  <a:pt x="751376" y="1120003"/>
                </a:lnTo>
                <a:lnTo>
                  <a:pt x="708064" y="1135469"/>
                </a:lnTo>
                <a:lnTo>
                  <a:pt x="664103" y="1149640"/>
                </a:lnTo>
                <a:lnTo>
                  <a:pt x="619486" y="1162519"/>
                </a:lnTo>
                <a:lnTo>
                  <a:pt x="574211" y="1174109"/>
                </a:lnTo>
                <a:lnTo>
                  <a:pt x="528274" y="1184413"/>
                </a:lnTo>
                <a:lnTo>
                  <a:pt x="481669" y="1193434"/>
                </a:lnTo>
                <a:lnTo>
                  <a:pt x="434394" y="1201174"/>
                </a:lnTo>
                <a:lnTo>
                  <a:pt x="386444" y="1207637"/>
                </a:lnTo>
                <a:lnTo>
                  <a:pt x="337815" y="1212825"/>
                </a:lnTo>
                <a:lnTo>
                  <a:pt x="288502" y="1216741"/>
                </a:lnTo>
                <a:lnTo>
                  <a:pt x="238503" y="1219388"/>
                </a:lnTo>
                <a:lnTo>
                  <a:pt x="187812" y="1220770"/>
                </a:lnTo>
                <a:lnTo>
                  <a:pt x="136426" y="1220888"/>
                </a:lnTo>
                <a:lnTo>
                  <a:pt x="84340" y="1219746"/>
                </a:lnTo>
                <a:lnTo>
                  <a:pt x="31551" y="12173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16148" y="2308710"/>
            <a:ext cx="1733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110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23871" y="1603211"/>
            <a:ext cx="2364105" cy="788035"/>
          </a:xfrm>
          <a:custGeom>
            <a:avLst/>
            <a:gdLst/>
            <a:ahLst/>
            <a:cxnLst/>
            <a:rect l="l" t="t" r="r" b="b"/>
            <a:pathLst>
              <a:path w="2364104" h="788035">
                <a:moveTo>
                  <a:pt x="2363542" y="0"/>
                </a:moveTo>
                <a:lnTo>
                  <a:pt x="0" y="787849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13089" y="2008202"/>
            <a:ext cx="1733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190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8487" y="2526859"/>
            <a:ext cx="2406015" cy="360680"/>
          </a:xfrm>
          <a:custGeom>
            <a:avLst/>
            <a:gdLst/>
            <a:ahLst/>
            <a:cxnLst/>
            <a:rect l="l" t="t" r="r" b="b"/>
            <a:pathLst>
              <a:path w="2406015" h="360680">
                <a:moveTo>
                  <a:pt x="2405427" y="0"/>
                </a:moveTo>
                <a:lnTo>
                  <a:pt x="2358320" y="26959"/>
                </a:lnTo>
                <a:lnTo>
                  <a:pt x="2311298" y="52869"/>
                </a:lnTo>
                <a:lnTo>
                  <a:pt x="2264356" y="77730"/>
                </a:lnTo>
                <a:lnTo>
                  <a:pt x="2217493" y="101541"/>
                </a:lnTo>
                <a:lnTo>
                  <a:pt x="2170705" y="124304"/>
                </a:lnTo>
                <a:lnTo>
                  <a:pt x="2123988" y="146019"/>
                </a:lnTo>
                <a:lnTo>
                  <a:pt x="2077341" y="166685"/>
                </a:lnTo>
                <a:lnTo>
                  <a:pt x="2030759" y="186304"/>
                </a:lnTo>
                <a:lnTo>
                  <a:pt x="1984241" y="204875"/>
                </a:lnTo>
                <a:lnTo>
                  <a:pt x="1937782" y="222399"/>
                </a:lnTo>
                <a:lnTo>
                  <a:pt x="1891379" y="238875"/>
                </a:lnTo>
                <a:lnTo>
                  <a:pt x="1845031" y="254305"/>
                </a:lnTo>
                <a:lnTo>
                  <a:pt x="1798733" y="268688"/>
                </a:lnTo>
                <a:lnTo>
                  <a:pt x="1752482" y="282026"/>
                </a:lnTo>
                <a:lnTo>
                  <a:pt x="1706276" y="294317"/>
                </a:lnTo>
                <a:lnTo>
                  <a:pt x="1660112" y="305563"/>
                </a:lnTo>
                <a:lnTo>
                  <a:pt x="1613986" y="315763"/>
                </a:lnTo>
                <a:lnTo>
                  <a:pt x="1567895" y="324918"/>
                </a:lnTo>
                <a:lnTo>
                  <a:pt x="1521836" y="333028"/>
                </a:lnTo>
                <a:lnTo>
                  <a:pt x="1475807" y="340094"/>
                </a:lnTo>
                <a:lnTo>
                  <a:pt x="1429803" y="346116"/>
                </a:lnTo>
                <a:lnTo>
                  <a:pt x="1383823" y="351094"/>
                </a:lnTo>
                <a:lnTo>
                  <a:pt x="1337863" y="355028"/>
                </a:lnTo>
                <a:lnTo>
                  <a:pt x="1291920" y="357918"/>
                </a:lnTo>
                <a:lnTo>
                  <a:pt x="1245990" y="359766"/>
                </a:lnTo>
                <a:lnTo>
                  <a:pt x="1200072" y="360571"/>
                </a:lnTo>
                <a:lnTo>
                  <a:pt x="1154161" y="360333"/>
                </a:lnTo>
                <a:lnTo>
                  <a:pt x="1108256" y="359053"/>
                </a:lnTo>
                <a:lnTo>
                  <a:pt x="1062352" y="356731"/>
                </a:lnTo>
                <a:lnTo>
                  <a:pt x="1016446" y="353367"/>
                </a:lnTo>
                <a:lnTo>
                  <a:pt x="970536" y="348962"/>
                </a:lnTo>
                <a:lnTo>
                  <a:pt x="924619" y="343515"/>
                </a:lnTo>
                <a:lnTo>
                  <a:pt x="878691" y="337028"/>
                </a:lnTo>
                <a:lnTo>
                  <a:pt x="832750" y="329500"/>
                </a:lnTo>
                <a:lnTo>
                  <a:pt x="786791" y="320932"/>
                </a:lnTo>
                <a:lnTo>
                  <a:pt x="740814" y="311324"/>
                </a:lnTo>
                <a:lnTo>
                  <a:pt x="694813" y="300676"/>
                </a:lnTo>
                <a:lnTo>
                  <a:pt x="648787" y="288988"/>
                </a:lnTo>
                <a:lnTo>
                  <a:pt x="602732" y="276262"/>
                </a:lnTo>
                <a:lnTo>
                  <a:pt x="556645" y="262496"/>
                </a:lnTo>
                <a:lnTo>
                  <a:pt x="510523" y="247692"/>
                </a:lnTo>
                <a:lnTo>
                  <a:pt x="464363" y="231849"/>
                </a:lnTo>
                <a:lnTo>
                  <a:pt x="418162" y="214969"/>
                </a:lnTo>
                <a:lnTo>
                  <a:pt x="371916" y="197050"/>
                </a:lnTo>
                <a:lnTo>
                  <a:pt x="325624" y="178094"/>
                </a:lnTo>
                <a:lnTo>
                  <a:pt x="279281" y="158101"/>
                </a:lnTo>
                <a:lnTo>
                  <a:pt x="232886" y="137071"/>
                </a:lnTo>
                <a:lnTo>
                  <a:pt x="186433" y="115004"/>
                </a:lnTo>
                <a:lnTo>
                  <a:pt x="139922" y="91901"/>
                </a:lnTo>
                <a:lnTo>
                  <a:pt x="93347" y="67762"/>
                </a:lnTo>
                <a:lnTo>
                  <a:pt x="46708" y="42587"/>
                </a:lnTo>
                <a:lnTo>
                  <a:pt x="0" y="1637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245258" y="2736319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90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95228" y="1594387"/>
            <a:ext cx="1595120" cy="772795"/>
          </a:xfrm>
          <a:custGeom>
            <a:avLst/>
            <a:gdLst/>
            <a:ahLst/>
            <a:cxnLst/>
            <a:rect l="l" t="t" r="r" b="b"/>
            <a:pathLst>
              <a:path w="1595120" h="772794">
                <a:moveTo>
                  <a:pt x="686139" y="0"/>
                </a:moveTo>
                <a:lnTo>
                  <a:pt x="634447" y="14883"/>
                </a:lnTo>
                <a:lnTo>
                  <a:pt x="584748" y="31440"/>
                </a:lnTo>
                <a:lnTo>
                  <a:pt x="537027" y="49681"/>
                </a:lnTo>
                <a:lnTo>
                  <a:pt x="491271" y="69612"/>
                </a:lnTo>
                <a:lnTo>
                  <a:pt x="447465" y="91244"/>
                </a:lnTo>
                <a:lnTo>
                  <a:pt x="405593" y="114584"/>
                </a:lnTo>
                <a:lnTo>
                  <a:pt x="365643" y="139641"/>
                </a:lnTo>
                <a:lnTo>
                  <a:pt x="327600" y="166423"/>
                </a:lnTo>
                <a:lnTo>
                  <a:pt x="291448" y="194940"/>
                </a:lnTo>
                <a:lnTo>
                  <a:pt x="257175" y="225199"/>
                </a:lnTo>
                <a:lnTo>
                  <a:pt x="224765" y="257209"/>
                </a:lnTo>
                <a:lnTo>
                  <a:pt x="194205" y="290979"/>
                </a:lnTo>
                <a:lnTo>
                  <a:pt x="165479" y="326517"/>
                </a:lnTo>
                <a:lnTo>
                  <a:pt x="138573" y="363832"/>
                </a:lnTo>
                <a:lnTo>
                  <a:pt x="113474" y="402932"/>
                </a:lnTo>
                <a:lnTo>
                  <a:pt x="90166" y="443826"/>
                </a:lnTo>
                <a:lnTo>
                  <a:pt x="68636" y="486522"/>
                </a:lnTo>
                <a:lnTo>
                  <a:pt x="48868" y="531030"/>
                </a:lnTo>
                <a:lnTo>
                  <a:pt x="30849" y="577357"/>
                </a:lnTo>
                <a:lnTo>
                  <a:pt x="14564" y="625512"/>
                </a:lnTo>
                <a:lnTo>
                  <a:pt x="0" y="675503"/>
                </a:lnTo>
              </a:path>
              <a:path w="1595120" h="772794">
                <a:moveTo>
                  <a:pt x="1594785" y="34112"/>
                </a:moveTo>
                <a:lnTo>
                  <a:pt x="118520" y="7722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73645" y="1629381"/>
            <a:ext cx="759460" cy="3524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700" spc="-25" dirty="0">
                <a:latin typeface="Arial"/>
                <a:cs typeface="Arial"/>
              </a:rPr>
              <a:t>80</a:t>
            </a:r>
            <a:endParaRPr sz="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latin typeface="Arial"/>
                <a:cs typeface="Arial"/>
              </a:rPr>
              <a:t>120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31046" y="1550022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540429" y="0"/>
                </a:move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33002" y="1399707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30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33450" y="2450033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534832" y="0"/>
                </a:moveTo>
                <a:lnTo>
                  <a:pt x="0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32623" y="2459090"/>
            <a:ext cx="1244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Arial"/>
                <a:cs typeface="Arial"/>
              </a:rPr>
              <a:t>40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2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47294" y="3126618"/>
            <a:ext cx="3124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BFS?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3727"/>
            <a:ext cx="1651635" cy="931544"/>
            <a:chOff x="1229889" y="1383727"/>
            <a:chExt cx="1651635" cy="9315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905" y="1383727"/>
              <a:ext cx="223064" cy="223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64815"/>
            <a:ext cx="666750" cy="690245"/>
            <a:chOff x="2018984" y="1464815"/>
            <a:chExt cx="666750" cy="69024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4">
                  <a:moveTo>
                    <a:pt x="0" y="0"/>
                  </a:moveTo>
                  <a:lnTo>
                    <a:pt x="48036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16532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93897"/>
              <a:ext cx="551180" cy="551180"/>
            </a:xfrm>
            <a:custGeom>
              <a:avLst/>
              <a:gdLst/>
              <a:ahLst/>
              <a:cxnLst/>
              <a:rect l="l" t="t" r="r" b="b"/>
              <a:pathLst>
                <a:path w="551180" h="551180">
                  <a:moveTo>
                    <a:pt x="0" y="550993"/>
                  </a:moveTo>
                  <a:lnTo>
                    <a:pt x="550993" y="0"/>
                  </a:lnTo>
                </a:path>
              </a:pathLst>
            </a:custGeom>
            <a:ln w="202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5106" y="1579000"/>
              <a:ext cx="70590" cy="7059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083968" y="1781643"/>
            <a:ext cx="4425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375F9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43223" y="1569045"/>
            <a:ext cx="358775" cy="358775"/>
            <a:chOff x="2843223" y="1569045"/>
            <a:chExt cx="358775" cy="358775"/>
          </a:xfrm>
        </p:grpSpPr>
        <p:sp>
          <p:nvSpPr>
            <p:cNvPr id="30" name="object 30"/>
            <p:cNvSpPr/>
            <p:nvPr/>
          </p:nvSpPr>
          <p:spPr>
            <a:xfrm>
              <a:off x="2848303" y="1574125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5">
                  <a:moveTo>
                    <a:pt x="0" y="0"/>
                  </a:moveTo>
                  <a:lnTo>
                    <a:pt x="344580" y="3445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5017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691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700">
              <a:latin typeface="Arial"/>
              <a:cs typeface="Arial"/>
            </a:endParaRPr>
          </a:p>
          <a:p>
            <a:pPr marR="926465" algn="r">
              <a:lnSpc>
                <a:spcPct val="100000"/>
              </a:lnSpc>
              <a:spcBef>
                <a:spcPts val="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7020" y="2356662"/>
            <a:ext cx="162560" cy="364490"/>
            <a:chOff x="2427020" y="2356662"/>
            <a:chExt cx="162560" cy="364490"/>
          </a:xfrm>
        </p:grpSpPr>
        <p:sp>
          <p:nvSpPr>
            <p:cNvPr id="34" name="object 34"/>
            <p:cNvSpPr/>
            <p:nvPr/>
          </p:nvSpPr>
          <p:spPr>
            <a:xfrm>
              <a:off x="2427020" y="235919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9548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6443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7020" y="25388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6443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7020" y="271852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26031" y="2935147"/>
          <a:ext cx="127381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596650"/>
            <a:ext cx="60960" cy="506730"/>
            <a:chOff x="2018984" y="1596650"/>
            <a:chExt cx="60960" cy="506730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83968" y="17808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14727" y="1464815"/>
            <a:ext cx="573405" cy="685165"/>
            <a:chOff x="2114727" y="1464815"/>
            <a:chExt cx="573405" cy="685165"/>
          </a:xfrm>
        </p:grpSpPr>
        <p:sp>
          <p:nvSpPr>
            <p:cNvPr id="22" name="object 22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41524" y="17798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37362" y="1984654"/>
            <a:ext cx="1031240" cy="224154"/>
            <a:chOff x="2137362" y="1984654"/>
            <a:chExt cx="1031240" cy="224154"/>
          </a:xfrm>
        </p:grpSpPr>
        <p:sp>
          <p:nvSpPr>
            <p:cNvPr id="28" name="object 28"/>
            <p:cNvSpPr/>
            <p:nvPr/>
          </p:nvSpPr>
          <p:spPr>
            <a:xfrm>
              <a:off x="2147522" y="2025940"/>
              <a:ext cx="1005840" cy="172720"/>
            </a:xfrm>
            <a:custGeom>
              <a:avLst/>
              <a:gdLst/>
              <a:ahLst/>
              <a:cxnLst/>
              <a:rect l="l" t="t" r="r" b="b"/>
              <a:pathLst>
                <a:path w="1005839" h="172719">
                  <a:moveTo>
                    <a:pt x="0" y="172499"/>
                  </a:moveTo>
                  <a:lnTo>
                    <a:pt x="1005387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7974" y="1992909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4" h="76200">
                  <a:moveTo>
                    <a:pt x="0" y="0"/>
                  </a:moveTo>
                  <a:lnTo>
                    <a:pt x="7540" y="10634"/>
                  </a:lnTo>
                  <a:lnTo>
                    <a:pt x="20006" y="20653"/>
                  </a:lnTo>
                  <a:lnTo>
                    <a:pt x="32979" y="28298"/>
                  </a:lnTo>
                  <a:lnTo>
                    <a:pt x="42042" y="31811"/>
                  </a:lnTo>
                  <a:lnTo>
                    <a:pt x="34669" y="38145"/>
                  </a:lnTo>
                  <a:lnTo>
                    <a:pt x="24985" y="49677"/>
                  </a:lnTo>
                  <a:lnTo>
                    <a:pt x="16572" y="63277"/>
                  </a:lnTo>
                  <a:lnTo>
                    <a:pt x="13006" y="75817"/>
                  </a:lnTo>
                </a:path>
              </a:pathLst>
            </a:custGeom>
            <a:ln w="1619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23159" y="21203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39644" y="1565466"/>
            <a:ext cx="362585" cy="362585"/>
            <a:chOff x="2839644" y="1565466"/>
            <a:chExt cx="362585" cy="362585"/>
          </a:xfrm>
        </p:grpSpPr>
        <p:sp>
          <p:nvSpPr>
            <p:cNvPr id="32" name="object 32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2431267"/>
            <a:ext cx="1986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424480" y="2356650"/>
            <a:ext cx="300990" cy="182245"/>
            <a:chOff x="2424480" y="2356650"/>
            <a:chExt cx="300990" cy="182245"/>
          </a:xfrm>
        </p:grpSpPr>
        <p:sp>
          <p:nvSpPr>
            <p:cNvPr id="37" name="object 37"/>
            <p:cNvSpPr/>
            <p:nvPr/>
          </p:nvSpPr>
          <p:spPr>
            <a:xfrm>
              <a:off x="2427020" y="2359190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56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0047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14320" y="2344717"/>
            <a:ext cx="321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3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</a:t>
            </a:r>
            <a:r>
              <a:rPr sz="1000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429548" y="2541397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59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95295" y="252438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27020" y="2541397"/>
            <a:ext cx="295910" cy="179705"/>
            <a:chOff x="2427020" y="2541397"/>
            <a:chExt cx="295910" cy="179705"/>
          </a:xfrm>
        </p:grpSpPr>
        <p:sp>
          <p:nvSpPr>
            <p:cNvPr id="44" name="object 44"/>
            <p:cNvSpPr/>
            <p:nvPr/>
          </p:nvSpPr>
          <p:spPr>
            <a:xfrm>
              <a:off x="2720047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27020" y="2718523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56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7294" y="2756629"/>
            <a:ext cx="1464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26031" y="2935147"/>
          <a:ext cx="127381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64815"/>
            <a:ext cx="668655" cy="685165"/>
            <a:chOff x="2018984" y="1464815"/>
            <a:chExt cx="668655" cy="68516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3968" y="1780869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4602" y="1560424"/>
            <a:ext cx="368935" cy="368935"/>
            <a:chOff x="2834602" y="1560424"/>
            <a:chExt cx="368935" cy="368935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4170" cy="344170"/>
            </a:xfrm>
            <a:custGeom>
              <a:avLst/>
              <a:gdLst/>
              <a:ahLst/>
              <a:cxnLst/>
              <a:rect l="l" t="t" r="r" b="b"/>
              <a:pathLst>
                <a:path w="344169" h="344169">
                  <a:moveTo>
                    <a:pt x="0" y="0"/>
                  </a:moveTo>
                  <a:lnTo>
                    <a:pt x="343686" y="343686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717" y="1858538"/>
              <a:ext cx="70590" cy="7059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3290" algn="r">
              <a:lnSpc>
                <a:spcPct val="100000"/>
              </a:lnSpc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427020" y="2356662"/>
          <a:ext cx="669925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826031" y="2935147"/>
          <a:ext cx="127381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7362" y="1388788"/>
            <a:ext cx="1646555" cy="926465"/>
            <a:chOff x="1227362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0439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0430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7362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7371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0958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1443" y="1899792"/>
            <a:ext cx="209182" cy="2091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3870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2190" y="1464815"/>
            <a:ext cx="577850" cy="673735"/>
            <a:chOff x="1392190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6422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9056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7270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8658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6072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6457" y="1464815"/>
            <a:ext cx="668655" cy="685165"/>
            <a:chOff x="2016457" y="1464815"/>
            <a:chExt cx="668655" cy="685165"/>
          </a:xfrm>
        </p:grpSpPr>
        <p:sp>
          <p:nvSpPr>
            <p:cNvPr id="18" name="object 18"/>
            <p:cNvSpPr/>
            <p:nvPr/>
          </p:nvSpPr>
          <p:spPr>
            <a:xfrm>
              <a:off x="2046901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0584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3372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19065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7280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3759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1441" y="1780869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39915" y="1998998"/>
            <a:ext cx="1021080" cy="205104"/>
            <a:chOff x="2139915" y="1998998"/>
            <a:chExt cx="1021080" cy="205104"/>
          </a:xfrm>
        </p:grpSpPr>
        <p:sp>
          <p:nvSpPr>
            <p:cNvPr id="26" name="object 26"/>
            <p:cNvSpPr/>
            <p:nvPr/>
          </p:nvSpPr>
          <p:spPr>
            <a:xfrm>
              <a:off x="2144995" y="2025726"/>
              <a:ext cx="1007110" cy="172720"/>
            </a:xfrm>
            <a:custGeom>
              <a:avLst/>
              <a:gdLst/>
              <a:ahLst/>
              <a:cxnLst/>
              <a:rect l="l" t="t" r="r" b="b"/>
              <a:pathLst>
                <a:path w="1007110" h="172719">
                  <a:moveTo>
                    <a:pt x="0" y="172714"/>
                  </a:moveTo>
                  <a:lnTo>
                    <a:pt x="100663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7726" y="200312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18130" y="211567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2037" y="1560386"/>
            <a:ext cx="365760" cy="365760"/>
            <a:chOff x="2832037" y="1560386"/>
            <a:chExt cx="365760" cy="365760"/>
          </a:xfrm>
        </p:grpSpPr>
        <p:sp>
          <p:nvSpPr>
            <p:cNvPr id="30" name="object 30"/>
            <p:cNvSpPr/>
            <p:nvPr/>
          </p:nvSpPr>
          <p:spPr>
            <a:xfrm>
              <a:off x="2842197" y="1570546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0" y="0"/>
                  </a:moveTo>
                  <a:lnTo>
                    <a:pt x="340107" y="340107"/>
                  </a:lnTo>
                </a:path>
              </a:pathLst>
            </a:custGeom>
            <a:ln w="2024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6611" y="1854960"/>
              <a:ext cx="70590" cy="7059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79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3645">
              <a:lnSpc>
                <a:spcPts val="785"/>
              </a:lnSpc>
              <a:tabLst>
                <a:tab pos="194691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0585">
              <a:lnSpc>
                <a:spcPts val="715"/>
              </a:lnSpc>
              <a:tabLst>
                <a:tab pos="1588135" algn="l"/>
                <a:tab pos="2308225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r>
              <a:rPr sz="700" b="1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700">
              <a:latin typeface="Arial"/>
              <a:cs typeface="Arial"/>
            </a:endParaRPr>
          </a:p>
          <a:p>
            <a:pPr marR="927735" algn="r">
              <a:lnSpc>
                <a:spcPct val="100000"/>
              </a:lnSpc>
            </a:pPr>
            <a:r>
              <a:rPr sz="800" spc="-50" dirty="0">
                <a:solidFill>
                  <a:srgbClr val="375F9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7020" y="2356662"/>
            <a:ext cx="162560" cy="364490"/>
            <a:chOff x="2427020" y="2356662"/>
            <a:chExt cx="162560" cy="364490"/>
          </a:xfrm>
        </p:grpSpPr>
        <p:sp>
          <p:nvSpPr>
            <p:cNvPr id="34" name="object 34"/>
            <p:cNvSpPr/>
            <p:nvPr/>
          </p:nvSpPr>
          <p:spPr>
            <a:xfrm>
              <a:off x="2427020" y="235919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9548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6443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7020" y="25388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6443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7020" y="271852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26031" y="2935147"/>
          <a:ext cx="121793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5983" y="85366"/>
            <a:ext cx="3420745" cy="678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5280" algn="ctr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How</a:t>
            </a:r>
            <a:r>
              <a:rPr sz="1400" b="1" spc="3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it</a:t>
            </a:r>
            <a:r>
              <a:rPr sz="1400" b="1" spc="3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5F92"/>
                </a:solidFill>
                <a:latin typeface="Arial"/>
                <a:cs typeface="Arial"/>
              </a:rPr>
              <a:t>works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Arial"/>
              <a:cs typeface="Arial"/>
            </a:endParaRPr>
          </a:p>
          <a:p>
            <a:pPr marL="185420" indent="-160020">
              <a:lnSpc>
                <a:spcPct val="100000"/>
              </a:lnSpc>
              <a:buClr>
                <a:srgbClr val="375F92"/>
              </a:buClr>
              <a:buChar char="►"/>
              <a:tabLst>
                <a:tab pos="18542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information: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zero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30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585906"/>
            <a:ext cx="3836670" cy="78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Char char="►"/>
              <a:tabLst>
                <a:tab pos="19812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information: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zero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  <a:p>
            <a:pPr marL="197485" marR="30480" indent="-160020">
              <a:lnSpc>
                <a:spcPct val="105000"/>
              </a:lnSpc>
              <a:spcBef>
                <a:spcPts val="994"/>
              </a:spcBef>
              <a:buClr>
                <a:srgbClr val="375F92"/>
              </a:buClr>
              <a:buChar char="►"/>
              <a:tabLst>
                <a:tab pos="199390" algn="l"/>
              </a:tabLst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lowest-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(start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unexplored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(any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other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30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83" y="585906"/>
            <a:ext cx="3836670" cy="96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Char char="►"/>
              <a:tabLst>
                <a:tab pos="19812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information: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zero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  <a:p>
            <a:pPr marL="197485" marR="30480" indent="-160020">
              <a:lnSpc>
                <a:spcPct val="105000"/>
              </a:lnSpc>
              <a:spcBef>
                <a:spcPts val="994"/>
              </a:spcBef>
              <a:buClr>
                <a:srgbClr val="375F92"/>
              </a:buClr>
              <a:buChar char="►"/>
              <a:tabLst>
                <a:tab pos="199390" algn="l"/>
              </a:tabLst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lowest-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(start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unexplored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(any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other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  <a:p>
            <a:pPr marL="452120" lvl="1" indent="-151130">
              <a:lnSpc>
                <a:spcPct val="100000"/>
              </a:lnSpc>
              <a:spcBef>
                <a:spcPts val="360"/>
              </a:spcBef>
              <a:buClr>
                <a:srgbClr val="375F92"/>
              </a:buClr>
              <a:buChar char="►"/>
              <a:tabLst>
                <a:tab pos="4521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30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indent="-16002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Char char="►"/>
              <a:tabLst>
                <a:tab pos="210820" algn="l"/>
              </a:tabLst>
            </a:pPr>
            <a:r>
              <a:rPr sz="1000" dirty="0"/>
              <a:t>We</a:t>
            </a:r>
            <a:r>
              <a:rPr sz="1000" spc="-20" dirty="0"/>
              <a:t> </a:t>
            </a:r>
            <a:r>
              <a:rPr sz="1000" dirty="0"/>
              <a:t>start</a:t>
            </a:r>
            <a:r>
              <a:rPr sz="1000" spc="-15" dirty="0"/>
              <a:t> </a:t>
            </a:r>
            <a:r>
              <a:rPr sz="1000" dirty="0"/>
              <a:t>with</a:t>
            </a:r>
            <a:r>
              <a:rPr sz="1000" spc="-15" dirty="0"/>
              <a:t> </a:t>
            </a:r>
            <a:r>
              <a:rPr sz="1000" dirty="0"/>
              <a:t>no</a:t>
            </a:r>
            <a:r>
              <a:rPr sz="1000" spc="-15" dirty="0"/>
              <a:t> </a:t>
            </a:r>
            <a:r>
              <a:rPr sz="1000" dirty="0"/>
              <a:t>information:</a:t>
            </a:r>
            <a:r>
              <a:rPr sz="1000" spc="45" dirty="0"/>
              <a:t> </a:t>
            </a:r>
            <a:r>
              <a:rPr sz="1000" dirty="0"/>
              <a:t>only</a:t>
            </a:r>
            <a:r>
              <a:rPr sz="1000" spc="-15" dirty="0"/>
              <a:t> </a:t>
            </a:r>
            <a:r>
              <a:rPr sz="1000" dirty="0"/>
              <a:t>zero</a:t>
            </a:r>
            <a:r>
              <a:rPr sz="1000" spc="-15" dirty="0"/>
              <a:t> </a:t>
            </a:r>
            <a:r>
              <a:rPr sz="1000" dirty="0"/>
              <a:t>cost</a:t>
            </a:r>
            <a:r>
              <a:rPr sz="1000" spc="-15" dirty="0"/>
              <a:t> </a:t>
            </a:r>
            <a:r>
              <a:rPr sz="1000" dirty="0"/>
              <a:t>for</a:t>
            </a:r>
            <a:r>
              <a:rPr sz="1000" spc="-15" dirty="0"/>
              <a:t> </a:t>
            </a:r>
            <a:r>
              <a:rPr sz="1000" dirty="0"/>
              <a:t>start</a:t>
            </a:r>
            <a:r>
              <a:rPr sz="1000" spc="-15" dirty="0"/>
              <a:t> </a:t>
            </a:r>
            <a:r>
              <a:rPr sz="1000" spc="-20" dirty="0"/>
              <a:t>node</a:t>
            </a:r>
            <a:endParaRPr sz="1000"/>
          </a:p>
          <a:p>
            <a:pPr marL="210185" marR="43180" indent="-160020">
              <a:lnSpc>
                <a:spcPct val="105000"/>
              </a:lnSpc>
              <a:spcBef>
                <a:spcPts val="994"/>
              </a:spcBef>
              <a:buClr>
                <a:srgbClr val="375F92"/>
              </a:buClr>
              <a:buChar char="►"/>
              <a:tabLst>
                <a:tab pos="212090" algn="l"/>
              </a:tabLst>
            </a:pPr>
            <a:r>
              <a:rPr sz="1000" dirty="0"/>
              <a:t>First</a:t>
            </a:r>
            <a:r>
              <a:rPr sz="1000" spc="-10" dirty="0"/>
              <a:t> </a:t>
            </a:r>
            <a:r>
              <a:rPr sz="1000" dirty="0"/>
              <a:t>iteration:</a:t>
            </a:r>
            <a:r>
              <a:rPr sz="1000" spc="55" dirty="0"/>
              <a:t> </a:t>
            </a:r>
            <a:r>
              <a:rPr sz="1000" dirty="0"/>
              <a:t>the</a:t>
            </a:r>
            <a:r>
              <a:rPr sz="1000" spc="-10" dirty="0"/>
              <a:t> lowest-</a:t>
            </a:r>
            <a:r>
              <a:rPr sz="1000" dirty="0"/>
              <a:t>cost</a:t>
            </a:r>
            <a:r>
              <a:rPr sz="1000" spc="-10" dirty="0"/>
              <a:t> </a:t>
            </a:r>
            <a:r>
              <a:rPr sz="1000" dirty="0"/>
              <a:t>edge</a:t>
            </a:r>
            <a:r>
              <a:rPr sz="1000" spc="-10" dirty="0"/>
              <a:t> </a:t>
            </a:r>
            <a:r>
              <a:rPr sz="1000" dirty="0"/>
              <a:t>from</a:t>
            </a:r>
            <a:r>
              <a:rPr sz="1000" spc="-10" dirty="0"/>
              <a:t> </a:t>
            </a:r>
            <a:r>
              <a:rPr sz="1000" dirty="0"/>
              <a:t>explored</a:t>
            </a:r>
            <a:r>
              <a:rPr sz="1000" spc="-10" dirty="0"/>
              <a:t> </a:t>
            </a:r>
            <a:r>
              <a:rPr sz="1000" dirty="0"/>
              <a:t>(start</a:t>
            </a:r>
            <a:r>
              <a:rPr sz="1000" spc="-10" dirty="0"/>
              <a:t> </a:t>
            </a:r>
            <a:r>
              <a:rPr sz="1000" dirty="0"/>
              <a:t>node)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unexplored</a:t>
            </a:r>
            <a:r>
              <a:rPr sz="1000" spc="-10" dirty="0"/>
              <a:t> </a:t>
            </a:r>
            <a:r>
              <a:rPr sz="1000" dirty="0"/>
              <a:t>(any</a:t>
            </a:r>
            <a:r>
              <a:rPr sz="1000" spc="-10" dirty="0"/>
              <a:t> </a:t>
            </a:r>
            <a:r>
              <a:rPr sz="1000" dirty="0"/>
              <a:t>other</a:t>
            </a:r>
            <a:r>
              <a:rPr sz="1000" spc="-10" dirty="0"/>
              <a:t> </a:t>
            </a:r>
            <a:r>
              <a:rPr sz="1000" dirty="0"/>
              <a:t>node)</a:t>
            </a:r>
            <a:r>
              <a:rPr sz="1000" spc="-5" dirty="0"/>
              <a:t> </a:t>
            </a:r>
            <a:r>
              <a:rPr sz="1000" dirty="0"/>
              <a:t>must</a:t>
            </a:r>
            <a:r>
              <a:rPr sz="1000" spc="-10" dirty="0"/>
              <a:t> </a:t>
            </a:r>
            <a:r>
              <a:rPr sz="1000" dirty="0"/>
              <a:t>be</a:t>
            </a:r>
            <a:r>
              <a:rPr sz="1000" spc="-10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shortest</a:t>
            </a:r>
            <a:r>
              <a:rPr sz="1000" spc="-5" dirty="0"/>
              <a:t> </a:t>
            </a:r>
            <a:r>
              <a:rPr sz="1000" dirty="0"/>
              <a:t>distance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that</a:t>
            </a:r>
            <a:r>
              <a:rPr sz="1000" spc="-5" dirty="0"/>
              <a:t> </a:t>
            </a:r>
            <a:r>
              <a:rPr sz="1000" spc="-20" dirty="0"/>
              <a:t>node</a:t>
            </a:r>
            <a:endParaRPr sz="1000"/>
          </a:p>
          <a:p>
            <a:pPr marL="464820" lvl="1" indent="-151130">
              <a:lnSpc>
                <a:spcPct val="100000"/>
              </a:lnSpc>
              <a:spcBef>
                <a:spcPts val="360"/>
              </a:spcBef>
              <a:buClr>
                <a:srgbClr val="375F92"/>
              </a:buClr>
              <a:buChar char="►"/>
              <a:tabLst>
                <a:tab pos="4648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375F92"/>
              </a:buClr>
              <a:buFont typeface="Arial"/>
              <a:buChar char="►"/>
            </a:pPr>
            <a:endParaRPr sz="900"/>
          </a:p>
          <a:p>
            <a:pPr marL="210820" indent="-160020">
              <a:lnSpc>
                <a:spcPct val="100000"/>
              </a:lnSpc>
              <a:buClr>
                <a:srgbClr val="375F92"/>
              </a:buClr>
              <a:buChar char="►"/>
              <a:tabLst>
                <a:tab pos="210820" algn="l"/>
              </a:tabLst>
            </a:pPr>
            <a:r>
              <a:rPr sz="1000" dirty="0"/>
              <a:t>We</a:t>
            </a:r>
            <a:r>
              <a:rPr sz="1000" spc="-15" dirty="0"/>
              <a:t> </a:t>
            </a:r>
            <a:r>
              <a:rPr sz="1000" dirty="0"/>
              <a:t>then</a:t>
            </a:r>
            <a:r>
              <a:rPr sz="1000" spc="-15" dirty="0"/>
              <a:t> </a:t>
            </a:r>
            <a:r>
              <a:rPr sz="1000" dirty="0"/>
              <a:t>know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shortest</a:t>
            </a:r>
            <a:r>
              <a:rPr sz="1000" spc="-15" dirty="0"/>
              <a:t> </a:t>
            </a:r>
            <a:r>
              <a:rPr sz="1000" dirty="0"/>
              <a:t>distance</a:t>
            </a:r>
            <a:r>
              <a:rPr sz="1000" spc="-15" dirty="0"/>
              <a:t> </a:t>
            </a:r>
            <a:r>
              <a:rPr sz="1000" dirty="0"/>
              <a:t>to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two</a:t>
            </a:r>
            <a:r>
              <a:rPr sz="1000" spc="-15" dirty="0"/>
              <a:t> </a:t>
            </a:r>
            <a:r>
              <a:rPr sz="1000" dirty="0"/>
              <a:t>explored</a:t>
            </a:r>
            <a:r>
              <a:rPr sz="1000" spc="-15" dirty="0"/>
              <a:t> </a:t>
            </a:r>
            <a:r>
              <a:rPr sz="1000" spc="-10" dirty="0"/>
              <a:t>nodes</a:t>
            </a:r>
            <a:endParaRPr sz="100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30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indent="-16002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Char char="►"/>
              <a:tabLst>
                <a:tab pos="210820" algn="l"/>
              </a:tabLst>
            </a:pPr>
            <a:r>
              <a:rPr sz="1000" dirty="0"/>
              <a:t>We</a:t>
            </a:r>
            <a:r>
              <a:rPr sz="1000" spc="-20" dirty="0"/>
              <a:t> </a:t>
            </a:r>
            <a:r>
              <a:rPr sz="1000" dirty="0"/>
              <a:t>start</a:t>
            </a:r>
            <a:r>
              <a:rPr sz="1000" spc="-15" dirty="0"/>
              <a:t> </a:t>
            </a:r>
            <a:r>
              <a:rPr sz="1000" dirty="0"/>
              <a:t>with</a:t>
            </a:r>
            <a:r>
              <a:rPr sz="1000" spc="-15" dirty="0"/>
              <a:t> </a:t>
            </a:r>
            <a:r>
              <a:rPr sz="1000" dirty="0"/>
              <a:t>no</a:t>
            </a:r>
            <a:r>
              <a:rPr sz="1000" spc="-15" dirty="0"/>
              <a:t> </a:t>
            </a:r>
            <a:r>
              <a:rPr sz="1000" dirty="0"/>
              <a:t>information:</a:t>
            </a:r>
            <a:r>
              <a:rPr sz="1000" spc="45" dirty="0"/>
              <a:t> </a:t>
            </a:r>
            <a:r>
              <a:rPr sz="1000" dirty="0"/>
              <a:t>only</a:t>
            </a:r>
            <a:r>
              <a:rPr sz="1000" spc="-15" dirty="0"/>
              <a:t> </a:t>
            </a:r>
            <a:r>
              <a:rPr sz="1000" dirty="0"/>
              <a:t>zero</a:t>
            </a:r>
            <a:r>
              <a:rPr sz="1000" spc="-15" dirty="0"/>
              <a:t> </a:t>
            </a:r>
            <a:r>
              <a:rPr sz="1000" dirty="0"/>
              <a:t>cost</a:t>
            </a:r>
            <a:r>
              <a:rPr sz="1000" spc="-15" dirty="0"/>
              <a:t> </a:t>
            </a:r>
            <a:r>
              <a:rPr sz="1000" dirty="0"/>
              <a:t>for</a:t>
            </a:r>
            <a:r>
              <a:rPr sz="1000" spc="-15" dirty="0"/>
              <a:t> </a:t>
            </a:r>
            <a:r>
              <a:rPr sz="1000" dirty="0"/>
              <a:t>start</a:t>
            </a:r>
            <a:r>
              <a:rPr sz="1000" spc="-15" dirty="0"/>
              <a:t> </a:t>
            </a:r>
            <a:r>
              <a:rPr sz="1000" spc="-20" dirty="0"/>
              <a:t>node</a:t>
            </a:r>
            <a:endParaRPr sz="1000"/>
          </a:p>
          <a:p>
            <a:pPr marL="210185" marR="43180" indent="-160020">
              <a:lnSpc>
                <a:spcPct val="105000"/>
              </a:lnSpc>
              <a:spcBef>
                <a:spcPts val="994"/>
              </a:spcBef>
              <a:buClr>
                <a:srgbClr val="375F92"/>
              </a:buClr>
              <a:buChar char="►"/>
              <a:tabLst>
                <a:tab pos="212090" algn="l"/>
              </a:tabLst>
            </a:pPr>
            <a:r>
              <a:rPr sz="1000" dirty="0"/>
              <a:t>First</a:t>
            </a:r>
            <a:r>
              <a:rPr sz="1000" spc="-10" dirty="0"/>
              <a:t> </a:t>
            </a:r>
            <a:r>
              <a:rPr sz="1000" dirty="0"/>
              <a:t>iteration:</a:t>
            </a:r>
            <a:r>
              <a:rPr sz="1000" spc="55" dirty="0"/>
              <a:t> </a:t>
            </a:r>
            <a:r>
              <a:rPr sz="1000" dirty="0"/>
              <a:t>the</a:t>
            </a:r>
            <a:r>
              <a:rPr sz="1000" spc="-10" dirty="0"/>
              <a:t> lowest-</a:t>
            </a:r>
            <a:r>
              <a:rPr sz="1000" dirty="0"/>
              <a:t>cost</a:t>
            </a:r>
            <a:r>
              <a:rPr sz="1000" spc="-10" dirty="0"/>
              <a:t> </a:t>
            </a:r>
            <a:r>
              <a:rPr sz="1000" dirty="0"/>
              <a:t>edge</a:t>
            </a:r>
            <a:r>
              <a:rPr sz="1000" spc="-10" dirty="0"/>
              <a:t> </a:t>
            </a:r>
            <a:r>
              <a:rPr sz="1000" dirty="0"/>
              <a:t>from</a:t>
            </a:r>
            <a:r>
              <a:rPr sz="1000" spc="-10" dirty="0"/>
              <a:t> </a:t>
            </a:r>
            <a:r>
              <a:rPr sz="1000" dirty="0"/>
              <a:t>explored</a:t>
            </a:r>
            <a:r>
              <a:rPr sz="1000" spc="-10" dirty="0"/>
              <a:t> </a:t>
            </a:r>
            <a:r>
              <a:rPr sz="1000" dirty="0"/>
              <a:t>(start</a:t>
            </a:r>
            <a:r>
              <a:rPr sz="1000" spc="-10" dirty="0"/>
              <a:t> </a:t>
            </a:r>
            <a:r>
              <a:rPr sz="1000" dirty="0"/>
              <a:t>node)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unexplored</a:t>
            </a:r>
            <a:r>
              <a:rPr sz="1000" spc="-10" dirty="0"/>
              <a:t> </a:t>
            </a:r>
            <a:r>
              <a:rPr sz="1000" dirty="0"/>
              <a:t>(any</a:t>
            </a:r>
            <a:r>
              <a:rPr sz="1000" spc="-10" dirty="0"/>
              <a:t> </a:t>
            </a:r>
            <a:r>
              <a:rPr sz="1000" dirty="0"/>
              <a:t>other</a:t>
            </a:r>
            <a:r>
              <a:rPr sz="1000" spc="-10" dirty="0"/>
              <a:t> </a:t>
            </a:r>
            <a:r>
              <a:rPr sz="1000" dirty="0"/>
              <a:t>node)</a:t>
            </a:r>
            <a:r>
              <a:rPr sz="1000" spc="-5" dirty="0"/>
              <a:t> </a:t>
            </a:r>
            <a:r>
              <a:rPr sz="1000" dirty="0"/>
              <a:t>must</a:t>
            </a:r>
            <a:r>
              <a:rPr sz="1000" spc="-10" dirty="0"/>
              <a:t> </a:t>
            </a:r>
            <a:r>
              <a:rPr sz="1000" dirty="0"/>
              <a:t>be</a:t>
            </a:r>
            <a:r>
              <a:rPr sz="1000" spc="-10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shortest</a:t>
            </a:r>
            <a:r>
              <a:rPr sz="1000" spc="-5" dirty="0"/>
              <a:t> </a:t>
            </a:r>
            <a:r>
              <a:rPr sz="1000" dirty="0"/>
              <a:t>distance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that</a:t>
            </a:r>
            <a:r>
              <a:rPr sz="1000" spc="-5" dirty="0"/>
              <a:t> </a:t>
            </a:r>
            <a:r>
              <a:rPr sz="1000" spc="-20" dirty="0"/>
              <a:t>node</a:t>
            </a:r>
            <a:endParaRPr sz="1000"/>
          </a:p>
          <a:p>
            <a:pPr marL="464820" lvl="1" indent="-151130">
              <a:lnSpc>
                <a:spcPct val="100000"/>
              </a:lnSpc>
              <a:spcBef>
                <a:spcPts val="360"/>
              </a:spcBef>
              <a:buClr>
                <a:srgbClr val="375F92"/>
              </a:buClr>
              <a:buChar char="►"/>
              <a:tabLst>
                <a:tab pos="4648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375F92"/>
              </a:buClr>
              <a:buFont typeface="Arial"/>
              <a:buChar char="►"/>
            </a:pPr>
            <a:endParaRPr sz="900"/>
          </a:p>
          <a:p>
            <a:pPr marL="210820" indent="-160020">
              <a:lnSpc>
                <a:spcPct val="100000"/>
              </a:lnSpc>
              <a:buClr>
                <a:srgbClr val="375F92"/>
              </a:buClr>
              <a:buChar char="►"/>
              <a:tabLst>
                <a:tab pos="210820" algn="l"/>
              </a:tabLst>
            </a:pPr>
            <a:r>
              <a:rPr sz="1000" dirty="0"/>
              <a:t>We</a:t>
            </a:r>
            <a:r>
              <a:rPr sz="1000" spc="-15" dirty="0"/>
              <a:t> </a:t>
            </a:r>
            <a:r>
              <a:rPr sz="1000" dirty="0"/>
              <a:t>then</a:t>
            </a:r>
            <a:r>
              <a:rPr sz="1000" spc="-15" dirty="0"/>
              <a:t> </a:t>
            </a:r>
            <a:r>
              <a:rPr sz="1000" dirty="0"/>
              <a:t>know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shortest</a:t>
            </a:r>
            <a:r>
              <a:rPr sz="1000" spc="-15" dirty="0"/>
              <a:t> </a:t>
            </a:r>
            <a:r>
              <a:rPr sz="1000" dirty="0"/>
              <a:t>distance</a:t>
            </a:r>
            <a:r>
              <a:rPr sz="1000" spc="-15" dirty="0"/>
              <a:t> </a:t>
            </a:r>
            <a:r>
              <a:rPr sz="1000" dirty="0"/>
              <a:t>to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two</a:t>
            </a:r>
            <a:r>
              <a:rPr sz="1000" spc="-15" dirty="0"/>
              <a:t> </a:t>
            </a:r>
            <a:r>
              <a:rPr sz="1000" dirty="0"/>
              <a:t>explored</a:t>
            </a:r>
            <a:r>
              <a:rPr sz="1000" spc="-15" dirty="0"/>
              <a:t> </a:t>
            </a:r>
            <a:r>
              <a:rPr sz="1000" spc="-10" dirty="0"/>
              <a:t>nodes</a:t>
            </a:r>
            <a:endParaRPr sz="1000"/>
          </a:p>
          <a:p>
            <a:pPr marL="210185" marR="520700" indent="-160020">
              <a:lnSpc>
                <a:spcPct val="105000"/>
              </a:lnSpc>
              <a:spcBef>
                <a:spcPts val="1000"/>
              </a:spcBef>
              <a:buClr>
                <a:srgbClr val="375F92"/>
              </a:buClr>
              <a:buChar char="►"/>
              <a:tabLst>
                <a:tab pos="212090" algn="l"/>
              </a:tabLst>
            </a:pPr>
            <a:r>
              <a:rPr sz="1000" dirty="0"/>
              <a:t>Second</a:t>
            </a:r>
            <a:r>
              <a:rPr sz="1000" spc="-10" dirty="0"/>
              <a:t> </a:t>
            </a:r>
            <a:r>
              <a:rPr sz="1000" dirty="0"/>
              <a:t>iteration:</a:t>
            </a:r>
            <a:r>
              <a:rPr sz="1000" spc="50" dirty="0"/>
              <a:t> </a:t>
            </a:r>
            <a:r>
              <a:rPr sz="1000" dirty="0"/>
              <a:t>the</a:t>
            </a:r>
            <a:r>
              <a:rPr sz="1000" spc="-10" dirty="0"/>
              <a:t> lowest-</a:t>
            </a:r>
            <a:r>
              <a:rPr sz="1000" dirty="0"/>
              <a:t>cost</a:t>
            </a:r>
            <a:r>
              <a:rPr sz="1000" spc="-10" dirty="0"/>
              <a:t> </a:t>
            </a:r>
            <a:r>
              <a:rPr sz="1000" dirty="0"/>
              <a:t>edge</a:t>
            </a:r>
            <a:r>
              <a:rPr sz="1000" spc="-10" dirty="0"/>
              <a:t> </a:t>
            </a:r>
            <a:r>
              <a:rPr sz="1000" dirty="0"/>
              <a:t>from</a:t>
            </a:r>
            <a:r>
              <a:rPr sz="1000" spc="-10" dirty="0"/>
              <a:t> </a:t>
            </a:r>
            <a:r>
              <a:rPr sz="1000" dirty="0"/>
              <a:t>explored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unexplored</a:t>
            </a:r>
            <a:r>
              <a:rPr sz="1000" spc="-10" dirty="0"/>
              <a:t> </a:t>
            </a:r>
            <a:r>
              <a:rPr sz="1000" dirty="0"/>
              <a:t>must</a:t>
            </a:r>
            <a:r>
              <a:rPr sz="1000" spc="-5" dirty="0"/>
              <a:t> </a:t>
            </a:r>
            <a:r>
              <a:rPr sz="1000" dirty="0"/>
              <a:t>be</a:t>
            </a:r>
            <a:r>
              <a:rPr sz="1000" spc="-5" dirty="0"/>
              <a:t> </a:t>
            </a:r>
            <a:r>
              <a:rPr sz="1000" dirty="0"/>
              <a:t>shortest</a:t>
            </a:r>
            <a:r>
              <a:rPr sz="1000" spc="-10" dirty="0"/>
              <a:t> </a:t>
            </a:r>
            <a:r>
              <a:rPr sz="1000" dirty="0"/>
              <a:t>distance</a:t>
            </a:r>
            <a:r>
              <a:rPr sz="1000" spc="-5" dirty="0"/>
              <a:t> </a:t>
            </a:r>
            <a:r>
              <a:rPr sz="1000" dirty="0"/>
              <a:t>to</a:t>
            </a:r>
            <a:r>
              <a:rPr sz="1000" spc="-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that</a:t>
            </a:r>
            <a:r>
              <a:rPr sz="1000" spc="-5" dirty="0"/>
              <a:t> </a:t>
            </a:r>
            <a:r>
              <a:rPr sz="1000" spc="-10" dirty="0"/>
              <a:t>node...</a:t>
            </a:r>
            <a:endParaRPr sz="100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30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indent="-16002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Char char="►"/>
              <a:tabLst>
                <a:tab pos="210820" algn="l"/>
              </a:tabLst>
            </a:pPr>
            <a:r>
              <a:rPr sz="1000" dirty="0"/>
              <a:t>We</a:t>
            </a:r>
            <a:r>
              <a:rPr sz="1000" spc="-20" dirty="0"/>
              <a:t> </a:t>
            </a:r>
            <a:r>
              <a:rPr sz="1000" dirty="0"/>
              <a:t>start</a:t>
            </a:r>
            <a:r>
              <a:rPr sz="1000" spc="-15" dirty="0"/>
              <a:t> </a:t>
            </a:r>
            <a:r>
              <a:rPr sz="1000" dirty="0"/>
              <a:t>with</a:t>
            </a:r>
            <a:r>
              <a:rPr sz="1000" spc="-15" dirty="0"/>
              <a:t> </a:t>
            </a:r>
            <a:r>
              <a:rPr sz="1000" dirty="0"/>
              <a:t>no</a:t>
            </a:r>
            <a:r>
              <a:rPr sz="1000" spc="-15" dirty="0"/>
              <a:t> </a:t>
            </a:r>
            <a:r>
              <a:rPr sz="1000" dirty="0"/>
              <a:t>information:</a:t>
            </a:r>
            <a:r>
              <a:rPr sz="1000" spc="45" dirty="0"/>
              <a:t> </a:t>
            </a:r>
            <a:r>
              <a:rPr sz="1000" dirty="0"/>
              <a:t>only</a:t>
            </a:r>
            <a:r>
              <a:rPr sz="1000" spc="-15" dirty="0"/>
              <a:t> </a:t>
            </a:r>
            <a:r>
              <a:rPr sz="1000" dirty="0"/>
              <a:t>zero</a:t>
            </a:r>
            <a:r>
              <a:rPr sz="1000" spc="-15" dirty="0"/>
              <a:t> </a:t>
            </a:r>
            <a:r>
              <a:rPr sz="1000" dirty="0"/>
              <a:t>cost</a:t>
            </a:r>
            <a:r>
              <a:rPr sz="1000" spc="-15" dirty="0"/>
              <a:t> </a:t>
            </a:r>
            <a:r>
              <a:rPr sz="1000" dirty="0"/>
              <a:t>for</a:t>
            </a:r>
            <a:r>
              <a:rPr sz="1000" spc="-15" dirty="0"/>
              <a:t> </a:t>
            </a:r>
            <a:r>
              <a:rPr sz="1000" dirty="0"/>
              <a:t>start</a:t>
            </a:r>
            <a:r>
              <a:rPr sz="1000" spc="-15" dirty="0"/>
              <a:t> </a:t>
            </a:r>
            <a:r>
              <a:rPr sz="1000" spc="-20" dirty="0"/>
              <a:t>node</a:t>
            </a:r>
            <a:endParaRPr sz="1000"/>
          </a:p>
          <a:p>
            <a:pPr marL="210185" marR="43180" indent="-160020">
              <a:lnSpc>
                <a:spcPct val="105000"/>
              </a:lnSpc>
              <a:spcBef>
                <a:spcPts val="994"/>
              </a:spcBef>
              <a:buClr>
                <a:srgbClr val="375F92"/>
              </a:buClr>
              <a:buChar char="►"/>
              <a:tabLst>
                <a:tab pos="212090" algn="l"/>
              </a:tabLst>
            </a:pPr>
            <a:r>
              <a:rPr sz="1000" dirty="0"/>
              <a:t>First</a:t>
            </a:r>
            <a:r>
              <a:rPr sz="1000" spc="-10" dirty="0"/>
              <a:t> </a:t>
            </a:r>
            <a:r>
              <a:rPr sz="1000" dirty="0"/>
              <a:t>iteration:</a:t>
            </a:r>
            <a:r>
              <a:rPr sz="1000" spc="55" dirty="0"/>
              <a:t> </a:t>
            </a:r>
            <a:r>
              <a:rPr sz="1000" dirty="0"/>
              <a:t>the</a:t>
            </a:r>
            <a:r>
              <a:rPr sz="1000" spc="-10" dirty="0"/>
              <a:t> lowest-</a:t>
            </a:r>
            <a:r>
              <a:rPr sz="1000" dirty="0"/>
              <a:t>cost</a:t>
            </a:r>
            <a:r>
              <a:rPr sz="1000" spc="-10" dirty="0"/>
              <a:t> </a:t>
            </a:r>
            <a:r>
              <a:rPr sz="1000" dirty="0"/>
              <a:t>edge</a:t>
            </a:r>
            <a:r>
              <a:rPr sz="1000" spc="-10" dirty="0"/>
              <a:t> </a:t>
            </a:r>
            <a:r>
              <a:rPr sz="1000" dirty="0"/>
              <a:t>from</a:t>
            </a:r>
            <a:r>
              <a:rPr sz="1000" spc="-10" dirty="0"/>
              <a:t> </a:t>
            </a:r>
            <a:r>
              <a:rPr sz="1000" dirty="0"/>
              <a:t>explored</a:t>
            </a:r>
            <a:r>
              <a:rPr sz="1000" spc="-10" dirty="0"/>
              <a:t> </a:t>
            </a:r>
            <a:r>
              <a:rPr sz="1000" dirty="0"/>
              <a:t>(start</a:t>
            </a:r>
            <a:r>
              <a:rPr sz="1000" spc="-10" dirty="0"/>
              <a:t> </a:t>
            </a:r>
            <a:r>
              <a:rPr sz="1000" dirty="0"/>
              <a:t>node)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unexplored</a:t>
            </a:r>
            <a:r>
              <a:rPr sz="1000" spc="-10" dirty="0"/>
              <a:t> </a:t>
            </a:r>
            <a:r>
              <a:rPr sz="1000" dirty="0"/>
              <a:t>(any</a:t>
            </a:r>
            <a:r>
              <a:rPr sz="1000" spc="-10" dirty="0"/>
              <a:t> </a:t>
            </a:r>
            <a:r>
              <a:rPr sz="1000" dirty="0"/>
              <a:t>other</a:t>
            </a:r>
            <a:r>
              <a:rPr sz="1000" spc="-10" dirty="0"/>
              <a:t> </a:t>
            </a:r>
            <a:r>
              <a:rPr sz="1000" dirty="0"/>
              <a:t>node)</a:t>
            </a:r>
            <a:r>
              <a:rPr sz="1000" spc="-5" dirty="0"/>
              <a:t> </a:t>
            </a:r>
            <a:r>
              <a:rPr sz="1000" dirty="0"/>
              <a:t>must</a:t>
            </a:r>
            <a:r>
              <a:rPr sz="1000" spc="-10" dirty="0"/>
              <a:t> </a:t>
            </a:r>
            <a:r>
              <a:rPr sz="1000" dirty="0"/>
              <a:t>be</a:t>
            </a:r>
            <a:r>
              <a:rPr sz="1000" spc="-10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shortest</a:t>
            </a:r>
            <a:r>
              <a:rPr sz="1000" spc="-5" dirty="0"/>
              <a:t> </a:t>
            </a:r>
            <a:r>
              <a:rPr sz="1000" dirty="0"/>
              <a:t>distance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that</a:t>
            </a:r>
            <a:r>
              <a:rPr sz="1000" spc="-5" dirty="0"/>
              <a:t> </a:t>
            </a:r>
            <a:r>
              <a:rPr sz="1000" spc="-20" dirty="0"/>
              <a:t>node</a:t>
            </a:r>
            <a:endParaRPr sz="1000"/>
          </a:p>
          <a:p>
            <a:pPr marL="464820" lvl="1" indent="-151130">
              <a:lnSpc>
                <a:spcPct val="100000"/>
              </a:lnSpc>
              <a:spcBef>
                <a:spcPts val="360"/>
              </a:spcBef>
              <a:buClr>
                <a:srgbClr val="375F92"/>
              </a:buClr>
              <a:buChar char="►"/>
              <a:tabLst>
                <a:tab pos="4648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375F92"/>
              </a:buClr>
              <a:buFont typeface="Arial"/>
              <a:buChar char="►"/>
            </a:pPr>
            <a:endParaRPr sz="900"/>
          </a:p>
          <a:p>
            <a:pPr marL="210820" indent="-160020">
              <a:lnSpc>
                <a:spcPct val="100000"/>
              </a:lnSpc>
              <a:buClr>
                <a:srgbClr val="375F92"/>
              </a:buClr>
              <a:buChar char="►"/>
              <a:tabLst>
                <a:tab pos="210820" algn="l"/>
              </a:tabLst>
            </a:pPr>
            <a:r>
              <a:rPr sz="1000" dirty="0"/>
              <a:t>We</a:t>
            </a:r>
            <a:r>
              <a:rPr sz="1000" spc="-15" dirty="0"/>
              <a:t> </a:t>
            </a:r>
            <a:r>
              <a:rPr sz="1000" dirty="0"/>
              <a:t>then</a:t>
            </a:r>
            <a:r>
              <a:rPr sz="1000" spc="-15" dirty="0"/>
              <a:t> </a:t>
            </a:r>
            <a:r>
              <a:rPr sz="1000" dirty="0"/>
              <a:t>know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shortest</a:t>
            </a:r>
            <a:r>
              <a:rPr sz="1000" spc="-15" dirty="0"/>
              <a:t> </a:t>
            </a:r>
            <a:r>
              <a:rPr sz="1000" dirty="0"/>
              <a:t>distance</a:t>
            </a:r>
            <a:r>
              <a:rPr sz="1000" spc="-15" dirty="0"/>
              <a:t> </a:t>
            </a:r>
            <a:r>
              <a:rPr sz="1000" dirty="0"/>
              <a:t>to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two</a:t>
            </a:r>
            <a:r>
              <a:rPr sz="1000" spc="-15" dirty="0"/>
              <a:t> </a:t>
            </a:r>
            <a:r>
              <a:rPr sz="1000" dirty="0"/>
              <a:t>explored</a:t>
            </a:r>
            <a:r>
              <a:rPr sz="1000" spc="-15" dirty="0"/>
              <a:t> </a:t>
            </a:r>
            <a:r>
              <a:rPr sz="1000" spc="-10" dirty="0"/>
              <a:t>nodes</a:t>
            </a:r>
            <a:endParaRPr sz="1000"/>
          </a:p>
          <a:p>
            <a:pPr marL="210185" marR="520700" indent="-160020">
              <a:lnSpc>
                <a:spcPct val="105000"/>
              </a:lnSpc>
              <a:spcBef>
                <a:spcPts val="1000"/>
              </a:spcBef>
              <a:buClr>
                <a:srgbClr val="375F92"/>
              </a:buClr>
              <a:buChar char="►"/>
              <a:tabLst>
                <a:tab pos="212090" algn="l"/>
              </a:tabLst>
            </a:pPr>
            <a:r>
              <a:rPr sz="1000" dirty="0"/>
              <a:t>Second</a:t>
            </a:r>
            <a:r>
              <a:rPr sz="1000" spc="-10" dirty="0"/>
              <a:t> </a:t>
            </a:r>
            <a:r>
              <a:rPr sz="1000" dirty="0"/>
              <a:t>iteration:</a:t>
            </a:r>
            <a:r>
              <a:rPr sz="1000" spc="50" dirty="0"/>
              <a:t> </a:t>
            </a:r>
            <a:r>
              <a:rPr sz="1000" dirty="0"/>
              <a:t>the</a:t>
            </a:r>
            <a:r>
              <a:rPr sz="1000" spc="-10" dirty="0"/>
              <a:t> lowest-</a:t>
            </a:r>
            <a:r>
              <a:rPr sz="1000" dirty="0"/>
              <a:t>cost</a:t>
            </a:r>
            <a:r>
              <a:rPr sz="1000" spc="-10" dirty="0"/>
              <a:t> </a:t>
            </a:r>
            <a:r>
              <a:rPr sz="1000" dirty="0"/>
              <a:t>edge</a:t>
            </a:r>
            <a:r>
              <a:rPr sz="1000" spc="-10" dirty="0"/>
              <a:t> </a:t>
            </a:r>
            <a:r>
              <a:rPr sz="1000" dirty="0"/>
              <a:t>from</a:t>
            </a:r>
            <a:r>
              <a:rPr sz="1000" spc="-10" dirty="0"/>
              <a:t> </a:t>
            </a:r>
            <a:r>
              <a:rPr sz="1000" dirty="0"/>
              <a:t>explored</a:t>
            </a:r>
            <a:r>
              <a:rPr sz="1000" spc="-10" dirty="0"/>
              <a:t> </a:t>
            </a:r>
            <a:r>
              <a:rPr sz="1000" spc="-25" dirty="0"/>
              <a:t>to 	</a:t>
            </a:r>
            <a:r>
              <a:rPr sz="1000" dirty="0"/>
              <a:t>unexplored</a:t>
            </a:r>
            <a:r>
              <a:rPr sz="1000" spc="-10" dirty="0"/>
              <a:t> </a:t>
            </a:r>
            <a:r>
              <a:rPr sz="1000" dirty="0"/>
              <a:t>must</a:t>
            </a:r>
            <a:r>
              <a:rPr sz="1000" spc="-5" dirty="0"/>
              <a:t> </a:t>
            </a:r>
            <a:r>
              <a:rPr sz="1000" dirty="0"/>
              <a:t>be</a:t>
            </a:r>
            <a:r>
              <a:rPr sz="1000" spc="-5" dirty="0"/>
              <a:t> </a:t>
            </a:r>
            <a:r>
              <a:rPr sz="1000" dirty="0"/>
              <a:t>shortest</a:t>
            </a:r>
            <a:r>
              <a:rPr sz="1000" spc="-10" dirty="0"/>
              <a:t> </a:t>
            </a:r>
            <a:r>
              <a:rPr sz="1000" dirty="0"/>
              <a:t>distance</a:t>
            </a:r>
            <a:r>
              <a:rPr sz="1000" spc="-5" dirty="0"/>
              <a:t> </a:t>
            </a:r>
            <a:r>
              <a:rPr sz="1000" dirty="0"/>
              <a:t>to</a:t>
            </a:r>
            <a:r>
              <a:rPr sz="1000" spc="-5" dirty="0"/>
              <a:t> </a:t>
            </a:r>
            <a:r>
              <a:rPr sz="1000" dirty="0"/>
              <a:t>the</a:t>
            </a:r>
            <a:r>
              <a:rPr sz="1000" spc="-10" dirty="0"/>
              <a:t> </a:t>
            </a:r>
            <a:r>
              <a:rPr sz="1000" dirty="0"/>
              <a:t>that</a:t>
            </a:r>
            <a:r>
              <a:rPr sz="1000" spc="-5" dirty="0"/>
              <a:t> </a:t>
            </a:r>
            <a:r>
              <a:rPr sz="1000" spc="-10" dirty="0"/>
              <a:t>node...</a:t>
            </a:r>
            <a:endParaRPr sz="1000"/>
          </a:p>
          <a:p>
            <a:pPr marL="464820" lvl="1" indent="-151130">
              <a:lnSpc>
                <a:spcPct val="100000"/>
              </a:lnSpc>
              <a:spcBef>
                <a:spcPts val="359"/>
              </a:spcBef>
              <a:buClr>
                <a:srgbClr val="375F92"/>
              </a:buClr>
              <a:buChar char="►"/>
              <a:tabLst>
                <a:tab pos="4648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55" dirty="0"/>
              <a:t> </a:t>
            </a:r>
            <a:r>
              <a:rPr dirty="0"/>
              <a:t>not</a:t>
            </a:r>
            <a:r>
              <a:rPr spc="60" dirty="0"/>
              <a:t> </a:t>
            </a:r>
            <a:r>
              <a:rPr dirty="0"/>
              <a:t>just</a:t>
            </a:r>
            <a:r>
              <a:rPr spc="60" dirty="0"/>
              <a:t> </a:t>
            </a:r>
            <a:r>
              <a:rPr dirty="0"/>
              <a:t>use</a:t>
            </a:r>
            <a:r>
              <a:rPr spc="60" dirty="0"/>
              <a:t> </a:t>
            </a:r>
            <a:r>
              <a:rPr spc="-20" dirty="0"/>
              <a:t>BFS?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95910"/>
            <a:ext cx="3635375" cy="5092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BFS</a:t>
            </a:r>
            <a:r>
              <a:rPr sz="12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already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allows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us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find</a:t>
            </a:r>
            <a:r>
              <a:rPr sz="12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shortest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4E39"/>
                </a:solidFill>
                <a:latin typeface="Arial"/>
                <a:cs typeface="Arial"/>
              </a:rPr>
              <a:t>paths?</a:t>
            </a:r>
            <a:endParaRPr sz="1200">
              <a:latin typeface="Arial"/>
              <a:cs typeface="Arial"/>
            </a:endParaRPr>
          </a:p>
          <a:p>
            <a:pPr marL="2908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290830" algn="l"/>
              </a:tabLst>
            </a:pPr>
            <a:r>
              <a:rPr sz="1200" dirty="0">
                <a:latin typeface="Arial"/>
                <a:cs typeface="Arial"/>
              </a:rPr>
              <a:t>We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assumed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edges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equal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lengths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30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883" y="585906"/>
            <a:ext cx="3887470" cy="237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indent="-160020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Char char="►"/>
              <a:tabLst>
                <a:tab pos="22352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information: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zero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  <a:p>
            <a:pPr marL="222885" marR="55880" indent="-160020">
              <a:lnSpc>
                <a:spcPct val="105000"/>
              </a:lnSpc>
              <a:spcBef>
                <a:spcPts val="994"/>
              </a:spcBef>
              <a:buClr>
                <a:srgbClr val="375F92"/>
              </a:buClr>
              <a:buChar char="►"/>
              <a:tabLst>
                <a:tab pos="224790" algn="l"/>
              </a:tabLst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lowest-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(start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unexplored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(any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other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  <a:p>
            <a:pPr marL="477520" lvl="1" indent="-151130">
              <a:lnSpc>
                <a:spcPct val="100000"/>
              </a:lnSpc>
              <a:spcBef>
                <a:spcPts val="360"/>
              </a:spcBef>
              <a:buClr>
                <a:srgbClr val="375F92"/>
              </a:buClr>
              <a:buChar char="►"/>
              <a:tabLst>
                <a:tab pos="4775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375F92"/>
              </a:buClr>
              <a:buFont typeface="Arial"/>
              <a:buChar char="►"/>
            </a:pPr>
            <a:endParaRPr sz="900">
              <a:latin typeface="Arial"/>
              <a:cs typeface="Arial"/>
            </a:endParaRPr>
          </a:p>
          <a:p>
            <a:pPr marL="223520" indent="-160020">
              <a:lnSpc>
                <a:spcPct val="100000"/>
              </a:lnSpc>
              <a:buClr>
                <a:srgbClr val="375F92"/>
              </a:buClr>
              <a:buChar char="►"/>
              <a:tabLst>
                <a:tab pos="22352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know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  <a:p>
            <a:pPr marL="222885" marR="533400" indent="-160020">
              <a:lnSpc>
                <a:spcPct val="105000"/>
              </a:lnSpc>
              <a:spcBef>
                <a:spcPts val="1000"/>
              </a:spcBef>
              <a:buClr>
                <a:srgbClr val="375F92"/>
              </a:buClr>
              <a:buChar char="►"/>
              <a:tabLst>
                <a:tab pos="224790" algn="l"/>
              </a:tabLst>
            </a:pPr>
            <a:r>
              <a:rPr sz="1000" dirty="0">
                <a:latin typeface="Arial"/>
                <a:cs typeface="Arial"/>
              </a:rPr>
              <a:t>Second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lowest-</a:t>
            </a:r>
            <a:r>
              <a:rPr sz="1000" dirty="0">
                <a:latin typeface="Arial"/>
                <a:cs typeface="Arial"/>
              </a:rPr>
              <a:t>cost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unexplored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node...</a:t>
            </a:r>
            <a:endParaRPr sz="1000">
              <a:latin typeface="Arial"/>
              <a:cs typeface="Arial"/>
            </a:endParaRPr>
          </a:p>
          <a:p>
            <a:pPr marL="477520" lvl="1" indent="-151130">
              <a:lnSpc>
                <a:spcPct val="100000"/>
              </a:lnSpc>
              <a:spcBef>
                <a:spcPts val="359"/>
              </a:spcBef>
              <a:buClr>
                <a:srgbClr val="375F92"/>
              </a:buClr>
              <a:buChar char="►"/>
              <a:tabLst>
                <a:tab pos="477520" algn="l"/>
              </a:tabLst>
            </a:pP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costlier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route</a:t>
            </a:r>
            <a:endParaRPr sz="900">
              <a:latin typeface="Arial"/>
              <a:cs typeface="Arial"/>
            </a:endParaRPr>
          </a:p>
          <a:p>
            <a:pPr marL="222885" marR="237490" indent="-160020">
              <a:lnSpc>
                <a:spcPct val="114599"/>
              </a:lnSpc>
              <a:spcBef>
                <a:spcPts val="1015"/>
              </a:spcBef>
              <a:buClr>
                <a:srgbClr val="375F92"/>
              </a:buClr>
              <a:buChar char="►"/>
              <a:tabLst>
                <a:tab pos="224790" algn="l"/>
              </a:tabLst>
            </a:pPr>
            <a:r>
              <a:rPr sz="1000" spc="-10" dirty="0">
                <a:latin typeface="Arial"/>
                <a:cs typeface="Arial"/>
              </a:rPr>
              <a:t>Whenever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“cheapest”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we 	</a:t>
            </a:r>
            <a:r>
              <a:rPr sz="1000" dirty="0">
                <a:latin typeface="Arial"/>
                <a:cs typeface="Arial"/>
              </a:rPr>
              <a:t>have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shortest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9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35"/>
              </a:spcBef>
            </a:pPr>
            <a:r>
              <a:rPr dirty="0"/>
              <a:t>Thinking</a:t>
            </a:r>
            <a:r>
              <a:rPr spc="125" dirty="0"/>
              <a:t> </a:t>
            </a:r>
            <a:r>
              <a:rPr dirty="0"/>
              <a:t>about</a:t>
            </a:r>
            <a:r>
              <a:rPr spc="130" dirty="0"/>
              <a:t> </a:t>
            </a:r>
            <a:r>
              <a:rPr dirty="0"/>
              <a:t>data</a:t>
            </a:r>
            <a:r>
              <a:rPr spc="130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54973"/>
            <a:ext cx="3141980" cy="1170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What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structure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would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for: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400">
              <a:latin typeface="Arial"/>
              <a:cs typeface="Arial"/>
            </a:endParaRPr>
          </a:p>
          <a:p>
            <a:pPr marL="264795" indent="-204470">
              <a:lnSpc>
                <a:spcPct val="100000"/>
              </a:lnSpc>
              <a:buClr>
                <a:srgbClr val="375F92"/>
              </a:buClr>
              <a:buChar char="►"/>
              <a:tabLst>
                <a:tab pos="264795" algn="l"/>
              </a:tabLst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nodes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explored?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375F92"/>
              </a:buClr>
              <a:buFont typeface="Arial"/>
              <a:buChar char="►"/>
            </a:pPr>
            <a:endParaRPr sz="1400">
              <a:latin typeface="Arial"/>
              <a:cs typeface="Arial"/>
            </a:endParaRPr>
          </a:p>
          <a:p>
            <a:pPr marL="264795" indent="-204470">
              <a:lnSpc>
                <a:spcPct val="100000"/>
              </a:lnSpc>
              <a:buClr>
                <a:srgbClr val="375F92"/>
              </a:buClr>
              <a:buChar char="►"/>
              <a:tabLst>
                <a:tab pos="264795" algn="l"/>
              </a:tabLst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distances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explored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nodes?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35"/>
              </a:spcBef>
            </a:pPr>
            <a:r>
              <a:rPr dirty="0"/>
              <a:t>More</a:t>
            </a:r>
            <a:r>
              <a:rPr spc="70" dirty="0"/>
              <a:t> </a:t>
            </a:r>
            <a:r>
              <a:rPr spc="-10" dirty="0"/>
              <a:t>formally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903764"/>
            <a:ext cx="3120390" cy="14090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(directed,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connected)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0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016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Font typeface="Arial"/>
              <a:buChar char="►"/>
              <a:tabLst>
                <a:tab pos="301625" algn="l"/>
              </a:tabLst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edges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Each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length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(cost)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i="1" baseline="-11904" dirty="0">
                <a:latin typeface="Arial"/>
                <a:cs typeface="Arial"/>
              </a:rPr>
              <a:t>e</a:t>
            </a:r>
            <a:r>
              <a:rPr sz="1050" i="1" spc="217" baseline="-11904" dirty="0">
                <a:latin typeface="Arial"/>
                <a:cs typeface="Arial"/>
              </a:rPr>
              <a:t> </a:t>
            </a:r>
            <a:r>
              <a:rPr sz="1000" i="1" spc="220" dirty="0">
                <a:latin typeface="Times New Roman"/>
                <a:cs typeface="Times New Roman"/>
              </a:rPr>
              <a:t>≥</a:t>
            </a:r>
            <a:r>
              <a:rPr sz="1000" i="1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(important!)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Start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length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shortest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path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</a:t>
            </a:r>
            <a:r>
              <a:rPr spc="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44963"/>
            <a:ext cx="3900804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For a graph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has </a:t>
            </a:r>
            <a:r>
              <a:rPr sz="1000" dirty="0">
                <a:latin typeface="Arial"/>
                <a:cs typeface="Arial"/>
              </a:rPr>
              <a:t>length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c</a:t>
            </a:r>
            <a:r>
              <a:rPr sz="1050" i="1" spc="-37" baseline="-11904" dirty="0">
                <a:latin typeface="Arial"/>
                <a:cs typeface="Arial"/>
              </a:rPr>
              <a:t>vw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Initialize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Set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gone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70" dirty="0">
                <a:latin typeface="Times New Roman"/>
                <a:cs typeface="Times New Roman"/>
              </a:rPr>
              <a:t>{</a:t>
            </a:r>
            <a:r>
              <a:rPr sz="1000" i="1" spc="70" dirty="0">
                <a:latin typeface="Arial"/>
                <a:cs typeface="Arial"/>
              </a:rPr>
              <a:t>s</a:t>
            </a:r>
            <a:r>
              <a:rPr sz="1000" i="1" spc="70" dirty="0">
                <a:latin typeface="Times New Roman"/>
                <a:cs typeface="Times New Roman"/>
              </a:rPr>
              <a:t>}</a:t>
            </a:r>
            <a:r>
              <a:rPr sz="1000" i="1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through</a:t>
            </a:r>
            <a:endParaRPr sz="10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-16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Shortest distances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A</a:t>
            </a:r>
            <a:r>
              <a:rPr sz="1000" spc="-50" dirty="0">
                <a:latin typeface="Tahoma"/>
                <a:cs typeface="Tahoma"/>
              </a:rPr>
              <a:t>[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00" spc="-50" dirty="0">
                <a:latin typeface="Tahoma"/>
                <a:cs typeface="Tahoma"/>
              </a:rPr>
              <a:t>]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</a:t>
            </a:r>
            <a:r>
              <a:rPr spc="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44963"/>
            <a:ext cx="3926204" cy="235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14599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For a graph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has </a:t>
            </a:r>
            <a:r>
              <a:rPr sz="1000" dirty="0">
                <a:latin typeface="Arial"/>
                <a:cs typeface="Arial"/>
              </a:rPr>
              <a:t>length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c</a:t>
            </a:r>
            <a:r>
              <a:rPr sz="1050" i="1" spc="-37" baseline="-11904" dirty="0">
                <a:latin typeface="Arial"/>
                <a:cs typeface="Arial"/>
              </a:rPr>
              <a:t>vw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Initialize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Set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gone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70" dirty="0">
                <a:latin typeface="Times New Roman"/>
                <a:cs typeface="Times New Roman"/>
              </a:rPr>
              <a:t>{</a:t>
            </a:r>
            <a:r>
              <a:rPr sz="1000" i="1" spc="70" dirty="0">
                <a:latin typeface="Arial"/>
                <a:cs typeface="Arial"/>
              </a:rPr>
              <a:t>s</a:t>
            </a:r>
            <a:r>
              <a:rPr sz="1000" i="1" spc="70" dirty="0">
                <a:latin typeface="Times New Roman"/>
                <a:cs typeface="Times New Roman"/>
              </a:rPr>
              <a:t>}</a:t>
            </a:r>
            <a:r>
              <a:rPr sz="1000" i="1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(not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through</a:t>
            </a:r>
            <a:endParaRPr sz="1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-16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Shortest distances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vertices 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A</a:t>
            </a:r>
            <a:r>
              <a:rPr sz="1000" spc="-50" dirty="0">
                <a:latin typeface="Tahoma"/>
                <a:cs typeface="Tahoma"/>
              </a:rPr>
              <a:t>[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00" spc="-50" dirty="0">
                <a:latin typeface="Tahoma"/>
                <a:cs typeface="Tahoma"/>
              </a:rPr>
              <a:t>]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 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minimizes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vw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call 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89" baseline="27777" dirty="0"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37" baseline="27777" dirty="0">
                <a:latin typeface="Lucida Sans Unicode"/>
                <a:cs typeface="Lucida Sans Unicode"/>
              </a:rPr>
              <a:t>∗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</a:t>
            </a:r>
            <a:r>
              <a:rPr spc="70" dirty="0"/>
              <a:t> </a:t>
            </a:r>
            <a:r>
              <a:rPr dirty="0"/>
              <a:t>running</a:t>
            </a:r>
            <a:r>
              <a:rPr spc="75" dirty="0"/>
              <a:t> </a:t>
            </a:r>
            <a:r>
              <a:rPr spc="-20" dirty="0"/>
              <a:t>time?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92243"/>
            <a:ext cx="3575685" cy="116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Look at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one 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minimizes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vw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call 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89" baseline="27777" dirty="0"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37" baseline="27777" dirty="0">
                <a:latin typeface="Lucida Sans Unicode"/>
                <a:cs typeface="Lucida Sans Unicode"/>
              </a:rPr>
              <a:t>∗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</a:t>
            </a:r>
            <a:r>
              <a:rPr spc="70" dirty="0"/>
              <a:t> </a:t>
            </a:r>
            <a:r>
              <a:rPr dirty="0"/>
              <a:t>running</a:t>
            </a:r>
            <a:r>
              <a:rPr spc="75" dirty="0"/>
              <a:t> </a:t>
            </a:r>
            <a:r>
              <a:rPr spc="-20" dirty="0"/>
              <a:t>time?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92243"/>
            <a:ext cx="3601085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Input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vertices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Look at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one 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minimizes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vw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call 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89" baseline="27777" dirty="0"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37" baseline="27777" dirty="0">
                <a:latin typeface="Lucida Sans Unicode"/>
                <a:cs typeface="Lucida Sans Unicode"/>
              </a:rPr>
              <a:t>∗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Lucida Sans Unicode"/>
              <a:cs typeface="Lucida Sans Unicode"/>
            </a:endParaRPr>
          </a:p>
          <a:p>
            <a:pPr marL="314325" indent="-160020">
              <a:lnSpc>
                <a:spcPct val="100000"/>
              </a:lnSpc>
              <a:buFont typeface="Arial"/>
              <a:buChar char="►"/>
              <a:tabLst>
                <a:tab pos="314325" algn="l"/>
              </a:tabLst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Iterations</a:t>
            </a:r>
            <a:r>
              <a:rPr sz="1000" b="1" spc="-3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while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Font typeface="Arial"/>
              <a:buChar char="►"/>
              <a:tabLst>
                <a:tab pos="314325" algn="l"/>
              </a:tabLst>
            </a:pP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Work</a:t>
            </a:r>
            <a:r>
              <a:rPr sz="1000" b="1" spc="-3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per</a:t>
            </a:r>
            <a:r>
              <a:rPr sz="1000" b="1" spc="-3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iteration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m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143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314325" algn="l"/>
              </a:tabLst>
            </a:pP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Total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complexity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mn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9841" y="1353291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8353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9832" y="1353291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8352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942" y="1356410"/>
            <a:ext cx="218035" cy="2180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1132" y="13781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8012" y="2081480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11133" y="2098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7145" y="1870594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40252" y="18872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03967" y="1434983"/>
            <a:ext cx="568325" cy="670560"/>
            <a:chOff x="1403967" y="1434983"/>
            <a:chExt cx="568325" cy="670560"/>
          </a:xfrm>
        </p:grpSpPr>
        <p:sp>
          <p:nvSpPr>
            <p:cNvPr id="15" name="object 15"/>
            <p:cNvSpPr/>
            <p:nvPr/>
          </p:nvSpPr>
          <p:spPr>
            <a:xfrm>
              <a:off x="1440977" y="1465427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19">
                  <a:moveTo>
                    <a:pt x="0" y="0"/>
                  </a:moveTo>
                  <a:lnTo>
                    <a:pt x="47721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8458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9047" y="1542514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0" y="0"/>
                  </a:moveTo>
                  <a:lnTo>
                    <a:pt x="554114" y="55411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0596" y="206406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52917" y="182920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21524" y="1434983"/>
            <a:ext cx="626110" cy="634365"/>
            <a:chOff x="2021524" y="1434983"/>
            <a:chExt cx="626110" cy="634365"/>
          </a:xfrm>
        </p:grpSpPr>
        <p:sp>
          <p:nvSpPr>
            <p:cNvPr id="21" name="object 21"/>
            <p:cNvSpPr/>
            <p:nvPr/>
          </p:nvSpPr>
          <p:spPr>
            <a:xfrm>
              <a:off x="2051969" y="157756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2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5652" y="204010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4105" y="1465427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4">
                  <a:moveTo>
                    <a:pt x="0" y="0"/>
                  </a:moveTo>
                  <a:lnTo>
                    <a:pt x="4740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8467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49577" y="1304276"/>
            <a:ext cx="803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06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20397" y="1551239"/>
            <a:ext cx="565785" cy="565785"/>
            <a:chOff x="2120397" y="1551239"/>
            <a:chExt cx="565785" cy="565785"/>
          </a:xfrm>
        </p:grpSpPr>
        <p:sp>
          <p:nvSpPr>
            <p:cNvPr id="27" name="object 27"/>
            <p:cNvSpPr/>
            <p:nvPr/>
          </p:nvSpPr>
          <p:spPr>
            <a:xfrm>
              <a:off x="2125477" y="156001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551909"/>
                  </a:moveTo>
                  <a:lnTo>
                    <a:pt x="55190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4821" y="155536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86508" y="1751646"/>
            <a:ext cx="4387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9345" y="1969059"/>
            <a:ext cx="1017269" cy="204470"/>
            <a:chOff x="2149345" y="1969059"/>
            <a:chExt cx="1017269" cy="204470"/>
          </a:xfrm>
        </p:grpSpPr>
        <p:sp>
          <p:nvSpPr>
            <p:cNvPr id="31" name="object 31"/>
            <p:cNvSpPr/>
            <p:nvPr/>
          </p:nvSpPr>
          <p:spPr>
            <a:xfrm>
              <a:off x="2154425" y="1995786"/>
              <a:ext cx="1003300" cy="172085"/>
            </a:xfrm>
            <a:custGeom>
              <a:avLst/>
              <a:gdLst/>
              <a:ahLst/>
              <a:cxnLst/>
              <a:rect l="l" t="t" r="r" b="b"/>
              <a:pathLst>
                <a:path w="1003300" h="172085">
                  <a:moveTo>
                    <a:pt x="0" y="172072"/>
                  </a:moveTo>
                  <a:lnTo>
                    <a:pt x="100289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3419" y="197318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25686" y="20854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46209" y="1539658"/>
            <a:ext cx="354965" cy="354965"/>
            <a:chOff x="2846209" y="1539658"/>
            <a:chExt cx="354965" cy="354965"/>
          </a:xfrm>
        </p:grpSpPr>
        <p:sp>
          <p:nvSpPr>
            <p:cNvPr id="35" name="object 35"/>
            <p:cNvSpPr/>
            <p:nvPr/>
          </p:nvSpPr>
          <p:spPr>
            <a:xfrm>
              <a:off x="2851270" y="1544719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0" y="0"/>
                  </a:moveTo>
                  <a:lnTo>
                    <a:pt x="341023" y="34102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9729" y="185317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63951" y="16450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2403189"/>
            <a:ext cx="2050414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{</a:t>
            </a:r>
            <a:r>
              <a:rPr sz="1000" i="1" spc="35" dirty="0">
                <a:latin typeface="Arial"/>
                <a:cs typeface="Arial"/>
              </a:rPr>
              <a:t>a</a:t>
            </a:r>
            <a:r>
              <a:rPr sz="1000" i="1" spc="3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301" y="1358345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91766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292" y="1358345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91766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463" y="1366525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8320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472" y="2086534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10320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4605" y="1875649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9232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2768" y="1423763"/>
            <a:ext cx="578485" cy="688340"/>
            <a:chOff x="1392768" y="1423763"/>
            <a:chExt cx="578485" cy="688340"/>
          </a:xfrm>
        </p:grpSpPr>
        <p:sp>
          <p:nvSpPr>
            <p:cNvPr id="15" name="object 15"/>
            <p:cNvSpPr/>
            <p:nvPr/>
          </p:nvSpPr>
          <p:spPr>
            <a:xfrm>
              <a:off x="1433376" y="1470482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5953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0482" y="1432018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43990"/>
              <a:ext cx="553720" cy="553720"/>
            </a:xfrm>
            <a:custGeom>
              <a:avLst/>
              <a:gdLst/>
              <a:ahLst/>
              <a:cxnLst/>
              <a:rect l="l" t="t" r="r" b="b"/>
              <a:pathLst>
                <a:path w="553719" h="553719">
                  <a:moveTo>
                    <a:pt x="0" y="0"/>
                  </a:moveTo>
                  <a:lnTo>
                    <a:pt x="553220" y="553219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0454" y="2041516"/>
              <a:ext cx="70590" cy="705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48599" y="18375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1440037"/>
            <a:ext cx="626110" cy="634365"/>
            <a:chOff x="2018984" y="1440037"/>
            <a:chExt cx="626110" cy="634365"/>
          </a:xfrm>
        </p:grpSpPr>
        <p:sp>
          <p:nvSpPr>
            <p:cNvPr id="21" name="object 21"/>
            <p:cNvSpPr/>
            <p:nvPr/>
          </p:nvSpPr>
          <p:spPr>
            <a:xfrm>
              <a:off x="2049429" y="1582618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2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045160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1565" y="1470482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4">
                  <a:moveTo>
                    <a:pt x="0" y="0"/>
                  </a:moveTo>
                  <a:lnTo>
                    <a:pt x="4740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5927" y="1444165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44510" y="1307260"/>
            <a:ext cx="805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CC4E39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17857" y="1556294"/>
            <a:ext cx="565785" cy="565785"/>
            <a:chOff x="2117857" y="1556294"/>
            <a:chExt cx="565785" cy="565785"/>
          </a:xfrm>
        </p:grpSpPr>
        <p:sp>
          <p:nvSpPr>
            <p:cNvPr id="27" name="object 27"/>
            <p:cNvSpPr/>
            <p:nvPr/>
          </p:nvSpPr>
          <p:spPr>
            <a:xfrm>
              <a:off x="2122937" y="1565073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551909"/>
                  </a:moveTo>
                  <a:lnTo>
                    <a:pt x="55190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2281" y="156042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83968" y="1756713"/>
            <a:ext cx="4387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6805" y="1974113"/>
            <a:ext cx="1017269" cy="204470"/>
            <a:chOff x="2146805" y="1974113"/>
            <a:chExt cx="1017269" cy="204470"/>
          </a:xfrm>
        </p:grpSpPr>
        <p:sp>
          <p:nvSpPr>
            <p:cNvPr id="31" name="object 31"/>
            <p:cNvSpPr/>
            <p:nvPr/>
          </p:nvSpPr>
          <p:spPr>
            <a:xfrm>
              <a:off x="2151885" y="2000841"/>
              <a:ext cx="1003300" cy="172085"/>
            </a:xfrm>
            <a:custGeom>
              <a:avLst/>
              <a:gdLst/>
              <a:ahLst/>
              <a:cxnLst/>
              <a:rect l="l" t="t" r="r" b="b"/>
              <a:pathLst>
                <a:path w="1003300" h="172085">
                  <a:moveTo>
                    <a:pt x="0" y="172072"/>
                  </a:moveTo>
                  <a:lnTo>
                    <a:pt x="100289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0879" y="1978241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23159" y="20904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43669" y="1544713"/>
            <a:ext cx="354965" cy="354965"/>
            <a:chOff x="2843669" y="1544713"/>
            <a:chExt cx="354965" cy="354965"/>
          </a:xfrm>
        </p:grpSpPr>
        <p:sp>
          <p:nvSpPr>
            <p:cNvPr id="35" name="object 35"/>
            <p:cNvSpPr/>
            <p:nvPr/>
          </p:nvSpPr>
          <p:spPr>
            <a:xfrm>
              <a:off x="2848730" y="1549774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0" y="0"/>
                  </a:moveTo>
                  <a:lnTo>
                    <a:pt x="341023" y="34102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7189" y="185823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61423" y="165007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2408269"/>
            <a:ext cx="2050414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35" dirty="0">
                <a:latin typeface="Times New Roman"/>
                <a:cs typeface="Times New Roman"/>
              </a:rPr>
              <a:t>{</a:t>
            </a:r>
            <a:r>
              <a:rPr sz="1000" i="1" spc="35" dirty="0">
                <a:latin typeface="Arial"/>
                <a:cs typeface="Arial"/>
              </a:rPr>
              <a:t>a</a:t>
            </a:r>
            <a:r>
              <a:rPr sz="1000" i="1" spc="3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55" dirty="0"/>
              <a:t> </a:t>
            </a:r>
            <a:r>
              <a:rPr dirty="0"/>
              <a:t>not</a:t>
            </a:r>
            <a:r>
              <a:rPr spc="60" dirty="0"/>
              <a:t> </a:t>
            </a:r>
            <a:r>
              <a:rPr dirty="0"/>
              <a:t>just</a:t>
            </a:r>
            <a:r>
              <a:rPr spc="60" dirty="0"/>
              <a:t> </a:t>
            </a:r>
            <a:r>
              <a:rPr dirty="0"/>
              <a:t>use</a:t>
            </a:r>
            <a:r>
              <a:rPr spc="60" dirty="0"/>
              <a:t> </a:t>
            </a:r>
            <a:r>
              <a:rPr spc="-20" dirty="0"/>
              <a:t>BFS?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7368" y="1662720"/>
            <a:ext cx="1773555" cy="153670"/>
            <a:chOff x="1417368" y="1662720"/>
            <a:chExt cx="1773555" cy="15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68" y="1662720"/>
              <a:ext cx="153268" cy="153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7389" y="1662720"/>
              <a:ext cx="153268" cy="1532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0636" y="1739354"/>
              <a:ext cx="1445260" cy="0"/>
            </a:xfrm>
            <a:custGeom>
              <a:avLst/>
              <a:gdLst/>
              <a:ahLst/>
              <a:cxnLst/>
              <a:rect l="l" t="t" r="r" b="b"/>
              <a:pathLst>
                <a:path w="1445260">
                  <a:moveTo>
                    <a:pt x="0" y="0"/>
                  </a:moveTo>
                  <a:lnTo>
                    <a:pt x="14451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6015" y="1713037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17368" y="1930397"/>
            <a:ext cx="1773555" cy="153670"/>
            <a:chOff x="1417368" y="1930397"/>
            <a:chExt cx="1773555" cy="1536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68" y="1930397"/>
              <a:ext cx="153268" cy="153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7375" y="1930397"/>
              <a:ext cx="153268" cy="1532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7381" y="1930397"/>
              <a:ext cx="153268" cy="1532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7389" y="1930397"/>
              <a:ext cx="153268" cy="1532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70636" y="200703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510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6001" y="198071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0643" y="200703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510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6008" y="198071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0650" y="200703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510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96014" y="198071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9194" y="595910"/>
            <a:ext cx="3660775" cy="13887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BFS</a:t>
            </a:r>
            <a:r>
              <a:rPr sz="12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already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allows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us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find</a:t>
            </a:r>
            <a:r>
              <a:rPr sz="12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shortest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4E39"/>
                </a:solidFill>
                <a:latin typeface="Arial"/>
                <a:cs typeface="Arial"/>
              </a:rPr>
              <a:t>paths?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We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assumed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edges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equal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lengths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315"/>
              </a:spcBef>
            </a:pP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Write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each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as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series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length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one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5F92"/>
                </a:solidFill>
                <a:latin typeface="Arial"/>
                <a:cs typeface="Arial"/>
              </a:rPr>
              <a:t>edges?</a:t>
            </a:r>
            <a:endParaRPr sz="1200">
              <a:latin typeface="Arial"/>
              <a:cs typeface="Arial"/>
            </a:endParaRPr>
          </a:p>
          <a:p>
            <a:pPr marL="328930" algn="ctr">
              <a:lnSpc>
                <a:spcPct val="100000"/>
              </a:lnSpc>
              <a:spcBef>
                <a:spcPts val="108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800">
              <a:latin typeface="Arial"/>
              <a:cs typeface="Arial"/>
            </a:endParaRPr>
          </a:p>
          <a:p>
            <a:pPr marL="1426210">
              <a:lnSpc>
                <a:spcPct val="100000"/>
              </a:lnSpc>
              <a:tabLst>
                <a:tab pos="1966595" algn="l"/>
                <a:tab pos="250634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301" y="1353291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2231" y="1348230"/>
            <a:ext cx="234395" cy="2343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463" y="1361471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781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5472" y="2081480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098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4605" y="1870594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872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7848" y="1434983"/>
            <a:ext cx="572135" cy="670560"/>
            <a:chOff x="1397848" y="1434983"/>
            <a:chExt cx="572135" cy="670560"/>
          </a:xfrm>
        </p:grpSpPr>
        <p:sp>
          <p:nvSpPr>
            <p:cNvPr id="15" name="object 15"/>
            <p:cNvSpPr/>
            <p:nvPr/>
          </p:nvSpPr>
          <p:spPr>
            <a:xfrm>
              <a:off x="1433376" y="1465427"/>
              <a:ext cx="477520" cy="0"/>
            </a:xfrm>
            <a:custGeom>
              <a:avLst/>
              <a:gdLst/>
              <a:ahLst/>
              <a:cxnLst/>
              <a:rect l="l" t="t" r="r" b="b"/>
              <a:pathLst>
                <a:path w="477519">
                  <a:moveTo>
                    <a:pt x="0" y="0"/>
                  </a:moveTo>
                  <a:lnTo>
                    <a:pt x="47721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0857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3893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0"/>
                  </a:moveTo>
                  <a:lnTo>
                    <a:pt x="557693" y="55769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8056" y="206406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18274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1434983"/>
            <a:ext cx="626110" cy="634365"/>
            <a:chOff x="2018984" y="1434983"/>
            <a:chExt cx="626110" cy="634365"/>
          </a:xfrm>
        </p:grpSpPr>
        <p:sp>
          <p:nvSpPr>
            <p:cNvPr id="21" name="object 21"/>
            <p:cNvSpPr/>
            <p:nvPr/>
          </p:nvSpPr>
          <p:spPr>
            <a:xfrm>
              <a:off x="2049429" y="1582625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721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04010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6626" y="1465427"/>
              <a:ext cx="469265" cy="0"/>
            </a:xfrm>
            <a:custGeom>
              <a:avLst/>
              <a:gdLst/>
              <a:ahLst/>
              <a:cxnLst/>
              <a:rect l="l" t="t" r="r" b="b"/>
              <a:pathLst>
                <a:path w="469264">
                  <a:moveTo>
                    <a:pt x="0" y="0"/>
                  </a:moveTo>
                  <a:lnTo>
                    <a:pt x="46903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5927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41982" y="1304276"/>
            <a:ext cx="810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17857" y="1551239"/>
            <a:ext cx="565785" cy="565785"/>
            <a:chOff x="2117857" y="1551239"/>
            <a:chExt cx="565785" cy="565785"/>
          </a:xfrm>
        </p:grpSpPr>
        <p:sp>
          <p:nvSpPr>
            <p:cNvPr id="27" name="object 27"/>
            <p:cNvSpPr/>
            <p:nvPr/>
          </p:nvSpPr>
          <p:spPr>
            <a:xfrm>
              <a:off x="2122937" y="156001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551909"/>
                  </a:moveTo>
                  <a:lnTo>
                    <a:pt x="55190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2281" y="155536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83968" y="1754186"/>
            <a:ext cx="4387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latin typeface="Arial"/>
                <a:cs typeface="Arial"/>
              </a:rPr>
              <a:t>2</a:t>
            </a:r>
            <a:endParaRPr sz="1200" baseline="3472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6805" y="1969059"/>
            <a:ext cx="1017269" cy="204470"/>
            <a:chOff x="2146805" y="1969059"/>
            <a:chExt cx="1017269" cy="204470"/>
          </a:xfrm>
        </p:grpSpPr>
        <p:sp>
          <p:nvSpPr>
            <p:cNvPr id="31" name="object 31"/>
            <p:cNvSpPr/>
            <p:nvPr/>
          </p:nvSpPr>
          <p:spPr>
            <a:xfrm>
              <a:off x="2151885" y="1995786"/>
              <a:ext cx="1003300" cy="172085"/>
            </a:xfrm>
            <a:custGeom>
              <a:avLst/>
              <a:gdLst/>
              <a:ahLst/>
              <a:cxnLst/>
              <a:rect l="l" t="t" r="r" b="b"/>
              <a:pathLst>
                <a:path w="1003300" h="172085">
                  <a:moveTo>
                    <a:pt x="0" y="172072"/>
                  </a:moveTo>
                  <a:lnTo>
                    <a:pt x="100289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0879" y="197318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23159" y="20854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43669" y="1539658"/>
            <a:ext cx="354965" cy="354965"/>
            <a:chOff x="2843669" y="1539658"/>
            <a:chExt cx="354965" cy="354965"/>
          </a:xfrm>
        </p:grpSpPr>
        <p:sp>
          <p:nvSpPr>
            <p:cNvPr id="35" name="object 35"/>
            <p:cNvSpPr/>
            <p:nvPr/>
          </p:nvSpPr>
          <p:spPr>
            <a:xfrm>
              <a:off x="2848730" y="1544719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0" y="0"/>
                  </a:moveTo>
                  <a:lnTo>
                    <a:pt x="341023" y="34102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7189" y="185317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61423" y="16450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2403215"/>
            <a:ext cx="199453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35" dirty="0">
                <a:latin typeface="Arial"/>
                <a:cs typeface="Arial"/>
              </a:rPr>
              <a:t>b</a:t>
            </a:r>
            <a:r>
              <a:rPr sz="1000" i="1" spc="3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301" y="1356974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90394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7292" y="1356974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90394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463" y="1365154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818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5472" y="2085163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1018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4605" y="1874277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909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2768" y="1438666"/>
            <a:ext cx="578485" cy="672465"/>
            <a:chOff x="1392768" y="1438666"/>
            <a:chExt cx="578485" cy="672465"/>
          </a:xfrm>
        </p:grpSpPr>
        <p:sp>
          <p:nvSpPr>
            <p:cNvPr id="15" name="object 15"/>
            <p:cNvSpPr/>
            <p:nvPr/>
          </p:nvSpPr>
          <p:spPr>
            <a:xfrm>
              <a:off x="1433376" y="1469110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27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5918" y="144279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42619"/>
              <a:ext cx="553720" cy="553720"/>
            </a:xfrm>
            <a:custGeom>
              <a:avLst/>
              <a:gdLst/>
              <a:ahLst/>
              <a:cxnLst/>
              <a:rect l="l" t="t" r="r" b="b"/>
              <a:pathLst>
                <a:path w="553719" h="553719">
                  <a:moveTo>
                    <a:pt x="0" y="0"/>
                  </a:moveTo>
                  <a:lnTo>
                    <a:pt x="553220" y="553219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0454" y="2040144"/>
              <a:ext cx="70590" cy="705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48599" y="183616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02710" y="1422391"/>
            <a:ext cx="642620" cy="650875"/>
            <a:chOff x="2002710" y="1422391"/>
            <a:chExt cx="642620" cy="650875"/>
          </a:xfrm>
        </p:grpSpPr>
        <p:sp>
          <p:nvSpPr>
            <p:cNvPr id="21" name="object 21"/>
            <p:cNvSpPr/>
            <p:nvPr/>
          </p:nvSpPr>
          <p:spPr>
            <a:xfrm>
              <a:off x="2049429" y="1581247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5953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0965" y="2028352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69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1565" y="1469110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>
                  <a:moveTo>
                    <a:pt x="0" y="0"/>
                  </a:moveTo>
                  <a:lnTo>
                    <a:pt x="467773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00491" y="1430646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44510" y="1307959"/>
            <a:ext cx="805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1200" baseline="3472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17857" y="1554922"/>
            <a:ext cx="565785" cy="565785"/>
            <a:chOff x="2117857" y="1554922"/>
            <a:chExt cx="565785" cy="565785"/>
          </a:xfrm>
        </p:grpSpPr>
        <p:sp>
          <p:nvSpPr>
            <p:cNvPr id="27" name="object 27"/>
            <p:cNvSpPr/>
            <p:nvPr/>
          </p:nvSpPr>
          <p:spPr>
            <a:xfrm>
              <a:off x="2122937" y="1563702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551909"/>
                  </a:moveTo>
                  <a:lnTo>
                    <a:pt x="55190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2281" y="155905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89035" y="1755342"/>
            <a:ext cx="434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</a:tabLst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CC4E39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46805" y="1972742"/>
            <a:ext cx="1017269" cy="204470"/>
            <a:chOff x="2146805" y="1972742"/>
            <a:chExt cx="1017269" cy="204470"/>
          </a:xfrm>
        </p:grpSpPr>
        <p:sp>
          <p:nvSpPr>
            <p:cNvPr id="31" name="object 31"/>
            <p:cNvSpPr/>
            <p:nvPr/>
          </p:nvSpPr>
          <p:spPr>
            <a:xfrm>
              <a:off x="2151885" y="1999469"/>
              <a:ext cx="1003300" cy="172085"/>
            </a:xfrm>
            <a:custGeom>
              <a:avLst/>
              <a:gdLst/>
              <a:ahLst/>
              <a:cxnLst/>
              <a:rect l="l" t="t" r="r" b="b"/>
              <a:pathLst>
                <a:path w="1003300" h="172085">
                  <a:moveTo>
                    <a:pt x="0" y="172072"/>
                  </a:moveTo>
                  <a:lnTo>
                    <a:pt x="100289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0879" y="1976869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23159" y="208909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43669" y="1543341"/>
            <a:ext cx="354965" cy="354965"/>
            <a:chOff x="2843669" y="1543341"/>
            <a:chExt cx="354965" cy="354965"/>
          </a:xfrm>
        </p:grpSpPr>
        <p:sp>
          <p:nvSpPr>
            <p:cNvPr id="35" name="object 35"/>
            <p:cNvSpPr/>
            <p:nvPr/>
          </p:nvSpPr>
          <p:spPr>
            <a:xfrm>
              <a:off x="2848730" y="1548402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0" y="0"/>
                  </a:moveTo>
                  <a:lnTo>
                    <a:pt x="341023" y="34102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57189" y="18568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61423" y="164870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4" y="2406885"/>
            <a:ext cx="199453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35" dirty="0">
                <a:latin typeface="Arial"/>
                <a:cs typeface="Arial"/>
              </a:rPr>
              <a:t>b</a:t>
            </a:r>
            <a:r>
              <a:rPr sz="1000" i="1" spc="3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301" y="1353291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7292" y="1353291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463" y="1361471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781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0411" y="2076418"/>
            <a:ext cx="218035" cy="2180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098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4605" y="1870594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872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7848" y="1434983"/>
            <a:ext cx="568325" cy="667385"/>
            <a:chOff x="1397848" y="1434983"/>
            <a:chExt cx="568325" cy="667385"/>
          </a:xfrm>
        </p:grpSpPr>
        <p:sp>
          <p:nvSpPr>
            <p:cNvPr id="15" name="object 15"/>
            <p:cNvSpPr/>
            <p:nvPr/>
          </p:nvSpPr>
          <p:spPr>
            <a:xfrm>
              <a:off x="1433376" y="1465427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27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5918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38936"/>
              <a:ext cx="554355" cy="554355"/>
            </a:xfrm>
            <a:custGeom>
              <a:avLst/>
              <a:gdLst/>
              <a:ahLst/>
              <a:cxnLst/>
              <a:rect l="l" t="t" r="r" b="b"/>
              <a:pathLst>
                <a:path w="554355" h="554355">
                  <a:moveTo>
                    <a:pt x="0" y="0"/>
                  </a:moveTo>
                  <a:lnTo>
                    <a:pt x="554114" y="55411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4477" y="206048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6808" y="182562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1572484"/>
            <a:ext cx="60960" cy="491490"/>
            <a:chOff x="2018984" y="1572484"/>
            <a:chExt cx="60960" cy="491490"/>
          </a:xfrm>
        </p:grpSpPr>
        <p:sp>
          <p:nvSpPr>
            <p:cNvPr id="21" name="object 21"/>
            <p:cNvSpPr/>
            <p:nvPr/>
          </p:nvSpPr>
          <p:spPr>
            <a:xfrm>
              <a:off x="2049429" y="1577564"/>
              <a:ext cx="0" cy="477520"/>
            </a:xfrm>
            <a:custGeom>
              <a:avLst/>
              <a:gdLst/>
              <a:ahLst/>
              <a:cxnLst/>
              <a:rect l="l" t="t" r="r" b="b"/>
              <a:pathLst>
                <a:path h="477519">
                  <a:moveTo>
                    <a:pt x="0" y="0"/>
                  </a:moveTo>
                  <a:lnTo>
                    <a:pt x="0" y="47721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03504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3968" y="174911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6485" y="1434983"/>
            <a:ext cx="488315" cy="60960"/>
            <a:chOff x="2156485" y="1434983"/>
            <a:chExt cx="488315" cy="60960"/>
          </a:xfrm>
        </p:grpSpPr>
        <p:sp>
          <p:nvSpPr>
            <p:cNvPr id="25" name="object 25"/>
            <p:cNvSpPr/>
            <p:nvPr/>
          </p:nvSpPr>
          <p:spPr>
            <a:xfrm>
              <a:off x="2161565" y="1465427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4">
                  <a:moveTo>
                    <a:pt x="0" y="0"/>
                  </a:moveTo>
                  <a:lnTo>
                    <a:pt x="4740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5927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510" y="1304276"/>
            <a:ext cx="805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21436" y="1551239"/>
            <a:ext cx="562610" cy="562610"/>
            <a:chOff x="2121436" y="1551239"/>
            <a:chExt cx="562610" cy="562610"/>
          </a:xfrm>
        </p:grpSpPr>
        <p:sp>
          <p:nvSpPr>
            <p:cNvPr id="29" name="object 29"/>
            <p:cNvSpPr/>
            <p:nvPr/>
          </p:nvSpPr>
          <p:spPr>
            <a:xfrm>
              <a:off x="2126516" y="156001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548330"/>
                  </a:moveTo>
                  <a:lnTo>
                    <a:pt x="5483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2281" y="155536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42870" y="174866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51793" y="1969059"/>
            <a:ext cx="1012190" cy="203200"/>
            <a:chOff x="2151793" y="1969059"/>
            <a:chExt cx="1012190" cy="203200"/>
          </a:xfrm>
        </p:grpSpPr>
        <p:sp>
          <p:nvSpPr>
            <p:cNvPr id="33" name="object 33"/>
            <p:cNvSpPr/>
            <p:nvPr/>
          </p:nvSpPr>
          <p:spPr>
            <a:xfrm>
              <a:off x="2156873" y="1995786"/>
              <a:ext cx="998219" cy="171450"/>
            </a:xfrm>
            <a:custGeom>
              <a:avLst/>
              <a:gdLst/>
              <a:ahLst/>
              <a:cxnLst/>
              <a:rect l="l" t="t" r="r" b="b"/>
              <a:pathLst>
                <a:path w="998219" h="171450">
                  <a:moveTo>
                    <a:pt x="0" y="171217"/>
                  </a:moveTo>
                  <a:lnTo>
                    <a:pt x="9979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0879" y="197318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5648" y="208498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3669" y="1539658"/>
            <a:ext cx="354965" cy="354965"/>
            <a:chOff x="2843669" y="1539658"/>
            <a:chExt cx="354965" cy="354965"/>
          </a:xfrm>
        </p:grpSpPr>
        <p:sp>
          <p:nvSpPr>
            <p:cNvPr id="37" name="object 37"/>
            <p:cNvSpPr/>
            <p:nvPr/>
          </p:nvSpPr>
          <p:spPr>
            <a:xfrm>
              <a:off x="2848730" y="1544719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0" y="0"/>
                  </a:moveTo>
                  <a:lnTo>
                    <a:pt x="341023" y="34102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7189" y="185317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61423" y="16450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408269"/>
            <a:ext cx="193802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c</a:t>
            </a:r>
            <a:r>
              <a:rPr sz="1000" i="1" spc="4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301" y="1356974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90394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7292" y="1356974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90394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463" y="1365154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818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472" y="2085163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10183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4605" y="1874277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909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7848" y="1438666"/>
            <a:ext cx="572135" cy="670560"/>
            <a:chOff x="1397848" y="1438666"/>
            <a:chExt cx="572135" cy="670560"/>
          </a:xfrm>
        </p:grpSpPr>
        <p:sp>
          <p:nvSpPr>
            <p:cNvPr id="15" name="object 15"/>
            <p:cNvSpPr/>
            <p:nvPr/>
          </p:nvSpPr>
          <p:spPr>
            <a:xfrm>
              <a:off x="1433376" y="1469110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27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5918" y="144279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42619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0"/>
                  </a:moveTo>
                  <a:lnTo>
                    <a:pt x="557693" y="55769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8056" y="206774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18310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1576167"/>
            <a:ext cx="60960" cy="496570"/>
            <a:chOff x="2018984" y="1576167"/>
            <a:chExt cx="60960" cy="496570"/>
          </a:xfrm>
        </p:grpSpPr>
        <p:sp>
          <p:nvSpPr>
            <p:cNvPr id="21" name="object 21"/>
            <p:cNvSpPr/>
            <p:nvPr/>
          </p:nvSpPr>
          <p:spPr>
            <a:xfrm>
              <a:off x="2049429" y="1581247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2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043789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3968" y="175534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1405" y="1422391"/>
            <a:ext cx="493395" cy="93980"/>
            <a:chOff x="2151405" y="1422391"/>
            <a:chExt cx="493395" cy="93980"/>
          </a:xfrm>
        </p:grpSpPr>
        <p:sp>
          <p:nvSpPr>
            <p:cNvPr id="25" name="object 25"/>
            <p:cNvSpPr/>
            <p:nvPr/>
          </p:nvSpPr>
          <p:spPr>
            <a:xfrm>
              <a:off x="2161565" y="1469110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4">
                  <a:moveTo>
                    <a:pt x="0" y="0"/>
                  </a:moveTo>
                  <a:lnTo>
                    <a:pt x="467773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00491" y="1430646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510" y="1307959"/>
            <a:ext cx="805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1200" baseline="3472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2777" y="1553278"/>
            <a:ext cx="572770" cy="572770"/>
            <a:chOff x="2112777" y="1553278"/>
            <a:chExt cx="572770" cy="572770"/>
          </a:xfrm>
        </p:grpSpPr>
        <p:sp>
          <p:nvSpPr>
            <p:cNvPr id="29" name="object 29"/>
            <p:cNvSpPr/>
            <p:nvPr/>
          </p:nvSpPr>
          <p:spPr>
            <a:xfrm>
              <a:off x="2122937" y="1568175"/>
              <a:ext cx="548005" cy="548005"/>
            </a:xfrm>
            <a:custGeom>
              <a:avLst/>
              <a:gdLst/>
              <a:ahLst/>
              <a:cxnLst/>
              <a:rect l="l" t="t" r="r" b="b"/>
              <a:pathLst>
                <a:path w="548005" h="548005">
                  <a:moveTo>
                    <a:pt x="0" y="547435"/>
                  </a:moveTo>
                  <a:lnTo>
                    <a:pt x="547435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4679" y="1553278"/>
              <a:ext cx="70590" cy="7059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446147" y="175414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1725" y="1959253"/>
            <a:ext cx="1022350" cy="222885"/>
            <a:chOff x="2141725" y="1959253"/>
            <a:chExt cx="1022350" cy="222885"/>
          </a:xfrm>
        </p:grpSpPr>
        <p:sp>
          <p:nvSpPr>
            <p:cNvPr id="33" name="object 33"/>
            <p:cNvSpPr/>
            <p:nvPr/>
          </p:nvSpPr>
          <p:spPr>
            <a:xfrm>
              <a:off x="2151885" y="2000539"/>
              <a:ext cx="996950" cy="171450"/>
            </a:xfrm>
            <a:custGeom>
              <a:avLst/>
              <a:gdLst/>
              <a:ahLst/>
              <a:cxnLst/>
              <a:rect l="l" t="t" r="r" b="b"/>
              <a:pathLst>
                <a:path w="996950" h="171450">
                  <a:moveTo>
                    <a:pt x="0" y="171003"/>
                  </a:moveTo>
                  <a:lnTo>
                    <a:pt x="996661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3611" y="1967508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4" h="76200">
                  <a:moveTo>
                    <a:pt x="0" y="0"/>
                  </a:moveTo>
                  <a:lnTo>
                    <a:pt x="7540" y="10634"/>
                  </a:lnTo>
                  <a:lnTo>
                    <a:pt x="20006" y="20653"/>
                  </a:lnTo>
                  <a:lnTo>
                    <a:pt x="32979" y="28298"/>
                  </a:lnTo>
                  <a:lnTo>
                    <a:pt x="42042" y="31811"/>
                  </a:lnTo>
                  <a:lnTo>
                    <a:pt x="34669" y="38145"/>
                  </a:lnTo>
                  <a:lnTo>
                    <a:pt x="24985" y="49677"/>
                  </a:lnTo>
                  <a:lnTo>
                    <a:pt x="16572" y="63277"/>
                  </a:lnTo>
                  <a:lnTo>
                    <a:pt x="13006" y="75817"/>
                  </a:lnTo>
                </a:path>
              </a:pathLst>
            </a:custGeom>
            <a:ln w="1619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0941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3669" y="1543341"/>
            <a:ext cx="354965" cy="354965"/>
            <a:chOff x="2843669" y="1543341"/>
            <a:chExt cx="354965" cy="354965"/>
          </a:xfrm>
        </p:grpSpPr>
        <p:sp>
          <p:nvSpPr>
            <p:cNvPr id="37" name="object 37"/>
            <p:cNvSpPr/>
            <p:nvPr/>
          </p:nvSpPr>
          <p:spPr>
            <a:xfrm>
              <a:off x="2848730" y="1548402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30" h="341630">
                  <a:moveTo>
                    <a:pt x="0" y="0"/>
                  </a:moveTo>
                  <a:lnTo>
                    <a:pt x="341023" y="34102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7189" y="18568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61423" y="164870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406885"/>
            <a:ext cx="193802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135" dirty="0">
                <a:latin typeface="Times New Roman"/>
                <a:cs typeface="Times New Roman"/>
              </a:rPr>
              <a:t>∞</a:t>
            </a:r>
            <a:r>
              <a:rPr sz="1000" i="1" spc="135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c</a:t>
            </a:r>
            <a:r>
              <a:rPr sz="1000" i="1" spc="45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2240" y="1348230"/>
            <a:ext cx="234395" cy="2343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7292" y="1353291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463" y="1361471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781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5472" y="2081480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098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4605" y="1870594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872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7848" y="1434983"/>
            <a:ext cx="572135" cy="670560"/>
            <a:chOff x="1397848" y="1434983"/>
            <a:chExt cx="572135" cy="670560"/>
          </a:xfrm>
        </p:grpSpPr>
        <p:sp>
          <p:nvSpPr>
            <p:cNvPr id="15" name="object 15"/>
            <p:cNvSpPr/>
            <p:nvPr/>
          </p:nvSpPr>
          <p:spPr>
            <a:xfrm>
              <a:off x="1433376" y="1465427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27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5918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3893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0"/>
                  </a:moveTo>
                  <a:lnTo>
                    <a:pt x="557693" y="55769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8056" y="206406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18274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1572484"/>
            <a:ext cx="60960" cy="496570"/>
            <a:chOff x="2018984" y="1572484"/>
            <a:chExt cx="60960" cy="496570"/>
          </a:xfrm>
        </p:grpSpPr>
        <p:sp>
          <p:nvSpPr>
            <p:cNvPr id="21" name="object 21"/>
            <p:cNvSpPr/>
            <p:nvPr/>
          </p:nvSpPr>
          <p:spPr>
            <a:xfrm>
              <a:off x="2049429" y="157756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2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04010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3968" y="17516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6485" y="1434983"/>
            <a:ext cx="483234" cy="60960"/>
            <a:chOff x="2156485" y="1434983"/>
            <a:chExt cx="483234" cy="60960"/>
          </a:xfrm>
        </p:grpSpPr>
        <p:sp>
          <p:nvSpPr>
            <p:cNvPr id="25" name="object 25"/>
            <p:cNvSpPr/>
            <p:nvPr/>
          </p:nvSpPr>
          <p:spPr>
            <a:xfrm>
              <a:off x="2161565" y="1465427"/>
              <a:ext cx="469265" cy="0"/>
            </a:xfrm>
            <a:custGeom>
              <a:avLst/>
              <a:gdLst/>
              <a:ahLst/>
              <a:cxnLst/>
              <a:rect l="l" t="t" r="r" b="b"/>
              <a:pathLst>
                <a:path w="469264">
                  <a:moveTo>
                    <a:pt x="0" y="0"/>
                  </a:moveTo>
                  <a:lnTo>
                    <a:pt x="46903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0866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510" y="1304276"/>
            <a:ext cx="803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06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7857" y="1554818"/>
            <a:ext cx="562610" cy="562610"/>
            <a:chOff x="2117857" y="1554818"/>
            <a:chExt cx="562610" cy="562610"/>
          </a:xfrm>
        </p:grpSpPr>
        <p:sp>
          <p:nvSpPr>
            <p:cNvPr id="29" name="object 29"/>
            <p:cNvSpPr/>
            <p:nvPr/>
          </p:nvSpPr>
          <p:spPr>
            <a:xfrm>
              <a:off x="2122937" y="156359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548330"/>
                  </a:moveTo>
                  <a:lnTo>
                    <a:pt x="5483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8702" y="155894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9289" y="175224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6805" y="1969059"/>
            <a:ext cx="1017269" cy="204470"/>
            <a:chOff x="2146805" y="1969059"/>
            <a:chExt cx="1017269" cy="204470"/>
          </a:xfrm>
        </p:grpSpPr>
        <p:sp>
          <p:nvSpPr>
            <p:cNvPr id="33" name="object 33"/>
            <p:cNvSpPr/>
            <p:nvPr/>
          </p:nvSpPr>
          <p:spPr>
            <a:xfrm>
              <a:off x="2151885" y="1995786"/>
              <a:ext cx="1003300" cy="172085"/>
            </a:xfrm>
            <a:custGeom>
              <a:avLst/>
              <a:gdLst/>
              <a:ahLst/>
              <a:cxnLst/>
              <a:rect l="l" t="t" r="r" b="b"/>
              <a:pathLst>
                <a:path w="1003300" h="172085">
                  <a:moveTo>
                    <a:pt x="0" y="172072"/>
                  </a:moveTo>
                  <a:lnTo>
                    <a:pt x="100289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0879" y="1973186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08541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7248" y="1543237"/>
            <a:ext cx="351790" cy="351790"/>
            <a:chOff x="2847248" y="1543237"/>
            <a:chExt cx="351790" cy="351790"/>
          </a:xfrm>
        </p:grpSpPr>
        <p:sp>
          <p:nvSpPr>
            <p:cNvPr id="37" name="object 37"/>
            <p:cNvSpPr/>
            <p:nvPr/>
          </p:nvSpPr>
          <p:spPr>
            <a:xfrm>
              <a:off x="2852309" y="1548298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19" h="337819">
                  <a:moveTo>
                    <a:pt x="0" y="0"/>
                  </a:moveTo>
                  <a:lnTo>
                    <a:pt x="337445" y="33744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7189" y="185317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63214" y="164680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403189"/>
            <a:ext cx="1882139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b,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70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301" y="1353291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292" y="1353291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463" y="1361471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3781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5472" y="2081480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098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4605" y="1870594"/>
            <a:ext cx="207913" cy="20791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18872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7848" y="1434983"/>
            <a:ext cx="572135" cy="670560"/>
            <a:chOff x="1397848" y="1434983"/>
            <a:chExt cx="572135" cy="670560"/>
          </a:xfrm>
        </p:grpSpPr>
        <p:sp>
          <p:nvSpPr>
            <p:cNvPr id="15" name="object 15"/>
            <p:cNvSpPr/>
            <p:nvPr/>
          </p:nvSpPr>
          <p:spPr>
            <a:xfrm>
              <a:off x="1433376" y="1465427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27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5918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2928" y="153893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0"/>
                  </a:moveTo>
                  <a:lnTo>
                    <a:pt x="557693" y="55769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8056" y="206406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18274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1572484"/>
            <a:ext cx="60960" cy="496570"/>
            <a:chOff x="2018984" y="1572484"/>
            <a:chExt cx="60960" cy="496570"/>
          </a:xfrm>
        </p:grpSpPr>
        <p:sp>
          <p:nvSpPr>
            <p:cNvPr id="21" name="object 21"/>
            <p:cNvSpPr/>
            <p:nvPr/>
          </p:nvSpPr>
          <p:spPr>
            <a:xfrm>
              <a:off x="2049429" y="157756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2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04010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3968" y="17516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6485" y="1434983"/>
            <a:ext cx="488315" cy="60960"/>
            <a:chOff x="2156485" y="1434983"/>
            <a:chExt cx="488315" cy="60960"/>
          </a:xfrm>
        </p:grpSpPr>
        <p:sp>
          <p:nvSpPr>
            <p:cNvPr id="25" name="object 25"/>
            <p:cNvSpPr/>
            <p:nvPr/>
          </p:nvSpPr>
          <p:spPr>
            <a:xfrm>
              <a:off x="2161565" y="1465427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4">
                  <a:moveTo>
                    <a:pt x="0" y="0"/>
                  </a:moveTo>
                  <a:lnTo>
                    <a:pt x="4740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5927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510" y="1304276"/>
            <a:ext cx="805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7857" y="1551239"/>
            <a:ext cx="565785" cy="565785"/>
            <a:chOff x="2117857" y="1551239"/>
            <a:chExt cx="565785" cy="565785"/>
          </a:xfrm>
        </p:grpSpPr>
        <p:sp>
          <p:nvSpPr>
            <p:cNvPr id="29" name="object 29"/>
            <p:cNvSpPr/>
            <p:nvPr/>
          </p:nvSpPr>
          <p:spPr>
            <a:xfrm>
              <a:off x="2122937" y="156001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551909"/>
                  </a:moveTo>
                  <a:lnTo>
                    <a:pt x="55190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2281" y="155536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41079" y="17504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1725" y="1955570"/>
            <a:ext cx="1022350" cy="222885"/>
            <a:chOff x="2141725" y="1955570"/>
            <a:chExt cx="1022350" cy="222885"/>
          </a:xfrm>
        </p:grpSpPr>
        <p:sp>
          <p:nvSpPr>
            <p:cNvPr id="33" name="object 33"/>
            <p:cNvSpPr/>
            <p:nvPr/>
          </p:nvSpPr>
          <p:spPr>
            <a:xfrm>
              <a:off x="2151885" y="1996856"/>
              <a:ext cx="996950" cy="171450"/>
            </a:xfrm>
            <a:custGeom>
              <a:avLst/>
              <a:gdLst/>
              <a:ahLst/>
              <a:cxnLst/>
              <a:rect l="l" t="t" r="r" b="b"/>
              <a:pathLst>
                <a:path w="996950" h="171450">
                  <a:moveTo>
                    <a:pt x="0" y="171003"/>
                  </a:moveTo>
                  <a:lnTo>
                    <a:pt x="996661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3611" y="1963825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4" h="76200">
                  <a:moveTo>
                    <a:pt x="0" y="0"/>
                  </a:moveTo>
                  <a:lnTo>
                    <a:pt x="7540" y="10634"/>
                  </a:lnTo>
                  <a:lnTo>
                    <a:pt x="20006" y="20653"/>
                  </a:lnTo>
                  <a:lnTo>
                    <a:pt x="32979" y="28298"/>
                  </a:lnTo>
                  <a:lnTo>
                    <a:pt x="42042" y="31811"/>
                  </a:lnTo>
                  <a:lnTo>
                    <a:pt x="34669" y="38145"/>
                  </a:lnTo>
                  <a:lnTo>
                    <a:pt x="24985" y="49677"/>
                  </a:lnTo>
                  <a:lnTo>
                    <a:pt x="16572" y="63277"/>
                  </a:lnTo>
                  <a:lnTo>
                    <a:pt x="13006" y="75817"/>
                  </a:lnTo>
                </a:path>
              </a:pathLst>
            </a:custGeom>
            <a:ln w="1619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0904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8608" y="1534597"/>
            <a:ext cx="361950" cy="361950"/>
            <a:chOff x="2838608" y="1534597"/>
            <a:chExt cx="361950" cy="361950"/>
          </a:xfrm>
        </p:grpSpPr>
        <p:sp>
          <p:nvSpPr>
            <p:cNvPr id="37" name="object 37"/>
            <p:cNvSpPr/>
            <p:nvPr/>
          </p:nvSpPr>
          <p:spPr>
            <a:xfrm>
              <a:off x="2848730" y="1544719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0" y="0"/>
                  </a:moveTo>
                  <a:lnTo>
                    <a:pt x="336550" y="33655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9587" y="1825576"/>
              <a:ext cx="70590" cy="7059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066478" y="16450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403189"/>
            <a:ext cx="1882139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∞</a:t>
            </a:r>
            <a:r>
              <a:rPr sz="1000" spc="60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b,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70" dirty="0">
                <a:latin typeface="Arial"/>
                <a:cs typeface="Arial"/>
              </a:rPr>
              <a:t>d</a:t>
            </a:r>
            <a:r>
              <a:rPr sz="1000" i="1" spc="70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73" y="85366"/>
            <a:ext cx="2333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dirty="0"/>
              <a:t>example,</a:t>
            </a:r>
            <a:r>
              <a:rPr spc="110" dirty="0"/>
              <a:t> </a:t>
            </a:r>
            <a:r>
              <a:rPr spc="-10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0757"/>
            <a:ext cx="374269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While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0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/</a:t>
            </a:r>
            <a:r>
              <a:rPr sz="1000" spc="-12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Go through 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v,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 ending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2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Font typeface="Arial"/>
              <a:buChar char="►"/>
              <a:tabLst>
                <a:tab pos="276225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Pick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 edge that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minimizes 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CC4E39"/>
                </a:solidFill>
                <a:latin typeface="Tahoma"/>
                <a:cs typeface="Tahoma"/>
              </a:rPr>
              <a:t>[</a:t>
            </a:r>
            <a:r>
              <a:rPr sz="1000" i="1" spc="-45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8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10" dirty="0">
                <a:solidFill>
                  <a:srgbClr val="CC4E39"/>
                </a:solidFill>
                <a:latin typeface="Tahoma"/>
                <a:cs typeface="Tahoma"/>
              </a:rPr>
              <a:t>]</a:t>
            </a:r>
            <a:r>
              <a:rPr sz="1000" spc="-9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r>
              <a:rPr sz="1050" i="1" spc="-15" baseline="-11904" dirty="0">
                <a:solidFill>
                  <a:srgbClr val="CC4E39"/>
                </a:solidFill>
                <a:latin typeface="Arial"/>
                <a:cs typeface="Arial"/>
              </a:rPr>
              <a:t>vw</a:t>
            </a:r>
            <a:r>
              <a:rPr sz="1050" i="1" spc="-120" baseline="-1190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, call it</a:t>
            </a:r>
            <a:r>
              <a:rPr sz="1000" b="1" spc="-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v</a:t>
            </a:r>
            <a:r>
              <a:rPr sz="1000" i="1" spc="-1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89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i="1" spc="-60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1000" i="1" spc="-114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1000" i="1" spc="-18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50" spc="-37" baseline="2777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r>
              <a:rPr sz="1000" spc="-25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2762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Add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vertex </a:t>
            </a:r>
            <a:r>
              <a:rPr sz="1000" i="1" spc="-10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Lucida Sans Unicode"/>
                <a:cs typeface="Lucida Sans Unicode"/>
              </a:rPr>
              <a:t>∗</a:t>
            </a:r>
            <a:r>
              <a:rPr sz="1050" spc="165" baseline="27777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w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A</a:t>
            </a:r>
            <a:r>
              <a:rPr sz="1000" spc="-45" dirty="0">
                <a:latin typeface="Tahoma"/>
                <a:cs typeface="Tahoma"/>
              </a:rPr>
              <a:t>[</a:t>
            </a:r>
            <a:r>
              <a:rPr sz="1000" i="1" spc="-45" dirty="0">
                <a:latin typeface="Arial"/>
                <a:cs typeface="Arial"/>
              </a:rPr>
              <a:t>v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50" spc="-165" baseline="27777" dirty="0">
                <a:latin typeface="Lucida Sans Unicode"/>
                <a:cs typeface="Lucida Sans Unicode"/>
              </a:rPr>
              <a:t>∗</a:t>
            </a:r>
            <a:r>
              <a:rPr sz="1000" spc="-110" dirty="0">
                <a:latin typeface="Tahoma"/>
                <a:cs typeface="Tahoma"/>
              </a:rPr>
              <a:t>]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c</a:t>
            </a:r>
            <a:r>
              <a:rPr sz="1050" i="1" spc="-15" baseline="-11904" dirty="0">
                <a:latin typeface="Arial"/>
                <a:cs typeface="Arial"/>
              </a:rPr>
              <a:t>v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750" spc="-67" baseline="5555" dirty="0">
                <a:latin typeface="Lucida Sans Unicode"/>
                <a:cs typeface="Lucida Sans Unicode"/>
              </a:rPr>
              <a:t>∗</a:t>
            </a:r>
            <a:r>
              <a:rPr sz="750" spc="-165" baseline="5555" dirty="0">
                <a:latin typeface="Lucida Sans Unicode"/>
                <a:cs typeface="Lucida Sans Unicode"/>
              </a:rPr>
              <a:t> </a:t>
            </a:r>
            <a:r>
              <a:rPr sz="1050" i="1" baseline="-11904" dirty="0">
                <a:latin typeface="Arial"/>
                <a:cs typeface="Arial"/>
              </a:rPr>
              <a:t>w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750" spc="-75" baseline="5555" dirty="0">
                <a:latin typeface="Lucida Sans Unicode"/>
                <a:cs typeface="Lucida Sans Unicode"/>
              </a:rPr>
              <a:t>∗</a:t>
            </a:r>
            <a:endParaRPr sz="750" baseline="5555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4774" y="1353291"/>
            <a:ext cx="224272" cy="2242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3286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4765" y="1353291"/>
            <a:ext cx="224273" cy="2242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3285" y="1386699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936" y="1361471"/>
            <a:ext cx="207913" cy="2079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6078" y="13781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2945" y="2081480"/>
            <a:ext cx="207913" cy="207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6066" y="209815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7016" y="1865533"/>
            <a:ext cx="218035" cy="2180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5185" y="18872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5321" y="1434983"/>
            <a:ext cx="572135" cy="670560"/>
            <a:chOff x="1395321" y="1434983"/>
            <a:chExt cx="572135" cy="670560"/>
          </a:xfrm>
        </p:grpSpPr>
        <p:sp>
          <p:nvSpPr>
            <p:cNvPr id="15" name="object 15"/>
            <p:cNvSpPr/>
            <p:nvPr/>
          </p:nvSpPr>
          <p:spPr>
            <a:xfrm>
              <a:off x="1430849" y="1465427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27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3391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0401" y="153893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4" h="558164">
                  <a:moveTo>
                    <a:pt x="0" y="0"/>
                  </a:moveTo>
                  <a:lnTo>
                    <a:pt x="557693" y="55769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5528" y="206406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6072" y="182741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6457" y="1572484"/>
            <a:ext cx="60960" cy="496570"/>
            <a:chOff x="2016457" y="1572484"/>
            <a:chExt cx="60960" cy="496570"/>
          </a:xfrm>
        </p:grpSpPr>
        <p:sp>
          <p:nvSpPr>
            <p:cNvPr id="21" name="object 21"/>
            <p:cNvSpPr/>
            <p:nvPr/>
          </p:nvSpPr>
          <p:spPr>
            <a:xfrm>
              <a:off x="2046901" y="1577564"/>
              <a:ext cx="0" cy="482600"/>
            </a:xfrm>
            <a:custGeom>
              <a:avLst/>
              <a:gdLst/>
              <a:ahLst/>
              <a:cxnLst/>
              <a:rect l="l" t="t" r="r" b="b"/>
              <a:pathLst>
                <a:path h="482600">
                  <a:moveTo>
                    <a:pt x="0" y="0"/>
                  </a:moveTo>
                  <a:lnTo>
                    <a:pt x="0" y="48227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0584" y="2040106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1441" y="17516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3958" y="1434983"/>
            <a:ext cx="488315" cy="60960"/>
            <a:chOff x="2153958" y="1434983"/>
            <a:chExt cx="488315" cy="60960"/>
          </a:xfrm>
        </p:grpSpPr>
        <p:sp>
          <p:nvSpPr>
            <p:cNvPr id="25" name="object 25"/>
            <p:cNvSpPr/>
            <p:nvPr/>
          </p:nvSpPr>
          <p:spPr>
            <a:xfrm>
              <a:off x="2159038" y="1465427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4">
                  <a:moveTo>
                    <a:pt x="0" y="0"/>
                  </a:moveTo>
                  <a:lnTo>
                    <a:pt x="4740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3400" y="143911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1982" y="1304276"/>
            <a:ext cx="805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5330" y="1551239"/>
            <a:ext cx="565785" cy="565785"/>
            <a:chOff x="2115330" y="1551239"/>
            <a:chExt cx="565785" cy="565785"/>
          </a:xfrm>
        </p:grpSpPr>
        <p:sp>
          <p:nvSpPr>
            <p:cNvPr id="29" name="object 29"/>
            <p:cNvSpPr/>
            <p:nvPr/>
          </p:nvSpPr>
          <p:spPr>
            <a:xfrm>
              <a:off x="2120410" y="1560019"/>
              <a:ext cx="552450" cy="552450"/>
            </a:xfrm>
            <a:custGeom>
              <a:avLst/>
              <a:gdLst/>
              <a:ahLst/>
              <a:cxnLst/>
              <a:rect l="l" t="t" r="r" b="b"/>
              <a:pathLst>
                <a:path w="552450" h="552450">
                  <a:moveTo>
                    <a:pt x="0" y="551909"/>
                  </a:moveTo>
                  <a:lnTo>
                    <a:pt x="55190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9754" y="155536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8552" y="175045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4277" y="1969915"/>
            <a:ext cx="1012190" cy="203200"/>
            <a:chOff x="2144277" y="1969915"/>
            <a:chExt cx="1012190" cy="203200"/>
          </a:xfrm>
        </p:grpSpPr>
        <p:sp>
          <p:nvSpPr>
            <p:cNvPr id="33" name="object 33"/>
            <p:cNvSpPr/>
            <p:nvPr/>
          </p:nvSpPr>
          <p:spPr>
            <a:xfrm>
              <a:off x="2149357" y="1996642"/>
              <a:ext cx="998219" cy="171450"/>
            </a:xfrm>
            <a:custGeom>
              <a:avLst/>
              <a:gdLst/>
              <a:ahLst/>
              <a:cxnLst/>
              <a:rect l="l" t="t" r="r" b="b"/>
              <a:pathLst>
                <a:path w="998219" h="171450">
                  <a:moveTo>
                    <a:pt x="0" y="171217"/>
                  </a:moveTo>
                  <a:lnTo>
                    <a:pt x="9979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3363" y="1974042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18143" y="208583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1142" y="1539658"/>
            <a:ext cx="351790" cy="351790"/>
            <a:chOff x="2841142" y="1539658"/>
            <a:chExt cx="351790" cy="351790"/>
          </a:xfrm>
        </p:grpSpPr>
        <p:sp>
          <p:nvSpPr>
            <p:cNvPr id="37" name="object 37"/>
            <p:cNvSpPr/>
            <p:nvPr/>
          </p:nvSpPr>
          <p:spPr>
            <a:xfrm>
              <a:off x="2846203" y="1544719"/>
              <a:ext cx="337820" cy="337820"/>
            </a:xfrm>
            <a:custGeom>
              <a:avLst/>
              <a:gdLst/>
              <a:ahLst/>
              <a:cxnLst/>
              <a:rect l="l" t="t" r="r" b="b"/>
              <a:pathLst>
                <a:path w="337819" h="337819">
                  <a:moveTo>
                    <a:pt x="0" y="0"/>
                  </a:moveTo>
                  <a:lnTo>
                    <a:pt x="337445" y="33744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1082" y="1849599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7105" y="164322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403189"/>
            <a:ext cx="1825625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a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85" dirty="0">
                <a:latin typeface="Tahoma"/>
                <a:cs typeface="Tahoma"/>
              </a:rPr>
              <a:t>: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7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8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{</a:t>
            </a:r>
            <a:r>
              <a:rPr sz="1000" i="1" dirty="0">
                <a:latin typeface="Arial"/>
                <a:cs typeface="Arial"/>
              </a:rPr>
              <a:t>a,</a:t>
            </a:r>
            <a:r>
              <a:rPr sz="1000" i="1" spc="-8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c,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d,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i="1" spc="30" dirty="0">
                <a:latin typeface="Arial"/>
                <a:cs typeface="Arial"/>
              </a:rPr>
              <a:t>e</a:t>
            </a:r>
            <a:r>
              <a:rPr sz="1000" i="1" spc="30" dirty="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5584" y="1792802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8353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8873" y="1792802"/>
            <a:ext cx="929640" cy="213360"/>
            <a:chOff x="1228873" y="1792802"/>
            <a:chExt cx="929640" cy="2133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5575" y="1792802"/>
              <a:ext cx="212787" cy="212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873" y="1796109"/>
              <a:ext cx="206173" cy="2061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91132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CC4E39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CC4E39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3943" y="2521179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11133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3076" y="2310294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40252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9773" y="1868751"/>
            <a:ext cx="576580" cy="675005"/>
            <a:chOff x="1399773" y="1868751"/>
            <a:chExt cx="576580" cy="675005"/>
          </a:xfrm>
        </p:grpSpPr>
        <p:sp>
          <p:nvSpPr>
            <p:cNvPr id="15" name="object 15"/>
            <p:cNvSpPr/>
            <p:nvPr/>
          </p:nvSpPr>
          <p:spPr>
            <a:xfrm>
              <a:off x="1435046" y="1899196"/>
              <a:ext cx="488950" cy="0"/>
            </a:xfrm>
            <a:custGeom>
              <a:avLst/>
              <a:gdLst/>
              <a:ahLst/>
              <a:cxnLst/>
              <a:rect l="l" t="t" r="r" b="b"/>
              <a:pathLst>
                <a:path w="488950">
                  <a:moveTo>
                    <a:pt x="0" y="0"/>
                  </a:moveTo>
                  <a:lnTo>
                    <a:pt x="48889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4201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4853" y="1972089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0" y="0"/>
                  </a:moveTo>
                  <a:lnTo>
                    <a:pt x="562501" y="5625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4789" y="2502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52917" y="225875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21524" y="2000510"/>
            <a:ext cx="60960" cy="508634"/>
            <a:chOff x="2021524" y="2000510"/>
            <a:chExt cx="60960" cy="508634"/>
          </a:xfrm>
        </p:grpSpPr>
        <p:sp>
          <p:nvSpPr>
            <p:cNvPr id="21" name="object 21"/>
            <p:cNvSpPr/>
            <p:nvPr/>
          </p:nvSpPr>
          <p:spPr>
            <a:xfrm>
              <a:off x="2051969" y="2005590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5652" y="247980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2292" y="21855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3283" y="1868751"/>
            <a:ext cx="499745" cy="60960"/>
            <a:chOff x="2153283" y="1868751"/>
            <a:chExt cx="499745" cy="60960"/>
          </a:xfrm>
        </p:grpSpPr>
        <p:sp>
          <p:nvSpPr>
            <p:cNvPr id="25" name="object 25"/>
            <p:cNvSpPr/>
            <p:nvPr/>
          </p:nvSpPr>
          <p:spPr>
            <a:xfrm>
              <a:off x="2158363" y="1899196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4210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9476" y="1742261"/>
            <a:ext cx="8039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06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6203" y="1980947"/>
            <a:ext cx="574040" cy="574040"/>
            <a:chOff x="2116203" y="198094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2121283" y="1989727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560163"/>
                  </a:moveTo>
                  <a:lnTo>
                    <a:pt x="56016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8881" y="198507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9327" y="21842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3499" y="2401825"/>
            <a:ext cx="1028700" cy="206375"/>
            <a:chOff x="2143499" y="2401825"/>
            <a:chExt cx="1028700" cy="206375"/>
          </a:xfrm>
        </p:grpSpPr>
        <p:sp>
          <p:nvSpPr>
            <p:cNvPr id="33" name="object 33"/>
            <p:cNvSpPr/>
            <p:nvPr/>
          </p:nvSpPr>
          <p:spPr>
            <a:xfrm>
              <a:off x="2148579" y="2428552"/>
              <a:ext cx="1014730" cy="174625"/>
            </a:xfrm>
            <a:custGeom>
              <a:avLst/>
              <a:gdLst/>
              <a:ahLst/>
              <a:cxnLst/>
              <a:rect l="l" t="t" r="r" b="b"/>
              <a:pathLst>
                <a:path w="1014730" h="174625">
                  <a:moveTo>
                    <a:pt x="0" y="174078"/>
                  </a:moveTo>
                  <a:lnTo>
                    <a:pt x="101458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9264" y="2405952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5686" y="25149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2148" y="1969367"/>
            <a:ext cx="363220" cy="363220"/>
            <a:chOff x="2842148" y="1969367"/>
            <a:chExt cx="363220" cy="363220"/>
          </a:xfrm>
        </p:grpSpPr>
        <p:sp>
          <p:nvSpPr>
            <p:cNvPr id="37" name="object 37"/>
            <p:cNvSpPr/>
            <p:nvPr/>
          </p:nvSpPr>
          <p:spPr>
            <a:xfrm>
              <a:off x="2847210" y="1974428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0"/>
                  </a:moveTo>
                  <a:lnTo>
                    <a:pt x="349278" y="34927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3922" y="2291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9798" y="2078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56525"/>
            <a:ext cx="188595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spc="100" dirty="0">
                <a:latin typeface="Times New Roman"/>
                <a:cs typeface="Times New Roman"/>
              </a:rPr>
              <a:t>∞</a:t>
            </a:r>
            <a:r>
              <a:rPr sz="900" spc="10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35" dirty="0">
                <a:latin typeface="Times New Roman"/>
                <a:cs typeface="Times New Roman"/>
              </a:rPr>
              <a:t>{</a:t>
            </a:r>
            <a:r>
              <a:rPr sz="900" i="1" spc="35" dirty="0">
                <a:latin typeface="Arial"/>
                <a:cs typeface="Arial"/>
              </a:rPr>
              <a:t>a</a:t>
            </a:r>
            <a:r>
              <a:rPr sz="900" i="1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9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2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i="1" spc="114" dirty="0">
                <a:latin typeface="Times New Roman"/>
                <a:cs typeface="Times New Roman"/>
              </a:rPr>
              <a:t>∞</a:t>
            </a:r>
            <a:r>
              <a:rPr sz="900" spc="114" dirty="0">
                <a:latin typeface="Lucida Sans Unicode"/>
                <a:cs typeface="Lucida Sans Unicode"/>
              </a:rPr>
              <a:t>)</a:t>
            </a:r>
            <a:r>
              <a:rPr sz="900" i="1" spc="114" dirty="0">
                <a:latin typeface="Arial"/>
                <a:cs typeface="Arial"/>
              </a:rPr>
              <a:t>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i="1" spc="114" dirty="0">
                <a:latin typeface="Times New Roman"/>
                <a:cs typeface="Times New Roman"/>
              </a:rPr>
              <a:t>∞</a:t>
            </a:r>
            <a:r>
              <a:rPr sz="900" spc="114" dirty="0">
                <a:latin typeface="Lucida Sans Unicode"/>
                <a:cs typeface="Lucida Sans Unicode"/>
              </a:rPr>
              <a:t>)</a:t>
            </a:r>
            <a:r>
              <a:rPr sz="900" i="1" spc="114" dirty="0">
                <a:latin typeface="Arial"/>
                <a:cs typeface="Arial"/>
              </a:rPr>
              <a:t>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d,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spc="114" dirty="0">
                <a:latin typeface="Times New Roman"/>
                <a:cs typeface="Times New Roman"/>
              </a:rPr>
              <a:t>∞</a:t>
            </a:r>
            <a:r>
              <a:rPr sz="900" spc="114" dirty="0">
                <a:latin typeface="Lucida Sans Unicode"/>
                <a:cs typeface="Lucida Sans Unicode"/>
              </a:rPr>
              <a:t>)</a:t>
            </a:r>
            <a:r>
              <a:rPr sz="900" i="1" spc="114" dirty="0">
                <a:latin typeface="Arial"/>
                <a:cs typeface="Arial"/>
              </a:rPr>
              <a:t>,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spc="80" dirty="0">
                <a:latin typeface="Times New Roman"/>
                <a:cs typeface="Times New Roman"/>
              </a:rPr>
              <a:t>∞</a:t>
            </a:r>
            <a:r>
              <a:rPr sz="900" spc="80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044" y="1797856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5534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035" y="1797856"/>
            <a:ext cx="212787" cy="2127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825534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394" y="1806225"/>
            <a:ext cx="196051" cy="1960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81697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1403" y="2526234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697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0536" y="2315348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609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88574" y="1857531"/>
            <a:ext cx="586740" cy="692785"/>
            <a:chOff x="1388574" y="1857531"/>
            <a:chExt cx="586740" cy="692785"/>
          </a:xfrm>
        </p:grpSpPr>
        <p:sp>
          <p:nvSpPr>
            <p:cNvPr id="15" name="object 15"/>
            <p:cNvSpPr/>
            <p:nvPr/>
          </p:nvSpPr>
          <p:spPr>
            <a:xfrm>
              <a:off x="1427445" y="1904250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626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86224" y="1865786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73565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0" y="0"/>
                  </a:moveTo>
                  <a:lnTo>
                    <a:pt x="561607" y="561607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648" y="2479479"/>
              <a:ext cx="70590" cy="7059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48599" y="226708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2005564"/>
            <a:ext cx="60960" cy="508634"/>
            <a:chOff x="2018984" y="2005564"/>
            <a:chExt cx="60960" cy="508634"/>
          </a:xfrm>
        </p:grpSpPr>
        <p:sp>
          <p:nvSpPr>
            <p:cNvPr id="21" name="object 21"/>
            <p:cNvSpPr/>
            <p:nvPr/>
          </p:nvSpPr>
          <p:spPr>
            <a:xfrm>
              <a:off x="2049429" y="2010644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484860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9751" y="219058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0743" y="1873806"/>
            <a:ext cx="499745" cy="60960"/>
            <a:chOff x="2150743" y="1873806"/>
            <a:chExt cx="499745" cy="60960"/>
          </a:xfrm>
        </p:grpSpPr>
        <p:sp>
          <p:nvSpPr>
            <p:cNvPr id="25" name="object 25"/>
            <p:cNvSpPr/>
            <p:nvPr/>
          </p:nvSpPr>
          <p:spPr>
            <a:xfrm>
              <a:off x="2155823" y="1904250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1670" y="187793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421" y="1745245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CC4E39"/>
                </a:solidFill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3663" y="1986002"/>
            <a:ext cx="574040" cy="574040"/>
            <a:chOff x="2113663" y="1986002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2118743" y="199478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560163"/>
                  </a:moveTo>
                  <a:lnTo>
                    <a:pt x="56016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6341" y="1990129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6799" y="218935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0959" y="2406879"/>
            <a:ext cx="1028700" cy="206375"/>
            <a:chOff x="2140959" y="2406879"/>
            <a:chExt cx="1028700" cy="206375"/>
          </a:xfrm>
        </p:grpSpPr>
        <p:sp>
          <p:nvSpPr>
            <p:cNvPr id="33" name="object 33"/>
            <p:cNvSpPr/>
            <p:nvPr/>
          </p:nvSpPr>
          <p:spPr>
            <a:xfrm>
              <a:off x="2146039" y="2433607"/>
              <a:ext cx="1014730" cy="174625"/>
            </a:xfrm>
            <a:custGeom>
              <a:avLst/>
              <a:gdLst/>
              <a:ahLst/>
              <a:cxnLst/>
              <a:rect l="l" t="t" r="r" b="b"/>
              <a:pathLst>
                <a:path w="1014730" h="174625">
                  <a:moveTo>
                    <a:pt x="0" y="174078"/>
                  </a:moveTo>
                  <a:lnTo>
                    <a:pt x="101458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6724" y="2411007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5200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9609" y="1974421"/>
            <a:ext cx="363220" cy="363220"/>
            <a:chOff x="2839609" y="1974421"/>
            <a:chExt cx="363220" cy="363220"/>
          </a:xfrm>
        </p:grpSpPr>
        <p:sp>
          <p:nvSpPr>
            <p:cNvPr id="37" name="object 37"/>
            <p:cNvSpPr/>
            <p:nvPr/>
          </p:nvSpPr>
          <p:spPr>
            <a:xfrm>
              <a:off x="2844670" y="1979482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0"/>
                  </a:moveTo>
                  <a:lnTo>
                    <a:pt x="349278" y="34927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1382" y="229619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7270" y="20839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3110446"/>
            <a:ext cx="1695450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14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3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6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5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d,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spc="114" dirty="0">
                <a:latin typeface="Times New Roman"/>
                <a:cs typeface="Times New Roman"/>
              </a:rPr>
              <a:t>∞</a:t>
            </a:r>
            <a:r>
              <a:rPr sz="900" spc="114" dirty="0">
                <a:latin typeface="Lucida Sans Unicode"/>
                <a:cs typeface="Lucida Sans Unicode"/>
              </a:rPr>
              <a:t>)</a:t>
            </a:r>
            <a:r>
              <a:rPr sz="900" i="1" spc="114" dirty="0">
                <a:latin typeface="Arial"/>
                <a:cs typeface="Arial"/>
              </a:rPr>
              <a:t>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65" dirty="0">
                <a:latin typeface="Arial"/>
                <a:cs typeface="Arial"/>
              </a:rPr>
              <a:t> </a:t>
            </a:r>
            <a:r>
              <a:rPr sz="900" i="1" spc="80" dirty="0">
                <a:latin typeface="Times New Roman"/>
                <a:cs typeface="Times New Roman"/>
              </a:rPr>
              <a:t>∞</a:t>
            </a:r>
            <a:r>
              <a:rPr sz="900" spc="80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61567"/>
            <a:ext cx="188595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spc="100" dirty="0">
                <a:latin typeface="Times New Roman"/>
                <a:cs typeface="Times New Roman"/>
              </a:rPr>
              <a:t>∞</a:t>
            </a:r>
            <a:r>
              <a:rPr sz="900" spc="10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35" dirty="0">
                <a:latin typeface="Times New Roman"/>
                <a:cs typeface="Times New Roman"/>
              </a:rPr>
              <a:t>{</a:t>
            </a:r>
            <a:r>
              <a:rPr sz="900" i="1" spc="35" dirty="0">
                <a:latin typeface="Arial"/>
                <a:cs typeface="Arial"/>
              </a:rPr>
              <a:t>a</a:t>
            </a:r>
            <a:r>
              <a:rPr sz="900" i="1" spc="3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55" dirty="0"/>
              <a:t> </a:t>
            </a:r>
            <a:r>
              <a:rPr dirty="0"/>
              <a:t>not</a:t>
            </a:r>
            <a:r>
              <a:rPr spc="60" dirty="0"/>
              <a:t> </a:t>
            </a:r>
            <a:r>
              <a:rPr dirty="0"/>
              <a:t>just</a:t>
            </a:r>
            <a:r>
              <a:rPr spc="60" dirty="0"/>
              <a:t> </a:t>
            </a:r>
            <a:r>
              <a:rPr dirty="0"/>
              <a:t>use</a:t>
            </a:r>
            <a:r>
              <a:rPr spc="60" dirty="0"/>
              <a:t> </a:t>
            </a:r>
            <a:r>
              <a:rPr spc="-20" dirty="0"/>
              <a:t>BFS?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7368" y="1662720"/>
            <a:ext cx="1773555" cy="153670"/>
            <a:chOff x="1417368" y="1662720"/>
            <a:chExt cx="1773555" cy="15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68" y="1662720"/>
              <a:ext cx="153268" cy="1532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7389" y="1662720"/>
              <a:ext cx="153268" cy="1532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0636" y="1739354"/>
              <a:ext cx="1445260" cy="0"/>
            </a:xfrm>
            <a:custGeom>
              <a:avLst/>
              <a:gdLst/>
              <a:ahLst/>
              <a:cxnLst/>
              <a:rect l="l" t="t" r="r" b="b"/>
              <a:pathLst>
                <a:path w="1445260">
                  <a:moveTo>
                    <a:pt x="0" y="0"/>
                  </a:moveTo>
                  <a:lnTo>
                    <a:pt x="144511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6015" y="1713037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17368" y="1930397"/>
            <a:ext cx="1773555" cy="153670"/>
            <a:chOff x="1417368" y="1930397"/>
            <a:chExt cx="1773555" cy="1536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68" y="1930397"/>
              <a:ext cx="153268" cy="153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7375" y="1930397"/>
              <a:ext cx="153268" cy="1532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7381" y="1930397"/>
              <a:ext cx="153268" cy="1532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7389" y="1930397"/>
              <a:ext cx="153268" cy="1532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70636" y="200703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510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6001" y="198071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0643" y="200703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510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6008" y="198071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0650" y="2007031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510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96014" y="1980714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494" y="595910"/>
            <a:ext cx="3686175" cy="22237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BFS</a:t>
            </a:r>
            <a:r>
              <a:rPr sz="12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already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allows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us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find</a:t>
            </a:r>
            <a:r>
              <a:rPr sz="12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shortest</a:t>
            </a:r>
            <a:r>
              <a:rPr sz="12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4E39"/>
                </a:solidFill>
                <a:latin typeface="Arial"/>
                <a:cs typeface="Arial"/>
              </a:rPr>
              <a:t>paths?</a:t>
            </a:r>
            <a:endParaRPr sz="1200">
              <a:latin typeface="Arial"/>
              <a:cs typeface="Arial"/>
            </a:endParaRPr>
          </a:p>
          <a:p>
            <a:pPr marL="3162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16230" algn="l"/>
              </a:tabLst>
            </a:pPr>
            <a:r>
              <a:rPr sz="1200" dirty="0">
                <a:latin typeface="Arial"/>
                <a:cs typeface="Arial"/>
              </a:rPr>
              <a:t>We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assumed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edges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equal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lengths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315"/>
              </a:spcBef>
            </a:pP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Write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each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as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series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length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one</a:t>
            </a:r>
            <a:r>
              <a:rPr sz="12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5F92"/>
                </a:solidFill>
                <a:latin typeface="Arial"/>
                <a:cs typeface="Arial"/>
              </a:rPr>
              <a:t>edges?</a:t>
            </a:r>
            <a:endParaRPr sz="1200">
              <a:latin typeface="Arial"/>
              <a:cs typeface="Arial"/>
            </a:endParaRPr>
          </a:p>
          <a:p>
            <a:pPr marL="328930" algn="ctr">
              <a:lnSpc>
                <a:spcPct val="100000"/>
              </a:lnSpc>
              <a:spcBef>
                <a:spcPts val="108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800">
              <a:latin typeface="Arial"/>
              <a:cs typeface="Arial"/>
            </a:endParaRPr>
          </a:p>
          <a:p>
            <a:pPr marL="1438910">
              <a:lnSpc>
                <a:spcPct val="100000"/>
              </a:lnSpc>
              <a:tabLst>
                <a:tab pos="1979295" algn="l"/>
                <a:tab pos="251904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800">
              <a:latin typeface="Arial"/>
              <a:cs typeface="Arial"/>
            </a:endParaRPr>
          </a:p>
          <a:p>
            <a:pPr marL="63500" marR="1438910" indent="252729">
              <a:lnSpc>
                <a:spcPct val="191200"/>
              </a:lnSpc>
              <a:buClr>
                <a:srgbClr val="375F92"/>
              </a:buClr>
              <a:buChar char="►"/>
              <a:tabLst>
                <a:tab pos="316230" algn="l"/>
              </a:tabLst>
            </a:pPr>
            <a:r>
              <a:rPr sz="1200" dirty="0">
                <a:latin typeface="Arial"/>
                <a:cs typeface="Arial"/>
              </a:rPr>
              <a:t>Graph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becomes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4E39"/>
                </a:solidFill>
                <a:latin typeface="Arial"/>
                <a:cs typeface="Arial"/>
              </a:rPr>
              <a:t>impractical </a:t>
            </a:r>
            <a:r>
              <a:rPr sz="1200" b="1" spc="-10" dirty="0">
                <a:solidFill>
                  <a:srgbClr val="375F92"/>
                </a:solidFill>
                <a:latin typeface="Arial"/>
                <a:cs typeface="Arial"/>
              </a:rPr>
              <a:t>Dijkstra’s</a:t>
            </a:r>
            <a:r>
              <a:rPr sz="1200" b="1" spc="-3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5F92"/>
                </a:solidFill>
                <a:latin typeface="Arial"/>
                <a:cs typeface="Arial"/>
              </a:rPr>
              <a:t>algorithm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044" y="1792802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1394" y="1787741"/>
            <a:ext cx="929640" cy="223520"/>
            <a:chOff x="1231394" y="1787741"/>
            <a:chExt cx="929640" cy="223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974" y="1787741"/>
              <a:ext cx="222910" cy="2229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4" y="1801170"/>
              <a:ext cx="196051" cy="1960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8605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1403" y="2521179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0536" y="2310294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3654" y="1868751"/>
            <a:ext cx="580390" cy="675005"/>
            <a:chOff x="1393654" y="1868751"/>
            <a:chExt cx="580390" cy="675005"/>
          </a:xfrm>
        </p:grpSpPr>
        <p:sp>
          <p:nvSpPr>
            <p:cNvPr id="15" name="object 15"/>
            <p:cNvSpPr/>
            <p:nvPr/>
          </p:nvSpPr>
          <p:spPr>
            <a:xfrm>
              <a:off x="1427445" y="1899196"/>
              <a:ext cx="488950" cy="0"/>
            </a:xfrm>
            <a:custGeom>
              <a:avLst/>
              <a:gdLst/>
              <a:ahLst/>
              <a:cxnLst/>
              <a:rect l="l" t="t" r="r" b="b"/>
              <a:pathLst>
                <a:path w="488950">
                  <a:moveTo>
                    <a:pt x="0" y="0"/>
                  </a:moveTo>
                  <a:lnTo>
                    <a:pt x="48889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6600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68510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19" h="566419">
                  <a:moveTo>
                    <a:pt x="0" y="0"/>
                  </a:moveTo>
                  <a:lnTo>
                    <a:pt x="566080" y="5660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2249" y="2502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225696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2005571"/>
            <a:ext cx="60960" cy="503555"/>
            <a:chOff x="2018984" y="2005571"/>
            <a:chExt cx="60960" cy="503555"/>
          </a:xfrm>
        </p:grpSpPr>
        <p:sp>
          <p:nvSpPr>
            <p:cNvPr id="21" name="object 21"/>
            <p:cNvSpPr/>
            <p:nvPr/>
          </p:nvSpPr>
          <p:spPr>
            <a:xfrm>
              <a:off x="2049429" y="2010651"/>
              <a:ext cx="0" cy="488950"/>
            </a:xfrm>
            <a:custGeom>
              <a:avLst/>
              <a:gdLst/>
              <a:ahLst/>
              <a:cxnLst/>
              <a:rect l="l" t="t" r="r" b="b"/>
              <a:pathLst>
                <a:path h="488950">
                  <a:moveTo>
                    <a:pt x="0" y="0"/>
                  </a:moveTo>
                  <a:lnTo>
                    <a:pt x="0" y="48889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47980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9751" y="218804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5804" y="1868751"/>
            <a:ext cx="494665" cy="60960"/>
            <a:chOff x="2155804" y="1868751"/>
            <a:chExt cx="494665" cy="60960"/>
          </a:xfrm>
        </p:grpSpPr>
        <p:sp>
          <p:nvSpPr>
            <p:cNvPr id="25" name="object 25"/>
            <p:cNvSpPr/>
            <p:nvPr/>
          </p:nvSpPr>
          <p:spPr>
            <a:xfrm>
              <a:off x="2160884" y="1899196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4">
                  <a:moveTo>
                    <a:pt x="0" y="0"/>
                  </a:moveTo>
                  <a:lnTo>
                    <a:pt x="48052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1670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1894" y="1742261"/>
            <a:ext cx="811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3663" y="1980947"/>
            <a:ext cx="574040" cy="574040"/>
            <a:chOff x="2113663" y="198094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2118743" y="1989727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560163"/>
                  </a:moveTo>
                  <a:lnTo>
                    <a:pt x="56016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6341" y="198507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6799" y="21842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0959" y="2401825"/>
            <a:ext cx="1028700" cy="206375"/>
            <a:chOff x="2140959" y="2401825"/>
            <a:chExt cx="1028700" cy="206375"/>
          </a:xfrm>
        </p:grpSpPr>
        <p:sp>
          <p:nvSpPr>
            <p:cNvPr id="33" name="object 33"/>
            <p:cNvSpPr/>
            <p:nvPr/>
          </p:nvSpPr>
          <p:spPr>
            <a:xfrm>
              <a:off x="2146039" y="2428552"/>
              <a:ext cx="1014730" cy="174625"/>
            </a:xfrm>
            <a:custGeom>
              <a:avLst/>
              <a:gdLst/>
              <a:ahLst/>
              <a:cxnLst/>
              <a:rect l="l" t="t" r="r" b="b"/>
              <a:pathLst>
                <a:path w="1014730" h="174625">
                  <a:moveTo>
                    <a:pt x="0" y="174078"/>
                  </a:moveTo>
                  <a:lnTo>
                    <a:pt x="101458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6724" y="2405952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5149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9609" y="1969367"/>
            <a:ext cx="363220" cy="363220"/>
            <a:chOff x="2839609" y="1969367"/>
            <a:chExt cx="363220" cy="363220"/>
          </a:xfrm>
        </p:grpSpPr>
        <p:sp>
          <p:nvSpPr>
            <p:cNvPr id="37" name="object 37"/>
            <p:cNvSpPr/>
            <p:nvPr/>
          </p:nvSpPr>
          <p:spPr>
            <a:xfrm>
              <a:off x="2844670" y="1974428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0"/>
                  </a:moveTo>
                  <a:lnTo>
                    <a:pt x="349278" y="34927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1382" y="2291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7270" y="2078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3105378"/>
            <a:ext cx="1370330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2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5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d,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spc="114" dirty="0">
                <a:latin typeface="Times New Roman"/>
                <a:cs typeface="Times New Roman"/>
              </a:rPr>
              <a:t>∞</a:t>
            </a:r>
            <a:r>
              <a:rPr sz="900" spc="114" dirty="0">
                <a:latin typeface="Lucida Sans Unicode"/>
                <a:cs typeface="Lucida Sans Unicode"/>
              </a:rPr>
              <a:t>)</a:t>
            </a:r>
            <a:r>
              <a:rPr sz="900" i="1" spc="114" dirty="0">
                <a:latin typeface="Arial"/>
                <a:cs typeface="Arial"/>
              </a:rPr>
              <a:t>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spc="80" dirty="0">
                <a:latin typeface="Times New Roman"/>
                <a:cs typeface="Times New Roman"/>
              </a:rPr>
              <a:t>∞</a:t>
            </a:r>
            <a:r>
              <a:rPr sz="900" spc="80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56525"/>
            <a:ext cx="183197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spc="100" dirty="0">
                <a:latin typeface="Times New Roman"/>
                <a:cs typeface="Times New Roman"/>
              </a:rPr>
              <a:t>∞</a:t>
            </a:r>
            <a:r>
              <a:rPr sz="900" spc="10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85" dirty="0">
                <a:latin typeface="Arial"/>
                <a:cs typeface="Arial"/>
              </a:rPr>
              <a:t> </a:t>
            </a:r>
            <a:r>
              <a:rPr sz="900" i="1" spc="30" dirty="0">
                <a:latin typeface="Arial"/>
                <a:cs typeface="Arial"/>
              </a:rPr>
              <a:t>b</a:t>
            </a:r>
            <a:r>
              <a:rPr sz="900" i="1" spc="30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044" y="1796498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4163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035" y="1796498"/>
            <a:ext cx="212787" cy="2127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05825" y="1824163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1394" y="1804866"/>
            <a:ext cx="196051" cy="1960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88605" y="18156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1403" y="2524875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561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0536" y="2313989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473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3654" y="1872447"/>
            <a:ext cx="580390" cy="675005"/>
            <a:chOff x="1393654" y="1872447"/>
            <a:chExt cx="580390" cy="675005"/>
          </a:xfrm>
        </p:grpSpPr>
        <p:sp>
          <p:nvSpPr>
            <p:cNvPr id="15" name="object 15"/>
            <p:cNvSpPr/>
            <p:nvPr/>
          </p:nvSpPr>
          <p:spPr>
            <a:xfrm>
              <a:off x="1427445" y="1902891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30">
                  <a:moveTo>
                    <a:pt x="0" y="0"/>
                  </a:moveTo>
                  <a:lnTo>
                    <a:pt x="49395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661" y="1876575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72206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19" h="566419">
                  <a:moveTo>
                    <a:pt x="0" y="0"/>
                  </a:moveTo>
                  <a:lnTo>
                    <a:pt x="566080" y="5660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2249" y="250572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226066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02710" y="1999125"/>
            <a:ext cx="93980" cy="513715"/>
            <a:chOff x="2002710" y="1999125"/>
            <a:chExt cx="93980" cy="513715"/>
          </a:xfrm>
        </p:grpSpPr>
        <p:sp>
          <p:nvSpPr>
            <p:cNvPr id="21" name="object 21"/>
            <p:cNvSpPr/>
            <p:nvPr/>
          </p:nvSpPr>
          <p:spPr>
            <a:xfrm>
              <a:off x="2049429" y="2009285"/>
              <a:ext cx="0" cy="487680"/>
            </a:xfrm>
            <a:custGeom>
              <a:avLst/>
              <a:gdLst/>
              <a:ahLst/>
              <a:cxnLst/>
              <a:rect l="l" t="t" r="r" b="b"/>
              <a:pathLst>
                <a:path h="487680">
                  <a:moveTo>
                    <a:pt x="0" y="0"/>
                  </a:moveTo>
                  <a:lnTo>
                    <a:pt x="0" y="487626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10965" y="2468064"/>
              <a:ext cx="77470" cy="36195"/>
            </a:xfrm>
            <a:custGeom>
              <a:avLst/>
              <a:gdLst/>
              <a:ahLst/>
              <a:cxnLst/>
              <a:rect l="l" t="t" r="r" b="b"/>
              <a:pathLst>
                <a:path w="77469" h="36194">
                  <a:moveTo>
                    <a:pt x="76927" y="0"/>
                  </a:moveTo>
                  <a:lnTo>
                    <a:pt x="65170" y="5634"/>
                  </a:lnTo>
                  <a:lnTo>
                    <a:pt x="53188" y="16226"/>
                  </a:lnTo>
                  <a:lnTo>
                    <a:pt x="43459" y="27720"/>
                  </a:lnTo>
                  <a:lnTo>
                    <a:pt x="38463" y="36059"/>
                  </a:lnTo>
                  <a:lnTo>
                    <a:pt x="33468" y="27720"/>
                  </a:lnTo>
                  <a:lnTo>
                    <a:pt x="23739" y="16226"/>
                  </a:lnTo>
                  <a:lnTo>
                    <a:pt x="11757" y="5634"/>
                  </a:lnTo>
                  <a:lnTo>
                    <a:pt x="0" y="0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84819" y="218921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45663" y="1856172"/>
            <a:ext cx="505459" cy="93980"/>
            <a:chOff x="2145663" y="1856172"/>
            <a:chExt cx="505459" cy="93980"/>
          </a:xfrm>
        </p:grpSpPr>
        <p:sp>
          <p:nvSpPr>
            <p:cNvPr id="25" name="object 25"/>
            <p:cNvSpPr/>
            <p:nvPr/>
          </p:nvSpPr>
          <p:spPr>
            <a:xfrm>
              <a:off x="2155823" y="1902891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9258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06233" y="1864427"/>
              <a:ext cx="36195" cy="77470"/>
            </a:xfrm>
            <a:custGeom>
              <a:avLst/>
              <a:gdLst/>
              <a:ahLst/>
              <a:cxnLst/>
              <a:rect l="l" t="t" r="r" b="b"/>
              <a:pathLst>
                <a:path w="36194" h="77469">
                  <a:moveTo>
                    <a:pt x="0" y="0"/>
                  </a:moveTo>
                  <a:lnTo>
                    <a:pt x="5634" y="11757"/>
                  </a:lnTo>
                  <a:lnTo>
                    <a:pt x="16226" y="23739"/>
                  </a:lnTo>
                  <a:lnTo>
                    <a:pt x="27720" y="33468"/>
                  </a:lnTo>
                  <a:lnTo>
                    <a:pt x="36059" y="38463"/>
                  </a:lnTo>
                  <a:lnTo>
                    <a:pt x="27720" y="43459"/>
                  </a:lnTo>
                  <a:lnTo>
                    <a:pt x="16226" y="53188"/>
                  </a:lnTo>
                  <a:lnTo>
                    <a:pt x="5634" y="65170"/>
                  </a:lnTo>
                  <a:lnTo>
                    <a:pt x="0" y="76927"/>
                  </a:lnTo>
                </a:path>
              </a:pathLst>
            </a:custGeom>
            <a:ln w="16195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421" y="1745956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CC4E39"/>
                </a:solidFill>
                <a:latin typeface="Arial"/>
                <a:cs typeface="Arial"/>
              </a:rPr>
              <a:t>5</a:t>
            </a:r>
            <a:endParaRPr sz="1200" baseline="3472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3663" y="1984643"/>
            <a:ext cx="574040" cy="574040"/>
            <a:chOff x="2113663" y="1984643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2118743" y="1993422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560163"/>
                  </a:moveTo>
                  <a:lnTo>
                    <a:pt x="56016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6341" y="19887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6799" y="218798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0959" y="2405520"/>
            <a:ext cx="1028700" cy="206375"/>
            <a:chOff x="2140959" y="2405520"/>
            <a:chExt cx="1028700" cy="206375"/>
          </a:xfrm>
        </p:grpSpPr>
        <p:sp>
          <p:nvSpPr>
            <p:cNvPr id="33" name="object 33"/>
            <p:cNvSpPr/>
            <p:nvPr/>
          </p:nvSpPr>
          <p:spPr>
            <a:xfrm>
              <a:off x="2146039" y="2432248"/>
              <a:ext cx="1014730" cy="174625"/>
            </a:xfrm>
            <a:custGeom>
              <a:avLst/>
              <a:gdLst/>
              <a:ahLst/>
              <a:cxnLst/>
              <a:rect l="l" t="t" r="r" b="b"/>
              <a:pathLst>
                <a:path w="1014730" h="174625">
                  <a:moveTo>
                    <a:pt x="0" y="174078"/>
                  </a:moveTo>
                  <a:lnTo>
                    <a:pt x="101458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6724" y="2409648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51866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9609" y="1973062"/>
            <a:ext cx="363220" cy="363220"/>
            <a:chOff x="2839609" y="1973062"/>
            <a:chExt cx="363220" cy="363220"/>
          </a:xfrm>
        </p:grpSpPr>
        <p:sp>
          <p:nvSpPr>
            <p:cNvPr id="37" name="object 37"/>
            <p:cNvSpPr/>
            <p:nvPr/>
          </p:nvSpPr>
          <p:spPr>
            <a:xfrm>
              <a:off x="2844670" y="1978123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0"/>
                  </a:moveTo>
                  <a:lnTo>
                    <a:pt x="349278" y="34927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1382" y="229483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7270" y="208254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60221"/>
            <a:ext cx="183197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spc="100" dirty="0">
                <a:latin typeface="Times New Roman"/>
                <a:cs typeface="Times New Roman"/>
              </a:rPr>
              <a:t>∞</a:t>
            </a:r>
            <a:r>
              <a:rPr sz="900" spc="10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85" dirty="0">
                <a:latin typeface="Arial"/>
                <a:cs typeface="Arial"/>
              </a:rPr>
              <a:t> </a:t>
            </a:r>
            <a:r>
              <a:rPr sz="900" i="1" spc="30" dirty="0">
                <a:latin typeface="Arial"/>
                <a:cs typeface="Arial"/>
              </a:rPr>
              <a:t>b</a:t>
            </a:r>
            <a:r>
              <a:rPr sz="900" i="1" spc="30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3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65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d,</a:t>
            </a:r>
            <a:r>
              <a:rPr sz="900" i="1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6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65" dirty="0">
                <a:latin typeface="Arial"/>
                <a:cs typeface="Arial"/>
              </a:rPr>
              <a:t> </a:t>
            </a:r>
            <a:r>
              <a:rPr sz="900" i="1" spc="80" dirty="0">
                <a:latin typeface="Times New Roman"/>
                <a:cs typeface="Times New Roman"/>
              </a:rPr>
              <a:t>∞</a:t>
            </a:r>
            <a:r>
              <a:rPr sz="900" spc="80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044" y="1792802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1394" y="1792802"/>
            <a:ext cx="924560" cy="213360"/>
            <a:chOff x="1231394" y="1792802"/>
            <a:chExt cx="924560" cy="2133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035" y="1792802"/>
              <a:ext cx="212787" cy="212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4" y="1801170"/>
              <a:ext cx="196051" cy="1960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8605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6342" y="2516118"/>
            <a:ext cx="206173" cy="20617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0536" y="2310294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3654" y="1868751"/>
            <a:ext cx="576580" cy="671195"/>
            <a:chOff x="1393654" y="1868751"/>
            <a:chExt cx="576580" cy="671195"/>
          </a:xfrm>
        </p:grpSpPr>
        <p:sp>
          <p:nvSpPr>
            <p:cNvPr id="15" name="object 15"/>
            <p:cNvSpPr/>
            <p:nvPr/>
          </p:nvSpPr>
          <p:spPr>
            <a:xfrm>
              <a:off x="1427445" y="1899196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30">
                  <a:moveTo>
                    <a:pt x="0" y="0"/>
                  </a:moveTo>
                  <a:lnTo>
                    <a:pt x="49395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661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68510"/>
              <a:ext cx="562610" cy="562610"/>
            </a:xfrm>
            <a:custGeom>
              <a:avLst/>
              <a:gdLst/>
              <a:ahLst/>
              <a:cxnLst/>
              <a:rect l="l" t="t" r="r" b="b"/>
              <a:pathLst>
                <a:path w="562610" h="562610">
                  <a:moveTo>
                    <a:pt x="0" y="0"/>
                  </a:moveTo>
                  <a:lnTo>
                    <a:pt x="562501" y="5625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8671" y="249844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6808" y="225517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2000510"/>
            <a:ext cx="60960" cy="503555"/>
            <a:chOff x="2018984" y="2000510"/>
            <a:chExt cx="60960" cy="503555"/>
          </a:xfrm>
        </p:grpSpPr>
        <p:sp>
          <p:nvSpPr>
            <p:cNvPr id="21" name="object 21"/>
            <p:cNvSpPr/>
            <p:nvPr/>
          </p:nvSpPr>
          <p:spPr>
            <a:xfrm>
              <a:off x="2049429" y="2005590"/>
              <a:ext cx="0" cy="488950"/>
            </a:xfrm>
            <a:custGeom>
              <a:avLst/>
              <a:gdLst/>
              <a:ahLst/>
              <a:cxnLst/>
              <a:rect l="l" t="t" r="r" b="b"/>
              <a:pathLst>
                <a:path h="488950">
                  <a:moveTo>
                    <a:pt x="0" y="0"/>
                  </a:moveTo>
                  <a:lnTo>
                    <a:pt x="0" y="48889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47474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9751" y="218298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0743" y="1868751"/>
            <a:ext cx="499745" cy="60960"/>
            <a:chOff x="2150743" y="1868751"/>
            <a:chExt cx="499745" cy="60960"/>
          </a:xfrm>
        </p:grpSpPr>
        <p:sp>
          <p:nvSpPr>
            <p:cNvPr id="25" name="object 25"/>
            <p:cNvSpPr/>
            <p:nvPr/>
          </p:nvSpPr>
          <p:spPr>
            <a:xfrm>
              <a:off x="2155823" y="1899196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1670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421" y="1742261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7242" y="1980947"/>
            <a:ext cx="570865" cy="570865"/>
            <a:chOff x="2117242" y="1980947"/>
            <a:chExt cx="570865" cy="570865"/>
          </a:xfrm>
        </p:grpSpPr>
        <p:sp>
          <p:nvSpPr>
            <p:cNvPr id="29" name="object 29"/>
            <p:cNvSpPr/>
            <p:nvPr/>
          </p:nvSpPr>
          <p:spPr>
            <a:xfrm>
              <a:off x="2122322" y="1989727"/>
              <a:ext cx="556895" cy="556895"/>
            </a:xfrm>
            <a:custGeom>
              <a:avLst/>
              <a:gdLst/>
              <a:ahLst/>
              <a:cxnLst/>
              <a:rect l="l" t="t" r="r" b="b"/>
              <a:pathLst>
                <a:path w="556894" h="556894">
                  <a:moveTo>
                    <a:pt x="0" y="556584"/>
                  </a:moveTo>
                  <a:lnTo>
                    <a:pt x="556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6341" y="198507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8590" y="218250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5947" y="2401825"/>
            <a:ext cx="1024255" cy="205104"/>
            <a:chOff x="2145947" y="2401825"/>
            <a:chExt cx="1024255" cy="205104"/>
          </a:xfrm>
        </p:grpSpPr>
        <p:sp>
          <p:nvSpPr>
            <p:cNvPr id="33" name="object 33"/>
            <p:cNvSpPr/>
            <p:nvPr/>
          </p:nvSpPr>
          <p:spPr>
            <a:xfrm>
              <a:off x="2151027" y="2428552"/>
              <a:ext cx="1009650" cy="173355"/>
            </a:xfrm>
            <a:custGeom>
              <a:avLst/>
              <a:gdLst/>
              <a:ahLst/>
              <a:cxnLst/>
              <a:rect l="l" t="t" r="r" b="b"/>
              <a:pathLst>
                <a:path w="1009650" h="173355">
                  <a:moveTo>
                    <a:pt x="0" y="173222"/>
                  </a:moveTo>
                  <a:lnTo>
                    <a:pt x="10095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6724" y="2405952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5661" y="251453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9609" y="1969367"/>
            <a:ext cx="363220" cy="363220"/>
            <a:chOff x="2839609" y="1969367"/>
            <a:chExt cx="363220" cy="363220"/>
          </a:xfrm>
        </p:grpSpPr>
        <p:sp>
          <p:nvSpPr>
            <p:cNvPr id="37" name="object 37"/>
            <p:cNvSpPr/>
            <p:nvPr/>
          </p:nvSpPr>
          <p:spPr>
            <a:xfrm>
              <a:off x="2844670" y="1974428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0"/>
                  </a:moveTo>
                  <a:lnTo>
                    <a:pt x="349278" y="34927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1382" y="2291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7270" y="2078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61567"/>
            <a:ext cx="1778635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00" dirty="0">
                <a:latin typeface="Times New Roman"/>
                <a:cs typeface="Times New Roman"/>
              </a:rPr>
              <a:t>∞</a:t>
            </a:r>
            <a:r>
              <a:rPr sz="900" spc="10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5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8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40" dirty="0">
                <a:latin typeface="Arial"/>
                <a:cs typeface="Arial"/>
              </a:rPr>
              <a:t>c</a:t>
            </a:r>
            <a:r>
              <a:rPr sz="900" i="1" spc="40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2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4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d,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6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5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spc="80" dirty="0">
                <a:latin typeface="Times New Roman"/>
                <a:cs typeface="Times New Roman"/>
              </a:rPr>
              <a:t>∞</a:t>
            </a:r>
            <a:r>
              <a:rPr sz="900" spc="80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044" y="1792802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1394" y="1792802"/>
            <a:ext cx="924560" cy="213360"/>
            <a:chOff x="1231394" y="1792802"/>
            <a:chExt cx="924560" cy="2133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035" y="1792802"/>
              <a:ext cx="212787" cy="212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4" y="1801170"/>
              <a:ext cx="196051" cy="1960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8605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1403" y="2521179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0536" y="2310294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3654" y="1868751"/>
            <a:ext cx="580390" cy="675005"/>
            <a:chOff x="1393654" y="1868751"/>
            <a:chExt cx="580390" cy="675005"/>
          </a:xfrm>
        </p:grpSpPr>
        <p:sp>
          <p:nvSpPr>
            <p:cNvPr id="15" name="object 15"/>
            <p:cNvSpPr/>
            <p:nvPr/>
          </p:nvSpPr>
          <p:spPr>
            <a:xfrm>
              <a:off x="1427445" y="1899196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30">
                  <a:moveTo>
                    <a:pt x="0" y="0"/>
                  </a:moveTo>
                  <a:lnTo>
                    <a:pt x="49395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661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68510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19" h="566419">
                  <a:moveTo>
                    <a:pt x="0" y="0"/>
                  </a:moveTo>
                  <a:lnTo>
                    <a:pt x="566080" y="5660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2249" y="2502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225696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2000510"/>
            <a:ext cx="60960" cy="508634"/>
            <a:chOff x="2018984" y="2000510"/>
            <a:chExt cx="60960" cy="508634"/>
          </a:xfrm>
        </p:grpSpPr>
        <p:sp>
          <p:nvSpPr>
            <p:cNvPr id="21" name="object 21"/>
            <p:cNvSpPr/>
            <p:nvPr/>
          </p:nvSpPr>
          <p:spPr>
            <a:xfrm>
              <a:off x="2049429" y="2005590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47980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9751" y="21855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0743" y="1868751"/>
            <a:ext cx="499745" cy="60960"/>
            <a:chOff x="2150743" y="1868751"/>
            <a:chExt cx="499745" cy="60960"/>
          </a:xfrm>
        </p:grpSpPr>
        <p:sp>
          <p:nvSpPr>
            <p:cNvPr id="25" name="object 25"/>
            <p:cNvSpPr/>
            <p:nvPr/>
          </p:nvSpPr>
          <p:spPr>
            <a:xfrm>
              <a:off x="2155823" y="1899196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1670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421" y="1742261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08583" y="1979303"/>
            <a:ext cx="581025" cy="581025"/>
            <a:chOff x="2108583" y="1979303"/>
            <a:chExt cx="581025" cy="581025"/>
          </a:xfrm>
        </p:grpSpPr>
        <p:sp>
          <p:nvSpPr>
            <p:cNvPr id="29" name="object 29"/>
            <p:cNvSpPr/>
            <p:nvPr/>
          </p:nvSpPr>
          <p:spPr>
            <a:xfrm>
              <a:off x="2118743" y="1994200"/>
              <a:ext cx="556260" cy="556260"/>
            </a:xfrm>
            <a:custGeom>
              <a:avLst/>
              <a:gdLst/>
              <a:ahLst/>
              <a:cxnLst/>
              <a:rect l="l" t="t" r="r" b="b"/>
              <a:pathLst>
                <a:path w="556260" h="556260">
                  <a:moveTo>
                    <a:pt x="0" y="555690"/>
                  </a:moveTo>
                  <a:lnTo>
                    <a:pt x="555690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8740" y="1979303"/>
              <a:ext cx="70590" cy="7059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441854" y="21842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5879" y="2388336"/>
            <a:ext cx="1034415" cy="224790"/>
            <a:chOff x="2135879" y="2388336"/>
            <a:chExt cx="1034415" cy="224790"/>
          </a:xfrm>
        </p:grpSpPr>
        <p:sp>
          <p:nvSpPr>
            <p:cNvPr id="33" name="object 33"/>
            <p:cNvSpPr/>
            <p:nvPr/>
          </p:nvSpPr>
          <p:spPr>
            <a:xfrm>
              <a:off x="2146039" y="2429622"/>
              <a:ext cx="1008380" cy="173355"/>
            </a:xfrm>
            <a:custGeom>
              <a:avLst/>
              <a:gdLst/>
              <a:ahLst/>
              <a:cxnLst/>
              <a:rect l="l" t="t" r="r" b="b"/>
              <a:pathLst>
                <a:path w="1008380" h="173355">
                  <a:moveTo>
                    <a:pt x="0" y="173008"/>
                  </a:moveTo>
                  <a:lnTo>
                    <a:pt x="1008352" y="0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19457" y="2396591"/>
              <a:ext cx="42545" cy="76200"/>
            </a:xfrm>
            <a:custGeom>
              <a:avLst/>
              <a:gdLst/>
              <a:ahLst/>
              <a:cxnLst/>
              <a:rect l="l" t="t" r="r" b="b"/>
              <a:pathLst>
                <a:path w="42544" h="76200">
                  <a:moveTo>
                    <a:pt x="0" y="0"/>
                  </a:moveTo>
                  <a:lnTo>
                    <a:pt x="7540" y="10634"/>
                  </a:lnTo>
                  <a:lnTo>
                    <a:pt x="20006" y="20653"/>
                  </a:lnTo>
                  <a:lnTo>
                    <a:pt x="32979" y="28298"/>
                  </a:lnTo>
                  <a:lnTo>
                    <a:pt x="42042" y="31811"/>
                  </a:lnTo>
                  <a:lnTo>
                    <a:pt x="34669" y="38145"/>
                  </a:lnTo>
                  <a:lnTo>
                    <a:pt x="24985" y="49677"/>
                  </a:lnTo>
                  <a:lnTo>
                    <a:pt x="16572" y="63277"/>
                  </a:lnTo>
                  <a:lnTo>
                    <a:pt x="13006" y="75817"/>
                  </a:lnTo>
                </a:path>
              </a:pathLst>
            </a:custGeom>
            <a:ln w="1619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5200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9609" y="1969367"/>
            <a:ext cx="363220" cy="363220"/>
            <a:chOff x="2839609" y="1969367"/>
            <a:chExt cx="363220" cy="363220"/>
          </a:xfrm>
        </p:grpSpPr>
        <p:sp>
          <p:nvSpPr>
            <p:cNvPr id="37" name="object 37"/>
            <p:cNvSpPr/>
            <p:nvPr/>
          </p:nvSpPr>
          <p:spPr>
            <a:xfrm>
              <a:off x="2844670" y="1974428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0" y="0"/>
                  </a:moveTo>
                  <a:lnTo>
                    <a:pt x="349278" y="34927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1382" y="2291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7270" y="2078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3105378"/>
            <a:ext cx="94170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2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4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d,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5</a:t>
            </a:r>
            <a:r>
              <a:rPr sz="900" dirty="0">
                <a:latin typeface="Lucida Sans Unicode"/>
                <a:cs typeface="Lucida Sans Unicode"/>
              </a:rPr>
              <a:t>)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5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9</a:t>
            </a:r>
            <a:r>
              <a:rPr sz="900" spc="-25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56525"/>
            <a:ext cx="1778635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spc="140" dirty="0">
                <a:latin typeface="Times New Roman"/>
                <a:cs typeface="Times New Roman"/>
              </a:rPr>
              <a:t>∞</a:t>
            </a:r>
            <a:r>
              <a:rPr sz="900" i="1" spc="140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100" dirty="0">
                <a:latin typeface="Times New Roman"/>
                <a:cs typeface="Times New Roman"/>
              </a:rPr>
              <a:t>∞</a:t>
            </a:r>
            <a:r>
              <a:rPr sz="900" spc="10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5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5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8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40" dirty="0">
                <a:latin typeface="Arial"/>
                <a:cs typeface="Arial"/>
              </a:rPr>
              <a:t>c</a:t>
            </a:r>
            <a:r>
              <a:rPr sz="900" i="1" spc="40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983" y="1787741"/>
            <a:ext cx="222909" cy="2229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1394" y="1792802"/>
            <a:ext cx="924560" cy="213360"/>
            <a:chOff x="1231394" y="1792802"/>
            <a:chExt cx="924560" cy="2133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035" y="1792802"/>
              <a:ext cx="212787" cy="212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94" y="1801170"/>
              <a:ext cx="196051" cy="1960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8605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51403" y="2521179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0536" y="2310294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3654" y="1868751"/>
            <a:ext cx="580390" cy="675005"/>
            <a:chOff x="1393654" y="1868751"/>
            <a:chExt cx="580390" cy="675005"/>
          </a:xfrm>
        </p:grpSpPr>
        <p:sp>
          <p:nvSpPr>
            <p:cNvPr id="15" name="object 15"/>
            <p:cNvSpPr/>
            <p:nvPr/>
          </p:nvSpPr>
          <p:spPr>
            <a:xfrm>
              <a:off x="1427445" y="1899196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30">
                  <a:moveTo>
                    <a:pt x="0" y="0"/>
                  </a:moveTo>
                  <a:lnTo>
                    <a:pt x="49395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661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68510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19" h="566419">
                  <a:moveTo>
                    <a:pt x="0" y="0"/>
                  </a:moveTo>
                  <a:lnTo>
                    <a:pt x="566080" y="5660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2249" y="2502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225696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2000510"/>
            <a:ext cx="60960" cy="508634"/>
            <a:chOff x="2018984" y="2000510"/>
            <a:chExt cx="60960" cy="508634"/>
          </a:xfrm>
        </p:grpSpPr>
        <p:sp>
          <p:nvSpPr>
            <p:cNvPr id="21" name="object 21"/>
            <p:cNvSpPr/>
            <p:nvPr/>
          </p:nvSpPr>
          <p:spPr>
            <a:xfrm>
              <a:off x="2049429" y="2005590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47980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9751" y="21855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0743" y="1868751"/>
            <a:ext cx="494665" cy="60960"/>
            <a:chOff x="2150743" y="1868751"/>
            <a:chExt cx="494665" cy="60960"/>
          </a:xfrm>
        </p:grpSpPr>
        <p:sp>
          <p:nvSpPr>
            <p:cNvPr id="25" name="object 25"/>
            <p:cNvSpPr/>
            <p:nvPr/>
          </p:nvSpPr>
          <p:spPr>
            <a:xfrm>
              <a:off x="2155823" y="1899196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4">
                  <a:moveTo>
                    <a:pt x="0" y="0"/>
                  </a:moveTo>
                  <a:lnTo>
                    <a:pt x="48052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6609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421" y="1742261"/>
            <a:ext cx="8039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06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3663" y="1984526"/>
            <a:ext cx="570865" cy="570865"/>
            <a:chOff x="2113663" y="1984526"/>
            <a:chExt cx="570865" cy="570865"/>
          </a:xfrm>
        </p:grpSpPr>
        <p:sp>
          <p:nvSpPr>
            <p:cNvPr id="29" name="object 29"/>
            <p:cNvSpPr/>
            <p:nvPr/>
          </p:nvSpPr>
          <p:spPr>
            <a:xfrm>
              <a:off x="2118743" y="1993305"/>
              <a:ext cx="556895" cy="556895"/>
            </a:xfrm>
            <a:custGeom>
              <a:avLst/>
              <a:gdLst/>
              <a:ahLst/>
              <a:cxnLst/>
              <a:rect l="l" t="t" r="r" b="b"/>
              <a:pathLst>
                <a:path w="556894" h="556894">
                  <a:moveTo>
                    <a:pt x="0" y="556584"/>
                  </a:moveTo>
                  <a:lnTo>
                    <a:pt x="556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2763" y="198865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5009" y="218608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0959" y="2401825"/>
            <a:ext cx="1028700" cy="206375"/>
            <a:chOff x="2140959" y="2401825"/>
            <a:chExt cx="1028700" cy="206375"/>
          </a:xfrm>
        </p:grpSpPr>
        <p:sp>
          <p:nvSpPr>
            <p:cNvPr id="33" name="object 33"/>
            <p:cNvSpPr/>
            <p:nvPr/>
          </p:nvSpPr>
          <p:spPr>
            <a:xfrm>
              <a:off x="2146039" y="2428552"/>
              <a:ext cx="1014730" cy="174625"/>
            </a:xfrm>
            <a:custGeom>
              <a:avLst/>
              <a:gdLst/>
              <a:ahLst/>
              <a:cxnLst/>
              <a:rect l="l" t="t" r="r" b="b"/>
              <a:pathLst>
                <a:path w="1014730" h="174625">
                  <a:moveTo>
                    <a:pt x="0" y="174078"/>
                  </a:moveTo>
                  <a:lnTo>
                    <a:pt x="101458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6724" y="2405952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5149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3187" y="1972945"/>
            <a:ext cx="360045" cy="360045"/>
            <a:chOff x="2843187" y="1972945"/>
            <a:chExt cx="360045" cy="360045"/>
          </a:xfrm>
        </p:grpSpPr>
        <p:sp>
          <p:nvSpPr>
            <p:cNvPr id="37" name="object 37"/>
            <p:cNvSpPr/>
            <p:nvPr/>
          </p:nvSpPr>
          <p:spPr>
            <a:xfrm>
              <a:off x="2848248" y="1978006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0" y="0"/>
                  </a:moveTo>
                  <a:lnTo>
                    <a:pt x="345699" y="34569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61382" y="2291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9061" y="208063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294" y="3105378"/>
            <a:ext cx="60896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1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9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9</a:t>
            </a:r>
            <a:r>
              <a:rPr sz="900" spc="-25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56525"/>
            <a:ext cx="1724660" cy="3460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5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5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90" dirty="0">
                <a:latin typeface="Times New Roman"/>
                <a:cs typeface="Times New Roman"/>
              </a:rPr>
              <a:t>∞</a:t>
            </a:r>
            <a:r>
              <a:rPr sz="900" spc="9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6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1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60" dirty="0">
                <a:latin typeface="Arial"/>
                <a:cs typeface="Arial"/>
              </a:rPr>
              <a:t>d</a:t>
            </a:r>
            <a:r>
              <a:rPr sz="900" i="1" spc="60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044" y="1792802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5813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1394" y="1792802"/>
            <a:ext cx="924560" cy="213360"/>
            <a:chOff x="1231394" y="1792802"/>
            <a:chExt cx="924560" cy="2133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3035" y="1792802"/>
              <a:ext cx="212787" cy="212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4" y="1801170"/>
              <a:ext cx="196051" cy="1960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8605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1403" y="2521179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8606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0536" y="2310294"/>
            <a:ext cx="196051" cy="1960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7725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3654" y="1868751"/>
            <a:ext cx="580390" cy="675005"/>
            <a:chOff x="1393654" y="1868751"/>
            <a:chExt cx="580390" cy="675005"/>
          </a:xfrm>
        </p:grpSpPr>
        <p:sp>
          <p:nvSpPr>
            <p:cNvPr id="15" name="object 15"/>
            <p:cNvSpPr/>
            <p:nvPr/>
          </p:nvSpPr>
          <p:spPr>
            <a:xfrm>
              <a:off x="1427445" y="1899196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30">
                  <a:moveTo>
                    <a:pt x="0" y="0"/>
                  </a:moveTo>
                  <a:lnTo>
                    <a:pt x="49395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1661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734" y="1968510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19" h="566419">
                  <a:moveTo>
                    <a:pt x="0" y="0"/>
                  </a:moveTo>
                  <a:lnTo>
                    <a:pt x="566080" y="5660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2249" y="2502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8599" y="225696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8984" y="2000510"/>
            <a:ext cx="60960" cy="508634"/>
            <a:chOff x="2018984" y="2000510"/>
            <a:chExt cx="60960" cy="508634"/>
          </a:xfrm>
        </p:grpSpPr>
        <p:sp>
          <p:nvSpPr>
            <p:cNvPr id="21" name="object 21"/>
            <p:cNvSpPr/>
            <p:nvPr/>
          </p:nvSpPr>
          <p:spPr>
            <a:xfrm>
              <a:off x="2049429" y="2005590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3112" y="247980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9751" y="21855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50743" y="1868751"/>
            <a:ext cx="499745" cy="60960"/>
            <a:chOff x="2150743" y="1868751"/>
            <a:chExt cx="499745" cy="60960"/>
          </a:xfrm>
        </p:grpSpPr>
        <p:sp>
          <p:nvSpPr>
            <p:cNvPr id="25" name="object 25"/>
            <p:cNvSpPr/>
            <p:nvPr/>
          </p:nvSpPr>
          <p:spPr>
            <a:xfrm>
              <a:off x="2155823" y="1899196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1670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4421" y="1742261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3663" y="1980947"/>
            <a:ext cx="574040" cy="574040"/>
            <a:chOff x="2113663" y="198094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2118743" y="1989727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560163"/>
                  </a:moveTo>
                  <a:lnTo>
                    <a:pt x="56016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6341" y="198507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6799" y="21842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40959" y="2401825"/>
            <a:ext cx="1028700" cy="206375"/>
            <a:chOff x="2140959" y="2401825"/>
            <a:chExt cx="1028700" cy="206375"/>
          </a:xfrm>
        </p:grpSpPr>
        <p:sp>
          <p:nvSpPr>
            <p:cNvPr id="33" name="object 33"/>
            <p:cNvSpPr/>
            <p:nvPr/>
          </p:nvSpPr>
          <p:spPr>
            <a:xfrm>
              <a:off x="2146039" y="2428552"/>
              <a:ext cx="1014730" cy="174625"/>
            </a:xfrm>
            <a:custGeom>
              <a:avLst/>
              <a:gdLst/>
              <a:ahLst/>
              <a:cxnLst/>
              <a:rect l="l" t="t" r="r" b="b"/>
              <a:pathLst>
                <a:path w="1014730" h="174625">
                  <a:moveTo>
                    <a:pt x="0" y="174078"/>
                  </a:moveTo>
                  <a:lnTo>
                    <a:pt x="1014587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6724" y="2405952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3159" y="25149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4547" y="1964305"/>
            <a:ext cx="370205" cy="370205"/>
            <a:chOff x="2834547" y="1964305"/>
            <a:chExt cx="370205" cy="370205"/>
          </a:xfrm>
        </p:grpSpPr>
        <p:sp>
          <p:nvSpPr>
            <p:cNvPr id="37" name="object 37"/>
            <p:cNvSpPr/>
            <p:nvPr/>
          </p:nvSpPr>
          <p:spPr>
            <a:xfrm>
              <a:off x="2844670" y="1974428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5" h="344805">
                  <a:moveTo>
                    <a:pt x="0" y="0"/>
                  </a:moveTo>
                  <a:lnTo>
                    <a:pt x="344804" y="344804"/>
                  </a:lnTo>
                </a:path>
              </a:pathLst>
            </a:custGeom>
            <a:ln w="20244">
              <a:solidFill>
                <a:srgbClr val="CC4E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3780" y="2263538"/>
              <a:ext cx="70590" cy="7059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062338" y="2078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CC4E3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56525"/>
            <a:ext cx="172466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5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5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i="1" spc="90" dirty="0">
                <a:latin typeface="Times New Roman"/>
                <a:cs typeface="Times New Roman"/>
              </a:rPr>
              <a:t>∞</a:t>
            </a:r>
            <a:r>
              <a:rPr sz="900" spc="90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6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1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80" dirty="0">
                <a:latin typeface="Arial"/>
                <a:cs typeface="Arial"/>
              </a:rPr>
              <a:t> </a:t>
            </a:r>
            <a:r>
              <a:rPr sz="900" i="1" spc="60" dirty="0">
                <a:latin typeface="Arial"/>
                <a:cs typeface="Arial"/>
              </a:rPr>
              <a:t>d</a:t>
            </a:r>
            <a:r>
              <a:rPr sz="900" i="1" spc="60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1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[(</a:t>
            </a:r>
            <a:r>
              <a:rPr sz="900" i="1" dirty="0">
                <a:latin typeface="Arial"/>
                <a:cs typeface="Arial"/>
              </a:rPr>
              <a:t>e,</a:t>
            </a:r>
            <a:r>
              <a:rPr sz="900" i="1" spc="-9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7</a:t>
            </a:r>
            <a:r>
              <a:rPr sz="900" spc="-25" dirty="0">
                <a:latin typeface="Lucida Sans Unicode"/>
                <a:cs typeface="Lucida Sans Unicode"/>
              </a:rPr>
              <a:t>)]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90" dirty="0"/>
              <a:t> </a:t>
            </a:r>
            <a:r>
              <a:rPr dirty="0"/>
              <a:t>with</a:t>
            </a:r>
            <a:r>
              <a:rPr spc="95" dirty="0"/>
              <a:t> </a:t>
            </a:r>
            <a:r>
              <a:rPr dirty="0"/>
              <a:t>mystery</a:t>
            </a:r>
            <a:r>
              <a:rPr spc="90" dirty="0"/>
              <a:t> </a:t>
            </a:r>
            <a:r>
              <a:rPr dirty="0"/>
              <a:t>data</a:t>
            </a:r>
            <a:r>
              <a:rPr spc="90" dirty="0"/>
              <a:t> </a:t>
            </a:r>
            <a:r>
              <a:rPr dirty="0"/>
              <a:t>structure</a:t>
            </a:r>
            <a:r>
              <a:rPr spc="95" dirty="0"/>
              <a:t> </a:t>
            </a:r>
            <a:r>
              <a:rPr b="0" i="1" spc="-60" dirty="0">
                <a:latin typeface="Arial"/>
                <a:cs typeface="Arial"/>
              </a:rPr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588"/>
            <a:ext cx="364744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Main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loop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i="1" spc="-125" dirty="0">
                <a:latin typeface="Times New Roman"/>
                <a:cs typeface="Times New Roman"/>
              </a:rPr>
              <a:t>/</a:t>
            </a:r>
            <a:r>
              <a:rPr sz="900" spc="-125" dirty="0">
                <a:latin typeface="Lucida Sans Unicode"/>
                <a:cs typeface="Lucida Sans Unicode"/>
              </a:rPr>
              <a:t>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i="1" spc="-10" dirty="0">
                <a:latin typeface="Arial"/>
                <a:cs typeface="Arial"/>
              </a:rPr>
              <a:t>V</a:t>
            </a:r>
            <a:r>
              <a:rPr sz="900" i="1" spc="-13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276860" marR="17780" indent="-151130">
              <a:lnSpc>
                <a:spcPct val="116700"/>
              </a:lnSpc>
              <a:spcBef>
                <a:spcPts val="40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900" dirty="0">
                <a:latin typeface="Arial"/>
                <a:cs typeface="Arial"/>
              </a:rPr>
              <a:t>Go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Lucida Sans Unicode"/>
                <a:cs typeface="Lucida Sans Unicode"/>
              </a:rPr>
              <a:t>(</a:t>
            </a:r>
            <a:r>
              <a:rPr sz="900" i="1" spc="50" dirty="0">
                <a:latin typeface="Arial"/>
                <a:cs typeface="Arial"/>
              </a:rPr>
              <a:t>v,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10" dirty="0">
                <a:latin typeface="Arial"/>
                <a:cs typeface="Arial"/>
              </a:rPr>
              <a:t> explored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	</a:t>
            </a:r>
            <a:r>
              <a:rPr sz="900" dirty="0">
                <a:latin typeface="Arial"/>
                <a:cs typeface="Arial"/>
              </a:rPr>
              <a:t>ending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-95" dirty="0">
                <a:latin typeface="Times New Roman"/>
                <a:cs typeface="Times New Roman"/>
              </a:rPr>
              <a:t>—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Dijkstra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scores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D</a:t>
            </a:r>
            <a:endParaRPr sz="900">
              <a:latin typeface="Arial"/>
              <a:cs typeface="Arial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Font typeface="Arial"/>
              <a:buChar char="►"/>
              <a:tabLst>
                <a:tab pos="277495" algn="l"/>
              </a:tabLst>
            </a:pP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Pop</a:t>
            </a:r>
            <a:r>
              <a:rPr sz="900" b="1" spc="-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node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with</a:t>
            </a:r>
            <a:r>
              <a:rPr sz="9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the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lowest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score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call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C4E39"/>
                </a:solidFill>
                <a:latin typeface="Arial"/>
                <a:cs typeface="Arial"/>
              </a:rPr>
              <a:t>it</a:t>
            </a:r>
            <a:r>
              <a:rPr sz="9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C4E39"/>
                </a:solidFill>
                <a:latin typeface="Arial"/>
                <a:cs typeface="Arial"/>
              </a:rPr>
              <a:t>w</a:t>
            </a:r>
            <a:r>
              <a:rPr sz="900" i="1" spc="-16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900" spc="-75" baseline="37037" dirty="0">
                <a:solidFill>
                  <a:srgbClr val="CC4E39"/>
                </a:solidFill>
                <a:latin typeface="Lucida Sans Unicode"/>
                <a:cs typeface="Lucida Sans Unicode"/>
              </a:rPr>
              <a:t>∗</a:t>
            </a:r>
            <a:endParaRPr sz="900" baseline="37037">
              <a:latin typeface="Lucida Sans Unicode"/>
              <a:cs typeface="Lucida Sans Unicode"/>
            </a:endParaRPr>
          </a:p>
          <a:p>
            <a:pPr marL="277495" indent="-151130">
              <a:lnSpc>
                <a:spcPct val="100000"/>
              </a:lnSpc>
              <a:spcBef>
                <a:spcPts val="580"/>
              </a:spcBef>
              <a:buClr>
                <a:srgbClr val="375F92"/>
              </a:buClr>
              <a:buChar char="►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Add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w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∗</a:t>
            </a:r>
            <a:r>
              <a:rPr sz="900" spc="127" baseline="37037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explored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517" y="1792802"/>
            <a:ext cx="212787" cy="2127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23286" y="1820467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8866" y="1792802"/>
            <a:ext cx="924560" cy="213360"/>
            <a:chOff x="1228866" y="1792802"/>
            <a:chExt cx="924560" cy="2133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0508" y="1792802"/>
              <a:ext cx="212787" cy="212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866" y="1801170"/>
              <a:ext cx="196051" cy="1960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6078" y="1820467"/>
            <a:ext cx="804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9615" algn="l"/>
              </a:tabLst>
            </a:pPr>
            <a:r>
              <a:rPr sz="1200" b="1" spc="-75" baseline="3472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200" b="1" baseline="3472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8876" y="2521179"/>
            <a:ext cx="196051" cy="19605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06066" y="25319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375F92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72947" y="2305232"/>
            <a:ext cx="206173" cy="20617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35185" y="232103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CC4E39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91127" y="1868751"/>
            <a:ext cx="580390" cy="675005"/>
            <a:chOff x="1391127" y="1868751"/>
            <a:chExt cx="580390" cy="675005"/>
          </a:xfrm>
        </p:grpSpPr>
        <p:sp>
          <p:nvSpPr>
            <p:cNvPr id="15" name="object 15"/>
            <p:cNvSpPr/>
            <p:nvPr/>
          </p:nvSpPr>
          <p:spPr>
            <a:xfrm>
              <a:off x="1424918" y="1899196"/>
              <a:ext cx="494030" cy="0"/>
            </a:xfrm>
            <a:custGeom>
              <a:avLst/>
              <a:gdLst/>
              <a:ahLst/>
              <a:cxnLst/>
              <a:rect l="l" t="t" r="r" b="b"/>
              <a:pathLst>
                <a:path w="494030">
                  <a:moveTo>
                    <a:pt x="0" y="0"/>
                  </a:moveTo>
                  <a:lnTo>
                    <a:pt x="49395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9133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6207" y="1968510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19" h="566419">
                  <a:moveTo>
                    <a:pt x="0" y="0"/>
                  </a:moveTo>
                  <a:lnTo>
                    <a:pt x="566080" y="56608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9722" y="2502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46072" y="225696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16457" y="2000510"/>
            <a:ext cx="60960" cy="508634"/>
            <a:chOff x="2016457" y="2000510"/>
            <a:chExt cx="60960" cy="508634"/>
          </a:xfrm>
        </p:grpSpPr>
        <p:sp>
          <p:nvSpPr>
            <p:cNvPr id="21" name="object 21"/>
            <p:cNvSpPr/>
            <p:nvPr/>
          </p:nvSpPr>
          <p:spPr>
            <a:xfrm>
              <a:off x="2046901" y="2005590"/>
              <a:ext cx="0" cy="494030"/>
            </a:xfrm>
            <a:custGeom>
              <a:avLst/>
              <a:gdLst/>
              <a:ahLst/>
              <a:cxnLst/>
              <a:rect l="l" t="t" r="r" b="b"/>
              <a:pathLst>
                <a:path h="494030">
                  <a:moveTo>
                    <a:pt x="0" y="0"/>
                  </a:moveTo>
                  <a:lnTo>
                    <a:pt x="0" y="49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0584" y="247980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77224" y="218551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48215" y="1868751"/>
            <a:ext cx="499745" cy="60960"/>
            <a:chOff x="2148215" y="1868751"/>
            <a:chExt cx="499745" cy="60960"/>
          </a:xfrm>
        </p:grpSpPr>
        <p:sp>
          <p:nvSpPr>
            <p:cNvPr id="25" name="object 25"/>
            <p:cNvSpPr/>
            <p:nvPr/>
          </p:nvSpPr>
          <p:spPr>
            <a:xfrm>
              <a:off x="2153295" y="1899196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584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9142" y="187287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41894" y="1742261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660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11136" y="1980947"/>
            <a:ext cx="574040" cy="574040"/>
            <a:chOff x="2111136" y="198094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2116216" y="1989727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560163"/>
                  </a:moveTo>
                  <a:lnTo>
                    <a:pt x="56016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43814" y="198507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34272" y="218429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8432" y="2402680"/>
            <a:ext cx="1024255" cy="205104"/>
            <a:chOff x="2138432" y="2402680"/>
            <a:chExt cx="1024255" cy="205104"/>
          </a:xfrm>
        </p:grpSpPr>
        <p:sp>
          <p:nvSpPr>
            <p:cNvPr id="33" name="object 33"/>
            <p:cNvSpPr/>
            <p:nvPr/>
          </p:nvSpPr>
          <p:spPr>
            <a:xfrm>
              <a:off x="2143512" y="2429408"/>
              <a:ext cx="1009650" cy="173355"/>
            </a:xfrm>
            <a:custGeom>
              <a:avLst/>
              <a:gdLst/>
              <a:ahLst/>
              <a:cxnLst/>
              <a:rect l="l" t="t" r="r" b="b"/>
              <a:pathLst>
                <a:path w="1009650" h="173355">
                  <a:moveTo>
                    <a:pt x="0" y="173222"/>
                  </a:moveTo>
                  <a:lnTo>
                    <a:pt x="100959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9209" y="2406808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18143" y="251539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37081" y="1969367"/>
            <a:ext cx="360045" cy="360045"/>
            <a:chOff x="2837081" y="1969367"/>
            <a:chExt cx="360045" cy="360045"/>
          </a:xfrm>
        </p:grpSpPr>
        <p:sp>
          <p:nvSpPr>
            <p:cNvPr id="37" name="object 37"/>
            <p:cNvSpPr/>
            <p:nvPr/>
          </p:nvSpPr>
          <p:spPr>
            <a:xfrm>
              <a:off x="2842142" y="1974428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0" y="0"/>
                  </a:moveTo>
                  <a:lnTo>
                    <a:pt x="345699" y="34569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55276" y="22875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052952" y="2077058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7294" y="2756525"/>
            <a:ext cx="1671320" cy="506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5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3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5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: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35" dirty="0">
                <a:latin typeface="Arial"/>
                <a:cs typeface="Arial"/>
              </a:rPr>
              <a:t>7</a:t>
            </a:r>
            <a:r>
              <a:rPr sz="900" spc="-35" dirty="0">
                <a:latin typeface="Lucida Sans Unicode"/>
                <a:cs typeface="Lucida Sans Unicode"/>
              </a:rPr>
              <a:t>]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18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2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{</a:t>
            </a:r>
            <a:r>
              <a:rPr sz="900" i="1" dirty="0">
                <a:latin typeface="Arial"/>
                <a:cs typeface="Arial"/>
              </a:rPr>
              <a:t>a,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d,</a:t>
            </a:r>
            <a:r>
              <a:rPr sz="900" i="1" spc="-70" dirty="0">
                <a:latin typeface="Arial"/>
                <a:cs typeface="Arial"/>
              </a:rPr>
              <a:t> </a:t>
            </a:r>
            <a:r>
              <a:rPr sz="900" i="1" spc="25" dirty="0">
                <a:latin typeface="Arial"/>
                <a:cs typeface="Arial"/>
              </a:rPr>
              <a:t>e</a:t>
            </a:r>
            <a:r>
              <a:rPr sz="900" i="1" spc="25" dirty="0">
                <a:latin typeface="Times New Roman"/>
                <a:cs typeface="Times New Roman"/>
              </a:rPr>
              <a:t>}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Lucida Sans Unicode"/>
                <a:cs typeface="Lucida Sans Unicode"/>
              </a:rPr>
              <a:t>[]</a:t>
            </a:r>
            <a:endParaRPr sz="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55" dirty="0"/>
              <a:t> </a:t>
            </a:r>
            <a:r>
              <a:rPr dirty="0"/>
              <a:t>do</a:t>
            </a:r>
            <a:r>
              <a:rPr spc="55" dirty="0"/>
              <a:t> </a:t>
            </a:r>
            <a:r>
              <a:rPr dirty="0"/>
              <a:t>we</a:t>
            </a:r>
            <a:r>
              <a:rPr spc="55" dirty="0"/>
              <a:t> </a:t>
            </a:r>
            <a:r>
              <a:rPr dirty="0"/>
              <a:t>want</a:t>
            </a:r>
            <a:r>
              <a:rPr spc="55" dirty="0"/>
              <a:t> </a:t>
            </a:r>
            <a:r>
              <a:rPr dirty="0"/>
              <a:t>from</a:t>
            </a:r>
            <a:r>
              <a:rPr spc="55" dirty="0"/>
              <a:t> </a:t>
            </a:r>
            <a:r>
              <a:rPr b="0" i="1" spc="25" dirty="0">
                <a:latin typeface="Arial"/>
                <a:cs typeface="Arial"/>
              </a:rPr>
              <a:t>D</a:t>
            </a:r>
            <a:r>
              <a:rPr spc="2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87699"/>
            <a:ext cx="3890010" cy="9759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480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We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store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Dijkstra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scores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for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unprocessed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nodes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276225" indent="-160020" algn="just">
              <a:lnSpc>
                <a:spcPct val="100000"/>
              </a:lnSpc>
              <a:spcBef>
                <a:spcPts val="385"/>
              </a:spcBef>
              <a:buClr>
                <a:srgbClr val="375F92"/>
              </a:buClr>
              <a:buChar char="►"/>
              <a:tabLst>
                <a:tab pos="276225" algn="l"/>
              </a:tabLst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</a:t>
            </a:r>
            <a:endParaRPr sz="1000">
              <a:latin typeface="Arial"/>
              <a:cs typeface="Arial"/>
            </a:endParaRPr>
          </a:p>
          <a:p>
            <a:pPr marL="276225" marR="17780" indent="-160020" algn="just">
              <a:lnSpc>
                <a:spcPct val="114599"/>
              </a:lnSpc>
              <a:spcBef>
                <a:spcPts val="190"/>
              </a:spcBef>
              <a:buClr>
                <a:srgbClr val="375F92"/>
              </a:buClr>
              <a:buChar char="►"/>
              <a:tabLst>
                <a:tab pos="27813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recalculate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Dijkstra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each 	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(replace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Dikstra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remove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old 	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55" dirty="0"/>
              <a:t> </a:t>
            </a:r>
            <a:r>
              <a:rPr dirty="0"/>
              <a:t>do</a:t>
            </a:r>
            <a:r>
              <a:rPr spc="55" dirty="0"/>
              <a:t> </a:t>
            </a:r>
            <a:r>
              <a:rPr dirty="0"/>
              <a:t>we</a:t>
            </a:r>
            <a:r>
              <a:rPr spc="55" dirty="0"/>
              <a:t> </a:t>
            </a:r>
            <a:r>
              <a:rPr dirty="0"/>
              <a:t>want</a:t>
            </a:r>
            <a:r>
              <a:rPr spc="55" dirty="0"/>
              <a:t> </a:t>
            </a:r>
            <a:r>
              <a:rPr dirty="0"/>
              <a:t>from</a:t>
            </a:r>
            <a:r>
              <a:rPr spc="55" dirty="0"/>
              <a:t> </a:t>
            </a:r>
            <a:r>
              <a:rPr b="0" i="1" spc="25" dirty="0">
                <a:latin typeface="Arial"/>
                <a:cs typeface="Arial"/>
              </a:rPr>
              <a:t>D</a:t>
            </a:r>
            <a:r>
              <a:rPr spc="2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87699"/>
            <a:ext cx="3951604" cy="21297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80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We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store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Dijkstra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scores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for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unprocessed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nodes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301625" indent="-160020" algn="just">
              <a:lnSpc>
                <a:spcPct val="100000"/>
              </a:lnSpc>
              <a:spcBef>
                <a:spcPts val="38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</a:t>
            </a:r>
            <a:endParaRPr sz="1000">
              <a:latin typeface="Arial"/>
              <a:cs typeface="Arial"/>
            </a:endParaRPr>
          </a:p>
          <a:p>
            <a:pPr marL="301625" marR="53975" indent="-160020" algn="just">
              <a:lnSpc>
                <a:spcPct val="114599"/>
              </a:lnSpc>
              <a:spcBef>
                <a:spcPts val="190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recalculate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Dijkstra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each 	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(replace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Dikstra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remove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old 	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How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many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times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do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we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do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these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operations?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384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 times</a:t>
            </a:r>
            <a:endParaRPr sz="1000">
              <a:latin typeface="Arial"/>
              <a:cs typeface="Arial"/>
            </a:endParaRPr>
          </a:p>
          <a:p>
            <a:pPr marL="301625" marR="43180" indent="-160020">
              <a:lnSpc>
                <a:spcPct val="114599"/>
              </a:lnSpc>
              <a:spcBef>
                <a:spcPts val="190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000" dirty="0">
                <a:latin typeface="Arial"/>
                <a:cs typeface="Arial"/>
              </a:rPr>
              <a:t>Recalculate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(replace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ie</a:t>
            </a:r>
            <a:r>
              <a:rPr sz="1000" spc="-10" dirty="0">
                <a:latin typeface="Arial"/>
                <a:cs typeface="Arial"/>
              </a:rPr>
              <a:t> remove/add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score):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each 	</a:t>
            </a:r>
            <a:r>
              <a:rPr sz="1000" dirty="0">
                <a:latin typeface="Arial"/>
                <a:cs typeface="Arial"/>
              </a:rPr>
              <a:t>edge: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times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36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spc="-20" dirty="0">
                <a:latin typeface="Arial"/>
                <a:cs typeface="Arial"/>
              </a:rPr>
              <a:t>Total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 operations 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55" dirty="0"/>
              <a:t> </a:t>
            </a:r>
            <a:r>
              <a:rPr dirty="0"/>
              <a:t>do</a:t>
            </a:r>
            <a:r>
              <a:rPr spc="55" dirty="0"/>
              <a:t> </a:t>
            </a:r>
            <a:r>
              <a:rPr dirty="0"/>
              <a:t>we</a:t>
            </a:r>
            <a:r>
              <a:rPr spc="55" dirty="0"/>
              <a:t> </a:t>
            </a:r>
            <a:r>
              <a:rPr dirty="0"/>
              <a:t>want</a:t>
            </a:r>
            <a:r>
              <a:rPr spc="55" dirty="0"/>
              <a:t> </a:t>
            </a:r>
            <a:r>
              <a:rPr dirty="0"/>
              <a:t>from</a:t>
            </a:r>
            <a:r>
              <a:rPr spc="55" dirty="0"/>
              <a:t> </a:t>
            </a:r>
            <a:r>
              <a:rPr b="0" i="1" spc="25" dirty="0">
                <a:latin typeface="Arial"/>
                <a:cs typeface="Arial"/>
              </a:rPr>
              <a:t>D</a:t>
            </a:r>
            <a:r>
              <a:rPr spc="2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387699"/>
            <a:ext cx="3977004" cy="2886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480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We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store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Dijkstra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scores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for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unprocessed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nodes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</a:t>
            </a:r>
            <a:r>
              <a:rPr sz="1000" b="1" spc="-3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314325" indent="-160020" algn="just">
              <a:lnSpc>
                <a:spcPct val="100000"/>
              </a:lnSpc>
              <a:spcBef>
                <a:spcPts val="38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</a:t>
            </a:r>
            <a:endParaRPr sz="1000">
              <a:latin typeface="Arial"/>
              <a:cs typeface="Arial"/>
            </a:endParaRPr>
          </a:p>
          <a:p>
            <a:pPr marL="314325" marR="66675" indent="-160020" algn="just">
              <a:lnSpc>
                <a:spcPct val="114599"/>
              </a:lnSpc>
              <a:spcBef>
                <a:spcPts val="190"/>
              </a:spcBef>
              <a:buClr>
                <a:srgbClr val="375F92"/>
              </a:buClr>
              <a:buChar char="►"/>
              <a:tabLst>
                <a:tab pos="316230" algn="l"/>
              </a:tabLst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recalculate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Dijkstra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edges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starting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each 	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process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(replace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Dikstra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remove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old 	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How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many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times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do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we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do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these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operations?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384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iteration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125" dirty="0">
                <a:latin typeface="Times New Roman"/>
                <a:cs typeface="Times New Roman"/>
              </a:rPr>
              <a:t>—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 times</a:t>
            </a:r>
            <a:endParaRPr sz="1000">
              <a:latin typeface="Arial"/>
              <a:cs typeface="Arial"/>
            </a:endParaRPr>
          </a:p>
          <a:p>
            <a:pPr marL="314325" marR="55880" indent="-160020">
              <a:lnSpc>
                <a:spcPct val="114599"/>
              </a:lnSpc>
              <a:spcBef>
                <a:spcPts val="190"/>
              </a:spcBef>
              <a:buClr>
                <a:srgbClr val="375F92"/>
              </a:buClr>
              <a:buChar char="►"/>
              <a:tabLst>
                <a:tab pos="316230" algn="l"/>
              </a:tabLst>
            </a:pPr>
            <a:r>
              <a:rPr sz="1000" dirty="0">
                <a:latin typeface="Arial"/>
                <a:cs typeface="Arial"/>
              </a:rPr>
              <a:t>Recalculate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(replace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ie</a:t>
            </a:r>
            <a:r>
              <a:rPr sz="1000" spc="-10" dirty="0">
                <a:latin typeface="Arial"/>
                <a:cs typeface="Arial"/>
              </a:rPr>
              <a:t> remove/add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score):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each 	</a:t>
            </a:r>
            <a:r>
              <a:rPr sz="1000" dirty="0">
                <a:latin typeface="Arial"/>
                <a:cs typeface="Arial"/>
              </a:rPr>
              <a:t>edge: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times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365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spc="-20" dirty="0">
                <a:latin typeface="Arial"/>
                <a:cs typeface="Arial"/>
              </a:rPr>
              <a:t>Total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 operations 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If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CC4E39"/>
                </a:solidFill>
                <a:latin typeface="Arial"/>
                <a:cs typeface="Arial"/>
              </a:rPr>
              <a:t>D</a:t>
            </a:r>
            <a:r>
              <a:rPr sz="1000" i="1" spc="3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performed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these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operations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in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CC4E39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CC4E39"/>
                </a:solidFill>
                <a:latin typeface="Tahoma"/>
                <a:cs typeface="Tahoma"/>
              </a:rPr>
              <a:t>(log</a:t>
            </a:r>
            <a:r>
              <a:rPr sz="1000" spc="-135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CC4E39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CC4E39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CC4E39"/>
                </a:solidFill>
                <a:latin typeface="Tahoma"/>
                <a:cs typeface="Tahoma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time,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CC4E39"/>
                </a:solidFill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 marL="314325" indent="-160020">
              <a:lnSpc>
                <a:spcPct val="100000"/>
              </a:lnSpc>
              <a:spcBef>
                <a:spcPts val="380"/>
              </a:spcBef>
              <a:buClr>
                <a:srgbClr val="375F92"/>
              </a:buClr>
              <a:buChar char="►"/>
              <a:tabLst>
                <a:tab pos="314325" algn="l"/>
              </a:tabLst>
            </a:pPr>
            <a:r>
              <a:rPr sz="1000" dirty="0">
                <a:latin typeface="Arial"/>
                <a:cs typeface="Arial"/>
              </a:rPr>
              <a:t>...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Dijkstra would run in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((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time (instead </a:t>
            </a:r>
            <a:r>
              <a:rPr sz="1000" spc="-25" dirty="0">
                <a:latin typeface="Arial"/>
                <a:cs typeface="Arial"/>
              </a:rPr>
              <a:t>of</a:t>
            </a:r>
            <a:endParaRPr sz="1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mn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6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Dijkstra’s</a:t>
            </a:r>
            <a:r>
              <a:rPr spc="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17702"/>
            <a:ext cx="3865879" cy="18827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Dijkstra</a:t>
            </a:r>
            <a:r>
              <a:rPr sz="1200" b="1" spc="-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(sketch):</a:t>
            </a:r>
            <a:r>
              <a:rPr sz="1200" b="1" spc="5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shortest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paths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65430" indent="-189865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AutoNum type="arabicPeriod"/>
              <a:tabLst>
                <a:tab pos="265430" algn="l"/>
              </a:tabLst>
            </a:pPr>
            <a:r>
              <a:rPr sz="1200" dirty="0">
                <a:latin typeface="Arial"/>
                <a:cs typeface="Arial"/>
              </a:rPr>
              <a:t>Initially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mark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“explored”</a:t>
            </a:r>
            <a:endParaRPr sz="1200">
              <a:latin typeface="Arial"/>
              <a:cs typeface="Arial"/>
            </a:endParaRPr>
          </a:p>
          <a:p>
            <a:pPr marL="265430" marR="389890" indent="-190500">
              <a:lnSpc>
                <a:spcPct val="111400"/>
              </a:lnSpc>
              <a:spcBef>
                <a:spcPts val="300"/>
              </a:spcBef>
              <a:buClr>
                <a:srgbClr val="375F92"/>
              </a:buClr>
              <a:buAutoNum type="arabicPeriod"/>
              <a:tabLst>
                <a:tab pos="265430" algn="l"/>
              </a:tabLst>
            </a:pPr>
            <a:r>
              <a:rPr sz="1200" dirty="0">
                <a:latin typeface="Arial"/>
                <a:cs typeface="Arial"/>
              </a:rPr>
              <a:t>Find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“costs”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edges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from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explored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unexplored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nodes</a:t>
            </a:r>
            <a:endParaRPr sz="1200">
              <a:latin typeface="Arial"/>
              <a:cs typeface="Arial"/>
            </a:endParaRPr>
          </a:p>
          <a:p>
            <a:pPr marL="265430" indent="-189865">
              <a:lnSpc>
                <a:spcPct val="100000"/>
              </a:lnSpc>
              <a:spcBef>
                <a:spcPts val="459"/>
              </a:spcBef>
              <a:buClr>
                <a:srgbClr val="375F92"/>
              </a:buClr>
              <a:buAutoNum type="arabicPeriod"/>
              <a:tabLst>
                <a:tab pos="265430" algn="l"/>
              </a:tabLst>
            </a:pPr>
            <a:r>
              <a:rPr sz="1200" dirty="0">
                <a:latin typeface="Arial"/>
                <a:cs typeface="Arial"/>
              </a:rPr>
              <a:t>Pick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“cheapest”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edge,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mark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explored</a:t>
            </a:r>
            <a:endParaRPr sz="1200">
              <a:latin typeface="Arial"/>
              <a:cs typeface="Arial"/>
            </a:endParaRPr>
          </a:p>
          <a:p>
            <a:pPr marL="265430" marR="484505" indent="-190500">
              <a:lnSpc>
                <a:spcPct val="111400"/>
              </a:lnSpc>
              <a:spcBef>
                <a:spcPts val="300"/>
              </a:spcBef>
              <a:buClr>
                <a:srgbClr val="375F92"/>
              </a:buClr>
              <a:buAutoNum type="arabicPeriod"/>
              <a:tabLst>
                <a:tab pos="265430" algn="l"/>
              </a:tabLst>
            </a:pPr>
            <a:r>
              <a:rPr sz="1200" dirty="0">
                <a:latin typeface="Arial"/>
                <a:cs typeface="Arial"/>
              </a:rPr>
              <a:t>Repeat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until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every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graph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</a:t>
            </a:r>
            <a:r>
              <a:rPr sz="1200" spc="-20" dirty="0">
                <a:latin typeface="Arial"/>
                <a:cs typeface="Arial"/>
              </a:rPr>
              <a:t> been </a:t>
            </a:r>
            <a:r>
              <a:rPr sz="1200" spc="-10" dirty="0">
                <a:latin typeface="Arial"/>
                <a:cs typeface="Arial"/>
              </a:rPr>
              <a:t>explored</a:t>
            </a:r>
            <a:endParaRPr sz="1200">
              <a:latin typeface="Arial"/>
              <a:cs typeface="Arial"/>
            </a:endParaRPr>
          </a:p>
          <a:p>
            <a:pPr marL="265430" indent="-189865">
              <a:lnSpc>
                <a:spcPct val="100000"/>
              </a:lnSpc>
              <a:spcBef>
                <a:spcPts val="464"/>
              </a:spcBef>
              <a:buClr>
                <a:srgbClr val="375F92"/>
              </a:buClr>
              <a:buAutoNum type="arabicPeriod"/>
              <a:tabLst>
                <a:tab pos="265430" algn="l"/>
              </a:tabLst>
            </a:pPr>
            <a:r>
              <a:rPr sz="1200" dirty="0">
                <a:latin typeface="Arial"/>
                <a:cs typeface="Arial"/>
              </a:rPr>
              <a:t>Check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paths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35"/>
              </a:spcBef>
            </a:pPr>
            <a:r>
              <a:rPr dirty="0"/>
              <a:t>As</a:t>
            </a:r>
            <a:r>
              <a:rPr spc="35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happens...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356292"/>
            <a:ext cx="3768090" cy="10502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Heap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889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Extract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insert,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delete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288925" marR="30480" indent="-160020">
              <a:lnSpc>
                <a:spcPct val="114599"/>
              </a:lnSpc>
              <a:spcBef>
                <a:spcPts val="300"/>
              </a:spcBef>
              <a:buClr>
                <a:srgbClr val="375F92"/>
              </a:buClr>
              <a:buChar char="►"/>
              <a:tabLst>
                <a:tab pos="290830" algn="l"/>
              </a:tabLst>
            </a:pPr>
            <a:r>
              <a:rPr sz="1000" dirty="0">
                <a:latin typeface="Arial"/>
                <a:cs typeface="Arial"/>
              </a:rPr>
              <a:t>Essentially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priority</a:t>
            </a:r>
            <a:r>
              <a:rPr sz="1000" b="1" spc="-2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queue</a:t>
            </a:r>
            <a:r>
              <a:rPr sz="1000" b="1" spc="-2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–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FIFO,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instead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 	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highest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priority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</a:t>
            </a:r>
            <a:endParaRPr sz="1000">
              <a:latin typeface="Arial"/>
              <a:cs typeface="Arial"/>
            </a:endParaRPr>
          </a:p>
          <a:p>
            <a:pPr marL="2889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288925" algn="l"/>
              </a:tabLst>
            </a:pPr>
            <a:r>
              <a:rPr sz="1000" dirty="0">
                <a:latin typeface="Arial"/>
                <a:cs typeface="Arial"/>
              </a:rPr>
              <a:t>Our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priority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ordering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Dijkstra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35"/>
              </a:spcBef>
            </a:pPr>
            <a:r>
              <a:rPr dirty="0"/>
              <a:t>As</a:t>
            </a:r>
            <a:r>
              <a:rPr spc="35" dirty="0"/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spc="-10" dirty="0"/>
              <a:t>happens...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356292"/>
            <a:ext cx="3926840" cy="2779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Heap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Extract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insert,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delete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301625" marR="176530" indent="-160020">
              <a:lnSpc>
                <a:spcPct val="114599"/>
              </a:lnSpc>
              <a:spcBef>
                <a:spcPts val="300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000" dirty="0">
                <a:latin typeface="Arial"/>
                <a:cs typeface="Arial"/>
              </a:rPr>
              <a:t>Essentially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priority</a:t>
            </a:r>
            <a:r>
              <a:rPr sz="1000" b="1" spc="-2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queue</a:t>
            </a:r>
            <a:r>
              <a:rPr sz="1000" b="1" spc="-2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–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FIFO,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instead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 	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highest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priority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dirty="0">
                <a:latin typeface="Arial"/>
                <a:cs typeface="Arial"/>
              </a:rPr>
              <a:t>Our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priority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ordering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Dijkstra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score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375F92"/>
              </a:buClr>
              <a:buFont typeface="Arial"/>
              <a:buChar char="►"/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Implementation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is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great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exercise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for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you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to</a:t>
            </a:r>
            <a:r>
              <a:rPr sz="1000" b="1" spc="-2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5F92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  <a:p>
            <a:pPr marL="301625" marR="118110" indent="-160020">
              <a:lnSpc>
                <a:spcPct val="114599"/>
              </a:lnSpc>
              <a:spcBef>
                <a:spcPts val="300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optional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asks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built-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data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	</a:t>
            </a:r>
            <a:r>
              <a:rPr sz="1000" dirty="0">
                <a:latin typeface="Arial"/>
                <a:cs typeface="Arial"/>
              </a:rPr>
              <a:t>speed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Dijkstra</a:t>
            </a:r>
            <a:endParaRPr sz="1000">
              <a:latin typeface="Arial"/>
              <a:cs typeface="Arial"/>
            </a:endParaRPr>
          </a:p>
          <a:p>
            <a:pPr marL="301625" indent="-16002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Char char="►"/>
              <a:tabLst>
                <a:tab pos="301625" algn="l"/>
              </a:tabLst>
            </a:pPr>
            <a:r>
              <a:rPr sz="1000" spc="-10" dirty="0">
                <a:latin typeface="Arial"/>
                <a:cs typeface="Arial"/>
              </a:rPr>
              <a:t>Conceptually,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heap 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type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tree</a:t>
            </a:r>
            <a:r>
              <a:rPr sz="1000" dirty="0">
                <a:latin typeface="Arial"/>
                <a:cs typeface="Arial"/>
              </a:rPr>
              <a:t>, where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303530" marR="4318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highest-priority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top,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links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priority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in </a:t>
            </a:r>
            <a:r>
              <a:rPr sz="1000" dirty="0">
                <a:latin typeface="Arial"/>
                <a:cs typeface="Arial"/>
              </a:rPr>
              <a:t>branches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below</a:t>
            </a:r>
            <a:endParaRPr sz="1000">
              <a:latin typeface="Arial"/>
              <a:cs typeface="Arial"/>
            </a:endParaRPr>
          </a:p>
          <a:p>
            <a:pPr marL="301625" marR="173990" indent="-160020">
              <a:lnSpc>
                <a:spcPct val="114599"/>
              </a:lnSpc>
              <a:spcBef>
                <a:spcPts val="300"/>
              </a:spcBef>
              <a:buClr>
                <a:srgbClr val="375F92"/>
              </a:buClr>
              <a:buFont typeface="Arial"/>
              <a:buChar char="►"/>
              <a:tabLst>
                <a:tab pos="303530" algn="l"/>
              </a:tabLst>
            </a:pP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Difficulty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keeping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adding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different 	priorities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7294" y="85366"/>
            <a:ext cx="3444240" cy="639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Remember</a:t>
            </a:r>
            <a:r>
              <a:rPr sz="1400" b="1" spc="9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our</a:t>
            </a:r>
            <a:r>
              <a:rPr sz="1400" b="1" spc="10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5F92"/>
                </a:solidFill>
                <a:latin typeface="Arial"/>
                <a:cs typeface="Arial"/>
              </a:rPr>
              <a:t>assumption?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assumed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non-negative</a:t>
            </a:r>
            <a:r>
              <a:rPr sz="1400" b="1" spc="1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edge</a:t>
            </a:r>
            <a:r>
              <a:rPr sz="1400" b="1" spc="1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4E39"/>
                </a:solidFill>
                <a:latin typeface="Arial"/>
                <a:cs typeface="Arial"/>
              </a:rPr>
              <a:t>lengths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5"/>
              </a:spcBef>
            </a:pPr>
            <a:r>
              <a:rPr dirty="0"/>
              <a:t>Remember</a:t>
            </a:r>
            <a:r>
              <a:rPr spc="95" dirty="0"/>
              <a:t> </a:t>
            </a:r>
            <a:r>
              <a:rPr dirty="0"/>
              <a:t>our</a:t>
            </a:r>
            <a:r>
              <a:rPr spc="100" dirty="0"/>
              <a:t> </a:t>
            </a:r>
            <a:r>
              <a:rPr spc="-10" dirty="0"/>
              <a:t>assumption?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9215" y="891915"/>
            <a:ext cx="989965" cy="779145"/>
            <a:chOff x="1809215" y="891915"/>
            <a:chExt cx="989965" cy="779145"/>
          </a:xfrm>
        </p:grpSpPr>
        <p:sp>
          <p:nvSpPr>
            <p:cNvPr id="4" name="object 4"/>
            <p:cNvSpPr/>
            <p:nvPr/>
          </p:nvSpPr>
          <p:spPr>
            <a:xfrm>
              <a:off x="1814276" y="896976"/>
              <a:ext cx="979805" cy="768985"/>
            </a:xfrm>
            <a:custGeom>
              <a:avLst/>
              <a:gdLst/>
              <a:ahLst/>
              <a:cxnLst/>
              <a:rect l="l" t="t" r="r" b="b"/>
              <a:pathLst>
                <a:path w="979805" h="768985">
                  <a:moveTo>
                    <a:pt x="251373" y="133767"/>
                  </a:moveTo>
                  <a:lnTo>
                    <a:pt x="241496" y="84844"/>
                  </a:lnTo>
                  <a:lnTo>
                    <a:pt x="214561" y="44893"/>
                  </a:lnTo>
                  <a:lnTo>
                    <a:pt x="174610" y="17957"/>
                  </a:lnTo>
                  <a:lnTo>
                    <a:pt x="125686" y="8081"/>
                  </a:lnTo>
                  <a:lnTo>
                    <a:pt x="76763" y="17957"/>
                  </a:lnTo>
                  <a:lnTo>
                    <a:pt x="36812" y="44893"/>
                  </a:lnTo>
                  <a:lnTo>
                    <a:pt x="9876" y="84844"/>
                  </a:lnTo>
                  <a:lnTo>
                    <a:pt x="0" y="133767"/>
                  </a:lnTo>
                  <a:lnTo>
                    <a:pt x="9876" y="182691"/>
                  </a:lnTo>
                  <a:lnTo>
                    <a:pt x="36812" y="222642"/>
                  </a:lnTo>
                  <a:lnTo>
                    <a:pt x="76763" y="249577"/>
                  </a:lnTo>
                  <a:lnTo>
                    <a:pt x="125686" y="259454"/>
                  </a:lnTo>
                  <a:lnTo>
                    <a:pt x="174610" y="249577"/>
                  </a:lnTo>
                  <a:lnTo>
                    <a:pt x="214561" y="222642"/>
                  </a:lnTo>
                  <a:lnTo>
                    <a:pt x="241496" y="182691"/>
                  </a:lnTo>
                  <a:lnTo>
                    <a:pt x="251373" y="133767"/>
                  </a:lnTo>
                  <a:close/>
                </a:path>
                <a:path w="979805" h="768985">
                  <a:moveTo>
                    <a:pt x="979463" y="133767"/>
                  </a:moveTo>
                  <a:lnTo>
                    <a:pt x="972644" y="91486"/>
                  </a:lnTo>
                  <a:lnTo>
                    <a:pt x="953654" y="54765"/>
                  </a:lnTo>
                  <a:lnTo>
                    <a:pt x="924697" y="25809"/>
                  </a:lnTo>
                  <a:lnTo>
                    <a:pt x="887977" y="6819"/>
                  </a:lnTo>
                  <a:lnTo>
                    <a:pt x="845695" y="0"/>
                  </a:lnTo>
                  <a:lnTo>
                    <a:pt x="803414" y="6819"/>
                  </a:lnTo>
                  <a:lnTo>
                    <a:pt x="766693" y="25809"/>
                  </a:lnTo>
                  <a:lnTo>
                    <a:pt x="737737" y="54765"/>
                  </a:lnTo>
                  <a:lnTo>
                    <a:pt x="718747" y="91486"/>
                  </a:lnTo>
                  <a:lnTo>
                    <a:pt x="711927" y="133767"/>
                  </a:lnTo>
                  <a:lnTo>
                    <a:pt x="718747" y="176049"/>
                  </a:lnTo>
                  <a:lnTo>
                    <a:pt x="737737" y="212769"/>
                  </a:lnTo>
                  <a:lnTo>
                    <a:pt x="766693" y="241726"/>
                  </a:lnTo>
                  <a:lnTo>
                    <a:pt x="803414" y="260716"/>
                  </a:lnTo>
                  <a:lnTo>
                    <a:pt x="845695" y="267535"/>
                  </a:lnTo>
                  <a:lnTo>
                    <a:pt x="887977" y="260716"/>
                  </a:lnTo>
                  <a:lnTo>
                    <a:pt x="924697" y="241726"/>
                  </a:lnTo>
                  <a:lnTo>
                    <a:pt x="953654" y="212769"/>
                  </a:lnTo>
                  <a:lnTo>
                    <a:pt x="972644" y="176049"/>
                  </a:lnTo>
                  <a:lnTo>
                    <a:pt x="979463" y="133767"/>
                  </a:lnTo>
                  <a:close/>
                </a:path>
                <a:path w="979805" h="768985">
                  <a:moveTo>
                    <a:pt x="760497" y="642891"/>
                  </a:moveTo>
                  <a:lnTo>
                    <a:pt x="750620" y="593968"/>
                  </a:lnTo>
                  <a:lnTo>
                    <a:pt x="723684" y="554017"/>
                  </a:lnTo>
                  <a:lnTo>
                    <a:pt x="683733" y="527081"/>
                  </a:lnTo>
                  <a:lnTo>
                    <a:pt x="634810" y="517204"/>
                  </a:lnTo>
                  <a:lnTo>
                    <a:pt x="585887" y="527081"/>
                  </a:lnTo>
                  <a:lnTo>
                    <a:pt x="545936" y="554017"/>
                  </a:lnTo>
                  <a:lnTo>
                    <a:pt x="519000" y="593968"/>
                  </a:lnTo>
                  <a:lnTo>
                    <a:pt x="509123" y="642891"/>
                  </a:lnTo>
                  <a:lnTo>
                    <a:pt x="519000" y="691814"/>
                  </a:lnTo>
                  <a:lnTo>
                    <a:pt x="545936" y="731765"/>
                  </a:lnTo>
                  <a:lnTo>
                    <a:pt x="585887" y="758701"/>
                  </a:lnTo>
                  <a:lnTo>
                    <a:pt x="634810" y="768578"/>
                  </a:lnTo>
                  <a:lnTo>
                    <a:pt x="683733" y="758701"/>
                  </a:lnTo>
                  <a:lnTo>
                    <a:pt x="723684" y="731765"/>
                  </a:lnTo>
                  <a:lnTo>
                    <a:pt x="750620" y="691814"/>
                  </a:lnTo>
                  <a:lnTo>
                    <a:pt x="760497" y="642891"/>
                  </a:lnTo>
                  <a:close/>
                </a:path>
                <a:path w="979805" h="768985">
                  <a:moveTo>
                    <a:pt x="256434" y="133767"/>
                  </a:moveTo>
                  <a:lnTo>
                    <a:pt x="685230" y="13376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9769" y="1004427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415" y="1123197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4" h="309244">
                  <a:moveTo>
                    <a:pt x="0" y="0"/>
                  </a:moveTo>
                  <a:lnTo>
                    <a:pt x="308919" y="30891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8769" y="139955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4057" y="1170379"/>
              <a:ext cx="125319" cy="25376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294" y="480730"/>
            <a:ext cx="3444240" cy="1602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assumed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non-negative</a:t>
            </a:r>
            <a:r>
              <a:rPr sz="1400" b="1" spc="1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edge</a:t>
            </a:r>
            <a:r>
              <a:rPr sz="1400" b="1" spc="1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4E39"/>
                </a:solidFill>
                <a:latin typeface="Arial"/>
                <a:cs typeface="Arial"/>
              </a:rPr>
              <a:t>lengths</a:t>
            </a:r>
            <a:endParaRPr sz="1400">
              <a:latin typeface="Arial"/>
              <a:cs typeface="Arial"/>
            </a:endParaRPr>
          </a:p>
          <a:p>
            <a:pPr marL="453390" algn="ctr">
              <a:lnSpc>
                <a:spcPts val="885"/>
              </a:lnSpc>
              <a:spcBef>
                <a:spcPts val="1180"/>
              </a:spcBef>
            </a:pPr>
            <a:r>
              <a:rPr sz="800" spc="-10" dirty="0">
                <a:latin typeface="Arial"/>
                <a:cs typeface="Arial"/>
              </a:rPr>
              <a:t>-</a:t>
            </a:r>
            <a:r>
              <a:rPr sz="800" spc="-6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464184" algn="ctr">
              <a:lnSpc>
                <a:spcPts val="885"/>
              </a:lnSpc>
              <a:tabLst>
                <a:tab pos="1181100" algn="l"/>
              </a:tabLst>
            </a:pPr>
            <a:r>
              <a:rPr sz="1200" b="1" spc="-75" baseline="3472" dirty="0">
                <a:latin typeface="Arial"/>
                <a:cs typeface="Arial"/>
              </a:rPr>
              <a:t>a</a:t>
            </a:r>
            <a:r>
              <a:rPr sz="1200" b="1" baseline="3472" dirty="0">
                <a:latin typeface="Arial"/>
                <a:cs typeface="Arial"/>
              </a:rPr>
              <a:t>	</a:t>
            </a: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800">
              <a:latin typeface="Arial"/>
              <a:cs typeface="Arial"/>
            </a:endParaRPr>
          </a:p>
          <a:p>
            <a:pPr marL="1724660">
              <a:lnSpc>
                <a:spcPct val="100000"/>
              </a:lnSpc>
              <a:tabLst>
                <a:tab pos="227139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10" dirty="0">
                <a:latin typeface="Arial"/>
                <a:cs typeface="Arial"/>
              </a:rPr>
              <a:t>-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759460" algn="ctr">
              <a:lnSpc>
                <a:spcPct val="100000"/>
              </a:lnSpc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Here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Dijkstra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fail...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35"/>
              </a:spcBef>
            </a:pPr>
            <a:r>
              <a:rPr dirty="0"/>
              <a:t>Remember</a:t>
            </a:r>
            <a:r>
              <a:rPr spc="95" dirty="0"/>
              <a:t> </a:t>
            </a:r>
            <a:r>
              <a:rPr dirty="0"/>
              <a:t>our</a:t>
            </a:r>
            <a:r>
              <a:rPr spc="100" dirty="0"/>
              <a:t> </a:t>
            </a:r>
            <a:r>
              <a:rPr spc="-10" dirty="0"/>
              <a:t>assumption?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09215" y="891915"/>
            <a:ext cx="989965" cy="779145"/>
            <a:chOff x="1809215" y="891915"/>
            <a:chExt cx="989965" cy="779145"/>
          </a:xfrm>
        </p:grpSpPr>
        <p:sp>
          <p:nvSpPr>
            <p:cNvPr id="4" name="object 4"/>
            <p:cNvSpPr/>
            <p:nvPr/>
          </p:nvSpPr>
          <p:spPr>
            <a:xfrm>
              <a:off x="1814276" y="896976"/>
              <a:ext cx="979805" cy="768985"/>
            </a:xfrm>
            <a:custGeom>
              <a:avLst/>
              <a:gdLst/>
              <a:ahLst/>
              <a:cxnLst/>
              <a:rect l="l" t="t" r="r" b="b"/>
              <a:pathLst>
                <a:path w="979805" h="768985">
                  <a:moveTo>
                    <a:pt x="251373" y="133767"/>
                  </a:moveTo>
                  <a:lnTo>
                    <a:pt x="241496" y="84844"/>
                  </a:lnTo>
                  <a:lnTo>
                    <a:pt x="214561" y="44893"/>
                  </a:lnTo>
                  <a:lnTo>
                    <a:pt x="174610" y="17957"/>
                  </a:lnTo>
                  <a:lnTo>
                    <a:pt x="125686" y="8081"/>
                  </a:lnTo>
                  <a:lnTo>
                    <a:pt x="76763" y="17957"/>
                  </a:lnTo>
                  <a:lnTo>
                    <a:pt x="36812" y="44893"/>
                  </a:lnTo>
                  <a:lnTo>
                    <a:pt x="9876" y="84844"/>
                  </a:lnTo>
                  <a:lnTo>
                    <a:pt x="0" y="133767"/>
                  </a:lnTo>
                  <a:lnTo>
                    <a:pt x="9876" y="182691"/>
                  </a:lnTo>
                  <a:lnTo>
                    <a:pt x="36812" y="222642"/>
                  </a:lnTo>
                  <a:lnTo>
                    <a:pt x="76763" y="249577"/>
                  </a:lnTo>
                  <a:lnTo>
                    <a:pt x="125686" y="259454"/>
                  </a:lnTo>
                  <a:lnTo>
                    <a:pt x="174610" y="249577"/>
                  </a:lnTo>
                  <a:lnTo>
                    <a:pt x="214561" y="222642"/>
                  </a:lnTo>
                  <a:lnTo>
                    <a:pt x="241496" y="182691"/>
                  </a:lnTo>
                  <a:lnTo>
                    <a:pt x="251373" y="133767"/>
                  </a:lnTo>
                  <a:close/>
                </a:path>
                <a:path w="979805" h="768985">
                  <a:moveTo>
                    <a:pt x="979463" y="133767"/>
                  </a:moveTo>
                  <a:lnTo>
                    <a:pt x="972644" y="91486"/>
                  </a:lnTo>
                  <a:lnTo>
                    <a:pt x="953654" y="54765"/>
                  </a:lnTo>
                  <a:lnTo>
                    <a:pt x="924697" y="25809"/>
                  </a:lnTo>
                  <a:lnTo>
                    <a:pt x="887977" y="6819"/>
                  </a:lnTo>
                  <a:lnTo>
                    <a:pt x="845695" y="0"/>
                  </a:lnTo>
                  <a:lnTo>
                    <a:pt x="803414" y="6819"/>
                  </a:lnTo>
                  <a:lnTo>
                    <a:pt x="766693" y="25809"/>
                  </a:lnTo>
                  <a:lnTo>
                    <a:pt x="737737" y="54765"/>
                  </a:lnTo>
                  <a:lnTo>
                    <a:pt x="718747" y="91486"/>
                  </a:lnTo>
                  <a:lnTo>
                    <a:pt x="711927" y="133767"/>
                  </a:lnTo>
                  <a:lnTo>
                    <a:pt x="718747" y="176049"/>
                  </a:lnTo>
                  <a:lnTo>
                    <a:pt x="737737" y="212769"/>
                  </a:lnTo>
                  <a:lnTo>
                    <a:pt x="766693" y="241726"/>
                  </a:lnTo>
                  <a:lnTo>
                    <a:pt x="803414" y="260716"/>
                  </a:lnTo>
                  <a:lnTo>
                    <a:pt x="845695" y="267535"/>
                  </a:lnTo>
                  <a:lnTo>
                    <a:pt x="887977" y="260716"/>
                  </a:lnTo>
                  <a:lnTo>
                    <a:pt x="924697" y="241726"/>
                  </a:lnTo>
                  <a:lnTo>
                    <a:pt x="953654" y="212769"/>
                  </a:lnTo>
                  <a:lnTo>
                    <a:pt x="972644" y="176049"/>
                  </a:lnTo>
                  <a:lnTo>
                    <a:pt x="979463" y="133767"/>
                  </a:lnTo>
                  <a:close/>
                </a:path>
                <a:path w="979805" h="768985">
                  <a:moveTo>
                    <a:pt x="760497" y="642891"/>
                  </a:moveTo>
                  <a:lnTo>
                    <a:pt x="750620" y="593968"/>
                  </a:lnTo>
                  <a:lnTo>
                    <a:pt x="723684" y="554017"/>
                  </a:lnTo>
                  <a:lnTo>
                    <a:pt x="683733" y="527081"/>
                  </a:lnTo>
                  <a:lnTo>
                    <a:pt x="634810" y="517204"/>
                  </a:lnTo>
                  <a:lnTo>
                    <a:pt x="585887" y="527081"/>
                  </a:lnTo>
                  <a:lnTo>
                    <a:pt x="545936" y="554017"/>
                  </a:lnTo>
                  <a:lnTo>
                    <a:pt x="519000" y="593968"/>
                  </a:lnTo>
                  <a:lnTo>
                    <a:pt x="509123" y="642891"/>
                  </a:lnTo>
                  <a:lnTo>
                    <a:pt x="519000" y="691814"/>
                  </a:lnTo>
                  <a:lnTo>
                    <a:pt x="545936" y="731765"/>
                  </a:lnTo>
                  <a:lnTo>
                    <a:pt x="585887" y="758701"/>
                  </a:lnTo>
                  <a:lnTo>
                    <a:pt x="634810" y="768578"/>
                  </a:lnTo>
                  <a:lnTo>
                    <a:pt x="683733" y="758701"/>
                  </a:lnTo>
                  <a:lnTo>
                    <a:pt x="723684" y="731765"/>
                  </a:lnTo>
                  <a:lnTo>
                    <a:pt x="750620" y="691814"/>
                  </a:lnTo>
                  <a:lnTo>
                    <a:pt x="760497" y="642891"/>
                  </a:lnTo>
                  <a:close/>
                </a:path>
                <a:path w="979805" h="768985">
                  <a:moveTo>
                    <a:pt x="256434" y="133767"/>
                  </a:moveTo>
                  <a:lnTo>
                    <a:pt x="685230" y="13376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9769" y="1004427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415" y="1123197"/>
              <a:ext cx="309245" cy="309245"/>
            </a:xfrm>
            <a:custGeom>
              <a:avLst/>
              <a:gdLst/>
              <a:ahLst/>
              <a:cxnLst/>
              <a:rect l="l" t="t" r="r" b="b"/>
              <a:pathLst>
                <a:path w="309244" h="309244">
                  <a:moveTo>
                    <a:pt x="0" y="0"/>
                  </a:moveTo>
                  <a:lnTo>
                    <a:pt x="308919" y="30891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8769" y="139955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4057" y="1170379"/>
              <a:ext cx="125319" cy="25376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7294" y="480730"/>
            <a:ext cx="3783329" cy="26060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assumed</a:t>
            </a:r>
            <a:r>
              <a:rPr sz="1400" spc="12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non-negative</a:t>
            </a:r>
            <a:r>
              <a:rPr sz="1400" b="1" spc="12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edge</a:t>
            </a:r>
            <a:r>
              <a:rPr sz="1400" b="1" spc="1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4E39"/>
                </a:solidFill>
                <a:latin typeface="Arial"/>
                <a:cs typeface="Arial"/>
              </a:rPr>
              <a:t>lengths</a:t>
            </a:r>
            <a:endParaRPr sz="1400">
              <a:latin typeface="Arial"/>
              <a:cs typeface="Arial"/>
            </a:endParaRPr>
          </a:p>
          <a:p>
            <a:pPr marL="113664" algn="ctr">
              <a:lnSpc>
                <a:spcPts val="885"/>
              </a:lnSpc>
              <a:spcBef>
                <a:spcPts val="1180"/>
              </a:spcBef>
            </a:pPr>
            <a:r>
              <a:rPr sz="800" spc="-10" dirty="0">
                <a:latin typeface="Arial"/>
                <a:cs typeface="Arial"/>
              </a:rPr>
              <a:t>-</a:t>
            </a:r>
            <a:r>
              <a:rPr sz="800" spc="-6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  <a:p>
            <a:pPr marL="124460" algn="ctr">
              <a:lnSpc>
                <a:spcPts val="885"/>
              </a:lnSpc>
              <a:tabLst>
                <a:tab pos="842010" algn="l"/>
              </a:tabLst>
            </a:pPr>
            <a:r>
              <a:rPr sz="1200" b="1" spc="-75" baseline="3472" dirty="0">
                <a:latin typeface="Arial"/>
                <a:cs typeface="Arial"/>
              </a:rPr>
              <a:t>a</a:t>
            </a:r>
            <a:r>
              <a:rPr sz="1200" b="1" baseline="3472" dirty="0">
                <a:latin typeface="Arial"/>
                <a:cs typeface="Arial"/>
              </a:rPr>
              <a:t>	</a:t>
            </a:r>
            <a:r>
              <a:rPr sz="800" b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800">
              <a:latin typeface="Arial"/>
              <a:cs typeface="Arial"/>
            </a:endParaRPr>
          </a:p>
          <a:p>
            <a:pPr marL="1724660">
              <a:lnSpc>
                <a:spcPct val="100000"/>
              </a:lnSpc>
              <a:tabLst>
                <a:tab pos="227139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10" dirty="0">
                <a:latin typeface="Arial"/>
                <a:cs typeface="Arial"/>
              </a:rPr>
              <a:t>-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420370" algn="ctr">
              <a:lnSpc>
                <a:spcPct val="100000"/>
              </a:lnSpc>
            </a:pPr>
            <a:r>
              <a:rPr sz="800" b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Here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Dijkstra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fail...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2800"/>
              </a:lnSpc>
              <a:spcBef>
                <a:spcPts val="1415"/>
              </a:spcBef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negative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edge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weights,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we</a:t>
            </a:r>
            <a:r>
              <a:rPr sz="1400" b="1" spc="7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4E39"/>
                </a:solidFill>
                <a:latin typeface="Arial"/>
                <a:cs typeface="Arial"/>
              </a:rPr>
              <a:t>need</a:t>
            </a:r>
            <a:r>
              <a:rPr sz="1400" b="1" spc="7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4E39"/>
                </a:solidFill>
                <a:latin typeface="Arial"/>
                <a:cs typeface="Arial"/>
              </a:rPr>
              <a:t>another algorithm</a:t>
            </a:r>
            <a:r>
              <a:rPr sz="1400" spc="-1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264795" indent="-204470">
              <a:lnSpc>
                <a:spcPct val="100000"/>
              </a:lnSpc>
              <a:spcBef>
                <a:spcPts val="685"/>
              </a:spcBef>
              <a:buFont typeface="Arial"/>
              <a:buChar char="►"/>
              <a:tabLst>
                <a:tab pos="264795" algn="l"/>
              </a:tabLst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Bellman-Ford</a:t>
            </a:r>
            <a:r>
              <a:rPr sz="1400" b="1" spc="4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—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explore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18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4366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14604"/>
            <a:ext cx="3279775" cy="21393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5F92"/>
                </a:solidFill>
                <a:latin typeface="Arial"/>
                <a:cs typeface="Arial"/>
              </a:rPr>
              <a:t>Shortest</a:t>
            </a:r>
            <a:r>
              <a:rPr sz="12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5F92"/>
                </a:solidFill>
                <a:latin typeface="Arial"/>
                <a:cs typeface="Arial"/>
              </a:rPr>
              <a:t>paths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spc="-10" dirty="0">
                <a:latin typeface="Arial"/>
                <a:cs typeface="Arial"/>
              </a:rPr>
              <a:t>Dijkstra’s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algorithm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4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Data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structure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selection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matters!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59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Dijkstra’s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case: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heap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375F92"/>
              </a:buClr>
              <a:buFont typeface="Arial"/>
              <a:buChar char="►"/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solidFill>
                  <a:srgbClr val="CC4E39"/>
                </a:solidFill>
                <a:latin typeface="Arial"/>
                <a:cs typeface="Arial"/>
              </a:rPr>
              <a:t>Review</a:t>
            </a:r>
            <a:r>
              <a:rPr sz="1200" b="1" spc="-7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4E39"/>
                </a:solidFill>
                <a:latin typeface="Arial"/>
                <a:cs typeface="Arial"/>
              </a:rPr>
              <a:t>exercises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spc="-25" dirty="0">
                <a:latin typeface="Arial"/>
                <a:cs typeface="Arial"/>
              </a:rPr>
              <a:t>Try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Dijkstra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Python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59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Recover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shortest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paths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too...</a:t>
            </a:r>
            <a:endParaRPr sz="1200">
              <a:latin typeface="Arial"/>
              <a:cs typeface="Arial"/>
            </a:endParaRPr>
          </a:p>
          <a:p>
            <a:pPr marL="303530" indent="-181610">
              <a:lnSpc>
                <a:spcPct val="100000"/>
              </a:lnSpc>
              <a:spcBef>
                <a:spcPts val="465"/>
              </a:spcBef>
              <a:buClr>
                <a:srgbClr val="375F92"/>
              </a:buClr>
              <a:buChar char="►"/>
              <a:tabLst>
                <a:tab pos="303530" algn="l"/>
              </a:tabLst>
            </a:pPr>
            <a:r>
              <a:rPr sz="1200" dirty="0">
                <a:latin typeface="Arial"/>
                <a:cs typeface="Arial"/>
              </a:rPr>
              <a:t>Shortest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paths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London</a:t>
            </a:r>
            <a:r>
              <a:rPr sz="1200" spc="-10" dirty="0">
                <a:latin typeface="Arial"/>
                <a:cs typeface="Arial"/>
              </a:rPr>
              <a:t> Underground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8563" y="85366"/>
            <a:ext cx="47117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0" dirty="0">
                <a:solidFill>
                  <a:srgbClr val="375F92"/>
                </a:solidFill>
                <a:latin typeface="Arial"/>
                <a:cs typeface="Arial"/>
              </a:rPr>
              <a:t>Heap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>
              <a:latin typeface="Arial"/>
              <a:cs typeface="Arial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920" y="1147576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88" y="1195316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14" y="814679"/>
            <a:ext cx="1631950" cy="1156970"/>
          </a:xfrm>
          <a:custGeom>
            <a:avLst/>
            <a:gdLst/>
            <a:ahLst/>
            <a:cxnLst/>
            <a:rect l="l" t="t" r="r" b="b"/>
            <a:pathLst>
              <a:path w="1631950" h="1156970">
                <a:moveTo>
                  <a:pt x="1631484" y="0"/>
                </a:moveTo>
                <a:lnTo>
                  <a:pt x="811070" y="410208"/>
                </a:lnTo>
              </a:path>
              <a:path w="1631950" h="1156970">
                <a:moveTo>
                  <a:pt x="283790" y="1014799"/>
                </a:moveTo>
                <a:lnTo>
                  <a:pt x="276556" y="969948"/>
                </a:lnTo>
                <a:lnTo>
                  <a:pt x="256412" y="930997"/>
                </a:lnTo>
                <a:lnTo>
                  <a:pt x="225696" y="900281"/>
                </a:lnTo>
                <a:lnTo>
                  <a:pt x="186745" y="880137"/>
                </a:lnTo>
                <a:lnTo>
                  <a:pt x="141895" y="872903"/>
                </a:lnTo>
                <a:lnTo>
                  <a:pt x="97044" y="880137"/>
                </a:lnTo>
                <a:lnTo>
                  <a:pt x="58093" y="900281"/>
                </a:lnTo>
                <a:lnTo>
                  <a:pt x="27377" y="930997"/>
                </a:lnTo>
                <a:lnTo>
                  <a:pt x="7233" y="969948"/>
                </a:lnTo>
                <a:lnTo>
                  <a:pt x="0" y="1014799"/>
                </a:lnTo>
                <a:lnTo>
                  <a:pt x="7233" y="1059649"/>
                </a:lnTo>
                <a:lnTo>
                  <a:pt x="27377" y="1098600"/>
                </a:lnTo>
                <a:lnTo>
                  <a:pt x="58093" y="1129316"/>
                </a:lnTo>
                <a:lnTo>
                  <a:pt x="97044" y="1149460"/>
                </a:lnTo>
                <a:lnTo>
                  <a:pt x="141895" y="1156694"/>
                </a:lnTo>
                <a:lnTo>
                  <a:pt x="186745" y="1149460"/>
                </a:lnTo>
                <a:lnTo>
                  <a:pt x="225696" y="1129316"/>
                </a:lnTo>
                <a:lnTo>
                  <a:pt x="256412" y="1098600"/>
                </a:lnTo>
                <a:lnTo>
                  <a:pt x="276556" y="1059649"/>
                </a:lnTo>
                <a:lnTo>
                  <a:pt x="283790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84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99" y="1391596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83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20" y="1958647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2786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92" y="1686171"/>
            <a:ext cx="1158875" cy="554355"/>
          </a:xfrm>
          <a:custGeom>
            <a:avLst/>
            <a:gdLst/>
            <a:ahLst/>
            <a:cxnLst/>
            <a:rect l="l" t="t" r="r" b="b"/>
            <a:pathLst>
              <a:path w="1158875" h="554355">
                <a:moveTo>
                  <a:pt x="0" y="272475"/>
                </a:moveTo>
                <a:lnTo>
                  <a:pt x="140837" y="554144"/>
                </a:lnTo>
              </a:path>
              <a:path w="1158875" h="554355">
                <a:moveTo>
                  <a:pt x="1158737" y="143306"/>
                </a:moveTo>
                <a:lnTo>
                  <a:pt x="1151431" y="98010"/>
                </a:lnTo>
                <a:lnTo>
                  <a:pt x="1131087" y="58671"/>
                </a:lnTo>
                <a:lnTo>
                  <a:pt x="1100066" y="27649"/>
                </a:lnTo>
                <a:lnTo>
                  <a:pt x="1060726" y="7305"/>
                </a:lnTo>
                <a:lnTo>
                  <a:pt x="1015430" y="0"/>
                </a:lnTo>
                <a:lnTo>
                  <a:pt x="970134" y="7305"/>
                </a:lnTo>
                <a:lnTo>
                  <a:pt x="930795" y="27649"/>
                </a:lnTo>
                <a:lnTo>
                  <a:pt x="899773" y="58671"/>
                </a:lnTo>
                <a:lnTo>
                  <a:pt x="879429" y="98010"/>
                </a:lnTo>
                <a:lnTo>
                  <a:pt x="872123" y="143306"/>
                </a:lnTo>
                <a:lnTo>
                  <a:pt x="879429" y="188603"/>
                </a:lnTo>
                <a:lnTo>
                  <a:pt x="899773" y="227942"/>
                </a:lnTo>
                <a:lnTo>
                  <a:pt x="930795" y="258964"/>
                </a:lnTo>
                <a:lnTo>
                  <a:pt x="970134" y="279307"/>
                </a:lnTo>
                <a:lnTo>
                  <a:pt x="1015430" y="286613"/>
                </a:lnTo>
                <a:lnTo>
                  <a:pt x="1060726" y="279307"/>
                </a:lnTo>
                <a:lnTo>
                  <a:pt x="1100066" y="258964"/>
                </a:lnTo>
                <a:lnTo>
                  <a:pt x="1131087" y="227942"/>
                </a:lnTo>
                <a:lnTo>
                  <a:pt x="1151431" y="188603"/>
                </a:lnTo>
                <a:lnTo>
                  <a:pt x="1158737" y="14330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792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7940" y="1391596"/>
            <a:ext cx="580390" cy="1120140"/>
          </a:xfrm>
          <a:custGeom>
            <a:avLst/>
            <a:gdLst/>
            <a:ahLst/>
            <a:cxnLst/>
            <a:rect l="l" t="t" r="r" b="b"/>
            <a:pathLst>
              <a:path w="580389" h="1120139">
                <a:moveTo>
                  <a:pt x="0" y="0"/>
                </a:moveTo>
                <a:lnTo>
                  <a:pt x="334760" y="334759"/>
                </a:lnTo>
              </a:path>
              <a:path w="580389" h="1120139">
                <a:moveTo>
                  <a:pt x="579778" y="977889"/>
                </a:moveTo>
                <a:lnTo>
                  <a:pt x="572544" y="933039"/>
                </a:lnTo>
                <a:lnTo>
                  <a:pt x="552400" y="894087"/>
                </a:lnTo>
                <a:lnTo>
                  <a:pt x="521684" y="863371"/>
                </a:lnTo>
                <a:lnTo>
                  <a:pt x="482733" y="843228"/>
                </a:lnTo>
                <a:lnTo>
                  <a:pt x="437882" y="835994"/>
                </a:lnTo>
                <a:lnTo>
                  <a:pt x="393032" y="843228"/>
                </a:lnTo>
                <a:lnTo>
                  <a:pt x="354081" y="863371"/>
                </a:lnTo>
                <a:lnTo>
                  <a:pt x="323365" y="894087"/>
                </a:lnTo>
                <a:lnTo>
                  <a:pt x="303221" y="933039"/>
                </a:lnTo>
                <a:lnTo>
                  <a:pt x="295987" y="977889"/>
                </a:lnTo>
                <a:lnTo>
                  <a:pt x="303221" y="1022739"/>
                </a:lnTo>
                <a:lnTo>
                  <a:pt x="323365" y="1061691"/>
                </a:lnTo>
                <a:lnTo>
                  <a:pt x="354081" y="1092407"/>
                </a:lnTo>
                <a:lnTo>
                  <a:pt x="393032" y="1112550"/>
                </a:lnTo>
                <a:lnTo>
                  <a:pt x="437882" y="1119784"/>
                </a:lnTo>
                <a:lnTo>
                  <a:pt x="482733" y="1112550"/>
                </a:lnTo>
                <a:lnTo>
                  <a:pt x="521684" y="1092407"/>
                </a:lnTo>
                <a:lnTo>
                  <a:pt x="552400" y="1061691"/>
                </a:lnTo>
                <a:lnTo>
                  <a:pt x="572544" y="1022739"/>
                </a:lnTo>
                <a:lnTo>
                  <a:pt x="579778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72792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5823" y="1146164"/>
            <a:ext cx="1763395" cy="1079500"/>
          </a:xfrm>
          <a:custGeom>
            <a:avLst/>
            <a:gdLst/>
            <a:ahLst/>
            <a:cxnLst/>
            <a:rect l="l" t="t" r="r" b="b"/>
            <a:pathLst>
              <a:path w="1763395" h="1079500">
                <a:moveTo>
                  <a:pt x="0" y="829151"/>
                </a:moveTo>
                <a:lnTo>
                  <a:pt x="0" y="1078895"/>
                </a:lnTo>
              </a:path>
              <a:path w="1763395" h="1079500">
                <a:moveTo>
                  <a:pt x="1763327" y="143307"/>
                </a:moveTo>
                <a:lnTo>
                  <a:pt x="1756021" y="98010"/>
                </a:lnTo>
                <a:lnTo>
                  <a:pt x="1735677" y="58671"/>
                </a:lnTo>
                <a:lnTo>
                  <a:pt x="1704655" y="27649"/>
                </a:lnTo>
                <a:lnTo>
                  <a:pt x="1665316" y="7305"/>
                </a:lnTo>
                <a:lnTo>
                  <a:pt x="1620020" y="0"/>
                </a:lnTo>
                <a:lnTo>
                  <a:pt x="1574723" y="7305"/>
                </a:lnTo>
                <a:lnTo>
                  <a:pt x="1535384" y="27649"/>
                </a:lnTo>
                <a:lnTo>
                  <a:pt x="1504363" y="58671"/>
                </a:lnTo>
                <a:lnTo>
                  <a:pt x="1484019" y="98010"/>
                </a:lnTo>
                <a:lnTo>
                  <a:pt x="1476713" y="143307"/>
                </a:lnTo>
                <a:lnTo>
                  <a:pt x="1484019" y="188603"/>
                </a:lnTo>
                <a:lnTo>
                  <a:pt x="1504363" y="227942"/>
                </a:lnTo>
                <a:lnTo>
                  <a:pt x="1535384" y="258964"/>
                </a:lnTo>
                <a:lnTo>
                  <a:pt x="1574723" y="279307"/>
                </a:lnTo>
                <a:lnTo>
                  <a:pt x="1620020" y="286613"/>
                </a:lnTo>
                <a:lnTo>
                  <a:pt x="1665316" y="279307"/>
                </a:lnTo>
                <a:lnTo>
                  <a:pt x="1704655" y="258964"/>
                </a:lnTo>
                <a:lnTo>
                  <a:pt x="1735677" y="227942"/>
                </a:lnTo>
                <a:lnTo>
                  <a:pt x="1756021" y="188603"/>
                </a:lnTo>
                <a:lnTo>
                  <a:pt x="1763327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2792" y="1194021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6260" y="814679"/>
            <a:ext cx="819150" cy="1158240"/>
          </a:xfrm>
          <a:custGeom>
            <a:avLst/>
            <a:gdLst/>
            <a:ahLst/>
            <a:cxnLst/>
            <a:rect l="l" t="t" r="r" b="b"/>
            <a:pathLst>
              <a:path w="819150" h="1158239">
                <a:moveTo>
                  <a:pt x="0" y="0"/>
                </a:moveTo>
                <a:lnTo>
                  <a:pt x="819150" y="409577"/>
                </a:lnTo>
              </a:path>
              <a:path w="819150" h="1158239">
                <a:moveTo>
                  <a:pt x="552882" y="1014799"/>
                </a:moveTo>
                <a:lnTo>
                  <a:pt x="545576" y="969502"/>
                </a:lnTo>
                <a:lnTo>
                  <a:pt x="525232" y="930163"/>
                </a:lnTo>
                <a:lnTo>
                  <a:pt x="494211" y="899141"/>
                </a:lnTo>
                <a:lnTo>
                  <a:pt x="454872" y="878798"/>
                </a:lnTo>
                <a:lnTo>
                  <a:pt x="409575" y="871492"/>
                </a:lnTo>
                <a:lnTo>
                  <a:pt x="364279" y="878798"/>
                </a:lnTo>
                <a:lnTo>
                  <a:pt x="324940" y="899141"/>
                </a:lnTo>
                <a:lnTo>
                  <a:pt x="293918" y="930163"/>
                </a:lnTo>
                <a:lnTo>
                  <a:pt x="273574" y="969502"/>
                </a:lnTo>
                <a:lnTo>
                  <a:pt x="266268" y="1014799"/>
                </a:lnTo>
                <a:lnTo>
                  <a:pt x="273574" y="1060095"/>
                </a:lnTo>
                <a:lnTo>
                  <a:pt x="293918" y="1099434"/>
                </a:lnTo>
                <a:lnTo>
                  <a:pt x="324940" y="1130456"/>
                </a:lnTo>
                <a:lnTo>
                  <a:pt x="364279" y="1150800"/>
                </a:lnTo>
                <a:lnTo>
                  <a:pt x="409575" y="1158106"/>
                </a:lnTo>
                <a:lnTo>
                  <a:pt x="454872" y="1150800"/>
                </a:lnTo>
                <a:lnTo>
                  <a:pt x="494211" y="1130456"/>
                </a:lnTo>
                <a:lnTo>
                  <a:pt x="525232" y="1099434"/>
                </a:lnTo>
                <a:lnTo>
                  <a:pt x="545576" y="1060095"/>
                </a:lnTo>
                <a:lnTo>
                  <a:pt x="552882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52788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8959" y="1392594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32783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8966" y="13925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4" y="2694691"/>
            <a:ext cx="3366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[10,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18,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27]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20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2498" y="85366"/>
            <a:ext cx="803275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Add</a:t>
            </a:r>
            <a:r>
              <a:rPr sz="1400" b="1" spc="5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5F92"/>
                </a:solidFill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920" y="1147576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88" y="1195316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14" y="814679"/>
            <a:ext cx="1631950" cy="1156970"/>
          </a:xfrm>
          <a:custGeom>
            <a:avLst/>
            <a:gdLst/>
            <a:ahLst/>
            <a:cxnLst/>
            <a:rect l="l" t="t" r="r" b="b"/>
            <a:pathLst>
              <a:path w="1631950" h="1156970">
                <a:moveTo>
                  <a:pt x="1631484" y="0"/>
                </a:moveTo>
                <a:lnTo>
                  <a:pt x="811070" y="410208"/>
                </a:lnTo>
              </a:path>
              <a:path w="1631950" h="1156970">
                <a:moveTo>
                  <a:pt x="283790" y="1014799"/>
                </a:moveTo>
                <a:lnTo>
                  <a:pt x="276556" y="969948"/>
                </a:lnTo>
                <a:lnTo>
                  <a:pt x="256412" y="930997"/>
                </a:lnTo>
                <a:lnTo>
                  <a:pt x="225696" y="900281"/>
                </a:lnTo>
                <a:lnTo>
                  <a:pt x="186745" y="880137"/>
                </a:lnTo>
                <a:lnTo>
                  <a:pt x="141895" y="872903"/>
                </a:lnTo>
                <a:lnTo>
                  <a:pt x="97044" y="880137"/>
                </a:lnTo>
                <a:lnTo>
                  <a:pt x="58093" y="900281"/>
                </a:lnTo>
                <a:lnTo>
                  <a:pt x="27377" y="930997"/>
                </a:lnTo>
                <a:lnTo>
                  <a:pt x="7233" y="969948"/>
                </a:lnTo>
                <a:lnTo>
                  <a:pt x="0" y="1014799"/>
                </a:lnTo>
                <a:lnTo>
                  <a:pt x="7233" y="1059649"/>
                </a:lnTo>
                <a:lnTo>
                  <a:pt x="27377" y="1098600"/>
                </a:lnTo>
                <a:lnTo>
                  <a:pt x="58093" y="1129316"/>
                </a:lnTo>
                <a:lnTo>
                  <a:pt x="97044" y="1149460"/>
                </a:lnTo>
                <a:lnTo>
                  <a:pt x="141895" y="1156694"/>
                </a:lnTo>
                <a:lnTo>
                  <a:pt x="186745" y="1149460"/>
                </a:lnTo>
                <a:lnTo>
                  <a:pt x="225696" y="1129316"/>
                </a:lnTo>
                <a:lnTo>
                  <a:pt x="256412" y="1098600"/>
                </a:lnTo>
                <a:lnTo>
                  <a:pt x="276556" y="1059649"/>
                </a:lnTo>
                <a:lnTo>
                  <a:pt x="283790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84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99" y="1391596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83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20" y="1958647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2786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92" y="1686171"/>
            <a:ext cx="1158875" cy="554355"/>
          </a:xfrm>
          <a:custGeom>
            <a:avLst/>
            <a:gdLst/>
            <a:ahLst/>
            <a:cxnLst/>
            <a:rect l="l" t="t" r="r" b="b"/>
            <a:pathLst>
              <a:path w="1158875" h="554355">
                <a:moveTo>
                  <a:pt x="0" y="272475"/>
                </a:moveTo>
                <a:lnTo>
                  <a:pt x="140837" y="554144"/>
                </a:lnTo>
              </a:path>
              <a:path w="1158875" h="554355">
                <a:moveTo>
                  <a:pt x="1158737" y="143306"/>
                </a:moveTo>
                <a:lnTo>
                  <a:pt x="1151431" y="98010"/>
                </a:lnTo>
                <a:lnTo>
                  <a:pt x="1131087" y="58671"/>
                </a:lnTo>
                <a:lnTo>
                  <a:pt x="1100066" y="27649"/>
                </a:lnTo>
                <a:lnTo>
                  <a:pt x="1060726" y="7305"/>
                </a:lnTo>
                <a:lnTo>
                  <a:pt x="1015430" y="0"/>
                </a:lnTo>
                <a:lnTo>
                  <a:pt x="970134" y="7305"/>
                </a:lnTo>
                <a:lnTo>
                  <a:pt x="930795" y="27649"/>
                </a:lnTo>
                <a:lnTo>
                  <a:pt x="899773" y="58671"/>
                </a:lnTo>
                <a:lnTo>
                  <a:pt x="879429" y="98010"/>
                </a:lnTo>
                <a:lnTo>
                  <a:pt x="872123" y="143306"/>
                </a:lnTo>
                <a:lnTo>
                  <a:pt x="879429" y="188603"/>
                </a:lnTo>
                <a:lnTo>
                  <a:pt x="899773" y="227942"/>
                </a:lnTo>
                <a:lnTo>
                  <a:pt x="930795" y="258964"/>
                </a:lnTo>
                <a:lnTo>
                  <a:pt x="970134" y="279307"/>
                </a:lnTo>
                <a:lnTo>
                  <a:pt x="1015430" y="286613"/>
                </a:lnTo>
                <a:lnTo>
                  <a:pt x="1060726" y="279307"/>
                </a:lnTo>
                <a:lnTo>
                  <a:pt x="1100066" y="258964"/>
                </a:lnTo>
                <a:lnTo>
                  <a:pt x="1131087" y="227942"/>
                </a:lnTo>
                <a:lnTo>
                  <a:pt x="1151431" y="188603"/>
                </a:lnTo>
                <a:lnTo>
                  <a:pt x="1158737" y="14330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792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7940" y="1391596"/>
            <a:ext cx="335280" cy="1120140"/>
          </a:xfrm>
          <a:custGeom>
            <a:avLst/>
            <a:gdLst/>
            <a:ahLst/>
            <a:cxnLst/>
            <a:rect l="l" t="t" r="r" b="b"/>
            <a:pathLst>
              <a:path w="335280" h="1120139">
                <a:moveTo>
                  <a:pt x="0" y="0"/>
                </a:moveTo>
                <a:lnTo>
                  <a:pt x="334760" y="334759"/>
                </a:lnTo>
              </a:path>
              <a:path w="335280" h="1120139">
                <a:moveTo>
                  <a:pt x="309774" y="977889"/>
                </a:moveTo>
                <a:lnTo>
                  <a:pt x="302541" y="933039"/>
                </a:lnTo>
                <a:lnTo>
                  <a:pt x="282397" y="894087"/>
                </a:lnTo>
                <a:lnTo>
                  <a:pt x="251681" y="863371"/>
                </a:lnTo>
                <a:lnTo>
                  <a:pt x="212729" y="843228"/>
                </a:lnTo>
                <a:lnTo>
                  <a:pt x="167879" y="835994"/>
                </a:lnTo>
                <a:lnTo>
                  <a:pt x="123029" y="843228"/>
                </a:lnTo>
                <a:lnTo>
                  <a:pt x="84077" y="863371"/>
                </a:lnTo>
                <a:lnTo>
                  <a:pt x="53361" y="894087"/>
                </a:lnTo>
                <a:lnTo>
                  <a:pt x="33218" y="933039"/>
                </a:lnTo>
                <a:lnTo>
                  <a:pt x="25984" y="977889"/>
                </a:lnTo>
                <a:lnTo>
                  <a:pt x="33218" y="1022739"/>
                </a:lnTo>
                <a:lnTo>
                  <a:pt x="53361" y="1061691"/>
                </a:lnTo>
                <a:lnTo>
                  <a:pt x="84077" y="1092407"/>
                </a:lnTo>
                <a:lnTo>
                  <a:pt x="123029" y="1112550"/>
                </a:lnTo>
                <a:lnTo>
                  <a:pt x="167879" y="1119784"/>
                </a:lnTo>
                <a:lnTo>
                  <a:pt x="212729" y="1112550"/>
                </a:lnTo>
                <a:lnTo>
                  <a:pt x="251681" y="1092407"/>
                </a:lnTo>
                <a:lnTo>
                  <a:pt x="282397" y="1061691"/>
                </a:lnTo>
                <a:lnTo>
                  <a:pt x="302541" y="1022739"/>
                </a:lnTo>
                <a:lnTo>
                  <a:pt x="309774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2791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0403" y="1959910"/>
            <a:ext cx="617855" cy="551815"/>
          </a:xfrm>
          <a:custGeom>
            <a:avLst/>
            <a:gdLst/>
            <a:ahLst/>
            <a:cxnLst/>
            <a:rect l="l" t="t" r="r" b="b"/>
            <a:pathLst>
              <a:path w="617855" h="551814">
                <a:moveTo>
                  <a:pt x="140205" y="0"/>
                </a:moveTo>
                <a:lnTo>
                  <a:pt x="0" y="280406"/>
                </a:lnTo>
              </a:path>
              <a:path w="617855" h="551814">
                <a:moveTo>
                  <a:pt x="617318" y="409575"/>
                </a:moveTo>
                <a:lnTo>
                  <a:pt x="610084" y="364725"/>
                </a:lnTo>
                <a:lnTo>
                  <a:pt x="589941" y="325773"/>
                </a:lnTo>
                <a:lnTo>
                  <a:pt x="559225" y="295057"/>
                </a:lnTo>
                <a:lnTo>
                  <a:pt x="520273" y="274914"/>
                </a:lnTo>
                <a:lnTo>
                  <a:pt x="475423" y="267680"/>
                </a:lnTo>
                <a:lnTo>
                  <a:pt x="430573" y="274914"/>
                </a:lnTo>
                <a:lnTo>
                  <a:pt x="391621" y="295057"/>
                </a:lnTo>
                <a:lnTo>
                  <a:pt x="360905" y="325773"/>
                </a:lnTo>
                <a:lnTo>
                  <a:pt x="340762" y="364725"/>
                </a:lnTo>
                <a:lnTo>
                  <a:pt x="333528" y="409575"/>
                </a:lnTo>
                <a:lnTo>
                  <a:pt x="340762" y="454425"/>
                </a:lnTo>
                <a:lnTo>
                  <a:pt x="360905" y="493376"/>
                </a:lnTo>
                <a:lnTo>
                  <a:pt x="391621" y="524093"/>
                </a:lnTo>
                <a:lnTo>
                  <a:pt x="430573" y="544236"/>
                </a:lnTo>
                <a:lnTo>
                  <a:pt x="475423" y="551470"/>
                </a:lnTo>
                <a:lnTo>
                  <a:pt x="520273" y="544236"/>
                </a:lnTo>
                <a:lnTo>
                  <a:pt x="559225" y="524093"/>
                </a:lnTo>
                <a:lnTo>
                  <a:pt x="589941" y="493376"/>
                </a:lnTo>
                <a:lnTo>
                  <a:pt x="610084" y="454425"/>
                </a:lnTo>
                <a:lnTo>
                  <a:pt x="617318" y="40957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2782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1037" y="1146164"/>
            <a:ext cx="1698625" cy="1094740"/>
          </a:xfrm>
          <a:custGeom>
            <a:avLst/>
            <a:gdLst/>
            <a:ahLst/>
            <a:cxnLst/>
            <a:rect l="l" t="t" r="r" b="b"/>
            <a:pathLst>
              <a:path w="1698625" h="1094739">
                <a:moveTo>
                  <a:pt x="0" y="813745"/>
                </a:moveTo>
                <a:lnTo>
                  <a:pt x="140205" y="1094151"/>
                </a:lnTo>
              </a:path>
              <a:path w="1698625" h="1094739">
                <a:moveTo>
                  <a:pt x="1698112" y="143307"/>
                </a:moveTo>
                <a:lnTo>
                  <a:pt x="1690806" y="98010"/>
                </a:lnTo>
                <a:lnTo>
                  <a:pt x="1670462" y="58671"/>
                </a:lnTo>
                <a:lnTo>
                  <a:pt x="1639441" y="27649"/>
                </a:lnTo>
                <a:lnTo>
                  <a:pt x="1600102" y="7305"/>
                </a:lnTo>
                <a:lnTo>
                  <a:pt x="1554805" y="0"/>
                </a:lnTo>
                <a:lnTo>
                  <a:pt x="1509509" y="7305"/>
                </a:lnTo>
                <a:lnTo>
                  <a:pt x="1470170" y="27649"/>
                </a:lnTo>
                <a:lnTo>
                  <a:pt x="1439148" y="58671"/>
                </a:lnTo>
                <a:lnTo>
                  <a:pt x="1418804" y="98010"/>
                </a:lnTo>
                <a:lnTo>
                  <a:pt x="1411498" y="143307"/>
                </a:lnTo>
                <a:lnTo>
                  <a:pt x="1418804" y="188603"/>
                </a:lnTo>
                <a:lnTo>
                  <a:pt x="1439148" y="227942"/>
                </a:lnTo>
                <a:lnTo>
                  <a:pt x="1470170" y="258964"/>
                </a:lnTo>
                <a:lnTo>
                  <a:pt x="1509509" y="279307"/>
                </a:lnTo>
                <a:lnTo>
                  <a:pt x="1554805" y="286613"/>
                </a:lnTo>
                <a:lnTo>
                  <a:pt x="1600102" y="279307"/>
                </a:lnTo>
                <a:lnTo>
                  <a:pt x="1639441" y="258964"/>
                </a:lnTo>
                <a:lnTo>
                  <a:pt x="1670462" y="227942"/>
                </a:lnTo>
                <a:lnTo>
                  <a:pt x="1690806" y="188603"/>
                </a:lnTo>
                <a:lnTo>
                  <a:pt x="1698112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2792" y="1194021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6260" y="814679"/>
            <a:ext cx="819150" cy="1158240"/>
          </a:xfrm>
          <a:custGeom>
            <a:avLst/>
            <a:gdLst/>
            <a:ahLst/>
            <a:cxnLst/>
            <a:rect l="l" t="t" r="r" b="b"/>
            <a:pathLst>
              <a:path w="819150" h="1158239">
                <a:moveTo>
                  <a:pt x="0" y="0"/>
                </a:moveTo>
                <a:lnTo>
                  <a:pt x="819150" y="409577"/>
                </a:lnTo>
              </a:path>
              <a:path w="819150" h="1158239">
                <a:moveTo>
                  <a:pt x="552882" y="1014799"/>
                </a:moveTo>
                <a:lnTo>
                  <a:pt x="545576" y="969502"/>
                </a:lnTo>
                <a:lnTo>
                  <a:pt x="525232" y="930163"/>
                </a:lnTo>
                <a:lnTo>
                  <a:pt x="494211" y="899141"/>
                </a:lnTo>
                <a:lnTo>
                  <a:pt x="454872" y="878798"/>
                </a:lnTo>
                <a:lnTo>
                  <a:pt x="409575" y="871492"/>
                </a:lnTo>
                <a:lnTo>
                  <a:pt x="364279" y="878798"/>
                </a:lnTo>
                <a:lnTo>
                  <a:pt x="324940" y="899141"/>
                </a:lnTo>
                <a:lnTo>
                  <a:pt x="293918" y="930163"/>
                </a:lnTo>
                <a:lnTo>
                  <a:pt x="273574" y="969502"/>
                </a:lnTo>
                <a:lnTo>
                  <a:pt x="266268" y="1014799"/>
                </a:lnTo>
                <a:lnTo>
                  <a:pt x="273574" y="1060095"/>
                </a:lnTo>
                <a:lnTo>
                  <a:pt x="293918" y="1099434"/>
                </a:lnTo>
                <a:lnTo>
                  <a:pt x="324940" y="1130456"/>
                </a:lnTo>
                <a:lnTo>
                  <a:pt x="364279" y="1150800"/>
                </a:lnTo>
                <a:lnTo>
                  <a:pt x="409575" y="1158106"/>
                </a:lnTo>
                <a:lnTo>
                  <a:pt x="454872" y="1150800"/>
                </a:lnTo>
                <a:lnTo>
                  <a:pt x="494211" y="1130456"/>
                </a:lnTo>
                <a:lnTo>
                  <a:pt x="525232" y="1099434"/>
                </a:lnTo>
                <a:lnTo>
                  <a:pt x="545576" y="1060095"/>
                </a:lnTo>
                <a:lnTo>
                  <a:pt x="552882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52788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8959" y="1392594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32783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8966" y="13925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4" y="2718604"/>
            <a:ext cx="366966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[10,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18,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11]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21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2498" y="85366"/>
            <a:ext cx="803275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Add</a:t>
            </a:r>
            <a:r>
              <a:rPr sz="1400" b="1" spc="5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5F92"/>
                </a:solidFill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920" y="1147576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88" y="1195316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14" y="814679"/>
            <a:ext cx="1631950" cy="1156970"/>
          </a:xfrm>
          <a:custGeom>
            <a:avLst/>
            <a:gdLst/>
            <a:ahLst/>
            <a:cxnLst/>
            <a:rect l="l" t="t" r="r" b="b"/>
            <a:pathLst>
              <a:path w="1631950" h="1156970">
                <a:moveTo>
                  <a:pt x="1631484" y="0"/>
                </a:moveTo>
                <a:lnTo>
                  <a:pt x="811070" y="410208"/>
                </a:lnTo>
              </a:path>
              <a:path w="1631950" h="1156970">
                <a:moveTo>
                  <a:pt x="283790" y="1014799"/>
                </a:moveTo>
                <a:lnTo>
                  <a:pt x="276556" y="969948"/>
                </a:lnTo>
                <a:lnTo>
                  <a:pt x="256412" y="930997"/>
                </a:lnTo>
                <a:lnTo>
                  <a:pt x="225696" y="900281"/>
                </a:lnTo>
                <a:lnTo>
                  <a:pt x="186745" y="880137"/>
                </a:lnTo>
                <a:lnTo>
                  <a:pt x="141895" y="872903"/>
                </a:lnTo>
                <a:lnTo>
                  <a:pt x="97044" y="880137"/>
                </a:lnTo>
                <a:lnTo>
                  <a:pt x="58093" y="900281"/>
                </a:lnTo>
                <a:lnTo>
                  <a:pt x="27377" y="930997"/>
                </a:lnTo>
                <a:lnTo>
                  <a:pt x="7233" y="969948"/>
                </a:lnTo>
                <a:lnTo>
                  <a:pt x="0" y="1014799"/>
                </a:lnTo>
                <a:lnTo>
                  <a:pt x="7233" y="1059649"/>
                </a:lnTo>
                <a:lnTo>
                  <a:pt x="27377" y="1098600"/>
                </a:lnTo>
                <a:lnTo>
                  <a:pt x="58093" y="1129316"/>
                </a:lnTo>
                <a:lnTo>
                  <a:pt x="97044" y="1149460"/>
                </a:lnTo>
                <a:lnTo>
                  <a:pt x="141895" y="1156694"/>
                </a:lnTo>
                <a:lnTo>
                  <a:pt x="186745" y="1149460"/>
                </a:lnTo>
                <a:lnTo>
                  <a:pt x="225696" y="1129316"/>
                </a:lnTo>
                <a:lnTo>
                  <a:pt x="256412" y="1098600"/>
                </a:lnTo>
                <a:lnTo>
                  <a:pt x="276556" y="1059649"/>
                </a:lnTo>
                <a:lnTo>
                  <a:pt x="283790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84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99" y="1391596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83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20" y="1958647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2786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92" y="1687583"/>
            <a:ext cx="1157605" cy="553085"/>
          </a:xfrm>
          <a:custGeom>
            <a:avLst/>
            <a:gdLst/>
            <a:ahLst/>
            <a:cxnLst/>
            <a:rect l="l" t="t" r="r" b="b"/>
            <a:pathLst>
              <a:path w="1157605" h="553085">
                <a:moveTo>
                  <a:pt x="0" y="271064"/>
                </a:moveTo>
                <a:lnTo>
                  <a:pt x="140837" y="552733"/>
                </a:lnTo>
              </a:path>
              <a:path w="1157605" h="553085">
                <a:moveTo>
                  <a:pt x="1157325" y="141895"/>
                </a:moveTo>
                <a:lnTo>
                  <a:pt x="1150091" y="97045"/>
                </a:lnTo>
                <a:lnTo>
                  <a:pt x="1129948" y="58093"/>
                </a:lnTo>
                <a:lnTo>
                  <a:pt x="1099232" y="27377"/>
                </a:lnTo>
                <a:lnTo>
                  <a:pt x="1060280" y="7233"/>
                </a:lnTo>
                <a:lnTo>
                  <a:pt x="1015430" y="0"/>
                </a:lnTo>
                <a:lnTo>
                  <a:pt x="970580" y="7233"/>
                </a:lnTo>
                <a:lnTo>
                  <a:pt x="931628" y="27377"/>
                </a:lnTo>
                <a:lnTo>
                  <a:pt x="900912" y="58093"/>
                </a:lnTo>
                <a:lnTo>
                  <a:pt x="880769" y="97045"/>
                </a:lnTo>
                <a:lnTo>
                  <a:pt x="873535" y="141895"/>
                </a:lnTo>
                <a:lnTo>
                  <a:pt x="880769" y="186745"/>
                </a:lnTo>
                <a:lnTo>
                  <a:pt x="900912" y="225697"/>
                </a:lnTo>
                <a:lnTo>
                  <a:pt x="931628" y="256413"/>
                </a:lnTo>
                <a:lnTo>
                  <a:pt x="970580" y="276556"/>
                </a:lnTo>
                <a:lnTo>
                  <a:pt x="1015430" y="283790"/>
                </a:lnTo>
                <a:lnTo>
                  <a:pt x="1060280" y="276556"/>
                </a:lnTo>
                <a:lnTo>
                  <a:pt x="1099232" y="256413"/>
                </a:lnTo>
                <a:lnTo>
                  <a:pt x="1129948" y="225697"/>
                </a:lnTo>
                <a:lnTo>
                  <a:pt x="1150091" y="186745"/>
                </a:lnTo>
                <a:lnTo>
                  <a:pt x="1157325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792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7940" y="1391596"/>
            <a:ext cx="335915" cy="1120140"/>
          </a:xfrm>
          <a:custGeom>
            <a:avLst/>
            <a:gdLst/>
            <a:ahLst/>
            <a:cxnLst/>
            <a:rect l="l" t="t" r="r" b="b"/>
            <a:pathLst>
              <a:path w="335914" h="1120139">
                <a:moveTo>
                  <a:pt x="0" y="0"/>
                </a:moveTo>
                <a:lnTo>
                  <a:pt x="335758" y="335758"/>
                </a:lnTo>
              </a:path>
              <a:path w="335914" h="1120139">
                <a:moveTo>
                  <a:pt x="309774" y="977889"/>
                </a:moveTo>
                <a:lnTo>
                  <a:pt x="302541" y="933039"/>
                </a:lnTo>
                <a:lnTo>
                  <a:pt x="282397" y="894087"/>
                </a:lnTo>
                <a:lnTo>
                  <a:pt x="251681" y="863371"/>
                </a:lnTo>
                <a:lnTo>
                  <a:pt x="212729" y="843228"/>
                </a:lnTo>
                <a:lnTo>
                  <a:pt x="167879" y="835994"/>
                </a:lnTo>
                <a:lnTo>
                  <a:pt x="123029" y="843228"/>
                </a:lnTo>
                <a:lnTo>
                  <a:pt x="84077" y="863371"/>
                </a:lnTo>
                <a:lnTo>
                  <a:pt x="53361" y="894087"/>
                </a:lnTo>
                <a:lnTo>
                  <a:pt x="33218" y="933039"/>
                </a:lnTo>
                <a:lnTo>
                  <a:pt x="25984" y="977889"/>
                </a:lnTo>
                <a:lnTo>
                  <a:pt x="33218" y="1022739"/>
                </a:lnTo>
                <a:lnTo>
                  <a:pt x="53361" y="1061691"/>
                </a:lnTo>
                <a:lnTo>
                  <a:pt x="84077" y="1092407"/>
                </a:lnTo>
                <a:lnTo>
                  <a:pt x="123029" y="1112550"/>
                </a:lnTo>
                <a:lnTo>
                  <a:pt x="167879" y="1119784"/>
                </a:lnTo>
                <a:lnTo>
                  <a:pt x="212729" y="1112550"/>
                </a:lnTo>
                <a:lnTo>
                  <a:pt x="251681" y="1092407"/>
                </a:lnTo>
                <a:lnTo>
                  <a:pt x="282397" y="1061691"/>
                </a:lnTo>
                <a:lnTo>
                  <a:pt x="302541" y="1022739"/>
                </a:lnTo>
                <a:lnTo>
                  <a:pt x="309774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2791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0403" y="1958647"/>
            <a:ext cx="619125" cy="554355"/>
          </a:xfrm>
          <a:custGeom>
            <a:avLst/>
            <a:gdLst/>
            <a:ahLst/>
            <a:cxnLst/>
            <a:rect l="l" t="t" r="r" b="b"/>
            <a:pathLst>
              <a:path w="619125" h="554355">
                <a:moveTo>
                  <a:pt x="140836" y="0"/>
                </a:moveTo>
                <a:lnTo>
                  <a:pt x="0" y="281669"/>
                </a:lnTo>
              </a:path>
              <a:path w="619125" h="554355">
                <a:moveTo>
                  <a:pt x="618730" y="410837"/>
                </a:moveTo>
                <a:lnTo>
                  <a:pt x="611424" y="365541"/>
                </a:lnTo>
                <a:lnTo>
                  <a:pt x="591080" y="326202"/>
                </a:lnTo>
                <a:lnTo>
                  <a:pt x="560058" y="295180"/>
                </a:lnTo>
                <a:lnTo>
                  <a:pt x="520719" y="274837"/>
                </a:lnTo>
                <a:lnTo>
                  <a:pt x="475423" y="267531"/>
                </a:lnTo>
                <a:lnTo>
                  <a:pt x="430127" y="274837"/>
                </a:lnTo>
                <a:lnTo>
                  <a:pt x="390787" y="295180"/>
                </a:lnTo>
                <a:lnTo>
                  <a:pt x="359766" y="326202"/>
                </a:lnTo>
                <a:lnTo>
                  <a:pt x="339422" y="365541"/>
                </a:lnTo>
                <a:lnTo>
                  <a:pt x="332116" y="410837"/>
                </a:lnTo>
                <a:lnTo>
                  <a:pt x="339422" y="456134"/>
                </a:lnTo>
                <a:lnTo>
                  <a:pt x="359766" y="495473"/>
                </a:lnTo>
                <a:lnTo>
                  <a:pt x="390787" y="526495"/>
                </a:lnTo>
                <a:lnTo>
                  <a:pt x="430127" y="546839"/>
                </a:lnTo>
                <a:lnTo>
                  <a:pt x="475423" y="554144"/>
                </a:lnTo>
                <a:lnTo>
                  <a:pt x="520719" y="546839"/>
                </a:lnTo>
                <a:lnTo>
                  <a:pt x="560058" y="526495"/>
                </a:lnTo>
                <a:lnTo>
                  <a:pt x="591080" y="495473"/>
                </a:lnTo>
                <a:lnTo>
                  <a:pt x="611424" y="456134"/>
                </a:lnTo>
                <a:lnTo>
                  <a:pt x="618730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2782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0406" y="1146164"/>
            <a:ext cx="1699260" cy="1093470"/>
          </a:xfrm>
          <a:custGeom>
            <a:avLst/>
            <a:gdLst/>
            <a:ahLst/>
            <a:cxnLst/>
            <a:rect l="l" t="t" r="r" b="b"/>
            <a:pathLst>
              <a:path w="1699260" h="1093470">
                <a:moveTo>
                  <a:pt x="0" y="812482"/>
                </a:moveTo>
                <a:lnTo>
                  <a:pt x="140205" y="1092889"/>
                </a:lnTo>
              </a:path>
              <a:path w="1699260" h="1093470">
                <a:moveTo>
                  <a:pt x="1698743" y="143307"/>
                </a:moveTo>
                <a:lnTo>
                  <a:pt x="1691437" y="98010"/>
                </a:lnTo>
                <a:lnTo>
                  <a:pt x="1671093" y="58671"/>
                </a:lnTo>
                <a:lnTo>
                  <a:pt x="1640072" y="27649"/>
                </a:lnTo>
                <a:lnTo>
                  <a:pt x="1600733" y="7305"/>
                </a:lnTo>
                <a:lnTo>
                  <a:pt x="1555436" y="0"/>
                </a:lnTo>
                <a:lnTo>
                  <a:pt x="1510140" y="7305"/>
                </a:lnTo>
                <a:lnTo>
                  <a:pt x="1470801" y="27649"/>
                </a:lnTo>
                <a:lnTo>
                  <a:pt x="1439779" y="58671"/>
                </a:lnTo>
                <a:lnTo>
                  <a:pt x="1419435" y="98010"/>
                </a:lnTo>
                <a:lnTo>
                  <a:pt x="1412130" y="143307"/>
                </a:lnTo>
                <a:lnTo>
                  <a:pt x="1419435" y="188603"/>
                </a:lnTo>
                <a:lnTo>
                  <a:pt x="1439779" y="227942"/>
                </a:lnTo>
                <a:lnTo>
                  <a:pt x="1470801" y="258964"/>
                </a:lnTo>
                <a:lnTo>
                  <a:pt x="1510140" y="279307"/>
                </a:lnTo>
                <a:lnTo>
                  <a:pt x="1555436" y="286613"/>
                </a:lnTo>
                <a:lnTo>
                  <a:pt x="1600733" y="279307"/>
                </a:lnTo>
                <a:lnTo>
                  <a:pt x="1640072" y="258964"/>
                </a:lnTo>
                <a:lnTo>
                  <a:pt x="1671093" y="227942"/>
                </a:lnTo>
                <a:lnTo>
                  <a:pt x="1691437" y="188603"/>
                </a:lnTo>
                <a:lnTo>
                  <a:pt x="1698743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2792" y="1194021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6260" y="814679"/>
            <a:ext cx="819150" cy="1158240"/>
          </a:xfrm>
          <a:custGeom>
            <a:avLst/>
            <a:gdLst/>
            <a:ahLst/>
            <a:cxnLst/>
            <a:rect l="l" t="t" r="r" b="b"/>
            <a:pathLst>
              <a:path w="819150" h="1158239">
                <a:moveTo>
                  <a:pt x="0" y="0"/>
                </a:moveTo>
                <a:lnTo>
                  <a:pt x="819150" y="409577"/>
                </a:lnTo>
              </a:path>
              <a:path w="819150" h="1158239">
                <a:moveTo>
                  <a:pt x="552882" y="1014799"/>
                </a:moveTo>
                <a:lnTo>
                  <a:pt x="545576" y="969502"/>
                </a:lnTo>
                <a:lnTo>
                  <a:pt x="525232" y="930163"/>
                </a:lnTo>
                <a:lnTo>
                  <a:pt x="494211" y="899141"/>
                </a:lnTo>
                <a:lnTo>
                  <a:pt x="454872" y="878798"/>
                </a:lnTo>
                <a:lnTo>
                  <a:pt x="409575" y="871492"/>
                </a:lnTo>
                <a:lnTo>
                  <a:pt x="364279" y="878798"/>
                </a:lnTo>
                <a:lnTo>
                  <a:pt x="324940" y="899141"/>
                </a:lnTo>
                <a:lnTo>
                  <a:pt x="293918" y="930163"/>
                </a:lnTo>
                <a:lnTo>
                  <a:pt x="273574" y="969502"/>
                </a:lnTo>
                <a:lnTo>
                  <a:pt x="266268" y="1014799"/>
                </a:lnTo>
                <a:lnTo>
                  <a:pt x="273574" y="1060095"/>
                </a:lnTo>
                <a:lnTo>
                  <a:pt x="293918" y="1099434"/>
                </a:lnTo>
                <a:lnTo>
                  <a:pt x="324940" y="1130456"/>
                </a:lnTo>
                <a:lnTo>
                  <a:pt x="364279" y="1150800"/>
                </a:lnTo>
                <a:lnTo>
                  <a:pt x="409575" y="1158106"/>
                </a:lnTo>
                <a:lnTo>
                  <a:pt x="454872" y="1150800"/>
                </a:lnTo>
                <a:lnTo>
                  <a:pt x="494211" y="1130456"/>
                </a:lnTo>
                <a:lnTo>
                  <a:pt x="525232" y="1099434"/>
                </a:lnTo>
                <a:lnTo>
                  <a:pt x="545576" y="1060095"/>
                </a:lnTo>
                <a:lnTo>
                  <a:pt x="552882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52788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8959" y="1392594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32783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8966" y="13925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4" y="2718604"/>
            <a:ext cx="366966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[10,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11,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18]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22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2498" y="85366"/>
            <a:ext cx="803275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Add</a:t>
            </a:r>
            <a:r>
              <a:rPr sz="1400" b="1" spc="5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5F92"/>
                </a:solidFill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>
              <a:latin typeface="Arial"/>
              <a:cs typeface="Arial"/>
            </a:endParaRPr>
          </a:p>
          <a:p>
            <a:pPr marL="422909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920" y="1147576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88" y="1195316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14" y="814679"/>
            <a:ext cx="1631950" cy="1156970"/>
          </a:xfrm>
          <a:custGeom>
            <a:avLst/>
            <a:gdLst/>
            <a:ahLst/>
            <a:cxnLst/>
            <a:rect l="l" t="t" r="r" b="b"/>
            <a:pathLst>
              <a:path w="1631950" h="1156970">
                <a:moveTo>
                  <a:pt x="1631484" y="0"/>
                </a:moveTo>
                <a:lnTo>
                  <a:pt x="811070" y="410208"/>
                </a:lnTo>
              </a:path>
              <a:path w="1631950" h="1156970">
                <a:moveTo>
                  <a:pt x="283790" y="1014799"/>
                </a:moveTo>
                <a:lnTo>
                  <a:pt x="276556" y="969948"/>
                </a:lnTo>
                <a:lnTo>
                  <a:pt x="256412" y="930997"/>
                </a:lnTo>
                <a:lnTo>
                  <a:pt x="225696" y="900281"/>
                </a:lnTo>
                <a:lnTo>
                  <a:pt x="186745" y="880137"/>
                </a:lnTo>
                <a:lnTo>
                  <a:pt x="141895" y="872903"/>
                </a:lnTo>
                <a:lnTo>
                  <a:pt x="97044" y="880137"/>
                </a:lnTo>
                <a:lnTo>
                  <a:pt x="58093" y="900281"/>
                </a:lnTo>
                <a:lnTo>
                  <a:pt x="27377" y="930997"/>
                </a:lnTo>
                <a:lnTo>
                  <a:pt x="7233" y="969948"/>
                </a:lnTo>
                <a:lnTo>
                  <a:pt x="0" y="1014799"/>
                </a:lnTo>
                <a:lnTo>
                  <a:pt x="7233" y="1059649"/>
                </a:lnTo>
                <a:lnTo>
                  <a:pt x="27377" y="1098600"/>
                </a:lnTo>
                <a:lnTo>
                  <a:pt x="58093" y="1129316"/>
                </a:lnTo>
                <a:lnTo>
                  <a:pt x="97044" y="1149460"/>
                </a:lnTo>
                <a:lnTo>
                  <a:pt x="141895" y="1156694"/>
                </a:lnTo>
                <a:lnTo>
                  <a:pt x="186745" y="1149460"/>
                </a:lnTo>
                <a:lnTo>
                  <a:pt x="225696" y="1129316"/>
                </a:lnTo>
                <a:lnTo>
                  <a:pt x="256412" y="1098600"/>
                </a:lnTo>
                <a:lnTo>
                  <a:pt x="276556" y="1059649"/>
                </a:lnTo>
                <a:lnTo>
                  <a:pt x="283790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84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99" y="1391596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83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20" y="1958647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2786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92" y="1687583"/>
            <a:ext cx="1157605" cy="553085"/>
          </a:xfrm>
          <a:custGeom>
            <a:avLst/>
            <a:gdLst/>
            <a:ahLst/>
            <a:cxnLst/>
            <a:rect l="l" t="t" r="r" b="b"/>
            <a:pathLst>
              <a:path w="1157605" h="553085">
                <a:moveTo>
                  <a:pt x="0" y="271064"/>
                </a:moveTo>
                <a:lnTo>
                  <a:pt x="140837" y="552733"/>
                </a:lnTo>
              </a:path>
              <a:path w="1157605" h="553085">
                <a:moveTo>
                  <a:pt x="1157325" y="141895"/>
                </a:moveTo>
                <a:lnTo>
                  <a:pt x="1150091" y="97045"/>
                </a:lnTo>
                <a:lnTo>
                  <a:pt x="1129948" y="58093"/>
                </a:lnTo>
                <a:lnTo>
                  <a:pt x="1099232" y="27377"/>
                </a:lnTo>
                <a:lnTo>
                  <a:pt x="1060280" y="7233"/>
                </a:lnTo>
                <a:lnTo>
                  <a:pt x="1015430" y="0"/>
                </a:lnTo>
                <a:lnTo>
                  <a:pt x="970580" y="7233"/>
                </a:lnTo>
                <a:lnTo>
                  <a:pt x="931628" y="27377"/>
                </a:lnTo>
                <a:lnTo>
                  <a:pt x="900912" y="58093"/>
                </a:lnTo>
                <a:lnTo>
                  <a:pt x="880769" y="97045"/>
                </a:lnTo>
                <a:lnTo>
                  <a:pt x="873535" y="141895"/>
                </a:lnTo>
                <a:lnTo>
                  <a:pt x="880769" y="186745"/>
                </a:lnTo>
                <a:lnTo>
                  <a:pt x="900912" y="225697"/>
                </a:lnTo>
                <a:lnTo>
                  <a:pt x="931628" y="256413"/>
                </a:lnTo>
                <a:lnTo>
                  <a:pt x="970580" y="276556"/>
                </a:lnTo>
                <a:lnTo>
                  <a:pt x="1015430" y="283790"/>
                </a:lnTo>
                <a:lnTo>
                  <a:pt x="1060280" y="276556"/>
                </a:lnTo>
                <a:lnTo>
                  <a:pt x="1099232" y="256413"/>
                </a:lnTo>
                <a:lnTo>
                  <a:pt x="1129948" y="225697"/>
                </a:lnTo>
                <a:lnTo>
                  <a:pt x="1150091" y="186745"/>
                </a:lnTo>
                <a:lnTo>
                  <a:pt x="1157325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792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7940" y="1391596"/>
            <a:ext cx="335915" cy="1120140"/>
          </a:xfrm>
          <a:custGeom>
            <a:avLst/>
            <a:gdLst/>
            <a:ahLst/>
            <a:cxnLst/>
            <a:rect l="l" t="t" r="r" b="b"/>
            <a:pathLst>
              <a:path w="335914" h="1120139">
                <a:moveTo>
                  <a:pt x="0" y="0"/>
                </a:moveTo>
                <a:lnTo>
                  <a:pt x="335758" y="335758"/>
                </a:lnTo>
              </a:path>
              <a:path w="335914" h="1120139">
                <a:moveTo>
                  <a:pt x="309774" y="977889"/>
                </a:moveTo>
                <a:lnTo>
                  <a:pt x="302541" y="933039"/>
                </a:lnTo>
                <a:lnTo>
                  <a:pt x="282397" y="894087"/>
                </a:lnTo>
                <a:lnTo>
                  <a:pt x="251681" y="863371"/>
                </a:lnTo>
                <a:lnTo>
                  <a:pt x="212729" y="843228"/>
                </a:lnTo>
                <a:lnTo>
                  <a:pt x="167879" y="835994"/>
                </a:lnTo>
                <a:lnTo>
                  <a:pt x="123029" y="843228"/>
                </a:lnTo>
                <a:lnTo>
                  <a:pt x="84077" y="863371"/>
                </a:lnTo>
                <a:lnTo>
                  <a:pt x="53361" y="894087"/>
                </a:lnTo>
                <a:lnTo>
                  <a:pt x="33218" y="933039"/>
                </a:lnTo>
                <a:lnTo>
                  <a:pt x="25984" y="977889"/>
                </a:lnTo>
                <a:lnTo>
                  <a:pt x="33218" y="1022739"/>
                </a:lnTo>
                <a:lnTo>
                  <a:pt x="53361" y="1061691"/>
                </a:lnTo>
                <a:lnTo>
                  <a:pt x="84077" y="1092407"/>
                </a:lnTo>
                <a:lnTo>
                  <a:pt x="123029" y="1112550"/>
                </a:lnTo>
                <a:lnTo>
                  <a:pt x="167879" y="1119784"/>
                </a:lnTo>
                <a:lnTo>
                  <a:pt x="212729" y="1112550"/>
                </a:lnTo>
                <a:lnTo>
                  <a:pt x="251681" y="1092407"/>
                </a:lnTo>
                <a:lnTo>
                  <a:pt x="282397" y="1061691"/>
                </a:lnTo>
                <a:lnTo>
                  <a:pt x="302541" y="1022739"/>
                </a:lnTo>
                <a:lnTo>
                  <a:pt x="309774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2791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0403" y="1958647"/>
            <a:ext cx="619125" cy="554355"/>
          </a:xfrm>
          <a:custGeom>
            <a:avLst/>
            <a:gdLst/>
            <a:ahLst/>
            <a:cxnLst/>
            <a:rect l="l" t="t" r="r" b="b"/>
            <a:pathLst>
              <a:path w="619125" h="554355">
                <a:moveTo>
                  <a:pt x="140836" y="0"/>
                </a:moveTo>
                <a:lnTo>
                  <a:pt x="0" y="281669"/>
                </a:lnTo>
              </a:path>
              <a:path w="619125" h="554355">
                <a:moveTo>
                  <a:pt x="618730" y="410837"/>
                </a:moveTo>
                <a:lnTo>
                  <a:pt x="611424" y="365541"/>
                </a:lnTo>
                <a:lnTo>
                  <a:pt x="591080" y="326202"/>
                </a:lnTo>
                <a:lnTo>
                  <a:pt x="560058" y="295180"/>
                </a:lnTo>
                <a:lnTo>
                  <a:pt x="520719" y="274837"/>
                </a:lnTo>
                <a:lnTo>
                  <a:pt x="475423" y="267531"/>
                </a:lnTo>
                <a:lnTo>
                  <a:pt x="430127" y="274837"/>
                </a:lnTo>
                <a:lnTo>
                  <a:pt x="390787" y="295180"/>
                </a:lnTo>
                <a:lnTo>
                  <a:pt x="359766" y="326202"/>
                </a:lnTo>
                <a:lnTo>
                  <a:pt x="339422" y="365541"/>
                </a:lnTo>
                <a:lnTo>
                  <a:pt x="332116" y="410837"/>
                </a:lnTo>
                <a:lnTo>
                  <a:pt x="339422" y="456134"/>
                </a:lnTo>
                <a:lnTo>
                  <a:pt x="359766" y="495473"/>
                </a:lnTo>
                <a:lnTo>
                  <a:pt x="390787" y="526495"/>
                </a:lnTo>
                <a:lnTo>
                  <a:pt x="430127" y="546839"/>
                </a:lnTo>
                <a:lnTo>
                  <a:pt x="475423" y="554144"/>
                </a:lnTo>
                <a:lnTo>
                  <a:pt x="520719" y="546839"/>
                </a:lnTo>
                <a:lnTo>
                  <a:pt x="560058" y="526495"/>
                </a:lnTo>
                <a:lnTo>
                  <a:pt x="591080" y="495473"/>
                </a:lnTo>
                <a:lnTo>
                  <a:pt x="611424" y="456134"/>
                </a:lnTo>
                <a:lnTo>
                  <a:pt x="618730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2782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0406" y="1146164"/>
            <a:ext cx="1699260" cy="1093470"/>
          </a:xfrm>
          <a:custGeom>
            <a:avLst/>
            <a:gdLst/>
            <a:ahLst/>
            <a:cxnLst/>
            <a:rect l="l" t="t" r="r" b="b"/>
            <a:pathLst>
              <a:path w="1699260" h="1093470">
                <a:moveTo>
                  <a:pt x="0" y="812482"/>
                </a:moveTo>
                <a:lnTo>
                  <a:pt x="140205" y="1092889"/>
                </a:lnTo>
              </a:path>
              <a:path w="1699260" h="1093470">
                <a:moveTo>
                  <a:pt x="1698743" y="143307"/>
                </a:moveTo>
                <a:lnTo>
                  <a:pt x="1691437" y="98010"/>
                </a:lnTo>
                <a:lnTo>
                  <a:pt x="1671093" y="58671"/>
                </a:lnTo>
                <a:lnTo>
                  <a:pt x="1640072" y="27649"/>
                </a:lnTo>
                <a:lnTo>
                  <a:pt x="1600733" y="7305"/>
                </a:lnTo>
                <a:lnTo>
                  <a:pt x="1555436" y="0"/>
                </a:lnTo>
                <a:lnTo>
                  <a:pt x="1510140" y="7305"/>
                </a:lnTo>
                <a:lnTo>
                  <a:pt x="1470801" y="27649"/>
                </a:lnTo>
                <a:lnTo>
                  <a:pt x="1439779" y="58671"/>
                </a:lnTo>
                <a:lnTo>
                  <a:pt x="1419435" y="98010"/>
                </a:lnTo>
                <a:lnTo>
                  <a:pt x="1412130" y="143307"/>
                </a:lnTo>
                <a:lnTo>
                  <a:pt x="1419435" y="188603"/>
                </a:lnTo>
                <a:lnTo>
                  <a:pt x="1439779" y="227942"/>
                </a:lnTo>
                <a:lnTo>
                  <a:pt x="1470801" y="258964"/>
                </a:lnTo>
                <a:lnTo>
                  <a:pt x="1510140" y="279307"/>
                </a:lnTo>
                <a:lnTo>
                  <a:pt x="1555436" y="286613"/>
                </a:lnTo>
                <a:lnTo>
                  <a:pt x="1600733" y="279307"/>
                </a:lnTo>
                <a:lnTo>
                  <a:pt x="1640072" y="258964"/>
                </a:lnTo>
                <a:lnTo>
                  <a:pt x="1671093" y="227942"/>
                </a:lnTo>
                <a:lnTo>
                  <a:pt x="1691437" y="188603"/>
                </a:lnTo>
                <a:lnTo>
                  <a:pt x="1698743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2792" y="1194021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6260" y="814679"/>
            <a:ext cx="819150" cy="1158240"/>
          </a:xfrm>
          <a:custGeom>
            <a:avLst/>
            <a:gdLst/>
            <a:ahLst/>
            <a:cxnLst/>
            <a:rect l="l" t="t" r="r" b="b"/>
            <a:pathLst>
              <a:path w="819150" h="1158239">
                <a:moveTo>
                  <a:pt x="0" y="0"/>
                </a:moveTo>
                <a:lnTo>
                  <a:pt x="819150" y="409577"/>
                </a:lnTo>
              </a:path>
              <a:path w="819150" h="1158239">
                <a:moveTo>
                  <a:pt x="552882" y="1014799"/>
                </a:moveTo>
                <a:lnTo>
                  <a:pt x="545576" y="969502"/>
                </a:lnTo>
                <a:lnTo>
                  <a:pt x="525232" y="930163"/>
                </a:lnTo>
                <a:lnTo>
                  <a:pt x="494211" y="899141"/>
                </a:lnTo>
                <a:lnTo>
                  <a:pt x="454872" y="878798"/>
                </a:lnTo>
                <a:lnTo>
                  <a:pt x="409575" y="871492"/>
                </a:lnTo>
                <a:lnTo>
                  <a:pt x="364279" y="878798"/>
                </a:lnTo>
                <a:lnTo>
                  <a:pt x="324940" y="899141"/>
                </a:lnTo>
                <a:lnTo>
                  <a:pt x="293918" y="930163"/>
                </a:lnTo>
                <a:lnTo>
                  <a:pt x="273574" y="969502"/>
                </a:lnTo>
                <a:lnTo>
                  <a:pt x="266268" y="1014799"/>
                </a:lnTo>
                <a:lnTo>
                  <a:pt x="273574" y="1060095"/>
                </a:lnTo>
                <a:lnTo>
                  <a:pt x="293918" y="1099434"/>
                </a:lnTo>
                <a:lnTo>
                  <a:pt x="324940" y="1130456"/>
                </a:lnTo>
                <a:lnTo>
                  <a:pt x="364279" y="1150800"/>
                </a:lnTo>
                <a:lnTo>
                  <a:pt x="409575" y="1158106"/>
                </a:lnTo>
                <a:lnTo>
                  <a:pt x="454872" y="1150800"/>
                </a:lnTo>
                <a:lnTo>
                  <a:pt x="494211" y="1130456"/>
                </a:lnTo>
                <a:lnTo>
                  <a:pt x="525232" y="1099434"/>
                </a:lnTo>
                <a:lnTo>
                  <a:pt x="545576" y="1060095"/>
                </a:lnTo>
                <a:lnTo>
                  <a:pt x="552882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52788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8959" y="1392594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32783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8966" y="13925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4" y="2718604"/>
            <a:ext cx="366966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[10,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18]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22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571" y="321519"/>
            <a:ext cx="3634740" cy="10502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048" y="85366"/>
            <a:ext cx="1500505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Extract</a:t>
            </a:r>
            <a:r>
              <a:rPr sz="1400" b="1" spc="9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5F92"/>
                </a:solidFill>
                <a:latin typeface="Arial"/>
                <a:cs typeface="Arial"/>
              </a:rPr>
              <a:t>minimum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>
              <a:latin typeface="Arial"/>
              <a:cs typeface="Arial"/>
            </a:endParaRPr>
          </a:p>
          <a:p>
            <a:pPr marL="183515" algn="ctr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920" y="1147576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88" y="1195316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14" y="814679"/>
            <a:ext cx="1631950" cy="1156970"/>
          </a:xfrm>
          <a:custGeom>
            <a:avLst/>
            <a:gdLst/>
            <a:ahLst/>
            <a:cxnLst/>
            <a:rect l="l" t="t" r="r" b="b"/>
            <a:pathLst>
              <a:path w="1631950" h="1156970">
                <a:moveTo>
                  <a:pt x="1631484" y="0"/>
                </a:moveTo>
                <a:lnTo>
                  <a:pt x="811070" y="410208"/>
                </a:lnTo>
              </a:path>
              <a:path w="1631950" h="1156970">
                <a:moveTo>
                  <a:pt x="283790" y="1014799"/>
                </a:moveTo>
                <a:lnTo>
                  <a:pt x="276556" y="969948"/>
                </a:lnTo>
                <a:lnTo>
                  <a:pt x="256412" y="930997"/>
                </a:lnTo>
                <a:lnTo>
                  <a:pt x="225696" y="900281"/>
                </a:lnTo>
                <a:lnTo>
                  <a:pt x="186745" y="880137"/>
                </a:lnTo>
                <a:lnTo>
                  <a:pt x="141895" y="872903"/>
                </a:lnTo>
                <a:lnTo>
                  <a:pt x="97044" y="880137"/>
                </a:lnTo>
                <a:lnTo>
                  <a:pt x="58093" y="900281"/>
                </a:lnTo>
                <a:lnTo>
                  <a:pt x="27377" y="930997"/>
                </a:lnTo>
                <a:lnTo>
                  <a:pt x="7233" y="969948"/>
                </a:lnTo>
                <a:lnTo>
                  <a:pt x="0" y="1014799"/>
                </a:lnTo>
                <a:lnTo>
                  <a:pt x="7233" y="1059649"/>
                </a:lnTo>
                <a:lnTo>
                  <a:pt x="27377" y="1098600"/>
                </a:lnTo>
                <a:lnTo>
                  <a:pt x="58093" y="1129316"/>
                </a:lnTo>
                <a:lnTo>
                  <a:pt x="97044" y="1149460"/>
                </a:lnTo>
                <a:lnTo>
                  <a:pt x="141895" y="1156694"/>
                </a:lnTo>
                <a:lnTo>
                  <a:pt x="186745" y="1149460"/>
                </a:lnTo>
                <a:lnTo>
                  <a:pt x="225696" y="1129316"/>
                </a:lnTo>
                <a:lnTo>
                  <a:pt x="256412" y="1098600"/>
                </a:lnTo>
                <a:lnTo>
                  <a:pt x="276556" y="1059649"/>
                </a:lnTo>
                <a:lnTo>
                  <a:pt x="283790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84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99" y="1391596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83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20" y="1958647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2786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92" y="1687583"/>
            <a:ext cx="1157605" cy="553085"/>
          </a:xfrm>
          <a:custGeom>
            <a:avLst/>
            <a:gdLst/>
            <a:ahLst/>
            <a:cxnLst/>
            <a:rect l="l" t="t" r="r" b="b"/>
            <a:pathLst>
              <a:path w="1157605" h="553085">
                <a:moveTo>
                  <a:pt x="0" y="271064"/>
                </a:moveTo>
                <a:lnTo>
                  <a:pt x="140837" y="552733"/>
                </a:lnTo>
              </a:path>
              <a:path w="1157605" h="553085">
                <a:moveTo>
                  <a:pt x="1157325" y="141895"/>
                </a:moveTo>
                <a:lnTo>
                  <a:pt x="1150091" y="97045"/>
                </a:lnTo>
                <a:lnTo>
                  <a:pt x="1129948" y="58093"/>
                </a:lnTo>
                <a:lnTo>
                  <a:pt x="1099232" y="27377"/>
                </a:lnTo>
                <a:lnTo>
                  <a:pt x="1060280" y="7233"/>
                </a:lnTo>
                <a:lnTo>
                  <a:pt x="1015430" y="0"/>
                </a:lnTo>
                <a:lnTo>
                  <a:pt x="970580" y="7233"/>
                </a:lnTo>
                <a:lnTo>
                  <a:pt x="931628" y="27377"/>
                </a:lnTo>
                <a:lnTo>
                  <a:pt x="900912" y="58093"/>
                </a:lnTo>
                <a:lnTo>
                  <a:pt x="880769" y="97045"/>
                </a:lnTo>
                <a:lnTo>
                  <a:pt x="873535" y="141895"/>
                </a:lnTo>
                <a:lnTo>
                  <a:pt x="880769" y="186745"/>
                </a:lnTo>
                <a:lnTo>
                  <a:pt x="900912" y="225697"/>
                </a:lnTo>
                <a:lnTo>
                  <a:pt x="931628" y="256413"/>
                </a:lnTo>
                <a:lnTo>
                  <a:pt x="970580" y="276556"/>
                </a:lnTo>
                <a:lnTo>
                  <a:pt x="1015430" y="283790"/>
                </a:lnTo>
                <a:lnTo>
                  <a:pt x="1060280" y="276556"/>
                </a:lnTo>
                <a:lnTo>
                  <a:pt x="1099232" y="256413"/>
                </a:lnTo>
                <a:lnTo>
                  <a:pt x="1129948" y="225697"/>
                </a:lnTo>
                <a:lnTo>
                  <a:pt x="1150091" y="186745"/>
                </a:lnTo>
                <a:lnTo>
                  <a:pt x="1157325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792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7940" y="1391596"/>
            <a:ext cx="335915" cy="1120140"/>
          </a:xfrm>
          <a:custGeom>
            <a:avLst/>
            <a:gdLst/>
            <a:ahLst/>
            <a:cxnLst/>
            <a:rect l="l" t="t" r="r" b="b"/>
            <a:pathLst>
              <a:path w="335914" h="1120139">
                <a:moveTo>
                  <a:pt x="0" y="0"/>
                </a:moveTo>
                <a:lnTo>
                  <a:pt x="335758" y="335758"/>
                </a:lnTo>
              </a:path>
              <a:path w="335914" h="1120139">
                <a:moveTo>
                  <a:pt x="309774" y="977889"/>
                </a:moveTo>
                <a:lnTo>
                  <a:pt x="302541" y="933039"/>
                </a:lnTo>
                <a:lnTo>
                  <a:pt x="282397" y="894087"/>
                </a:lnTo>
                <a:lnTo>
                  <a:pt x="251681" y="863371"/>
                </a:lnTo>
                <a:lnTo>
                  <a:pt x="212729" y="843228"/>
                </a:lnTo>
                <a:lnTo>
                  <a:pt x="167879" y="835994"/>
                </a:lnTo>
                <a:lnTo>
                  <a:pt x="123029" y="843228"/>
                </a:lnTo>
                <a:lnTo>
                  <a:pt x="84077" y="863371"/>
                </a:lnTo>
                <a:lnTo>
                  <a:pt x="53361" y="894087"/>
                </a:lnTo>
                <a:lnTo>
                  <a:pt x="33218" y="933039"/>
                </a:lnTo>
                <a:lnTo>
                  <a:pt x="25984" y="977889"/>
                </a:lnTo>
                <a:lnTo>
                  <a:pt x="33218" y="1022739"/>
                </a:lnTo>
                <a:lnTo>
                  <a:pt x="53361" y="1061691"/>
                </a:lnTo>
                <a:lnTo>
                  <a:pt x="84077" y="1092407"/>
                </a:lnTo>
                <a:lnTo>
                  <a:pt x="123029" y="1112550"/>
                </a:lnTo>
                <a:lnTo>
                  <a:pt x="167879" y="1119784"/>
                </a:lnTo>
                <a:lnTo>
                  <a:pt x="212729" y="1112550"/>
                </a:lnTo>
                <a:lnTo>
                  <a:pt x="251681" y="1092407"/>
                </a:lnTo>
                <a:lnTo>
                  <a:pt x="282397" y="1061691"/>
                </a:lnTo>
                <a:lnTo>
                  <a:pt x="302541" y="1022739"/>
                </a:lnTo>
                <a:lnTo>
                  <a:pt x="309774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2791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0403" y="1958647"/>
            <a:ext cx="619125" cy="554355"/>
          </a:xfrm>
          <a:custGeom>
            <a:avLst/>
            <a:gdLst/>
            <a:ahLst/>
            <a:cxnLst/>
            <a:rect l="l" t="t" r="r" b="b"/>
            <a:pathLst>
              <a:path w="619125" h="554355">
                <a:moveTo>
                  <a:pt x="140836" y="0"/>
                </a:moveTo>
                <a:lnTo>
                  <a:pt x="0" y="281669"/>
                </a:lnTo>
              </a:path>
              <a:path w="619125" h="554355">
                <a:moveTo>
                  <a:pt x="618730" y="410837"/>
                </a:moveTo>
                <a:lnTo>
                  <a:pt x="611424" y="365541"/>
                </a:lnTo>
                <a:lnTo>
                  <a:pt x="591080" y="326202"/>
                </a:lnTo>
                <a:lnTo>
                  <a:pt x="560058" y="295180"/>
                </a:lnTo>
                <a:lnTo>
                  <a:pt x="520719" y="274837"/>
                </a:lnTo>
                <a:lnTo>
                  <a:pt x="475423" y="267531"/>
                </a:lnTo>
                <a:lnTo>
                  <a:pt x="430127" y="274837"/>
                </a:lnTo>
                <a:lnTo>
                  <a:pt x="390787" y="295180"/>
                </a:lnTo>
                <a:lnTo>
                  <a:pt x="359766" y="326202"/>
                </a:lnTo>
                <a:lnTo>
                  <a:pt x="339422" y="365541"/>
                </a:lnTo>
                <a:lnTo>
                  <a:pt x="332116" y="410837"/>
                </a:lnTo>
                <a:lnTo>
                  <a:pt x="339422" y="456134"/>
                </a:lnTo>
                <a:lnTo>
                  <a:pt x="359766" y="495473"/>
                </a:lnTo>
                <a:lnTo>
                  <a:pt x="390787" y="526495"/>
                </a:lnTo>
                <a:lnTo>
                  <a:pt x="430127" y="546839"/>
                </a:lnTo>
                <a:lnTo>
                  <a:pt x="475423" y="554144"/>
                </a:lnTo>
                <a:lnTo>
                  <a:pt x="520719" y="546839"/>
                </a:lnTo>
                <a:lnTo>
                  <a:pt x="560058" y="526495"/>
                </a:lnTo>
                <a:lnTo>
                  <a:pt x="591080" y="495473"/>
                </a:lnTo>
                <a:lnTo>
                  <a:pt x="611424" y="456134"/>
                </a:lnTo>
                <a:lnTo>
                  <a:pt x="618730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2782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0406" y="1146164"/>
            <a:ext cx="1699260" cy="1093470"/>
          </a:xfrm>
          <a:custGeom>
            <a:avLst/>
            <a:gdLst/>
            <a:ahLst/>
            <a:cxnLst/>
            <a:rect l="l" t="t" r="r" b="b"/>
            <a:pathLst>
              <a:path w="1699260" h="1093470">
                <a:moveTo>
                  <a:pt x="0" y="812482"/>
                </a:moveTo>
                <a:lnTo>
                  <a:pt x="140205" y="1092889"/>
                </a:lnTo>
              </a:path>
              <a:path w="1699260" h="1093470">
                <a:moveTo>
                  <a:pt x="1698743" y="143307"/>
                </a:moveTo>
                <a:lnTo>
                  <a:pt x="1691437" y="98010"/>
                </a:lnTo>
                <a:lnTo>
                  <a:pt x="1671093" y="58671"/>
                </a:lnTo>
                <a:lnTo>
                  <a:pt x="1640072" y="27649"/>
                </a:lnTo>
                <a:lnTo>
                  <a:pt x="1600733" y="7305"/>
                </a:lnTo>
                <a:lnTo>
                  <a:pt x="1555436" y="0"/>
                </a:lnTo>
                <a:lnTo>
                  <a:pt x="1510140" y="7305"/>
                </a:lnTo>
                <a:lnTo>
                  <a:pt x="1470801" y="27649"/>
                </a:lnTo>
                <a:lnTo>
                  <a:pt x="1439779" y="58671"/>
                </a:lnTo>
                <a:lnTo>
                  <a:pt x="1419435" y="98010"/>
                </a:lnTo>
                <a:lnTo>
                  <a:pt x="1412130" y="143307"/>
                </a:lnTo>
                <a:lnTo>
                  <a:pt x="1419435" y="188603"/>
                </a:lnTo>
                <a:lnTo>
                  <a:pt x="1439779" y="227942"/>
                </a:lnTo>
                <a:lnTo>
                  <a:pt x="1470801" y="258964"/>
                </a:lnTo>
                <a:lnTo>
                  <a:pt x="1510140" y="279307"/>
                </a:lnTo>
                <a:lnTo>
                  <a:pt x="1555436" y="286613"/>
                </a:lnTo>
                <a:lnTo>
                  <a:pt x="1600733" y="279307"/>
                </a:lnTo>
                <a:lnTo>
                  <a:pt x="1640072" y="258964"/>
                </a:lnTo>
                <a:lnTo>
                  <a:pt x="1671093" y="227942"/>
                </a:lnTo>
                <a:lnTo>
                  <a:pt x="1691437" y="188603"/>
                </a:lnTo>
                <a:lnTo>
                  <a:pt x="1698743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92792" y="1194021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26260" y="814679"/>
            <a:ext cx="819150" cy="1158240"/>
          </a:xfrm>
          <a:custGeom>
            <a:avLst/>
            <a:gdLst/>
            <a:ahLst/>
            <a:cxnLst/>
            <a:rect l="l" t="t" r="r" b="b"/>
            <a:pathLst>
              <a:path w="819150" h="1158239">
                <a:moveTo>
                  <a:pt x="0" y="0"/>
                </a:moveTo>
                <a:lnTo>
                  <a:pt x="819150" y="409577"/>
                </a:lnTo>
              </a:path>
              <a:path w="819150" h="1158239">
                <a:moveTo>
                  <a:pt x="552882" y="1014799"/>
                </a:moveTo>
                <a:lnTo>
                  <a:pt x="545576" y="969502"/>
                </a:lnTo>
                <a:lnTo>
                  <a:pt x="525232" y="930163"/>
                </a:lnTo>
                <a:lnTo>
                  <a:pt x="494211" y="899141"/>
                </a:lnTo>
                <a:lnTo>
                  <a:pt x="454872" y="878798"/>
                </a:lnTo>
                <a:lnTo>
                  <a:pt x="409575" y="871492"/>
                </a:lnTo>
                <a:lnTo>
                  <a:pt x="364279" y="878798"/>
                </a:lnTo>
                <a:lnTo>
                  <a:pt x="324940" y="899141"/>
                </a:lnTo>
                <a:lnTo>
                  <a:pt x="293918" y="930163"/>
                </a:lnTo>
                <a:lnTo>
                  <a:pt x="273574" y="969502"/>
                </a:lnTo>
                <a:lnTo>
                  <a:pt x="266268" y="1014799"/>
                </a:lnTo>
                <a:lnTo>
                  <a:pt x="273574" y="1060095"/>
                </a:lnTo>
                <a:lnTo>
                  <a:pt x="293918" y="1099434"/>
                </a:lnTo>
                <a:lnTo>
                  <a:pt x="324940" y="1130456"/>
                </a:lnTo>
                <a:lnTo>
                  <a:pt x="364279" y="1150800"/>
                </a:lnTo>
                <a:lnTo>
                  <a:pt x="409575" y="1158106"/>
                </a:lnTo>
                <a:lnTo>
                  <a:pt x="454872" y="1150800"/>
                </a:lnTo>
                <a:lnTo>
                  <a:pt x="494211" y="1130456"/>
                </a:lnTo>
                <a:lnTo>
                  <a:pt x="525232" y="1099434"/>
                </a:lnTo>
                <a:lnTo>
                  <a:pt x="545576" y="1060095"/>
                </a:lnTo>
                <a:lnTo>
                  <a:pt x="552882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52788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8959" y="1392594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32783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8966" y="13925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7294" y="2718604"/>
            <a:ext cx="366966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[10,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11,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18]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4048" y="85366"/>
            <a:ext cx="1500505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Extract</a:t>
            </a:r>
            <a:r>
              <a:rPr sz="1400" b="1" spc="9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5F92"/>
                </a:solidFill>
                <a:latin typeface="Arial"/>
                <a:cs typeface="Arial"/>
              </a:rPr>
              <a:t>minimum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>
              <a:latin typeface="Arial"/>
              <a:cs typeface="Arial"/>
            </a:endParaRPr>
          </a:p>
          <a:p>
            <a:pPr marL="183515" algn="ctr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920" y="1147576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88" y="1195316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3914" y="814679"/>
            <a:ext cx="1631950" cy="1156970"/>
          </a:xfrm>
          <a:custGeom>
            <a:avLst/>
            <a:gdLst/>
            <a:ahLst/>
            <a:cxnLst/>
            <a:rect l="l" t="t" r="r" b="b"/>
            <a:pathLst>
              <a:path w="1631950" h="1156970">
                <a:moveTo>
                  <a:pt x="1631484" y="0"/>
                </a:moveTo>
                <a:lnTo>
                  <a:pt x="811070" y="410208"/>
                </a:lnTo>
              </a:path>
              <a:path w="1631950" h="1156970">
                <a:moveTo>
                  <a:pt x="283790" y="1014799"/>
                </a:moveTo>
                <a:lnTo>
                  <a:pt x="276556" y="969948"/>
                </a:lnTo>
                <a:lnTo>
                  <a:pt x="256412" y="930997"/>
                </a:lnTo>
                <a:lnTo>
                  <a:pt x="225696" y="900281"/>
                </a:lnTo>
                <a:lnTo>
                  <a:pt x="186745" y="880137"/>
                </a:lnTo>
                <a:lnTo>
                  <a:pt x="141895" y="872903"/>
                </a:lnTo>
                <a:lnTo>
                  <a:pt x="97044" y="880137"/>
                </a:lnTo>
                <a:lnTo>
                  <a:pt x="58093" y="900281"/>
                </a:lnTo>
                <a:lnTo>
                  <a:pt x="27377" y="930997"/>
                </a:lnTo>
                <a:lnTo>
                  <a:pt x="7233" y="969948"/>
                </a:lnTo>
                <a:lnTo>
                  <a:pt x="0" y="1014799"/>
                </a:lnTo>
                <a:lnTo>
                  <a:pt x="7233" y="1059649"/>
                </a:lnTo>
                <a:lnTo>
                  <a:pt x="27377" y="1098600"/>
                </a:lnTo>
                <a:lnTo>
                  <a:pt x="58093" y="1129316"/>
                </a:lnTo>
                <a:lnTo>
                  <a:pt x="97044" y="1149460"/>
                </a:lnTo>
                <a:lnTo>
                  <a:pt x="141895" y="1156694"/>
                </a:lnTo>
                <a:lnTo>
                  <a:pt x="186745" y="1149460"/>
                </a:lnTo>
                <a:lnTo>
                  <a:pt x="225696" y="1129316"/>
                </a:lnTo>
                <a:lnTo>
                  <a:pt x="256412" y="1098600"/>
                </a:lnTo>
                <a:lnTo>
                  <a:pt x="276556" y="1059649"/>
                </a:lnTo>
                <a:lnTo>
                  <a:pt x="283790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784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499" y="1391596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783" y="227402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20" y="1958647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2786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92" y="1687583"/>
            <a:ext cx="1157605" cy="553085"/>
          </a:xfrm>
          <a:custGeom>
            <a:avLst/>
            <a:gdLst/>
            <a:ahLst/>
            <a:cxnLst/>
            <a:rect l="l" t="t" r="r" b="b"/>
            <a:pathLst>
              <a:path w="1157605" h="553085">
                <a:moveTo>
                  <a:pt x="0" y="271064"/>
                </a:moveTo>
                <a:lnTo>
                  <a:pt x="140837" y="552733"/>
                </a:lnTo>
              </a:path>
              <a:path w="1157605" h="553085">
                <a:moveTo>
                  <a:pt x="1157325" y="141895"/>
                </a:moveTo>
                <a:lnTo>
                  <a:pt x="1150091" y="97045"/>
                </a:lnTo>
                <a:lnTo>
                  <a:pt x="1129948" y="58093"/>
                </a:lnTo>
                <a:lnTo>
                  <a:pt x="1099232" y="27377"/>
                </a:lnTo>
                <a:lnTo>
                  <a:pt x="1060280" y="7233"/>
                </a:lnTo>
                <a:lnTo>
                  <a:pt x="1015430" y="0"/>
                </a:lnTo>
                <a:lnTo>
                  <a:pt x="970580" y="7233"/>
                </a:lnTo>
                <a:lnTo>
                  <a:pt x="931628" y="27377"/>
                </a:lnTo>
                <a:lnTo>
                  <a:pt x="900912" y="58093"/>
                </a:lnTo>
                <a:lnTo>
                  <a:pt x="880769" y="97045"/>
                </a:lnTo>
                <a:lnTo>
                  <a:pt x="873535" y="141895"/>
                </a:lnTo>
                <a:lnTo>
                  <a:pt x="880769" y="186745"/>
                </a:lnTo>
                <a:lnTo>
                  <a:pt x="900912" y="225697"/>
                </a:lnTo>
                <a:lnTo>
                  <a:pt x="931628" y="256413"/>
                </a:lnTo>
                <a:lnTo>
                  <a:pt x="970580" y="276556"/>
                </a:lnTo>
                <a:lnTo>
                  <a:pt x="1015430" y="283790"/>
                </a:lnTo>
                <a:lnTo>
                  <a:pt x="1060280" y="276556"/>
                </a:lnTo>
                <a:lnTo>
                  <a:pt x="1099232" y="256413"/>
                </a:lnTo>
                <a:lnTo>
                  <a:pt x="1129948" y="225697"/>
                </a:lnTo>
                <a:lnTo>
                  <a:pt x="1150091" y="186745"/>
                </a:lnTo>
                <a:lnTo>
                  <a:pt x="1157325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2792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17940" y="1391596"/>
            <a:ext cx="580390" cy="1120140"/>
          </a:xfrm>
          <a:custGeom>
            <a:avLst/>
            <a:gdLst/>
            <a:ahLst/>
            <a:cxnLst/>
            <a:rect l="l" t="t" r="r" b="b"/>
            <a:pathLst>
              <a:path w="580389" h="1120139">
                <a:moveTo>
                  <a:pt x="0" y="0"/>
                </a:moveTo>
                <a:lnTo>
                  <a:pt x="335758" y="335758"/>
                </a:lnTo>
              </a:path>
              <a:path w="580389" h="1120139">
                <a:moveTo>
                  <a:pt x="579778" y="977889"/>
                </a:moveTo>
                <a:lnTo>
                  <a:pt x="572544" y="933039"/>
                </a:lnTo>
                <a:lnTo>
                  <a:pt x="552400" y="894087"/>
                </a:lnTo>
                <a:lnTo>
                  <a:pt x="521684" y="863371"/>
                </a:lnTo>
                <a:lnTo>
                  <a:pt x="482733" y="843228"/>
                </a:lnTo>
                <a:lnTo>
                  <a:pt x="437882" y="835994"/>
                </a:lnTo>
                <a:lnTo>
                  <a:pt x="393032" y="843228"/>
                </a:lnTo>
                <a:lnTo>
                  <a:pt x="354081" y="863371"/>
                </a:lnTo>
                <a:lnTo>
                  <a:pt x="323365" y="894087"/>
                </a:lnTo>
                <a:lnTo>
                  <a:pt x="303221" y="933039"/>
                </a:lnTo>
                <a:lnTo>
                  <a:pt x="295987" y="977889"/>
                </a:lnTo>
                <a:lnTo>
                  <a:pt x="303221" y="1022739"/>
                </a:lnTo>
                <a:lnTo>
                  <a:pt x="323365" y="1061691"/>
                </a:lnTo>
                <a:lnTo>
                  <a:pt x="354081" y="1092407"/>
                </a:lnTo>
                <a:lnTo>
                  <a:pt x="393032" y="1112550"/>
                </a:lnTo>
                <a:lnTo>
                  <a:pt x="437882" y="1119784"/>
                </a:lnTo>
                <a:lnTo>
                  <a:pt x="482733" y="1112550"/>
                </a:lnTo>
                <a:lnTo>
                  <a:pt x="521684" y="1092407"/>
                </a:lnTo>
                <a:lnTo>
                  <a:pt x="552400" y="1061691"/>
                </a:lnTo>
                <a:lnTo>
                  <a:pt x="572544" y="1022739"/>
                </a:lnTo>
                <a:lnTo>
                  <a:pt x="579778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72792" y="227532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5823" y="1146164"/>
            <a:ext cx="1763395" cy="1079500"/>
          </a:xfrm>
          <a:custGeom>
            <a:avLst/>
            <a:gdLst/>
            <a:ahLst/>
            <a:cxnLst/>
            <a:rect l="l" t="t" r="r" b="b"/>
            <a:pathLst>
              <a:path w="1763395" h="1079500">
                <a:moveTo>
                  <a:pt x="0" y="827739"/>
                </a:moveTo>
                <a:lnTo>
                  <a:pt x="0" y="1078895"/>
                </a:lnTo>
              </a:path>
              <a:path w="1763395" h="1079500">
                <a:moveTo>
                  <a:pt x="1763327" y="143307"/>
                </a:moveTo>
                <a:lnTo>
                  <a:pt x="1756021" y="98010"/>
                </a:lnTo>
                <a:lnTo>
                  <a:pt x="1735677" y="58671"/>
                </a:lnTo>
                <a:lnTo>
                  <a:pt x="1704655" y="27649"/>
                </a:lnTo>
                <a:lnTo>
                  <a:pt x="1665316" y="7305"/>
                </a:lnTo>
                <a:lnTo>
                  <a:pt x="1620020" y="0"/>
                </a:lnTo>
                <a:lnTo>
                  <a:pt x="1574723" y="7305"/>
                </a:lnTo>
                <a:lnTo>
                  <a:pt x="1535384" y="27649"/>
                </a:lnTo>
                <a:lnTo>
                  <a:pt x="1504363" y="58671"/>
                </a:lnTo>
                <a:lnTo>
                  <a:pt x="1484019" y="98010"/>
                </a:lnTo>
                <a:lnTo>
                  <a:pt x="1476713" y="143307"/>
                </a:lnTo>
                <a:lnTo>
                  <a:pt x="1484019" y="188603"/>
                </a:lnTo>
                <a:lnTo>
                  <a:pt x="1504363" y="227942"/>
                </a:lnTo>
                <a:lnTo>
                  <a:pt x="1535384" y="258964"/>
                </a:lnTo>
                <a:lnTo>
                  <a:pt x="1574723" y="279307"/>
                </a:lnTo>
                <a:lnTo>
                  <a:pt x="1620020" y="286613"/>
                </a:lnTo>
                <a:lnTo>
                  <a:pt x="1665316" y="279307"/>
                </a:lnTo>
                <a:lnTo>
                  <a:pt x="1704655" y="258964"/>
                </a:lnTo>
                <a:lnTo>
                  <a:pt x="1735677" y="227942"/>
                </a:lnTo>
                <a:lnTo>
                  <a:pt x="1756021" y="188603"/>
                </a:lnTo>
                <a:lnTo>
                  <a:pt x="1763327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2792" y="1194021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26260" y="814679"/>
            <a:ext cx="819150" cy="1158240"/>
          </a:xfrm>
          <a:custGeom>
            <a:avLst/>
            <a:gdLst/>
            <a:ahLst/>
            <a:cxnLst/>
            <a:rect l="l" t="t" r="r" b="b"/>
            <a:pathLst>
              <a:path w="819150" h="1158239">
                <a:moveTo>
                  <a:pt x="0" y="0"/>
                </a:moveTo>
                <a:lnTo>
                  <a:pt x="819150" y="409577"/>
                </a:lnTo>
              </a:path>
              <a:path w="819150" h="1158239">
                <a:moveTo>
                  <a:pt x="552882" y="1014799"/>
                </a:moveTo>
                <a:lnTo>
                  <a:pt x="545576" y="969502"/>
                </a:lnTo>
                <a:lnTo>
                  <a:pt x="525232" y="930163"/>
                </a:lnTo>
                <a:lnTo>
                  <a:pt x="494211" y="899141"/>
                </a:lnTo>
                <a:lnTo>
                  <a:pt x="454872" y="878798"/>
                </a:lnTo>
                <a:lnTo>
                  <a:pt x="409575" y="871492"/>
                </a:lnTo>
                <a:lnTo>
                  <a:pt x="364279" y="878798"/>
                </a:lnTo>
                <a:lnTo>
                  <a:pt x="324940" y="899141"/>
                </a:lnTo>
                <a:lnTo>
                  <a:pt x="293918" y="930163"/>
                </a:lnTo>
                <a:lnTo>
                  <a:pt x="273574" y="969502"/>
                </a:lnTo>
                <a:lnTo>
                  <a:pt x="266268" y="1014799"/>
                </a:lnTo>
                <a:lnTo>
                  <a:pt x="273574" y="1060095"/>
                </a:lnTo>
                <a:lnTo>
                  <a:pt x="293918" y="1099434"/>
                </a:lnTo>
                <a:lnTo>
                  <a:pt x="324940" y="1130456"/>
                </a:lnTo>
                <a:lnTo>
                  <a:pt x="364279" y="1150800"/>
                </a:lnTo>
                <a:lnTo>
                  <a:pt x="409575" y="1158106"/>
                </a:lnTo>
                <a:lnTo>
                  <a:pt x="454872" y="1150800"/>
                </a:lnTo>
                <a:lnTo>
                  <a:pt x="494211" y="1130456"/>
                </a:lnTo>
                <a:lnTo>
                  <a:pt x="525232" y="1099434"/>
                </a:lnTo>
                <a:lnTo>
                  <a:pt x="545576" y="1060095"/>
                </a:lnTo>
                <a:lnTo>
                  <a:pt x="552882" y="101479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52788" y="1734025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8959" y="1392594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32783" y="1735320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8966" y="1392594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7294" y="2718604"/>
            <a:ext cx="336613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[18,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11,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27]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3934" y="606731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2" y="58093"/>
                </a:lnTo>
                <a:lnTo>
                  <a:pt x="225696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6" y="256412"/>
                </a:lnTo>
                <a:lnTo>
                  <a:pt x="256412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4048" y="85366"/>
            <a:ext cx="1500505" cy="746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Extract</a:t>
            </a:r>
            <a:r>
              <a:rPr sz="1400" b="1" spc="9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5F92"/>
                </a:solidFill>
                <a:latin typeface="Arial"/>
                <a:cs typeface="Arial"/>
              </a:rPr>
              <a:t>minimum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1400">
              <a:latin typeface="Arial"/>
              <a:cs typeface="Arial"/>
            </a:endParaRPr>
          </a:p>
          <a:p>
            <a:pPr marL="183515" algn="ctr">
              <a:lnSpc>
                <a:spcPct val="100000"/>
              </a:lnSpc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509" y="1145326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19" h="287019">
                <a:moveTo>
                  <a:pt x="286613" y="143307"/>
                </a:moveTo>
                <a:lnTo>
                  <a:pt x="279307" y="98010"/>
                </a:lnTo>
                <a:lnTo>
                  <a:pt x="258963" y="58671"/>
                </a:lnTo>
                <a:lnTo>
                  <a:pt x="227942" y="27649"/>
                </a:lnTo>
                <a:lnTo>
                  <a:pt x="188603" y="7305"/>
                </a:lnTo>
                <a:lnTo>
                  <a:pt x="143306" y="0"/>
                </a:lnTo>
                <a:lnTo>
                  <a:pt x="98010" y="7305"/>
                </a:lnTo>
                <a:lnTo>
                  <a:pt x="58671" y="27649"/>
                </a:lnTo>
                <a:lnTo>
                  <a:pt x="27649" y="58671"/>
                </a:lnTo>
                <a:lnTo>
                  <a:pt x="7305" y="98010"/>
                </a:lnTo>
                <a:lnTo>
                  <a:pt x="0" y="143307"/>
                </a:lnTo>
                <a:lnTo>
                  <a:pt x="7305" y="188603"/>
                </a:lnTo>
                <a:lnTo>
                  <a:pt x="27649" y="227942"/>
                </a:lnTo>
                <a:lnTo>
                  <a:pt x="58671" y="258964"/>
                </a:lnTo>
                <a:lnTo>
                  <a:pt x="98010" y="279307"/>
                </a:lnTo>
                <a:lnTo>
                  <a:pt x="143306" y="286613"/>
                </a:lnTo>
                <a:lnTo>
                  <a:pt x="188603" y="279307"/>
                </a:lnTo>
                <a:lnTo>
                  <a:pt x="227942" y="258964"/>
                </a:lnTo>
                <a:lnTo>
                  <a:pt x="258963" y="227942"/>
                </a:lnTo>
                <a:lnTo>
                  <a:pt x="279307" y="188603"/>
                </a:lnTo>
                <a:lnTo>
                  <a:pt x="286613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2788" y="1193182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914" y="813210"/>
            <a:ext cx="1633220" cy="1157605"/>
          </a:xfrm>
          <a:custGeom>
            <a:avLst/>
            <a:gdLst/>
            <a:ahLst/>
            <a:cxnLst/>
            <a:rect l="l" t="t" r="r" b="b"/>
            <a:pathLst>
              <a:path w="1633220" h="1157605">
                <a:moveTo>
                  <a:pt x="1632746" y="0"/>
                </a:moveTo>
                <a:lnTo>
                  <a:pt x="812333" y="410208"/>
                </a:lnTo>
              </a:path>
              <a:path w="1633220" h="1157605">
                <a:moveTo>
                  <a:pt x="283790" y="1015430"/>
                </a:moveTo>
                <a:lnTo>
                  <a:pt x="276556" y="970580"/>
                </a:lnTo>
                <a:lnTo>
                  <a:pt x="256412" y="931628"/>
                </a:lnTo>
                <a:lnTo>
                  <a:pt x="225696" y="900912"/>
                </a:lnTo>
                <a:lnTo>
                  <a:pt x="186745" y="880768"/>
                </a:lnTo>
                <a:lnTo>
                  <a:pt x="141895" y="873534"/>
                </a:lnTo>
                <a:lnTo>
                  <a:pt x="97044" y="880768"/>
                </a:lnTo>
                <a:lnTo>
                  <a:pt x="58093" y="900912"/>
                </a:lnTo>
                <a:lnTo>
                  <a:pt x="27377" y="931628"/>
                </a:lnTo>
                <a:lnTo>
                  <a:pt x="7233" y="970580"/>
                </a:lnTo>
                <a:lnTo>
                  <a:pt x="0" y="1015430"/>
                </a:lnTo>
                <a:lnTo>
                  <a:pt x="7233" y="1060280"/>
                </a:lnTo>
                <a:lnTo>
                  <a:pt x="27377" y="1099232"/>
                </a:lnTo>
                <a:lnTo>
                  <a:pt x="58093" y="1129948"/>
                </a:lnTo>
                <a:lnTo>
                  <a:pt x="97044" y="1150091"/>
                </a:lnTo>
                <a:lnTo>
                  <a:pt x="141895" y="1157325"/>
                </a:lnTo>
                <a:lnTo>
                  <a:pt x="186745" y="1150091"/>
                </a:lnTo>
                <a:lnTo>
                  <a:pt x="225696" y="1129948"/>
                </a:lnTo>
                <a:lnTo>
                  <a:pt x="256412" y="1099232"/>
                </a:lnTo>
                <a:lnTo>
                  <a:pt x="276556" y="1060280"/>
                </a:lnTo>
                <a:lnTo>
                  <a:pt x="283790" y="10154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784" y="173446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499" y="1391756"/>
            <a:ext cx="850265" cy="1120775"/>
          </a:xfrm>
          <a:custGeom>
            <a:avLst/>
            <a:gdLst/>
            <a:ahLst/>
            <a:cxnLst/>
            <a:rect l="l" t="t" r="r" b="b"/>
            <a:pathLst>
              <a:path w="850265" h="1120775">
                <a:moveTo>
                  <a:pt x="850194" y="0"/>
                </a:moveTo>
                <a:lnTo>
                  <a:pt x="515434" y="334759"/>
                </a:lnTo>
              </a:path>
              <a:path w="850265" h="1120775">
                <a:moveTo>
                  <a:pt x="286613" y="976890"/>
                </a:moveTo>
                <a:lnTo>
                  <a:pt x="279307" y="931594"/>
                </a:lnTo>
                <a:lnTo>
                  <a:pt x="258964" y="892255"/>
                </a:lnTo>
                <a:lnTo>
                  <a:pt x="227942" y="861233"/>
                </a:lnTo>
                <a:lnTo>
                  <a:pt x="188603" y="840890"/>
                </a:lnTo>
                <a:lnTo>
                  <a:pt x="143306" y="833584"/>
                </a:lnTo>
                <a:lnTo>
                  <a:pt x="98010" y="840890"/>
                </a:lnTo>
                <a:lnTo>
                  <a:pt x="58671" y="861233"/>
                </a:lnTo>
                <a:lnTo>
                  <a:pt x="27649" y="892255"/>
                </a:lnTo>
                <a:lnTo>
                  <a:pt x="7305" y="931594"/>
                </a:lnTo>
                <a:lnTo>
                  <a:pt x="0" y="976890"/>
                </a:lnTo>
                <a:lnTo>
                  <a:pt x="7305" y="1022187"/>
                </a:lnTo>
                <a:lnTo>
                  <a:pt x="27649" y="1061526"/>
                </a:lnTo>
                <a:lnTo>
                  <a:pt x="58671" y="1092548"/>
                </a:lnTo>
                <a:lnTo>
                  <a:pt x="98010" y="1112892"/>
                </a:lnTo>
                <a:lnTo>
                  <a:pt x="143306" y="1120198"/>
                </a:lnTo>
                <a:lnTo>
                  <a:pt x="188603" y="1112892"/>
                </a:lnTo>
                <a:lnTo>
                  <a:pt x="227942" y="1092548"/>
                </a:lnTo>
                <a:lnTo>
                  <a:pt x="258964" y="1061526"/>
                </a:lnTo>
                <a:lnTo>
                  <a:pt x="279307" y="1022187"/>
                </a:lnTo>
                <a:lnTo>
                  <a:pt x="286613" y="9768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783" y="2273178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020" y="1957809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2786" y="2274473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0392" y="1686745"/>
            <a:ext cx="1157605" cy="553085"/>
          </a:xfrm>
          <a:custGeom>
            <a:avLst/>
            <a:gdLst/>
            <a:ahLst/>
            <a:cxnLst/>
            <a:rect l="l" t="t" r="r" b="b"/>
            <a:pathLst>
              <a:path w="1157605" h="553085">
                <a:moveTo>
                  <a:pt x="0" y="271064"/>
                </a:moveTo>
                <a:lnTo>
                  <a:pt x="140837" y="552733"/>
                </a:lnTo>
              </a:path>
              <a:path w="1157605" h="553085">
                <a:moveTo>
                  <a:pt x="1157325" y="141895"/>
                </a:moveTo>
                <a:lnTo>
                  <a:pt x="1150091" y="97045"/>
                </a:lnTo>
                <a:lnTo>
                  <a:pt x="1129948" y="58093"/>
                </a:lnTo>
                <a:lnTo>
                  <a:pt x="1099232" y="27377"/>
                </a:lnTo>
                <a:lnTo>
                  <a:pt x="1060280" y="7233"/>
                </a:lnTo>
                <a:lnTo>
                  <a:pt x="1015430" y="0"/>
                </a:lnTo>
                <a:lnTo>
                  <a:pt x="970580" y="7233"/>
                </a:lnTo>
                <a:lnTo>
                  <a:pt x="931628" y="27377"/>
                </a:lnTo>
                <a:lnTo>
                  <a:pt x="900912" y="58093"/>
                </a:lnTo>
                <a:lnTo>
                  <a:pt x="880769" y="97045"/>
                </a:lnTo>
                <a:lnTo>
                  <a:pt x="873535" y="141895"/>
                </a:lnTo>
                <a:lnTo>
                  <a:pt x="880769" y="186745"/>
                </a:lnTo>
                <a:lnTo>
                  <a:pt x="900912" y="225697"/>
                </a:lnTo>
                <a:lnTo>
                  <a:pt x="931628" y="256413"/>
                </a:lnTo>
                <a:lnTo>
                  <a:pt x="970580" y="276556"/>
                </a:lnTo>
                <a:lnTo>
                  <a:pt x="1015430" y="283790"/>
                </a:lnTo>
                <a:lnTo>
                  <a:pt x="1060280" y="276556"/>
                </a:lnTo>
                <a:lnTo>
                  <a:pt x="1099232" y="256413"/>
                </a:lnTo>
                <a:lnTo>
                  <a:pt x="1129948" y="225697"/>
                </a:lnTo>
                <a:lnTo>
                  <a:pt x="1150091" y="186745"/>
                </a:lnTo>
                <a:lnTo>
                  <a:pt x="1157325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2792" y="173446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8938" y="1391756"/>
            <a:ext cx="579120" cy="1118870"/>
          </a:xfrm>
          <a:custGeom>
            <a:avLst/>
            <a:gdLst/>
            <a:ahLst/>
            <a:cxnLst/>
            <a:rect l="l" t="t" r="r" b="b"/>
            <a:pathLst>
              <a:path w="579119" h="1118870">
                <a:moveTo>
                  <a:pt x="0" y="0"/>
                </a:moveTo>
                <a:lnTo>
                  <a:pt x="334760" y="334759"/>
                </a:lnTo>
              </a:path>
              <a:path w="579119" h="1118870">
                <a:moveTo>
                  <a:pt x="578779" y="976890"/>
                </a:moveTo>
                <a:lnTo>
                  <a:pt x="571546" y="932040"/>
                </a:lnTo>
                <a:lnTo>
                  <a:pt x="551402" y="893089"/>
                </a:lnTo>
                <a:lnTo>
                  <a:pt x="520686" y="862373"/>
                </a:lnTo>
                <a:lnTo>
                  <a:pt x="481734" y="842229"/>
                </a:lnTo>
                <a:lnTo>
                  <a:pt x="436884" y="834996"/>
                </a:lnTo>
                <a:lnTo>
                  <a:pt x="392034" y="842229"/>
                </a:lnTo>
                <a:lnTo>
                  <a:pt x="353082" y="862373"/>
                </a:lnTo>
                <a:lnTo>
                  <a:pt x="322366" y="893089"/>
                </a:lnTo>
                <a:lnTo>
                  <a:pt x="302223" y="932040"/>
                </a:lnTo>
                <a:lnTo>
                  <a:pt x="294989" y="976890"/>
                </a:lnTo>
                <a:lnTo>
                  <a:pt x="302223" y="1021741"/>
                </a:lnTo>
                <a:lnTo>
                  <a:pt x="322366" y="1060692"/>
                </a:lnTo>
                <a:lnTo>
                  <a:pt x="353082" y="1091408"/>
                </a:lnTo>
                <a:lnTo>
                  <a:pt x="392034" y="1111552"/>
                </a:lnTo>
                <a:lnTo>
                  <a:pt x="436884" y="1118786"/>
                </a:lnTo>
                <a:lnTo>
                  <a:pt x="481734" y="1111552"/>
                </a:lnTo>
                <a:lnTo>
                  <a:pt x="520686" y="1091408"/>
                </a:lnTo>
                <a:lnTo>
                  <a:pt x="551402" y="1060692"/>
                </a:lnTo>
                <a:lnTo>
                  <a:pt x="571546" y="1021741"/>
                </a:lnTo>
                <a:lnTo>
                  <a:pt x="578779" y="97689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72792" y="2274473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5823" y="1145326"/>
            <a:ext cx="1763395" cy="1079500"/>
          </a:xfrm>
          <a:custGeom>
            <a:avLst/>
            <a:gdLst/>
            <a:ahLst/>
            <a:cxnLst/>
            <a:rect l="l" t="t" r="r" b="b"/>
            <a:pathLst>
              <a:path w="1763395" h="1079500">
                <a:moveTo>
                  <a:pt x="0" y="827739"/>
                </a:moveTo>
                <a:lnTo>
                  <a:pt x="0" y="1078895"/>
                </a:lnTo>
              </a:path>
              <a:path w="1763395" h="1079500">
                <a:moveTo>
                  <a:pt x="1763327" y="143307"/>
                </a:moveTo>
                <a:lnTo>
                  <a:pt x="1756021" y="98010"/>
                </a:lnTo>
                <a:lnTo>
                  <a:pt x="1735677" y="58671"/>
                </a:lnTo>
                <a:lnTo>
                  <a:pt x="1704655" y="27649"/>
                </a:lnTo>
                <a:lnTo>
                  <a:pt x="1665316" y="7305"/>
                </a:lnTo>
                <a:lnTo>
                  <a:pt x="1620020" y="0"/>
                </a:lnTo>
                <a:lnTo>
                  <a:pt x="1574723" y="7305"/>
                </a:lnTo>
                <a:lnTo>
                  <a:pt x="1535384" y="27649"/>
                </a:lnTo>
                <a:lnTo>
                  <a:pt x="1504363" y="58671"/>
                </a:lnTo>
                <a:lnTo>
                  <a:pt x="1484019" y="98010"/>
                </a:lnTo>
                <a:lnTo>
                  <a:pt x="1476713" y="143307"/>
                </a:lnTo>
                <a:lnTo>
                  <a:pt x="1484019" y="188603"/>
                </a:lnTo>
                <a:lnTo>
                  <a:pt x="1504363" y="227942"/>
                </a:lnTo>
                <a:lnTo>
                  <a:pt x="1535384" y="258964"/>
                </a:lnTo>
                <a:lnTo>
                  <a:pt x="1574723" y="279307"/>
                </a:lnTo>
                <a:lnTo>
                  <a:pt x="1620020" y="286613"/>
                </a:lnTo>
                <a:lnTo>
                  <a:pt x="1665316" y="279307"/>
                </a:lnTo>
                <a:lnTo>
                  <a:pt x="1704655" y="258964"/>
                </a:lnTo>
                <a:lnTo>
                  <a:pt x="1735677" y="227942"/>
                </a:lnTo>
                <a:lnTo>
                  <a:pt x="1756021" y="188603"/>
                </a:lnTo>
                <a:lnTo>
                  <a:pt x="1763327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92792" y="1193182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24998" y="813210"/>
            <a:ext cx="820419" cy="1158875"/>
          </a:xfrm>
          <a:custGeom>
            <a:avLst/>
            <a:gdLst/>
            <a:ahLst/>
            <a:cxnLst/>
            <a:rect l="l" t="t" r="r" b="b"/>
            <a:pathLst>
              <a:path w="820420" h="1158875">
                <a:moveTo>
                  <a:pt x="0" y="0"/>
                </a:moveTo>
                <a:lnTo>
                  <a:pt x="820413" y="410208"/>
                </a:lnTo>
              </a:path>
              <a:path w="820420" h="1158875">
                <a:moveTo>
                  <a:pt x="554144" y="1015430"/>
                </a:moveTo>
                <a:lnTo>
                  <a:pt x="546839" y="970133"/>
                </a:lnTo>
                <a:lnTo>
                  <a:pt x="526495" y="930794"/>
                </a:lnTo>
                <a:lnTo>
                  <a:pt x="495473" y="899773"/>
                </a:lnTo>
                <a:lnTo>
                  <a:pt x="456134" y="879429"/>
                </a:lnTo>
                <a:lnTo>
                  <a:pt x="410838" y="872123"/>
                </a:lnTo>
                <a:lnTo>
                  <a:pt x="365541" y="879429"/>
                </a:lnTo>
                <a:lnTo>
                  <a:pt x="326202" y="899773"/>
                </a:lnTo>
                <a:lnTo>
                  <a:pt x="295181" y="930794"/>
                </a:lnTo>
                <a:lnTo>
                  <a:pt x="274837" y="970133"/>
                </a:lnTo>
                <a:lnTo>
                  <a:pt x="267531" y="1015430"/>
                </a:lnTo>
                <a:lnTo>
                  <a:pt x="274837" y="1060726"/>
                </a:lnTo>
                <a:lnTo>
                  <a:pt x="295181" y="1100065"/>
                </a:lnTo>
                <a:lnTo>
                  <a:pt x="326202" y="1131087"/>
                </a:lnTo>
                <a:lnTo>
                  <a:pt x="365541" y="1151431"/>
                </a:lnTo>
                <a:lnTo>
                  <a:pt x="410838" y="1158737"/>
                </a:lnTo>
                <a:lnTo>
                  <a:pt x="456134" y="1151431"/>
                </a:lnTo>
                <a:lnTo>
                  <a:pt x="495473" y="1131087"/>
                </a:lnTo>
                <a:lnTo>
                  <a:pt x="526495" y="1100065"/>
                </a:lnTo>
                <a:lnTo>
                  <a:pt x="546839" y="1060726"/>
                </a:lnTo>
                <a:lnTo>
                  <a:pt x="554144" y="10154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52788" y="173317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8959" y="1391756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32783" y="173446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78966" y="1391756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2717753"/>
            <a:ext cx="336613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18,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27]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3934" y="606731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2" y="58093"/>
                </a:lnTo>
                <a:lnTo>
                  <a:pt x="225696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6" y="256412"/>
                </a:lnTo>
                <a:lnTo>
                  <a:pt x="256412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4048" y="85366"/>
            <a:ext cx="1500505" cy="746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5F92"/>
                </a:solidFill>
                <a:latin typeface="Arial"/>
                <a:cs typeface="Arial"/>
              </a:rPr>
              <a:t>Extract</a:t>
            </a:r>
            <a:r>
              <a:rPr sz="1400" b="1" spc="9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5F92"/>
                </a:solidFill>
                <a:latin typeface="Arial"/>
                <a:cs typeface="Arial"/>
              </a:rPr>
              <a:t>minimum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1400">
              <a:latin typeface="Arial"/>
              <a:cs typeface="Arial"/>
            </a:endParaRPr>
          </a:p>
          <a:p>
            <a:pPr marL="183515" algn="ctr">
              <a:lnSpc>
                <a:spcPct val="100000"/>
              </a:lnSpc>
            </a:pPr>
            <a:r>
              <a:rPr sz="1000" spc="-25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920" y="1146738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4" h="283844">
                <a:moveTo>
                  <a:pt x="283790" y="141895"/>
                </a:moveTo>
                <a:lnTo>
                  <a:pt x="276556" y="97044"/>
                </a:lnTo>
                <a:lnTo>
                  <a:pt x="256413" y="58093"/>
                </a:lnTo>
                <a:lnTo>
                  <a:pt x="225697" y="27377"/>
                </a:lnTo>
                <a:lnTo>
                  <a:pt x="186745" y="7233"/>
                </a:lnTo>
                <a:lnTo>
                  <a:pt x="141895" y="0"/>
                </a:lnTo>
                <a:lnTo>
                  <a:pt x="97044" y="7233"/>
                </a:lnTo>
                <a:lnTo>
                  <a:pt x="58093" y="27377"/>
                </a:lnTo>
                <a:lnTo>
                  <a:pt x="27377" y="58093"/>
                </a:lnTo>
                <a:lnTo>
                  <a:pt x="7233" y="97044"/>
                </a:lnTo>
                <a:lnTo>
                  <a:pt x="0" y="141895"/>
                </a:lnTo>
                <a:lnTo>
                  <a:pt x="7233" y="186745"/>
                </a:lnTo>
                <a:lnTo>
                  <a:pt x="27377" y="225696"/>
                </a:lnTo>
                <a:lnTo>
                  <a:pt x="58093" y="256412"/>
                </a:lnTo>
                <a:lnTo>
                  <a:pt x="97044" y="276556"/>
                </a:lnTo>
                <a:lnTo>
                  <a:pt x="141895" y="283790"/>
                </a:lnTo>
                <a:lnTo>
                  <a:pt x="186745" y="276556"/>
                </a:lnTo>
                <a:lnTo>
                  <a:pt x="225697" y="256412"/>
                </a:lnTo>
                <a:lnTo>
                  <a:pt x="256413" y="225696"/>
                </a:lnTo>
                <a:lnTo>
                  <a:pt x="276556" y="186745"/>
                </a:lnTo>
                <a:lnTo>
                  <a:pt x="283790" y="14189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2788" y="1194478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914" y="813210"/>
            <a:ext cx="1633220" cy="1157605"/>
          </a:xfrm>
          <a:custGeom>
            <a:avLst/>
            <a:gdLst/>
            <a:ahLst/>
            <a:cxnLst/>
            <a:rect l="l" t="t" r="r" b="b"/>
            <a:pathLst>
              <a:path w="1633220" h="1157605">
                <a:moveTo>
                  <a:pt x="1632746" y="0"/>
                </a:moveTo>
                <a:lnTo>
                  <a:pt x="811070" y="410839"/>
                </a:lnTo>
              </a:path>
              <a:path w="1633220" h="1157605">
                <a:moveTo>
                  <a:pt x="283790" y="1015430"/>
                </a:moveTo>
                <a:lnTo>
                  <a:pt x="276556" y="970580"/>
                </a:lnTo>
                <a:lnTo>
                  <a:pt x="256412" y="931628"/>
                </a:lnTo>
                <a:lnTo>
                  <a:pt x="225696" y="900912"/>
                </a:lnTo>
                <a:lnTo>
                  <a:pt x="186745" y="880768"/>
                </a:lnTo>
                <a:lnTo>
                  <a:pt x="141895" y="873534"/>
                </a:lnTo>
                <a:lnTo>
                  <a:pt x="97044" y="880768"/>
                </a:lnTo>
                <a:lnTo>
                  <a:pt x="58093" y="900912"/>
                </a:lnTo>
                <a:lnTo>
                  <a:pt x="27377" y="931628"/>
                </a:lnTo>
                <a:lnTo>
                  <a:pt x="7233" y="970580"/>
                </a:lnTo>
                <a:lnTo>
                  <a:pt x="0" y="1015430"/>
                </a:lnTo>
                <a:lnTo>
                  <a:pt x="7233" y="1060280"/>
                </a:lnTo>
                <a:lnTo>
                  <a:pt x="27377" y="1099232"/>
                </a:lnTo>
                <a:lnTo>
                  <a:pt x="58093" y="1129948"/>
                </a:lnTo>
                <a:lnTo>
                  <a:pt x="97044" y="1150091"/>
                </a:lnTo>
                <a:lnTo>
                  <a:pt x="141895" y="1157325"/>
                </a:lnTo>
                <a:lnTo>
                  <a:pt x="186745" y="1150091"/>
                </a:lnTo>
                <a:lnTo>
                  <a:pt x="225696" y="1129948"/>
                </a:lnTo>
                <a:lnTo>
                  <a:pt x="256412" y="1099232"/>
                </a:lnTo>
                <a:lnTo>
                  <a:pt x="276556" y="1060280"/>
                </a:lnTo>
                <a:lnTo>
                  <a:pt x="283790" y="10154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2784" y="173446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499" y="1390758"/>
            <a:ext cx="851535" cy="1121410"/>
          </a:xfrm>
          <a:custGeom>
            <a:avLst/>
            <a:gdLst/>
            <a:ahLst/>
            <a:cxnLst/>
            <a:rect l="l" t="t" r="r" b="b"/>
            <a:pathLst>
              <a:path w="851535" h="1121410">
                <a:moveTo>
                  <a:pt x="851192" y="0"/>
                </a:moveTo>
                <a:lnTo>
                  <a:pt x="515434" y="335758"/>
                </a:lnTo>
              </a:path>
              <a:path w="851535" h="1121410">
                <a:moveTo>
                  <a:pt x="286613" y="977889"/>
                </a:moveTo>
                <a:lnTo>
                  <a:pt x="279307" y="932592"/>
                </a:lnTo>
                <a:lnTo>
                  <a:pt x="258964" y="893253"/>
                </a:lnTo>
                <a:lnTo>
                  <a:pt x="227942" y="862232"/>
                </a:lnTo>
                <a:lnTo>
                  <a:pt x="188603" y="841888"/>
                </a:lnTo>
                <a:lnTo>
                  <a:pt x="143306" y="834582"/>
                </a:lnTo>
                <a:lnTo>
                  <a:pt x="98010" y="841888"/>
                </a:lnTo>
                <a:lnTo>
                  <a:pt x="58671" y="862232"/>
                </a:lnTo>
                <a:lnTo>
                  <a:pt x="27649" y="893253"/>
                </a:lnTo>
                <a:lnTo>
                  <a:pt x="7305" y="932592"/>
                </a:lnTo>
                <a:lnTo>
                  <a:pt x="0" y="977889"/>
                </a:lnTo>
                <a:lnTo>
                  <a:pt x="7305" y="1023185"/>
                </a:lnTo>
                <a:lnTo>
                  <a:pt x="27649" y="1062524"/>
                </a:lnTo>
                <a:lnTo>
                  <a:pt x="58671" y="1093546"/>
                </a:lnTo>
                <a:lnTo>
                  <a:pt x="98010" y="1113890"/>
                </a:lnTo>
                <a:lnTo>
                  <a:pt x="143306" y="1121196"/>
                </a:lnTo>
                <a:lnTo>
                  <a:pt x="188603" y="1113890"/>
                </a:lnTo>
                <a:lnTo>
                  <a:pt x="227942" y="1093546"/>
                </a:lnTo>
                <a:lnTo>
                  <a:pt x="258964" y="1062524"/>
                </a:lnTo>
                <a:lnTo>
                  <a:pt x="279307" y="1023185"/>
                </a:lnTo>
                <a:lnTo>
                  <a:pt x="286613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2783" y="2273178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020" y="1957809"/>
            <a:ext cx="617220" cy="553085"/>
          </a:xfrm>
          <a:custGeom>
            <a:avLst/>
            <a:gdLst/>
            <a:ahLst/>
            <a:cxnLst/>
            <a:rect l="l" t="t" r="r" b="b"/>
            <a:pathLst>
              <a:path w="617219" h="553085">
                <a:moveTo>
                  <a:pt x="140205" y="0"/>
                </a:moveTo>
                <a:lnTo>
                  <a:pt x="0" y="280406"/>
                </a:lnTo>
              </a:path>
              <a:path w="617219" h="553085">
                <a:moveTo>
                  <a:pt x="616687" y="410837"/>
                </a:moveTo>
                <a:lnTo>
                  <a:pt x="609453" y="365987"/>
                </a:lnTo>
                <a:lnTo>
                  <a:pt x="589310" y="327036"/>
                </a:lnTo>
                <a:lnTo>
                  <a:pt x="558594" y="296320"/>
                </a:lnTo>
                <a:lnTo>
                  <a:pt x="519642" y="276176"/>
                </a:lnTo>
                <a:lnTo>
                  <a:pt x="474792" y="268942"/>
                </a:lnTo>
                <a:lnTo>
                  <a:pt x="429942" y="276176"/>
                </a:lnTo>
                <a:lnTo>
                  <a:pt x="390990" y="296320"/>
                </a:lnTo>
                <a:lnTo>
                  <a:pt x="360274" y="327036"/>
                </a:lnTo>
                <a:lnTo>
                  <a:pt x="340131" y="365987"/>
                </a:lnTo>
                <a:lnTo>
                  <a:pt x="332897" y="410837"/>
                </a:lnTo>
                <a:lnTo>
                  <a:pt x="340131" y="455688"/>
                </a:lnTo>
                <a:lnTo>
                  <a:pt x="360274" y="494639"/>
                </a:lnTo>
                <a:lnTo>
                  <a:pt x="390990" y="525355"/>
                </a:lnTo>
                <a:lnTo>
                  <a:pt x="429942" y="545499"/>
                </a:lnTo>
                <a:lnTo>
                  <a:pt x="474792" y="552733"/>
                </a:lnTo>
                <a:lnTo>
                  <a:pt x="519642" y="545499"/>
                </a:lnTo>
                <a:lnTo>
                  <a:pt x="558594" y="525355"/>
                </a:lnTo>
                <a:lnTo>
                  <a:pt x="589310" y="494639"/>
                </a:lnTo>
                <a:lnTo>
                  <a:pt x="609453" y="455688"/>
                </a:lnTo>
                <a:lnTo>
                  <a:pt x="616687" y="41083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2786" y="2274473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0392" y="1685333"/>
            <a:ext cx="1158875" cy="554355"/>
          </a:xfrm>
          <a:custGeom>
            <a:avLst/>
            <a:gdLst/>
            <a:ahLst/>
            <a:cxnLst/>
            <a:rect l="l" t="t" r="r" b="b"/>
            <a:pathLst>
              <a:path w="1158875" h="554355">
                <a:moveTo>
                  <a:pt x="0" y="272475"/>
                </a:moveTo>
                <a:lnTo>
                  <a:pt x="140837" y="554144"/>
                </a:lnTo>
              </a:path>
              <a:path w="1158875" h="554355">
                <a:moveTo>
                  <a:pt x="1158737" y="143306"/>
                </a:moveTo>
                <a:lnTo>
                  <a:pt x="1151431" y="98010"/>
                </a:lnTo>
                <a:lnTo>
                  <a:pt x="1131087" y="58671"/>
                </a:lnTo>
                <a:lnTo>
                  <a:pt x="1100066" y="27649"/>
                </a:lnTo>
                <a:lnTo>
                  <a:pt x="1060726" y="7305"/>
                </a:lnTo>
                <a:lnTo>
                  <a:pt x="1015430" y="0"/>
                </a:lnTo>
                <a:lnTo>
                  <a:pt x="970134" y="7305"/>
                </a:lnTo>
                <a:lnTo>
                  <a:pt x="930795" y="27649"/>
                </a:lnTo>
                <a:lnTo>
                  <a:pt x="899773" y="58671"/>
                </a:lnTo>
                <a:lnTo>
                  <a:pt x="879429" y="98010"/>
                </a:lnTo>
                <a:lnTo>
                  <a:pt x="872123" y="143306"/>
                </a:lnTo>
                <a:lnTo>
                  <a:pt x="879429" y="188603"/>
                </a:lnTo>
                <a:lnTo>
                  <a:pt x="899773" y="227942"/>
                </a:lnTo>
                <a:lnTo>
                  <a:pt x="930795" y="258964"/>
                </a:lnTo>
                <a:lnTo>
                  <a:pt x="970134" y="279307"/>
                </a:lnTo>
                <a:lnTo>
                  <a:pt x="1015430" y="286613"/>
                </a:lnTo>
                <a:lnTo>
                  <a:pt x="1060726" y="279307"/>
                </a:lnTo>
                <a:lnTo>
                  <a:pt x="1100066" y="258964"/>
                </a:lnTo>
                <a:lnTo>
                  <a:pt x="1131087" y="227942"/>
                </a:lnTo>
                <a:lnTo>
                  <a:pt x="1151431" y="188603"/>
                </a:lnTo>
                <a:lnTo>
                  <a:pt x="1158737" y="14330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2792" y="173317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7940" y="1390758"/>
            <a:ext cx="580390" cy="1120140"/>
          </a:xfrm>
          <a:custGeom>
            <a:avLst/>
            <a:gdLst/>
            <a:ahLst/>
            <a:cxnLst/>
            <a:rect l="l" t="t" r="r" b="b"/>
            <a:pathLst>
              <a:path w="580389" h="1120139">
                <a:moveTo>
                  <a:pt x="0" y="0"/>
                </a:moveTo>
                <a:lnTo>
                  <a:pt x="334760" y="334759"/>
                </a:lnTo>
              </a:path>
              <a:path w="580389" h="1120139">
                <a:moveTo>
                  <a:pt x="579778" y="977889"/>
                </a:moveTo>
                <a:lnTo>
                  <a:pt x="572544" y="933039"/>
                </a:lnTo>
                <a:lnTo>
                  <a:pt x="552400" y="894087"/>
                </a:lnTo>
                <a:lnTo>
                  <a:pt x="521684" y="863371"/>
                </a:lnTo>
                <a:lnTo>
                  <a:pt x="482733" y="843228"/>
                </a:lnTo>
                <a:lnTo>
                  <a:pt x="437882" y="835994"/>
                </a:lnTo>
                <a:lnTo>
                  <a:pt x="393032" y="843228"/>
                </a:lnTo>
                <a:lnTo>
                  <a:pt x="354081" y="863371"/>
                </a:lnTo>
                <a:lnTo>
                  <a:pt x="323365" y="894087"/>
                </a:lnTo>
                <a:lnTo>
                  <a:pt x="303221" y="933039"/>
                </a:lnTo>
                <a:lnTo>
                  <a:pt x="295987" y="977889"/>
                </a:lnTo>
                <a:lnTo>
                  <a:pt x="303221" y="1022739"/>
                </a:lnTo>
                <a:lnTo>
                  <a:pt x="323365" y="1061691"/>
                </a:lnTo>
                <a:lnTo>
                  <a:pt x="354081" y="1092407"/>
                </a:lnTo>
                <a:lnTo>
                  <a:pt x="393032" y="1112550"/>
                </a:lnTo>
                <a:lnTo>
                  <a:pt x="437882" y="1119784"/>
                </a:lnTo>
                <a:lnTo>
                  <a:pt x="482733" y="1112550"/>
                </a:lnTo>
                <a:lnTo>
                  <a:pt x="521684" y="1092407"/>
                </a:lnTo>
                <a:lnTo>
                  <a:pt x="552400" y="1061691"/>
                </a:lnTo>
                <a:lnTo>
                  <a:pt x="572544" y="1022739"/>
                </a:lnTo>
                <a:lnTo>
                  <a:pt x="579778" y="9778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72792" y="2274473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5823" y="1145326"/>
            <a:ext cx="1763395" cy="1079500"/>
          </a:xfrm>
          <a:custGeom>
            <a:avLst/>
            <a:gdLst/>
            <a:ahLst/>
            <a:cxnLst/>
            <a:rect l="l" t="t" r="r" b="b"/>
            <a:pathLst>
              <a:path w="1763395" h="1079500">
                <a:moveTo>
                  <a:pt x="0" y="829151"/>
                </a:moveTo>
                <a:lnTo>
                  <a:pt x="0" y="1078895"/>
                </a:lnTo>
              </a:path>
              <a:path w="1763395" h="1079500">
                <a:moveTo>
                  <a:pt x="1763327" y="143307"/>
                </a:moveTo>
                <a:lnTo>
                  <a:pt x="1756021" y="98010"/>
                </a:lnTo>
                <a:lnTo>
                  <a:pt x="1735677" y="58671"/>
                </a:lnTo>
                <a:lnTo>
                  <a:pt x="1704655" y="27649"/>
                </a:lnTo>
                <a:lnTo>
                  <a:pt x="1665316" y="7305"/>
                </a:lnTo>
                <a:lnTo>
                  <a:pt x="1620020" y="0"/>
                </a:lnTo>
                <a:lnTo>
                  <a:pt x="1574723" y="7305"/>
                </a:lnTo>
                <a:lnTo>
                  <a:pt x="1535384" y="27649"/>
                </a:lnTo>
                <a:lnTo>
                  <a:pt x="1504363" y="58671"/>
                </a:lnTo>
                <a:lnTo>
                  <a:pt x="1484019" y="98010"/>
                </a:lnTo>
                <a:lnTo>
                  <a:pt x="1476713" y="143307"/>
                </a:lnTo>
                <a:lnTo>
                  <a:pt x="1484019" y="188603"/>
                </a:lnTo>
                <a:lnTo>
                  <a:pt x="1504363" y="227942"/>
                </a:lnTo>
                <a:lnTo>
                  <a:pt x="1535384" y="258964"/>
                </a:lnTo>
                <a:lnTo>
                  <a:pt x="1574723" y="279307"/>
                </a:lnTo>
                <a:lnTo>
                  <a:pt x="1620020" y="286613"/>
                </a:lnTo>
                <a:lnTo>
                  <a:pt x="1665316" y="279307"/>
                </a:lnTo>
                <a:lnTo>
                  <a:pt x="1704655" y="258964"/>
                </a:lnTo>
                <a:lnTo>
                  <a:pt x="1735677" y="227942"/>
                </a:lnTo>
                <a:lnTo>
                  <a:pt x="1756021" y="188603"/>
                </a:lnTo>
                <a:lnTo>
                  <a:pt x="1763327" y="14330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92792" y="1193182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24998" y="813210"/>
            <a:ext cx="820419" cy="1158875"/>
          </a:xfrm>
          <a:custGeom>
            <a:avLst/>
            <a:gdLst/>
            <a:ahLst/>
            <a:cxnLst/>
            <a:rect l="l" t="t" r="r" b="b"/>
            <a:pathLst>
              <a:path w="820420" h="1158875">
                <a:moveTo>
                  <a:pt x="0" y="0"/>
                </a:moveTo>
                <a:lnTo>
                  <a:pt x="820413" y="410208"/>
                </a:lnTo>
              </a:path>
              <a:path w="820420" h="1158875">
                <a:moveTo>
                  <a:pt x="554144" y="1015430"/>
                </a:moveTo>
                <a:lnTo>
                  <a:pt x="546839" y="970133"/>
                </a:lnTo>
                <a:lnTo>
                  <a:pt x="526495" y="930794"/>
                </a:lnTo>
                <a:lnTo>
                  <a:pt x="495473" y="899773"/>
                </a:lnTo>
                <a:lnTo>
                  <a:pt x="456134" y="879429"/>
                </a:lnTo>
                <a:lnTo>
                  <a:pt x="410838" y="872123"/>
                </a:lnTo>
                <a:lnTo>
                  <a:pt x="365541" y="879429"/>
                </a:lnTo>
                <a:lnTo>
                  <a:pt x="326202" y="899773"/>
                </a:lnTo>
                <a:lnTo>
                  <a:pt x="295181" y="930794"/>
                </a:lnTo>
                <a:lnTo>
                  <a:pt x="274837" y="970133"/>
                </a:lnTo>
                <a:lnTo>
                  <a:pt x="267531" y="1015430"/>
                </a:lnTo>
                <a:lnTo>
                  <a:pt x="274837" y="1060726"/>
                </a:lnTo>
                <a:lnTo>
                  <a:pt x="295181" y="1100065"/>
                </a:lnTo>
                <a:lnTo>
                  <a:pt x="326202" y="1131087"/>
                </a:lnTo>
                <a:lnTo>
                  <a:pt x="365541" y="1151431"/>
                </a:lnTo>
                <a:lnTo>
                  <a:pt x="410838" y="1158737"/>
                </a:lnTo>
                <a:lnTo>
                  <a:pt x="456134" y="1151431"/>
                </a:lnTo>
                <a:lnTo>
                  <a:pt x="495473" y="1131087"/>
                </a:lnTo>
                <a:lnTo>
                  <a:pt x="526495" y="1100065"/>
                </a:lnTo>
                <a:lnTo>
                  <a:pt x="546839" y="1060726"/>
                </a:lnTo>
                <a:lnTo>
                  <a:pt x="554144" y="10154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52788" y="1733174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8959" y="1391756"/>
            <a:ext cx="1118870" cy="579120"/>
          </a:xfrm>
          <a:custGeom>
            <a:avLst/>
            <a:gdLst/>
            <a:ahLst/>
            <a:cxnLst/>
            <a:rect l="l" t="t" r="r" b="b"/>
            <a:pathLst>
              <a:path w="1118870" h="579119">
                <a:moveTo>
                  <a:pt x="333761" y="0"/>
                </a:moveTo>
                <a:lnTo>
                  <a:pt x="0" y="333761"/>
                </a:lnTo>
              </a:path>
              <a:path w="1118870" h="579119">
                <a:moveTo>
                  <a:pt x="1118786" y="436884"/>
                </a:moveTo>
                <a:lnTo>
                  <a:pt x="1111552" y="392034"/>
                </a:lnTo>
                <a:lnTo>
                  <a:pt x="1091409" y="353082"/>
                </a:lnTo>
                <a:lnTo>
                  <a:pt x="1060692" y="322366"/>
                </a:lnTo>
                <a:lnTo>
                  <a:pt x="1021741" y="302222"/>
                </a:lnTo>
                <a:lnTo>
                  <a:pt x="976891" y="294988"/>
                </a:lnTo>
                <a:lnTo>
                  <a:pt x="932040" y="302222"/>
                </a:lnTo>
                <a:lnTo>
                  <a:pt x="893089" y="322366"/>
                </a:lnTo>
                <a:lnTo>
                  <a:pt x="862373" y="353082"/>
                </a:lnTo>
                <a:lnTo>
                  <a:pt x="842229" y="392034"/>
                </a:lnTo>
                <a:lnTo>
                  <a:pt x="834996" y="436884"/>
                </a:lnTo>
                <a:lnTo>
                  <a:pt x="842229" y="481734"/>
                </a:lnTo>
                <a:lnTo>
                  <a:pt x="862373" y="520686"/>
                </a:lnTo>
                <a:lnTo>
                  <a:pt x="893089" y="551402"/>
                </a:lnTo>
                <a:lnTo>
                  <a:pt x="932040" y="571545"/>
                </a:lnTo>
                <a:lnTo>
                  <a:pt x="976891" y="578779"/>
                </a:lnTo>
                <a:lnTo>
                  <a:pt x="1021741" y="571545"/>
                </a:lnTo>
                <a:lnTo>
                  <a:pt x="1060692" y="551402"/>
                </a:lnTo>
                <a:lnTo>
                  <a:pt x="1091409" y="520686"/>
                </a:lnTo>
                <a:lnTo>
                  <a:pt x="1111552" y="481734"/>
                </a:lnTo>
                <a:lnTo>
                  <a:pt x="1118786" y="43688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32783" y="1734469"/>
            <a:ext cx="166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78966" y="1391756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80">
                <a:moveTo>
                  <a:pt x="0" y="0"/>
                </a:moveTo>
                <a:lnTo>
                  <a:pt x="334760" y="33475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7294" y="2717753"/>
            <a:ext cx="336613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[11,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12,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14,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18,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19,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21,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33,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17,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27]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89" y="1388788"/>
            <a:ext cx="1646555" cy="926465"/>
            <a:chOff x="1229889" y="1388788"/>
            <a:chExt cx="164655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96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957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889" y="1395730"/>
              <a:ext cx="199060" cy="1990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989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2124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903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1243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4718" y="1464815"/>
            <a:ext cx="577850" cy="673735"/>
            <a:chOff x="1394718" y="1464815"/>
            <a:chExt cx="577850" cy="673735"/>
          </a:xfrm>
        </p:grpSpPr>
        <p:sp>
          <p:nvSpPr>
            <p:cNvPr id="12" name="object 12"/>
            <p:cNvSpPr/>
            <p:nvPr/>
          </p:nvSpPr>
          <p:spPr>
            <a:xfrm>
              <a:off x="1428950" y="1495259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60">
                  <a:moveTo>
                    <a:pt x="0" y="0"/>
                  </a:moveTo>
                  <a:lnTo>
                    <a:pt x="492371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158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9798" y="1565638"/>
              <a:ext cx="564515" cy="564515"/>
            </a:xfrm>
            <a:custGeom>
              <a:avLst/>
              <a:gdLst/>
              <a:ahLst/>
              <a:cxnLst/>
              <a:rect l="l" t="t" r="r" b="b"/>
              <a:pathLst>
                <a:path w="564514" h="564514">
                  <a:moveTo>
                    <a:pt x="0" y="0"/>
                  </a:moveTo>
                  <a:lnTo>
                    <a:pt x="563953" y="563953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118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8599" y="1857246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8984" y="1464815"/>
            <a:ext cx="668655" cy="685165"/>
            <a:chOff x="2018984" y="1464815"/>
            <a:chExt cx="668655" cy="685165"/>
          </a:xfrm>
        </p:grpSpPr>
        <p:sp>
          <p:nvSpPr>
            <p:cNvPr id="18" name="object 18"/>
            <p:cNvSpPr/>
            <p:nvPr/>
          </p:nvSpPr>
          <p:spPr>
            <a:xfrm>
              <a:off x="204942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311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590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159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980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628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3968" y="1780869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2442" y="1998142"/>
            <a:ext cx="1026160" cy="205740"/>
            <a:chOff x="214244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4752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24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3159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9644" y="1565466"/>
            <a:ext cx="362585" cy="362585"/>
            <a:chOff x="2839644" y="1565466"/>
            <a:chExt cx="362585" cy="362585"/>
          </a:xfrm>
        </p:grpSpPr>
        <p:sp>
          <p:nvSpPr>
            <p:cNvPr id="30" name="object 30"/>
            <p:cNvSpPr/>
            <p:nvPr/>
          </p:nvSpPr>
          <p:spPr>
            <a:xfrm>
              <a:off x="284472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031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26185">
              <a:lnSpc>
                <a:spcPts val="785"/>
              </a:lnSpc>
              <a:tabLst>
                <a:tab pos="194945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3125">
              <a:lnSpc>
                <a:spcPts val="715"/>
              </a:lnSpc>
              <a:tabLst>
                <a:tab pos="1590675" algn="l"/>
                <a:tab pos="2310130" algn="l"/>
              </a:tabLst>
            </a:pPr>
            <a:r>
              <a:rPr sz="1050" b="1" spc="-75" baseline="3968" dirty="0">
                <a:latin typeface="Arial"/>
                <a:cs typeface="Arial"/>
              </a:rPr>
              <a:t>a</a:t>
            </a:r>
            <a:r>
              <a:rPr sz="1050" b="1" baseline="3968" dirty="0"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b</a:t>
            </a:r>
            <a:r>
              <a:rPr sz="700" b="1" dirty="0"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8369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7020" y="2356662"/>
            <a:ext cx="162560" cy="364490"/>
            <a:chOff x="2427020" y="2356662"/>
            <a:chExt cx="162560" cy="364490"/>
          </a:xfrm>
        </p:grpSpPr>
        <p:sp>
          <p:nvSpPr>
            <p:cNvPr id="34" name="object 34"/>
            <p:cNvSpPr/>
            <p:nvPr/>
          </p:nvSpPr>
          <p:spPr>
            <a:xfrm>
              <a:off x="2427020" y="235919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9548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6443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7020" y="25388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6443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7020" y="271852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26031" y="2935147"/>
          <a:ext cx="149860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627" y="85366"/>
            <a:ext cx="14712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Dijkstra</a:t>
            </a:r>
            <a:r>
              <a:rPr spc="105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7368" y="1388788"/>
            <a:ext cx="1651635" cy="926465"/>
            <a:chOff x="1227368" y="1388788"/>
            <a:chExt cx="1651635" cy="926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5507" y="1388788"/>
              <a:ext cx="212942" cy="2129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5498" y="1388788"/>
              <a:ext cx="212942" cy="2129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368" y="1390668"/>
              <a:ext cx="209182" cy="209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2439" y="2115738"/>
              <a:ext cx="199060" cy="1990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4651" y="2137311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1571" y="1904853"/>
            <a:ext cx="199060" cy="1990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43770" y="192642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0837" y="1464815"/>
            <a:ext cx="574675" cy="673735"/>
            <a:chOff x="1400837" y="1464815"/>
            <a:chExt cx="574675" cy="673735"/>
          </a:xfrm>
        </p:grpSpPr>
        <p:sp>
          <p:nvSpPr>
            <p:cNvPr id="12" name="object 12"/>
            <p:cNvSpPr/>
            <p:nvPr/>
          </p:nvSpPr>
          <p:spPr>
            <a:xfrm>
              <a:off x="1436551" y="1495259"/>
              <a:ext cx="487680" cy="0"/>
            </a:xfrm>
            <a:custGeom>
              <a:avLst/>
              <a:gdLst/>
              <a:ahLst/>
              <a:cxnLst/>
              <a:rect l="l" t="t" r="r" b="b"/>
              <a:pathLst>
                <a:path w="487680">
                  <a:moveTo>
                    <a:pt x="0" y="0"/>
                  </a:moveTo>
                  <a:lnTo>
                    <a:pt x="48731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4124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5917" y="1569217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5" h="560705">
                  <a:moveTo>
                    <a:pt x="0" y="0"/>
                  </a:moveTo>
                  <a:lnTo>
                    <a:pt x="560374" y="56037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3726" y="209702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2917" y="185903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1524" y="1464815"/>
            <a:ext cx="668655" cy="685165"/>
            <a:chOff x="2021524" y="1464815"/>
            <a:chExt cx="668655" cy="685165"/>
          </a:xfrm>
        </p:grpSpPr>
        <p:sp>
          <p:nvSpPr>
            <p:cNvPr id="18" name="object 18"/>
            <p:cNvSpPr/>
            <p:nvPr/>
          </p:nvSpPr>
          <p:spPr>
            <a:xfrm>
              <a:off x="2051969" y="1601730"/>
              <a:ext cx="0" cy="492759"/>
            </a:xfrm>
            <a:custGeom>
              <a:avLst/>
              <a:gdLst/>
              <a:ahLst/>
              <a:cxnLst/>
              <a:rect l="l" t="t" r="r" b="b"/>
              <a:pathLst>
                <a:path h="492760">
                  <a:moveTo>
                    <a:pt x="0" y="0"/>
                  </a:moveTo>
                  <a:lnTo>
                    <a:pt x="0" y="49237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25652" y="2074365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58440" y="149525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3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4133" y="1468943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22347" y="158584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559045"/>
                  </a:moveTo>
                  <a:lnTo>
                    <a:pt x="55904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48827" y="1581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0" y="0"/>
                  </a:moveTo>
                  <a:lnTo>
                    <a:pt x="8413" y="2962"/>
                  </a:lnTo>
                  <a:lnTo>
                    <a:pt x="19335" y="3634"/>
                  </a:lnTo>
                  <a:lnTo>
                    <a:pt x="29603" y="2780"/>
                  </a:lnTo>
                  <a:lnTo>
                    <a:pt x="36054" y="1163"/>
                  </a:lnTo>
                  <a:lnTo>
                    <a:pt x="34436" y="7614"/>
                  </a:lnTo>
                  <a:lnTo>
                    <a:pt x="33582" y="17881"/>
                  </a:lnTo>
                  <a:lnTo>
                    <a:pt x="34255" y="28803"/>
                  </a:lnTo>
                  <a:lnTo>
                    <a:pt x="37217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86508" y="1780869"/>
            <a:ext cx="4394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44982" y="1998142"/>
            <a:ext cx="1026160" cy="205740"/>
            <a:chOff x="2144982" y="1998142"/>
            <a:chExt cx="1026160" cy="205740"/>
          </a:xfrm>
        </p:grpSpPr>
        <p:sp>
          <p:nvSpPr>
            <p:cNvPr id="26" name="object 26"/>
            <p:cNvSpPr/>
            <p:nvPr/>
          </p:nvSpPr>
          <p:spPr>
            <a:xfrm>
              <a:off x="2150062" y="2024870"/>
              <a:ext cx="1012190" cy="173990"/>
            </a:xfrm>
            <a:custGeom>
              <a:avLst/>
              <a:gdLst/>
              <a:ahLst/>
              <a:cxnLst/>
              <a:rect l="l" t="t" r="r" b="b"/>
              <a:pathLst>
                <a:path w="1012189" h="173989">
                  <a:moveTo>
                    <a:pt x="0" y="173569"/>
                  </a:moveTo>
                  <a:lnTo>
                    <a:pt x="1011622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7782" y="2002270"/>
              <a:ext cx="29209" cy="52069"/>
            </a:xfrm>
            <a:custGeom>
              <a:avLst/>
              <a:gdLst/>
              <a:ahLst/>
              <a:cxnLst/>
              <a:rect l="l" t="t" r="r" b="b"/>
              <a:pathLst>
                <a:path w="29210" h="52069">
                  <a:moveTo>
                    <a:pt x="0" y="0"/>
                  </a:moveTo>
                  <a:lnTo>
                    <a:pt x="5159" y="7276"/>
                  </a:lnTo>
                  <a:lnTo>
                    <a:pt x="13688" y="14130"/>
                  </a:lnTo>
                  <a:lnTo>
                    <a:pt x="22564" y="19361"/>
                  </a:lnTo>
                  <a:lnTo>
                    <a:pt x="28765" y="21765"/>
                  </a:lnTo>
                  <a:lnTo>
                    <a:pt x="23720" y="26099"/>
                  </a:lnTo>
                  <a:lnTo>
                    <a:pt x="17095" y="33988"/>
                  </a:lnTo>
                  <a:lnTo>
                    <a:pt x="11338" y="43294"/>
                  </a:lnTo>
                  <a:lnTo>
                    <a:pt x="8899" y="51874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25686" y="21152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42184" y="1565466"/>
            <a:ext cx="362585" cy="362585"/>
            <a:chOff x="2842184" y="1565466"/>
            <a:chExt cx="362585" cy="362585"/>
          </a:xfrm>
        </p:grpSpPr>
        <p:sp>
          <p:nvSpPr>
            <p:cNvPr id="30" name="object 30"/>
            <p:cNvSpPr/>
            <p:nvPr/>
          </p:nvSpPr>
          <p:spPr>
            <a:xfrm>
              <a:off x="2847264" y="1570546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4" h="348614">
                  <a:moveTo>
                    <a:pt x="0" y="0"/>
                  </a:moveTo>
                  <a:lnTo>
                    <a:pt x="348159" y="348159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2859" y="188614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217" y="0"/>
                  </a:moveTo>
                  <a:lnTo>
                    <a:pt x="34255" y="8413"/>
                  </a:lnTo>
                  <a:lnTo>
                    <a:pt x="33582" y="19335"/>
                  </a:lnTo>
                  <a:lnTo>
                    <a:pt x="34436" y="29603"/>
                  </a:lnTo>
                  <a:lnTo>
                    <a:pt x="36054" y="36054"/>
                  </a:lnTo>
                  <a:lnTo>
                    <a:pt x="29603" y="34436"/>
                  </a:lnTo>
                  <a:lnTo>
                    <a:pt x="19335" y="33582"/>
                  </a:lnTo>
                  <a:lnTo>
                    <a:pt x="8413" y="34255"/>
                  </a:lnTo>
                  <a:lnTo>
                    <a:pt x="0" y="37217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1571" y="321519"/>
            <a:ext cx="3634740" cy="14998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0340" indent="-167640">
              <a:lnSpc>
                <a:spcPct val="100000"/>
              </a:lnSpc>
              <a:spcBef>
                <a:spcPts val="575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Initially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“explored”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0"/>
              </a:spcBef>
              <a:buClr>
                <a:srgbClr val="375F92"/>
              </a:buClr>
              <a:buAutoNum type="arabicPeriod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edges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from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explored</a:t>
            </a:r>
            <a:r>
              <a:rPr sz="1000" b="1" spc="-20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C4E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C4E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C4E39"/>
                </a:solidFill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cost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explored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node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plus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edge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cost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ct val="10000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5F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cost</a:t>
            </a:r>
            <a:r>
              <a:rPr sz="1000" b="1" spc="-15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5F92"/>
                </a:solidFill>
                <a:latin typeface="Arial"/>
                <a:cs typeface="Arial"/>
              </a:rPr>
              <a:t>edge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mark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80340" indent="-167640">
              <a:lnSpc>
                <a:spcPts val="1150"/>
              </a:lnSpc>
              <a:spcBef>
                <a:spcPts val="475"/>
              </a:spcBef>
              <a:buClr>
                <a:srgbClr val="375F92"/>
              </a:buClr>
              <a:buAutoNum type="arabicPeriod" startAt="3"/>
              <a:tabLst>
                <a:tab pos="180340" algn="l"/>
              </a:tabLst>
            </a:pPr>
            <a:r>
              <a:rPr sz="1000" dirty="0">
                <a:latin typeface="Arial"/>
                <a:cs typeface="Arial"/>
              </a:rPr>
              <a:t>Repeat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every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graph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explored</a:t>
            </a:r>
            <a:endParaRPr sz="1000">
              <a:latin typeface="Arial"/>
              <a:cs typeface="Arial"/>
            </a:endParaRPr>
          </a:p>
          <a:p>
            <a:pPr marL="1231265">
              <a:lnSpc>
                <a:spcPts val="785"/>
              </a:lnSpc>
              <a:tabLst>
                <a:tab pos="1951989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marL="875665">
              <a:lnSpc>
                <a:spcPts val="715"/>
              </a:lnSpc>
              <a:tabLst>
                <a:tab pos="1593215" algn="l"/>
                <a:tab pos="2312670" algn="l"/>
              </a:tabLst>
            </a:pPr>
            <a:r>
              <a:rPr sz="1050" b="1" spc="-75" baseline="3968" dirty="0">
                <a:solidFill>
                  <a:srgbClr val="375F92"/>
                </a:solidFill>
                <a:latin typeface="Arial"/>
                <a:cs typeface="Arial"/>
              </a:rPr>
              <a:t>a</a:t>
            </a:r>
            <a:r>
              <a:rPr sz="1050" b="1" baseline="3968" dirty="0">
                <a:solidFill>
                  <a:srgbClr val="375F92"/>
                </a:solidFill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b</a:t>
            </a:r>
            <a:r>
              <a:rPr sz="700" b="1" dirty="0">
                <a:latin typeface="Arial"/>
                <a:cs typeface="Arial"/>
              </a:rPr>
              <a:t>	</a:t>
            </a:r>
            <a:r>
              <a:rPr sz="700" b="1" spc="-50" dirty="0"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700">
              <a:latin typeface="Arial"/>
              <a:cs typeface="Arial"/>
            </a:endParaRPr>
          </a:p>
          <a:p>
            <a:pPr marR="925830" algn="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7020" y="2356662"/>
            <a:ext cx="162560" cy="364490"/>
            <a:chOff x="2427020" y="2356662"/>
            <a:chExt cx="162560" cy="364490"/>
          </a:xfrm>
        </p:grpSpPr>
        <p:sp>
          <p:nvSpPr>
            <p:cNvPr id="34" name="object 34"/>
            <p:cNvSpPr/>
            <p:nvPr/>
          </p:nvSpPr>
          <p:spPr>
            <a:xfrm>
              <a:off x="2427020" y="235919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9548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6443" y="2361730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7020" y="25388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29548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86443" y="2541397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17459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27020" y="271852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19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7294" y="2431267"/>
            <a:ext cx="1986914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Edges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unexplored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Nodes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294" y="3020753"/>
            <a:ext cx="1386205" cy="182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dirty="0">
                <a:latin typeface="Arial"/>
                <a:cs typeface="Arial"/>
              </a:rPr>
              <a:t>Costs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explored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E5259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E525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E5259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26031" y="2935147"/>
          <a:ext cx="1442720" cy="35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i="1" spc="225" dirty="0">
                          <a:latin typeface="Times New Roman"/>
                          <a:cs typeface="Times New Roman"/>
                        </a:rPr>
                        <a:t>∞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73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Session 1</vt:lpstr>
      <vt:lpstr>Shortest paths in weighted graphs</vt:lpstr>
      <vt:lpstr>Why not just use BFS?</vt:lpstr>
      <vt:lpstr>Why not just use BFS?</vt:lpstr>
      <vt:lpstr>Why not just use BFS?</vt:lpstr>
      <vt:lpstr>Dijkstra’s algorithm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Dijkstra example</vt:lpstr>
      <vt:lpstr>PowerPoint Presentation</vt:lpstr>
      <vt:lpstr>How it works</vt:lpstr>
      <vt:lpstr>How it works</vt:lpstr>
      <vt:lpstr>How it works</vt:lpstr>
      <vt:lpstr>How it works</vt:lpstr>
      <vt:lpstr>How it works</vt:lpstr>
      <vt:lpstr>How it works</vt:lpstr>
      <vt:lpstr>Thinking about data structures</vt:lpstr>
      <vt:lpstr>More formally</vt:lpstr>
      <vt:lpstr>Dijkstra’s algorithm</vt:lpstr>
      <vt:lpstr>Dijkstra’s algorithm</vt:lpstr>
      <vt:lpstr>Dijkstra’s running time?</vt:lpstr>
      <vt:lpstr>Dijkstra’s running time?</vt:lpstr>
      <vt:lpstr>Dijkstra example, repeated</vt:lpstr>
      <vt:lpstr>Dijkstra example, repeated</vt:lpstr>
      <vt:lpstr>Dijkstra example, repeated</vt:lpstr>
      <vt:lpstr>Dijkstra example, repeated</vt:lpstr>
      <vt:lpstr>Dijkstra example, repeated</vt:lpstr>
      <vt:lpstr>Dijkstra example, repeated</vt:lpstr>
      <vt:lpstr>Dijkstra example, repeated</vt:lpstr>
      <vt:lpstr>Dijkstra example, repeated</vt:lpstr>
      <vt:lpstr>Dijkstra example, repeated</vt:lpstr>
      <vt:lpstr>Dijkstra example, repeated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Dijkstra with mystery data structure D</vt:lpstr>
      <vt:lpstr>What do we want from D?</vt:lpstr>
      <vt:lpstr>What do we want from D?</vt:lpstr>
      <vt:lpstr>What do we want from D?</vt:lpstr>
      <vt:lpstr>As it happens...</vt:lpstr>
      <vt:lpstr>As it happens...</vt:lpstr>
      <vt:lpstr>PowerPoint Presentation</vt:lpstr>
      <vt:lpstr>Remember our assumption?</vt:lpstr>
      <vt:lpstr>Remember our assumption?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cp:lastModifiedBy>Achyuthuni Sri Harsha</cp:lastModifiedBy>
  <cp:revision>1</cp:revision>
  <dcterms:created xsi:type="dcterms:W3CDTF">2025-09-24T08:50:54Z</dcterms:created>
  <dcterms:modified xsi:type="dcterms:W3CDTF">2025-09-24T08:53:34Z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2025-09-24T00:00:00Z</vt:filetime>
  </property>
  <property fmtid="{D5CDD505-2E9C-101B-9397-08002B2CF9AE}" pid="5" name="PTEX.Fullbanner">
    <vt:lpwstr>This is MiKTeX-pdfTeX 4.0.1 (1.40.21)</vt:lpwstr>
  </property>
  <property fmtid="{D5CDD505-2E9C-101B-9397-08002B2CF9AE}" pid="6" name="Producer">
    <vt:lpwstr>MiKTeX pdfTeX-1.40.21</vt:lpwstr>
  </property>
</Properties>
</file>