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4722" y="85366"/>
            <a:ext cx="27006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196" y="85366"/>
            <a:ext cx="3651707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709600"/>
            <a:ext cx="3359150" cy="189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33151" y="3307143"/>
            <a:ext cx="37401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amagazine.org/computer-scientists-break-traveling-salesperson-record-20201008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126" y="85366"/>
            <a:ext cx="544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1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44641"/>
            <a:ext cx="3423285" cy="919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3360">
              <a:lnSpc>
                <a:spcPct val="122800"/>
              </a:lnSpc>
              <a:spcBef>
                <a:spcPts val="90"/>
              </a:spcBef>
              <a:buAutoNum type="arabicPeriod"/>
              <a:tabLst>
                <a:tab pos="226060" algn="l"/>
              </a:tabLst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9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400" b="1" spc="9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knapsack problem</a:t>
            </a: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226060" algn="l"/>
              </a:tabLst>
            </a:pPr>
            <a:r>
              <a:rPr sz="1400" dirty="0">
                <a:latin typeface="Arial"/>
                <a:cs typeface="Arial"/>
              </a:rPr>
              <a:t>Wrap-</a:t>
            </a:r>
            <a:r>
              <a:rPr sz="1400" spc="-2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95" dirty="0"/>
              <a:t> </a:t>
            </a:r>
            <a:r>
              <a:rPr dirty="0"/>
              <a:t>problem</a:t>
            </a:r>
            <a:r>
              <a:rPr spc="95" dirty="0"/>
              <a:t> </a:t>
            </a:r>
            <a:r>
              <a:rPr spc="-1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65860"/>
            <a:ext cx="1943889" cy="129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3721" y="486213"/>
            <a:ext cx="1136978" cy="1518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894" y="2197652"/>
            <a:ext cx="3392804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Many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problems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budget</a:t>
            </a:r>
            <a:r>
              <a:rPr sz="1000" b="1" spc="-3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constraints</a:t>
            </a:r>
            <a:r>
              <a:rPr sz="1000" b="1" spc="-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versions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of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Selecting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portfolios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(eg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projects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invest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in)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Lots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“operational”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9194" y="85366"/>
            <a:ext cx="2801620" cy="1130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35"/>
              </a:spcBef>
            </a:pP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Two-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Two-</a:t>
            </a:r>
            <a:r>
              <a:rPr dirty="0"/>
              <a:t>item</a:t>
            </a:r>
            <a:r>
              <a:rPr spc="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52266"/>
            <a:ext cx="2132330" cy="12687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{},{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Two-</a:t>
            </a:r>
            <a:r>
              <a:rPr dirty="0"/>
              <a:t>item</a:t>
            </a:r>
            <a:r>
              <a:rPr spc="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52266"/>
            <a:ext cx="2308225" cy="18738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{},{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Knapsack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limits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feasible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76092"/>
                </a:solidFill>
                <a:latin typeface="Verdana"/>
                <a:cs typeface="Verdana"/>
              </a:rPr>
              <a:t>&lt;</a:t>
            </a:r>
            <a:r>
              <a:rPr sz="1000" i="1" spc="-75" dirty="0">
                <a:solidFill>
                  <a:srgbClr val="376092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0" dirty="0">
                <a:latin typeface="Arial"/>
                <a:cs typeface="Arial"/>
              </a:rPr>
              <a:t> neither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283" y="2445110"/>
            <a:ext cx="308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000" spc="2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500" spc="-75" baseline="-5555" dirty="0">
                <a:solidFill>
                  <a:srgbClr val="376092"/>
                </a:solidFill>
                <a:latin typeface="Arial"/>
                <a:cs typeface="Arial"/>
              </a:rPr>
              <a:t>5</a:t>
            </a:r>
            <a:endParaRPr sz="1500" baseline="-5555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65" y="2520772"/>
            <a:ext cx="79375" cy="98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9393" y="2460922"/>
            <a:ext cx="1563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76092"/>
                </a:solidFill>
                <a:latin typeface="Verdana"/>
                <a:cs typeface="Verdana"/>
              </a:rPr>
              <a:t>&lt;</a:t>
            </a:r>
            <a:r>
              <a:rPr sz="1000" i="1" spc="-75" dirty="0">
                <a:solidFill>
                  <a:srgbClr val="376092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neither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just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283" y="2673494"/>
            <a:ext cx="1825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130" dirty="0">
                <a:solidFill>
                  <a:srgbClr val="376092"/>
                </a:solidFill>
                <a:latin typeface="Georgia"/>
                <a:cs typeface="Georgia"/>
              </a:rPr>
              <a:t>≥</a:t>
            </a:r>
            <a:r>
              <a:rPr sz="1000" i="1" spc="30" dirty="0">
                <a:solidFill>
                  <a:srgbClr val="376092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 feasible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35"/>
              </a:spcBef>
            </a:pPr>
            <a:r>
              <a:rPr dirty="0"/>
              <a:t>Go</a:t>
            </a:r>
            <a:r>
              <a:rPr spc="60" dirty="0"/>
              <a:t> </a:t>
            </a:r>
            <a:r>
              <a:rPr dirty="0"/>
              <a:t>through</a:t>
            </a:r>
            <a:r>
              <a:rPr spc="6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spc="-10" dirty="0"/>
              <a:t>possibilities?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00025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506" y="534257"/>
            <a:ext cx="3927475" cy="15836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  <a:tabLst>
                <a:tab pos="15062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35"/>
              </a:spcBef>
            </a:pPr>
            <a:r>
              <a:rPr dirty="0"/>
              <a:t>Go</a:t>
            </a:r>
            <a:r>
              <a:rPr spc="60" dirty="0"/>
              <a:t> </a:t>
            </a:r>
            <a:r>
              <a:rPr dirty="0"/>
              <a:t>through</a:t>
            </a:r>
            <a:r>
              <a:rPr spc="6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spc="-10" dirty="0"/>
              <a:t>possibilities?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00025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534257"/>
            <a:ext cx="3952875" cy="23291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Exhaustive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(brute-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force)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search?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 all subsets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i="1" spc="-10" dirty="0">
                <a:latin typeface="Georgia"/>
                <a:cs typeface="Georgia"/>
              </a:rPr>
              <a:t>{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i="1" spc="-1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"/>
                <a:cs typeface="Arial"/>
              </a:rPr>
              <a:t>3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i="1" spc="-95" dirty="0">
                <a:latin typeface="Verdana"/>
                <a:cs typeface="Verdana"/>
              </a:rPr>
              <a:t>...,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i="1" spc="-25" dirty="0">
                <a:latin typeface="Georgia"/>
                <a:cs typeface="Georgia"/>
              </a:rPr>
              <a:t>}</a:t>
            </a:r>
            <a:endParaRPr sz="1000">
              <a:latin typeface="Georgia"/>
              <a:cs typeface="Georgia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Suppose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-202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subsets...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07898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2917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503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1000" b="1" spc="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7165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1000" b="1" spc="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way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combining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size</a:t>
            </a:r>
            <a:r>
              <a:rPr sz="1000" spc="-2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dirty="0"/>
              <a:t>Designing</a:t>
            </a:r>
            <a:r>
              <a:rPr spc="105" dirty="0"/>
              <a:t> </a:t>
            </a:r>
            <a:r>
              <a:rPr dirty="0"/>
              <a:t>algorithms</a:t>
            </a:r>
            <a:r>
              <a:rPr spc="105" dirty="0"/>
              <a:t> </a:t>
            </a:r>
            <a:r>
              <a:rPr dirty="0"/>
              <a:t>is</a:t>
            </a:r>
            <a:r>
              <a:rPr spc="105" dirty="0"/>
              <a:t> </a:t>
            </a:r>
            <a:r>
              <a:rPr spc="-10" dirty="0"/>
              <a:t>tricky!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44784"/>
            <a:ext cx="2480945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single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recipe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solves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  <a:p>
            <a:pPr marR="72390" algn="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...but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useful</a:t>
            </a:r>
            <a:r>
              <a:rPr sz="1000" spc="-10" dirty="0">
                <a:latin typeface="Arial"/>
                <a:cs typeface="Arial"/>
              </a:rPr>
              <a:t> principles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4074" y="85366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for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440160"/>
            <a:ext cx="1598930" cy="447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40160"/>
            <a:ext cx="1598930" cy="447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1230760"/>
            <a:ext cx="394589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40160"/>
            <a:ext cx="3971290" cy="1346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40160"/>
            <a:ext cx="3996690" cy="2000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50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lowest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weight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440160"/>
            <a:ext cx="4022090" cy="25298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50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lowest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weight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"/>
                <a:cs typeface="Arial"/>
              </a:rPr>
              <a:t>Some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combining</a:t>
            </a:r>
            <a:r>
              <a:rPr sz="9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9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spc="-20" dirty="0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7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sort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items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by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per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weight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76092"/>
                </a:solidFill>
                <a:latin typeface="Arial"/>
                <a:cs typeface="Arial"/>
              </a:rPr>
              <a:t>v</a:t>
            </a:r>
            <a:r>
              <a:rPr sz="900" i="1" spc="-15" baseline="-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900" i="1" spc="-104" baseline="-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76092"/>
                </a:solidFill>
                <a:latin typeface="Comic Sans MS"/>
                <a:cs typeface="Comic Sans MS"/>
              </a:rPr>
              <a:t>/</a:t>
            </a:r>
            <a:r>
              <a:rPr sz="9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900" i="1" baseline="-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900" i="1" spc="225" baseline="-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order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09600"/>
            <a:ext cx="3333750" cy="7505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200" b="1" spc="-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algorithm: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items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decreasing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bang-</a:t>
            </a:r>
            <a:r>
              <a:rPr sz="1200" spc="-10" dirty="0">
                <a:latin typeface="Arial"/>
                <a:cs typeface="Arial"/>
              </a:rPr>
              <a:t>for-</a:t>
            </a:r>
            <a:r>
              <a:rPr sz="1200" dirty="0">
                <a:latin typeface="Arial"/>
                <a:cs typeface="Arial"/>
              </a:rPr>
              <a:t>buck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Lucida Sans"/>
                <a:cs typeface="Lucida Sans"/>
              </a:rPr>
              <a:t>/</a:t>
            </a:r>
            <a:r>
              <a:rPr sz="1200" i="1" spc="-25" dirty="0">
                <a:latin typeface="Arial"/>
                <a:cs typeface="Arial"/>
              </a:rPr>
              <a:t>w</a:t>
            </a:r>
            <a:r>
              <a:rPr sz="1200" i="1" spc="-37" baseline="-13888" dirty="0"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19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Pick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items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until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capacity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/>
              <a:t>Greedy</a:t>
            </a:r>
            <a:r>
              <a:rPr spc="-60" dirty="0"/>
              <a:t> </a:t>
            </a:r>
            <a:r>
              <a:rPr spc="-10" dirty="0"/>
              <a:t>algorithm:</a:t>
            </a: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02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Sort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decreasing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bang-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for-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buck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1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200" b="0" i="1" spc="-15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200" b="0" i="1" spc="-157" baseline="-138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Lucida Sans"/>
                <a:cs typeface="Lucida Sans"/>
              </a:rPr>
              <a:t>/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200" b="0" i="1" spc="-37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4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195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Pick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until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capacity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D4F39"/>
                </a:solidFill>
              </a:rPr>
              <a:t>Running</a:t>
            </a:r>
            <a:r>
              <a:rPr spc="-55" dirty="0">
                <a:solidFill>
                  <a:srgbClr val="CD4F39"/>
                </a:solidFill>
              </a:rPr>
              <a:t> </a:t>
            </a:r>
            <a:r>
              <a:rPr spc="-10" dirty="0">
                <a:solidFill>
                  <a:srgbClr val="CD4F39"/>
                </a:solidFill>
              </a:rPr>
              <a:t>time?</a:t>
            </a: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Sorting?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Loop?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/>
              <a:t>Greedy</a:t>
            </a:r>
            <a:r>
              <a:rPr spc="-60" dirty="0"/>
              <a:t> </a:t>
            </a:r>
            <a:r>
              <a:rPr spc="-10" dirty="0"/>
              <a:t>algorithm:</a:t>
            </a: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02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Sort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decreasing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bang-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for-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buck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1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200" b="0" i="1" spc="-15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200" b="0" i="1" spc="-157" baseline="-138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Lucida Sans"/>
                <a:cs typeface="Lucida Sans"/>
              </a:rPr>
              <a:t>/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200" b="0" i="1" spc="-37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4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195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Pick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until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capacity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D4F39"/>
                </a:solidFill>
              </a:rPr>
              <a:t>Running</a:t>
            </a:r>
            <a:r>
              <a:rPr spc="-55" dirty="0">
                <a:solidFill>
                  <a:srgbClr val="CD4F39"/>
                </a:solidFill>
              </a:rPr>
              <a:t> </a:t>
            </a:r>
            <a:r>
              <a:rPr spc="-10" dirty="0">
                <a:solidFill>
                  <a:srgbClr val="CD4F39"/>
                </a:solidFill>
              </a:rPr>
              <a:t>time?</a:t>
            </a: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Sorting?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Loop?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54" baseline="4629" dirty="0">
                <a:latin typeface="Arial"/>
                <a:cs typeface="Arial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sz="12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200" b="0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sz="1200" b="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200" b="0" i="1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60" dirty="0">
                <a:solidFill>
                  <a:srgbClr val="000000"/>
                </a:solidFill>
                <a:latin typeface="Tahoma"/>
                <a:cs typeface="Tahoma"/>
              </a:rPr>
              <a:t>log</a:t>
            </a:r>
            <a:r>
              <a:rPr sz="1200" b="0" spc="-1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200" b="0" spc="-25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45192"/>
            <a:ext cx="395097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45192"/>
            <a:ext cx="397637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optimal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divide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into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fractions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35"/>
              </a:spcBef>
            </a:pPr>
            <a:r>
              <a:rPr dirty="0"/>
              <a:t>Designing</a:t>
            </a:r>
            <a:r>
              <a:rPr spc="105" dirty="0"/>
              <a:t> </a:t>
            </a:r>
            <a:r>
              <a:rPr dirty="0"/>
              <a:t>algorithms</a:t>
            </a:r>
            <a:r>
              <a:rPr spc="105" dirty="0"/>
              <a:t> </a:t>
            </a:r>
            <a:r>
              <a:rPr dirty="0"/>
              <a:t>is</a:t>
            </a:r>
            <a:r>
              <a:rPr spc="105" dirty="0"/>
              <a:t> </a:t>
            </a:r>
            <a:r>
              <a:rPr spc="-10" dirty="0"/>
              <a:t>tricky!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944784"/>
            <a:ext cx="2865755" cy="13061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351790" algn="ctr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single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recipe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solves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  <a:p>
            <a:pPr marR="302260" algn="ct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...but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useful</a:t>
            </a:r>
            <a:r>
              <a:rPr sz="1000" spc="-10" dirty="0">
                <a:latin typeface="Arial"/>
                <a:cs typeface="Arial"/>
              </a:rPr>
              <a:t> principles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“Divide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conquer”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(e.g.,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merge</a:t>
            </a:r>
            <a:r>
              <a:rPr sz="1000" spc="-20" dirty="0">
                <a:latin typeface="Arial"/>
                <a:cs typeface="Arial"/>
              </a:rPr>
              <a:t> sort)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algorithms</a:t>
            </a:r>
            <a:r>
              <a:rPr sz="1000" spc="-10" dirty="0">
                <a:latin typeface="Arial"/>
                <a:cs typeface="Arial"/>
              </a:rPr>
              <a:t> (today)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5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Dynamic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programming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(for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discover...)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45192"/>
            <a:ext cx="4001770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optimal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divide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into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fractions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00">
              <a:latin typeface="Arial"/>
              <a:cs typeface="Arial"/>
            </a:endParaRPr>
          </a:p>
          <a:p>
            <a:pPr marL="63500" marR="18796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Here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different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approach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correct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— </a:t>
            </a:r>
            <a:r>
              <a:rPr sz="1000" dirty="0">
                <a:latin typeface="Arial"/>
                <a:cs typeface="Arial"/>
              </a:rPr>
              <a:t>dynamic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programming</a:t>
            </a:r>
            <a:endParaRPr sz="1000">
              <a:latin typeface="Arial"/>
              <a:cs typeface="Arial"/>
            </a:endParaRPr>
          </a:p>
          <a:p>
            <a:pPr marL="316230" marR="156845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Exploit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possible capacities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Correct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solution,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(“pseudo-polynomial”)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dirty="0"/>
              <a:t>Many</a:t>
            </a:r>
            <a:r>
              <a:rPr spc="95" dirty="0"/>
              <a:t> </a:t>
            </a:r>
            <a:r>
              <a:rPr dirty="0"/>
              <a:t>important</a:t>
            </a:r>
            <a:r>
              <a:rPr spc="95" dirty="0"/>
              <a:t> </a:t>
            </a:r>
            <a:r>
              <a:rPr dirty="0"/>
              <a:t>problems</a:t>
            </a:r>
            <a:r>
              <a:rPr spc="95" dirty="0"/>
              <a:t> </a:t>
            </a:r>
            <a:r>
              <a:rPr dirty="0"/>
              <a:t>are</a:t>
            </a:r>
            <a:r>
              <a:rPr spc="95" dirty="0"/>
              <a:t> </a:t>
            </a:r>
            <a:r>
              <a:rPr spc="-10" dirty="0"/>
              <a:t>intractable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99016"/>
            <a:ext cx="34226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Tractable</a:t>
            </a:r>
            <a:r>
              <a:rPr sz="9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problem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Solvable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polynomial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baseline="37037" dirty="0">
                <a:latin typeface="Arial"/>
                <a:cs typeface="Arial"/>
              </a:rPr>
              <a:t>k</a:t>
            </a:r>
            <a:r>
              <a:rPr sz="900" i="1" spc="-89" baseline="37037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dirty="0"/>
              <a:t>Many</a:t>
            </a:r>
            <a:r>
              <a:rPr spc="95" dirty="0"/>
              <a:t> </a:t>
            </a:r>
            <a:r>
              <a:rPr dirty="0"/>
              <a:t>important</a:t>
            </a:r>
            <a:r>
              <a:rPr spc="95" dirty="0"/>
              <a:t> </a:t>
            </a:r>
            <a:r>
              <a:rPr dirty="0"/>
              <a:t>problems</a:t>
            </a:r>
            <a:r>
              <a:rPr spc="95" dirty="0"/>
              <a:t> </a:t>
            </a:r>
            <a:r>
              <a:rPr dirty="0"/>
              <a:t>are</a:t>
            </a:r>
            <a:r>
              <a:rPr spc="95" dirty="0"/>
              <a:t> </a:t>
            </a:r>
            <a:r>
              <a:rPr spc="-10" dirty="0"/>
              <a:t>intractable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399016"/>
            <a:ext cx="363092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Tractable</a:t>
            </a:r>
            <a:r>
              <a:rPr sz="9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problem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Solvable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polynomial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baseline="37037" dirty="0">
                <a:latin typeface="Arial"/>
                <a:cs typeface="Arial"/>
              </a:rPr>
              <a:t>k</a:t>
            </a:r>
            <a:r>
              <a:rPr sz="900" i="1" spc="-89" baseline="37037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900">
              <a:latin typeface="Arial"/>
              <a:cs typeface="Arial"/>
            </a:endParaRPr>
          </a:p>
          <a:p>
            <a:pPr marL="38100" marR="17780">
              <a:lnSpc>
                <a:spcPct val="116700"/>
              </a:lnSpc>
            </a:pPr>
            <a:r>
              <a:rPr sz="900" dirty="0">
                <a:latin typeface="Arial"/>
                <a:cs typeface="Arial"/>
              </a:rPr>
              <a:t>Finding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shortest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route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Pikachu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nest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(Dijkstra’s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algorithm)</a:t>
            </a:r>
            <a:r>
              <a:rPr sz="900" spc="-25" dirty="0">
                <a:latin typeface="Arial"/>
                <a:cs typeface="Arial"/>
              </a:rPr>
              <a:t> vs. </a:t>
            </a:r>
            <a:r>
              <a:rPr sz="900" dirty="0">
                <a:latin typeface="Arial"/>
                <a:cs typeface="Arial"/>
              </a:rPr>
              <a:t>finding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shortest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tour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all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Pokemon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nests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1" y="1114308"/>
            <a:ext cx="3110431" cy="12718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894" y="2421487"/>
            <a:ext cx="3416935" cy="7670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900" dirty="0">
                <a:latin typeface="Arial"/>
                <a:cs typeface="Arial"/>
              </a:rPr>
              <a:t>Example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intractability: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traveling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salesperson</a:t>
            </a:r>
            <a:r>
              <a:rPr sz="9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problem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(TSP)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undirected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graph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non-negative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costs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Goal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minimum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tour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visiting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Conjecture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polynomial-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algorithm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solution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125" y="3211634"/>
            <a:ext cx="2085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10" dirty="0">
                <a:latin typeface="Arial"/>
                <a:cs typeface="Arial"/>
              </a:rPr>
              <a:t> approximate </a:t>
            </a:r>
            <a:r>
              <a:rPr sz="900" dirty="0">
                <a:latin typeface="Arial"/>
                <a:cs typeface="Arial"/>
              </a:rPr>
              <a:t>solution</a:t>
            </a:r>
            <a:r>
              <a:rPr sz="900" spc="-10" dirty="0">
                <a:latin typeface="Arial"/>
                <a:cs typeface="Arial"/>
              </a:rPr>
              <a:t> instead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551" y="3301791"/>
            <a:ext cx="348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14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35"/>
              </a:spcBef>
            </a:pPr>
            <a:r>
              <a:rPr dirty="0"/>
              <a:t>Recent</a:t>
            </a:r>
            <a:r>
              <a:rPr spc="75" dirty="0"/>
              <a:t> </a:t>
            </a:r>
            <a:r>
              <a:rPr dirty="0"/>
              <a:t>advances</a:t>
            </a:r>
            <a:r>
              <a:rPr spc="8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TSP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514"/>
            <a:ext cx="3827779" cy="18116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Arial"/>
                <a:cs typeface="Arial"/>
              </a:rPr>
              <a:t>“...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[U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Washington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researchers]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subtract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1400"/>
              </a:lnSpc>
            </a:pPr>
            <a:r>
              <a:rPr sz="1200" dirty="0">
                <a:latin typeface="Arial"/>
                <a:cs typeface="Arial"/>
              </a:rPr>
              <a:t>0.2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billionth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trillionth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trillionth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percent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[out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Christofides’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50%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guarantee].”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0" algn="just">
              <a:lnSpc>
                <a:spcPct val="111400"/>
              </a:lnSpc>
            </a:pPr>
            <a:r>
              <a:rPr sz="1200" i="1" dirty="0">
                <a:latin typeface="Arial"/>
                <a:cs typeface="Arial"/>
              </a:rPr>
              <a:t>“This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is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result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have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wanted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career,”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said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David </a:t>
            </a:r>
            <a:r>
              <a:rPr sz="1200" dirty="0">
                <a:latin typeface="Arial"/>
                <a:cs typeface="Arial"/>
              </a:rPr>
              <a:t>Williamson of Cornell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University,</a:t>
            </a:r>
            <a:r>
              <a:rPr sz="1200" dirty="0">
                <a:latin typeface="Arial"/>
                <a:cs typeface="Arial"/>
              </a:rPr>
              <a:t> who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 been </a:t>
            </a:r>
            <a:r>
              <a:rPr sz="1200" spc="-10" dirty="0">
                <a:latin typeface="Arial"/>
                <a:cs typeface="Arial"/>
              </a:rPr>
              <a:t>studying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traveling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salesperson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since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1980s.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Quanta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Magazine,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8</a:t>
            </a:r>
            <a:r>
              <a:rPr sz="1200" b="1" spc="-40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October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2020.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54779"/>
            <a:ext cx="3383915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54779"/>
            <a:ext cx="3409315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bad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Example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values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500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501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54779"/>
            <a:ext cx="382524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bad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Example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values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500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501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162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scenario”: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single)</a:t>
            </a:r>
            <a:r>
              <a:rPr sz="1000" spc="-10" dirty="0">
                <a:latin typeface="Arial"/>
                <a:cs typeface="Arial"/>
              </a:rPr>
              <a:t> extremely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valuable </a:t>
            </a:r>
            <a:r>
              <a:rPr sz="1000" dirty="0">
                <a:latin typeface="Arial"/>
                <a:cs typeface="Arial"/>
              </a:rPr>
              <a:t>object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-10" dirty="0">
                <a:latin typeface="Arial"/>
                <a:cs typeface="Arial"/>
              </a:rPr>
              <a:t> knapsack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115"/>
            <a:ext cx="379095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64115"/>
            <a:ext cx="381635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278130" marR="42545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64115"/>
            <a:ext cx="38417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290830" marR="43815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gets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least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50%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maximum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possible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7728" y="85366"/>
            <a:ext cx="1632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7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036503"/>
            <a:ext cx="3099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D4F39"/>
                </a:solidFill>
              </a:rPr>
              <a:t>Rough</a:t>
            </a:r>
            <a:r>
              <a:rPr sz="1000" spc="-25" dirty="0">
                <a:solidFill>
                  <a:srgbClr val="CD4F39"/>
                </a:solidFill>
              </a:rPr>
              <a:t> </a:t>
            </a:r>
            <a:r>
              <a:rPr sz="1000" dirty="0">
                <a:solidFill>
                  <a:srgbClr val="CD4F39"/>
                </a:solidFill>
              </a:rPr>
              <a:t>idea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make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simple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/>
              <a:t>myopic</a:t>
            </a:r>
            <a:r>
              <a:rPr sz="1000" spc="-25" dirty="0"/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decisions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iteratively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64115"/>
            <a:ext cx="3971925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47955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303530" marR="555625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gets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least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50%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maximum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possible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scenario”: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extremely valuable </a:t>
            </a:r>
            <a:r>
              <a:rPr sz="1000" dirty="0">
                <a:latin typeface="Arial"/>
                <a:cs typeface="Arial"/>
              </a:rPr>
              <a:t>objects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-10" dirty="0">
                <a:latin typeface="Arial"/>
                <a:cs typeface="Arial"/>
              </a:rPr>
              <a:t> knapsack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Still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better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them: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50%</a:t>
            </a:r>
            <a:endParaRPr sz="1000">
              <a:latin typeface="Arial"/>
              <a:cs typeface="Arial"/>
            </a:endParaRPr>
          </a:p>
          <a:p>
            <a:pPr marL="303530" marR="312420" indent="-161925">
              <a:lnSpc>
                <a:spcPct val="114599"/>
              </a:lnSpc>
              <a:spcBef>
                <a:spcPts val="2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Often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665" dirty="0">
                <a:latin typeface="Georgia"/>
                <a:cs typeface="Georgia"/>
              </a:rPr>
              <a:t>!</a:t>
            </a:r>
            <a:r>
              <a:rPr sz="1000" i="1" spc="30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choice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out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17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132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39267"/>
            <a:ext cx="3972560" cy="18592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Some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problems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inherently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intractable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Knapsack,</a:t>
            </a:r>
            <a:r>
              <a:rPr sz="1200" spc="-10" dirty="0">
                <a:latin typeface="Arial"/>
                <a:cs typeface="Arial"/>
              </a:rPr>
              <a:t> traveling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salesperson</a:t>
            </a:r>
            <a:endParaRPr sz="1200">
              <a:latin typeface="Arial"/>
              <a:cs typeface="Arial"/>
            </a:endParaRPr>
          </a:p>
          <a:p>
            <a:pPr marL="303530" marR="431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Greedy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algorithms,</a:t>
            </a:r>
            <a:r>
              <a:rPr sz="1200" spc="-10" dirty="0">
                <a:latin typeface="Arial"/>
                <a:cs typeface="Arial"/>
              </a:rPr>
              <a:t> approximations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heuristics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can </a:t>
            </a:r>
            <a:r>
              <a:rPr sz="1200" spc="-20" dirty="0">
                <a:latin typeface="Arial"/>
                <a:cs typeface="Arial"/>
              </a:rPr>
              <a:t>help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Review</a:t>
            </a:r>
            <a:r>
              <a:rPr sz="1200" b="1" spc="-7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exercises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Knapsack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fantasy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football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Pandas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18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32126" y="85366"/>
            <a:ext cx="544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92920"/>
            <a:ext cx="3911600" cy="614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26060" algn="l"/>
              </a:tabLst>
            </a:pPr>
            <a:r>
              <a:rPr sz="1400" dirty="0">
                <a:latin typeface="Arial"/>
                <a:cs typeface="Arial"/>
              </a:rPr>
              <a:t>Greedy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knapsack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226060" algn="l"/>
              </a:tabLst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Wrap-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19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21903" y="85366"/>
            <a:ext cx="764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Wrap-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98870"/>
            <a:ext cx="1836420" cy="1224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Arial"/>
                <a:cs typeface="Arial"/>
              </a:rPr>
              <a:t>Module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wrap-</a:t>
            </a:r>
            <a:r>
              <a:rPr sz="1400" spc="-2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1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did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1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next?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59839" y="85366"/>
            <a:ext cx="108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183396"/>
            <a:ext cx="1320165" cy="90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16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16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Programming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7294" y="85366"/>
            <a:ext cx="2475865" cy="806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Variables,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objects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5366"/>
            <a:ext cx="2475865" cy="806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Variables,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objects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1174418"/>
            <a:ext cx="3463920" cy="14226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757629"/>
            <a:ext cx="6064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Quora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486" y="85366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538246"/>
            <a:ext cx="3499177" cy="185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513954"/>
            <a:ext cx="8883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Google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maps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22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2862234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Recipes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solving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676" y="287871"/>
            <a:ext cx="2951593" cy="25164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2978241"/>
            <a:ext cx="951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Economist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23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61125"/>
            <a:ext cx="3540760" cy="9544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290830" marR="304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1036503"/>
            <a:ext cx="3150235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Rough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idea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simple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myopic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decisions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iteratively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000" spc="-2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analyse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running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always correct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61125"/>
            <a:ext cx="3566160" cy="16179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303530" marR="431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Automation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Python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Accessing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analysing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61125"/>
            <a:ext cx="3842385" cy="25228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316230" marR="30607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Automation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Python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Accessing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analysing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Learning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general-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purpose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programming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language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9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Future-proofing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Conversant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 </a:t>
            </a:r>
            <a:r>
              <a:rPr sz="1200" spc="-10" dirty="0">
                <a:latin typeface="Arial"/>
                <a:cs typeface="Arial"/>
              </a:rPr>
              <a:t>engineers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6207" y="85366"/>
            <a:ext cx="1696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not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76092"/>
                </a:solidFill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5376" y="85366"/>
            <a:ext cx="2756535" cy="9188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315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not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76092"/>
                </a:solidFill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we</a:t>
            </a:r>
            <a:r>
              <a:rPr spc="65" dirty="0"/>
              <a:t> </a:t>
            </a:r>
            <a:r>
              <a:rPr dirty="0"/>
              <a:t>did</a:t>
            </a:r>
            <a:r>
              <a:rPr spc="60" dirty="0"/>
              <a:t> </a:t>
            </a:r>
            <a:r>
              <a:rPr dirty="0"/>
              <a:t>not</a:t>
            </a:r>
            <a:r>
              <a:rPr spc="65" dirty="0"/>
              <a:t> </a:t>
            </a:r>
            <a:r>
              <a:rPr spc="-3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976" y="647423"/>
            <a:ext cx="2726055" cy="9105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92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dirty="0">
                <a:latin typeface="Arial"/>
                <a:cs typeface="Arial"/>
              </a:rPr>
              <a:t>???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“Code”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Charles</a:t>
            </a:r>
            <a:r>
              <a:rPr sz="1200" spc="-10" dirty="0">
                <a:latin typeface="Arial"/>
                <a:cs typeface="Arial"/>
              </a:rPr>
              <a:t> Petzold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we</a:t>
            </a:r>
            <a:r>
              <a:rPr spc="65" dirty="0"/>
              <a:t> </a:t>
            </a:r>
            <a:r>
              <a:rPr dirty="0"/>
              <a:t>did</a:t>
            </a:r>
            <a:r>
              <a:rPr spc="60" dirty="0"/>
              <a:t> </a:t>
            </a:r>
            <a:r>
              <a:rPr dirty="0"/>
              <a:t>not</a:t>
            </a:r>
            <a:r>
              <a:rPr spc="65" dirty="0"/>
              <a:t> </a:t>
            </a:r>
            <a:r>
              <a:rPr spc="-3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276" y="647423"/>
            <a:ext cx="3541395" cy="207645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  <a:p>
            <a:pPr marR="832485" algn="r">
              <a:lnSpc>
                <a:spcPct val="100000"/>
              </a:lnSpc>
              <a:spcBef>
                <a:spcPts val="92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dirty="0">
                <a:latin typeface="Arial"/>
                <a:cs typeface="Arial"/>
              </a:rPr>
              <a:t>???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R="849630" algn="r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“Code”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Charles</a:t>
            </a:r>
            <a:r>
              <a:rPr sz="1200" spc="-10" dirty="0">
                <a:latin typeface="Arial"/>
                <a:cs typeface="Arial"/>
              </a:rPr>
              <a:t> Petzold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0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Mathematical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proofs</a:t>
            </a:r>
            <a:endParaRPr sz="1400">
              <a:latin typeface="Arial"/>
              <a:cs typeface="Arial"/>
            </a:endParaRPr>
          </a:p>
          <a:p>
            <a:pPr marL="255270" marR="290195" indent="-205104">
              <a:lnSpc>
                <a:spcPts val="1390"/>
              </a:lnSpc>
              <a:spcBef>
                <a:spcPts val="11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interesting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</a:t>
            </a:r>
            <a:r>
              <a:rPr sz="1400" spc="-10" dirty="0">
                <a:latin typeface="Arial"/>
                <a:cs typeface="Arial"/>
              </a:rPr>
              <a:t>structures...</a:t>
            </a:r>
            <a:endParaRPr sz="14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325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“Introduction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Algorithms”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Cormen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743" y="85366"/>
            <a:ext cx="1708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Personal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use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118067"/>
            <a:ext cx="19824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lang="en-IN" sz="1400" spc="-10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743" y="85366"/>
            <a:ext cx="1708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Personal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use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036843"/>
            <a:ext cx="3333115" cy="6254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London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1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work-related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things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2980">
              <a:lnSpc>
                <a:spcPct val="100000"/>
              </a:lnSpc>
              <a:spcBef>
                <a:spcPts val="135"/>
              </a:spcBef>
            </a:pPr>
            <a:r>
              <a:rPr dirty="0"/>
              <a:t>Personal</a:t>
            </a:r>
            <a:r>
              <a:rPr spc="70" dirty="0"/>
              <a:t> </a:t>
            </a:r>
            <a:r>
              <a:rPr dirty="0"/>
              <a:t>use</a:t>
            </a:r>
            <a:r>
              <a:rPr spc="70" dirty="0"/>
              <a:t> </a:t>
            </a:r>
            <a:r>
              <a:rPr spc="-2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376" y="1036843"/>
            <a:ext cx="3333115" cy="1187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London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1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work-related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things</a:t>
            </a:r>
            <a:endParaRPr sz="1400">
              <a:latin typeface="Arial"/>
              <a:cs typeface="Arial"/>
            </a:endParaRPr>
          </a:p>
          <a:p>
            <a:pPr marL="217170" marR="48895" indent="-205104">
              <a:lnSpc>
                <a:spcPct val="122700"/>
              </a:lnSpc>
              <a:spcBef>
                <a:spcPts val="30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6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Analysed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experimental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novel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breadth-first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10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46206"/>
            <a:ext cx="3307079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10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506065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494" y="746206"/>
            <a:ext cx="3927475" cy="187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  <a:spcBef>
                <a:spcPts val="1150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  <a:tabLst>
                <a:tab pos="15062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25" y="85366"/>
            <a:ext cx="2760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75664"/>
            <a:ext cx="1943889" cy="1295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25" y="85366"/>
            <a:ext cx="2760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65860"/>
            <a:ext cx="1943889" cy="129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3721" y="486213"/>
            <a:ext cx="1136978" cy="1518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60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Designing algorithms is tricky!</vt:lpstr>
      <vt:lpstr>Designing algorithms is tricky!</vt:lpstr>
      <vt:lpstr>Rough idea: make simple myopic decisions iteratively</vt:lpstr>
      <vt:lpstr>Greedy algorithms</vt:lpstr>
      <vt:lpstr>Knapsack problem</vt:lpstr>
      <vt:lpstr>Knapsack problem</vt:lpstr>
      <vt:lpstr>PowerPoint Presentation</vt:lpstr>
      <vt:lpstr>PowerPoint Presentation</vt:lpstr>
      <vt:lpstr>Knapsack problem applications</vt:lpstr>
      <vt:lpstr>PowerPoint Presentation</vt:lpstr>
      <vt:lpstr>Two-item example</vt:lpstr>
      <vt:lpstr>Two-item example</vt:lpstr>
      <vt:lpstr>Go through all possibilities?</vt:lpstr>
      <vt:lpstr>Go through all possibilities?</vt:lpstr>
      <vt:lpstr>Greedy approaches for knapsack problem</vt:lpstr>
      <vt:lpstr>Greedy approaches for knapsack problem</vt:lpstr>
      <vt:lpstr>Greedy approaches for knapsack problem</vt:lpstr>
      <vt:lpstr>Greedy approaches for knapsack problem</vt:lpstr>
      <vt:lpstr>PowerPoint Presentation</vt:lpstr>
      <vt:lpstr>Greedy algorithms for knapsack</vt:lpstr>
      <vt:lpstr>Greedy algorithms for knapsack</vt:lpstr>
      <vt:lpstr>Greedy algorithms for knapsack</vt:lpstr>
      <vt:lpstr>Greedy algorithms for knapsack</vt:lpstr>
      <vt:lpstr>Greedy algorithm for knapsack</vt:lpstr>
      <vt:lpstr>Greedy algorithm for knapsack</vt:lpstr>
      <vt:lpstr>Greedy algorithm for knapsack</vt:lpstr>
      <vt:lpstr>Is the algorithm correct?</vt:lpstr>
      <vt:lpstr>Is the algorithm correct?</vt:lpstr>
      <vt:lpstr>Is the algorithm correct?</vt:lpstr>
      <vt:lpstr>Many important problems are intractable</vt:lpstr>
      <vt:lpstr>Many important problems are intractable</vt:lpstr>
      <vt:lpstr>Recent advances in TSP</vt:lpstr>
      <vt:lpstr>Greedy knapsack heuristic</vt:lpstr>
      <vt:lpstr>Greedy knapsack heuristic</vt:lpstr>
      <vt:lpstr>Greedy knapsack heuristic</vt:lpstr>
      <vt:lpstr>Better greedy knapsack heuristic</vt:lpstr>
      <vt:lpstr>Better greedy knapsack heuristic</vt:lpstr>
      <vt:lpstr>Better greedy knapsack heuristic</vt:lpstr>
      <vt:lpstr>Better greedy knapsack heuristic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Takeaways</vt:lpstr>
      <vt:lpstr>Takeaways</vt:lpstr>
      <vt:lpstr>PowerPoint Presentation</vt:lpstr>
      <vt:lpstr>PowerPoint Presentation</vt:lpstr>
      <vt:lpstr>What we did not do</vt:lpstr>
      <vt:lpstr>What we did not do</vt:lpstr>
      <vt:lpstr>PowerPoint Presentation</vt:lpstr>
      <vt:lpstr>PowerPoint Presentation</vt:lpstr>
      <vt:lpstr>Personal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Achyuthuni Sri Harsha</cp:lastModifiedBy>
  <cp:revision>1</cp:revision>
  <dcterms:created xsi:type="dcterms:W3CDTF">2025-09-24T08:35:55Z</dcterms:created>
  <dcterms:modified xsi:type="dcterms:W3CDTF">2025-09-24T08:57:24Z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2025-09-24T00:00:00Z</vt:filetime>
  </property>
  <property fmtid="{D5CDD505-2E9C-101B-9397-08002B2CF9AE}" pid="5" name="Producer">
    <vt:lpwstr>iOS Version 26.0 (Build 23A341) Quartz PDFContext</vt:lpwstr>
  </property>
</Properties>
</file>