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Default Extension="png" ContentType="image/png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572000" y="0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0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572000" y="0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0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572000" y="0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0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939" y="324358"/>
            <a:ext cx="8592210" cy="7736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711579"/>
            <a:ext cx="8074025" cy="3501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ivorce360.com/content/divorcecalculator.aspx" TargetMode="Externa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hyperlink" Target="http://www.nytimes.com/interactive/2015/0" TargetMode="Externa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youtube.com/watch?v=d3U-edWobpw" TargetMode="Externa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leyindia.com/business-analytics-the-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object 3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0" y="6553199"/>
            <a:ext cx="9144000" cy="304800"/>
            <a:chOff x="0" y="6553199"/>
            <a:chExt cx="9144000" cy="304800"/>
          </a:xfrm>
        </p:grpSpPr>
        <p:sp>
          <p:nvSpPr>
            <p:cNvPr id="6" name="object 6" descr=""/>
            <p:cNvSpPr/>
            <p:nvPr/>
          </p:nvSpPr>
          <p:spPr>
            <a:xfrm>
              <a:off x="457200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0" y="3500628"/>
            <a:ext cx="5420867" cy="11018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553199"/>
            <a:ext cx="9144000" cy="304800"/>
            <a:chOff x="0" y="6553199"/>
            <a:chExt cx="9144000" cy="304800"/>
          </a:xfrm>
        </p:grpSpPr>
        <p:sp>
          <p:nvSpPr>
            <p:cNvPr id="3" name="object 3" descr=""/>
            <p:cNvSpPr/>
            <p:nvPr/>
          </p:nvSpPr>
          <p:spPr>
            <a:xfrm>
              <a:off x="457200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581913"/>
            <a:ext cx="58407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77695" algn="l"/>
                <a:tab pos="2609850" algn="l"/>
                <a:tab pos="4263390" algn="l"/>
              </a:tabLst>
            </a:pPr>
            <a:r>
              <a:rPr dirty="0" spc="165"/>
              <a:t>Analytics</a:t>
            </a:r>
            <a:r>
              <a:rPr dirty="0"/>
              <a:t>	</a:t>
            </a:r>
            <a:r>
              <a:rPr dirty="0" sz="3200" spc="75"/>
              <a:t>for</a:t>
            </a:r>
            <a:r>
              <a:rPr dirty="0" sz="3200"/>
              <a:t>	</a:t>
            </a:r>
            <a:r>
              <a:rPr dirty="0" spc="100"/>
              <a:t>Problem</a:t>
            </a:r>
            <a:r>
              <a:rPr dirty="0"/>
              <a:t>	</a:t>
            </a:r>
            <a:r>
              <a:rPr dirty="0" sz="3200" spc="195"/>
              <a:t>Solving</a:t>
            </a:r>
            <a:endParaRPr sz="3200"/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1238452"/>
            <a:ext cx="7952740" cy="42037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140">
                <a:latin typeface="Trebuchet MS"/>
                <a:cs typeface="Trebuchet MS"/>
              </a:rPr>
              <a:t>Banking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350">
                <a:latin typeface="Trebuchet MS"/>
                <a:cs typeface="Trebuchet MS"/>
              </a:rPr>
              <a:t>–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Reduce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non-</a:t>
            </a:r>
            <a:r>
              <a:rPr dirty="0" sz="2600" spc="-130">
                <a:latin typeface="Trebuchet MS"/>
                <a:cs typeface="Trebuchet MS"/>
              </a:rPr>
              <a:t>performing</a:t>
            </a:r>
            <a:r>
              <a:rPr dirty="0" sz="2600" spc="-105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assets,</a:t>
            </a:r>
            <a:r>
              <a:rPr dirty="0" sz="2600" spc="-305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Predict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Fraud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135">
                <a:latin typeface="Trebuchet MS"/>
                <a:cs typeface="Trebuchet MS"/>
              </a:rPr>
              <a:t>Healthcare</a:t>
            </a:r>
            <a:r>
              <a:rPr dirty="0" sz="2600" spc="-100">
                <a:latin typeface="Trebuchet MS"/>
                <a:cs typeface="Trebuchet MS"/>
              </a:rPr>
              <a:t> </a:t>
            </a:r>
            <a:r>
              <a:rPr dirty="0" sz="2600" spc="350">
                <a:latin typeface="Trebuchet MS"/>
                <a:cs typeface="Trebuchet MS"/>
              </a:rPr>
              <a:t>–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Improve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net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promoter’s</a:t>
            </a:r>
            <a:r>
              <a:rPr dirty="0" sz="2600" spc="-110">
                <a:latin typeface="Trebuchet MS"/>
                <a:cs typeface="Trebuchet MS"/>
              </a:rPr>
              <a:t> </a:t>
            </a:r>
            <a:r>
              <a:rPr dirty="0" sz="2600" spc="-75">
                <a:latin typeface="Trebuchet MS"/>
                <a:cs typeface="Trebuchet MS"/>
              </a:rPr>
              <a:t>score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5">
                <a:latin typeface="Trebuchet MS"/>
                <a:cs typeface="Trebuchet MS"/>
              </a:rPr>
              <a:t>(NPS)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145">
                <a:latin typeface="Trebuchet MS"/>
                <a:cs typeface="Trebuchet MS"/>
              </a:rPr>
              <a:t>Manufacturing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350">
                <a:latin typeface="Trebuchet MS"/>
                <a:cs typeface="Trebuchet MS"/>
              </a:rPr>
              <a:t>–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Reduce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inventory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management</a:t>
            </a:r>
            <a:r>
              <a:rPr dirty="0" sz="2600" spc="-100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cost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150">
                <a:latin typeface="Trebuchet MS"/>
                <a:cs typeface="Trebuchet MS"/>
              </a:rPr>
              <a:t>Retail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350">
                <a:latin typeface="Trebuchet MS"/>
                <a:cs typeface="Trebuchet MS"/>
              </a:rPr>
              <a:t>–</a:t>
            </a:r>
            <a:r>
              <a:rPr dirty="0" sz="2600" spc="-325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Assortment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planning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and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shelf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space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allocation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85115" algn="l"/>
                <a:tab pos="2418080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110">
                <a:latin typeface="Trebuchet MS"/>
                <a:cs typeface="Trebuchet MS"/>
              </a:rPr>
              <a:t>E-</a:t>
            </a:r>
            <a:r>
              <a:rPr dirty="0" sz="2600" spc="-125">
                <a:latin typeface="Trebuchet MS"/>
                <a:cs typeface="Trebuchet MS"/>
              </a:rPr>
              <a:t>commerce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350">
                <a:latin typeface="Trebuchet MS"/>
                <a:cs typeface="Trebuchet MS"/>
              </a:rPr>
              <a:t>–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35">
                <a:latin typeface="Trebuchet MS"/>
                <a:cs typeface="Trebuchet MS"/>
              </a:rPr>
              <a:t>Predict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customer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cancellations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and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Fraud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553199"/>
            <a:ext cx="9144000" cy="304800"/>
            <a:chOff x="0" y="6553199"/>
            <a:chExt cx="9144000" cy="304800"/>
          </a:xfrm>
        </p:grpSpPr>
        <p:sp>
          <p:nvSpPr>
            <p:cNvPr id="3" name="object 3" descr=""/>
            <p:cNvSpPr/>
            <p:nvPr/>
          </p:nvSpPr>
          <p:spPr>
            <a:xfrm>
              <a:off x="457200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581913"/>
            <a:ext cx="612965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77695" algn="l"/>
                <a:tab pos="2610485" algn="l"/>
                <a:tab pos="4571365" algn="l"/>
              </a:tabLst>
            </a:pPr>
            <a:r>
              <a:rPr dirty="0" spc="165"/>
              <a:t>Analytics</a:t>
            </a:r>
            <a:r>
              <a:rPr dirty="0"/>
              <a:t>	</a:t>
            </a:r>
            <a:r>
              <a:rPr dirty="0" sz="3200" spc="75"/>
              <a:t>for</a:t>
            </a:r>
            <a:r>
              <a:rPr dirty="0" sz="3200"/>
              <a:t>	</a:t>
            </a:r>
            <a:r>
              <a:rPr dirty="0" sz="3200" spc="185"/>
              <a:t>Decision</a:t>
            </a:r>
            <a:r>
              <a:rPr dirty="0" sz="3200"/>
              <a:t>	</a:t>
            </a:r>
            <a:r>
              <a:rPr dirty="0" sz="3200" spc="180"/>
              <a:t>Making</a:t>
            </a:r>
            <a:endParaRPr sz="3200"/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1238452"/>
            <a:ext cx="7517765" cy="42037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140">
                <a:latin typeface="Trebuchet MS"/>
                <a:cs typeface="Trebuchet MS"/>
              </a:rPr>
              <a:t>Banking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350">
                <a:latin typeface="Trebuchet MS"/>
                <a:cs typeface="Trebuchet MS"/>
              </a:rPr>
              <a:t>–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Loan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approval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and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interest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rate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135">
                <a:latin typeface="Trebuchet MS"/>
                <a:cs typeface="Trebuchet MS"/>
              </a:rPr>
              <a:t>Healthcare</a:t>
            </a:r>
            <a:r>
              <a:rPr dirty="0" sz="2600" spc="-100">
                <a:latin typeface="Trebuchet MS"/>
                <a:cs typeface="Trebuchet MS"/>
              </a:rPr>
              <a:t> </a:t>
            </a:r>
            <a:r>
              <a:rPr dirty="0" sz="2600" spc="350">
                <a:latin typeface="Trebuchet MS"/>
                <a:cs typeface="Trebuchet MS"/>
              </a:rPr>
              <a:t>–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Introducing</a:t>
            </a:r>
            <a:r>
              <a:rPr dirty="0" sz="2600" spc="-10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new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specialties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145">
                <a:latin typeface="Trebuchet MS"/>
                <a:cs typeface="Trebuchet MS"/>
              </a:rPr>
              <a:t>Manufacturing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350">
                <a:latin typeface="Trebuchet MS"/>
                <a:cs typeface="Trebuchet MS"/>
              </a:rPr>
              <a:t>–</a:t>
            </a:r>
            <a:r>
              <a:rPr dirty="0" sz="2600" spc="-415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Whether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to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introduce</a:t>
            </a:r>
            <a:r>
              <a:rPr dirty="0" sz="2600" spc="-100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new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product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150">
                <a:latin typeface="Trebuchet MS"/>
                <a:cs typeface="Trebuchet MS"/>
              </a:rPr>
              <a:t>Retail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350">
                <a:latin typeface="Trebuchet MS"/>
                <a:cs typeface="Trebuchet MS"/>
              </a:rPr>
              <a:t>–</a:t>
            </a:r>
            <a:r>
              <a:rPr dirty="0" sz="2600" spc="-60">
                <a:latin typeface="Trebuchet MS"/>
                <a:cs typeface="Trebuchet MS"/>
              </a:rPr>
              <a:t> Markdown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Pricing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85115" algn="l"/>
                <a:tab pos="2418080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110">
                <a:latin typeface="Trebuchet MS"/>
                <a:cs typeface="Trebuchet MS"/>
              </a:rPr>
              <a:t>E-</a:t>
            </a:r>
            <a:r>
              <a:rPr dirty="0" sz="2600" spc="-125">
                <a:latin typeface="Trebuchet MS"/>
                <a:cs typeface="Trebuchet MS"/>
              </a:rPr>
              <a:t>commerce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350">
                <a:latin typeface="Trebuchet MS"/>
                <a:cs typeface="Trebuchet MS"/>
              </a:rPr>
              <a:t>–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85">
                <a:latin typeface="Trebuchet MS"/>
                <a:cs typeface="Trebuchet MS"/>
              </a:rPr>
              <a:t>Promotions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03596" y="6548425"/>
            <a:ext cx="2907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Dinesh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Kumar,</a:t>
            </a:r>
            <a:r>
              <a:rPr dirty="0" sz="18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IIM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Bangalore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9190" y="2944749"/>
            <a:ext cx="72644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27250" algn="l"/>
                <a:tab pos="2623820" algn="l"/>
                <a:tab pos="4843780" algn="l"/>
                <a:tab pos="5576570" algn="l"/>
              </a:tabLst>
            </a:pPr>
            <a:r>
              <a:rPr dirty="0" sz="3200" spc="195"/>
              <a:t>Analytics</a:t>
            </a:r>
            <a:r>
              <a:rPr dirty="0" sz="3200"/>
              <a:t>	</a:t>
            </a:r>
            <a:r>
              <a:rPr dirty="0" sz="3200" spc="130"/>
              <a:t>is</a:t>
            </a:r>
            <a:r>
              <a:rPr dirty="0" sz="3200"/>
              <a:t>	</a:t>
            </a:r>
            <a:r>
              <a:rPr dirty="0" sz="3200" spc="160"/>
              <a:t>necessary</a:t>
            </a:r>
            <a:r>
              <a:rPr dirty="0" sz="3200"/>
              <a:t>	</a:t>
            </a:r>
            <a:r>
              <a:rPr dirty="0" sz="3200" spc="75"/>
              <a:t>for</a:t>
            </a:r>
            <a:r>
              <a:rPr dirty="0" sz="3200"/>
              <a:t>	</a:t>
            </a:r>
            <a:r>
              <a:rPr dirty="0" sz="3200" spc="130"/>
              <a:t>survival</a:t>
            </a:r>
            <a:endParaRPr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6" name="object 6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0" y="6553199"/>
            <a:ext cx="9144000" cy="304800"/>
            <a:chOff x="0" y="6553199"/>
            <a:chExt cx="9144000" cy="304800"/>
          </a:xfrm>
        </p:grpSpPr>
        <p:sp>
          <p:nvSpPr>
            <p:cNvPr id="9" name="object 9" descr=""/>
            <p:cNvSpPr/>
            <p:nvPr/>
          </p:nvSpPr>
          <p:spPr>
            <a:xfrm>
              <a:off x="457200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219200"/>
            <a:ext cx="8237220" cy="4937760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535940" y="342646"/>
            <a:ext cx="8057515" cy="5495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90" b="1">
                <a:solidFill>
                  <a:srgbClr val="C00000"/>
                </a:solidFill>
                <a:latin typeface="Cambria"/>
                <a:cs typeface="Cambria"/>
              </a:rPr>
              <a:t>Problems</a:t>
            </a:r>
            <a:r>
              <a:rPr dirty="0" sz="2400" spc="285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400" spc="135" b="1">
                <a:solidFill>
                  <a:srgbClr val="C00000"/>
                </a:solidFill>
                <a:latin typeface="Cambria"/>
                <a:cs typeface="Cambria"/>
              </a:rPr>
              <a:t>faced</a:t>
            </a:r>
            <a:r>
              <a:rPr dirty="0" sz="2400" spc="285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400" spc="105" b="1">
                <a:solidFill>
                  <a:srgbClr val="C00000"/>
                </a:solidFill>
                <a:latin typeface="Cambria"/>
                <a:cs typeface="Cambria"/>
              </a:rPr>
              <a:t>by</a:t>
            </a:r>
            <a:r>
              <a:rPr dirty="0" sz="2400" spc="290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400" spc="190" b="1">
                <a:solidFill>
                  <a:srgbClr val="C00000"/>
                </a:solidFill>
                <a:latin typeface="Cambria"/>
                <a:cs typeface="Cambria"/>
              </a:rPr>
              <a:t>E-</a:t>
            </a:r>
            <a:r>
              <a:rPr dirty="0" sz="2400" spc="165" b="1">
                <a:solidFill>
                  <a:srgbClr val="C00000"/>
                </a:solidFill>
                <a:latin typeface="Cambria"/>
                <a:cs typeface="Cambria"/>
              </a:rPr>
              <a:t>commerce</a:t>
            </a:r>
            <a:r>
              <a:rPr dirty="0" sz="2400" spc="275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400" spc="145" b="1">
                <a:solidFill>
                  <a:srgbClr val="C00000"/>
                </a:solidFill>
                <a:latin typeface="Cambria"/>
                <a:cs typeface="Cambria"/>
              </a:rPr>
              <a:t>companies</a:t>
            </a:r>
            <a:r>
              <a:rPr dirty="0" sz="2400" spc="290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400" spc="170" b="1">
                <a:solidFill>
                  <a:srgbClr val="C00000"/>
                </a:solidFill>
                <a:latin typeface="Cambria"/>
                <a:cs typeface="Cambria"/>
              </a:rPr>
              <a:t>such</a:t>
            </a:r>
            <a:r>
              <a:rPr dirty="0" sz="2400" spc="295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400" spc="90" b="1">
                <a:solidFill>
                  <a:srgbClr val="C00000"/>
                </a:solidFill>
                <a:latin typeface="Cambria"/>
                <a:cs typeface="Cambria"/>
              </a:rPr>
              <a:t>as </a:t>
            </a:r>
            <a:r>
              <a:rPr dirty="0" sz="2400" spc="155" b="1">
                <a:solidFill>
                  <a:srgbClr val="C00000"/>
                </a:solidFill>
                <a:latin typeface="Cambria"/>
                <a:cs typeface="Cambria"/>
              </a:rPr>
              <a:t>Amazon</a:t>
            </a:r>
            <a:r>
              <a:rPr dirty="0" sz="2400" spc="295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400" spc="120" b="1">
                <a:solidFill>
                  <a:srgbClr val="C00000"/>
                </a:solidFill>
                <a:latin typeface="Cambria"/>
                <a:cs typeface="Cambria"/>
              </a:rPr>
              <a:t>and</a:t>
            </a:r>
            <a:r>
              <a:rPr dirty="0" sz="2400" spc="300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400" spc="120" b="1">
                <a:solidFill>
                  <a:srgbClr val="C00000"/>
                </a:solidFill>
                <a:latin typeface="Cambria"/>
                <a:cs typeface="Cambria"/>
              </a:rPr>
              <a:t>Flipkart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120">
                <a:latin typeface="Trebuchet MS"/>
                <a:cs typeface="Trebuchet MS"/>
              </a:rPr>
              <a:t>Forecast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demand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for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each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SKU.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140">
                <a:latin typeface="Trebuchet MS"/>
                <a:cs typeface="Trebuchet MS"/>
              </a:rPr>
              <a:t>Predict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customer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cancellations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and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returns.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140">
                <a:latin typeface="Trebuchet MS"/>
                <a:cs typeface="Trebuchet MS"/>
              </a:rPr>
              <a:t>Predict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customer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contacts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215">
                <a:latin typeface="Trebuchet MS"/>
                <a:cs typeface="Trebuchet MS"/>
              </a:rPr>
              <a:t>at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customer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service.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600">
              <a:latin typeface="Trebuchet MS"/>
              <a:cs typeface="Trebuchet MS"/>
            </a:endParaRPr>
          </a:p>
          <a:p>
            <a:pPr marL="285115" marR="891540" indent="-273050">
              <a:lnSpc>
                <a:spcPct val="100000"/>
              </a:lnSpc>
              <a:tabLst>
                <a:tab pos="285115" algn="l"/>
              </a:tabLst>
            </a:pPr>
            <a:r>
              <a:rPr dirty="0" sz="1950" spc="-195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2600" spc="-145">
                <a:latin typeface="Trebuchet MS"/>
                <a:cs typeface="Trebuchet MS"/>
              </a:rPr>
              <a:t>Predict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what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customer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is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likely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to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purchase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in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655">
                <a:latin typeface="Trebuchet MS"/>
                <a:cs typeface="Trebuchet MS"/>
              </a:rPr>
              <a:t>th</a:t>
            </a:r>
            <a:r>
              <a:rPr dirty="0" sz="2600" spc="-655">
                <a:latin typeface="Trebuchet MS"/>
                <a:cs typeface="Trebuchet MS"/>
              </a:rPr>
              <a:t>e</a:t>
            </a:r>
            <a:r>
              <a:rPr dirty="0" sz="2600" spc="650">
                <a:latin typeface="Trebuchet MS"/>
                <a:cs typeface="Trebuchet MS"/>
              </a:rPr>
              <a:t>   </a:t>
            </a:r>
            <a:r>
              <a:rPr dirty="0" sz="2600" spc="-10">
                <a:latin typeface="Trebuchet MS"/>
                <a:cs typeface="Trebuchet MS"/>
              </a:rPr>
              <a:t>future?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35">
                <a:latin typeface="Trebuchet MS"/>
                <a:cs typeface="Trebuchet MS"/>
              </a:rPr>
              <a:t>How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to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optimize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delivery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system?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5" name="object 5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0" y="6553199"/>
            <a:ext cx="9144000" cy="304800"/>
            <a:chOff x="0" y="6553199"/>
            <a:chExt cx="9144000" cy="304800"/>
          </a:xfrm>
        </p:grpSpPr>
        <p:sp>
          <p:nvSpPr>
            <p:cNvPr id="8" name="object 8" descr=""/>
            <p:cNvSpPr/>
            <p:nvPr/>
          </p:nvSpPr>
          <p:spPr>
            <a:xfrm>
              <a:off x="457200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37613" y="429513"/>
            <a:ext cx="46666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48055" algn="l"/>
                <a:tab pos="2282825" algn="l"/>
              </a:tabLst>
            </a:pPr>
            <a:r>
              <a:rPr dirty="0" sz="3200" spc="160"/>
              <a:t>The</a:t>
            </a:r>
            <a:r>
              <a:rPr dirty="0" sz="3200"/>
              <a:t>	</a:t>
            </a:r>
            <a:r>
              <a:rPr dirty="0" sz="3200" spc="225"/>
              <a:t>Game</a:t>
            </a:r>
            <a:r>
              <a:rPr dirty="0" sz="3200"/>
              <a:t>	</a:t>
            </a:r>
            <a:r>
              <a:rPr dirty="0" sz="3200" spc="250"/>
              <a:t>Changers…</a:t>
            </a:r>
            <a:endParaRPr sz="3200"/>
          </a:p>
        </p:txBody>
      </p:sp>
      <p:sp>
        <p:nvSpPr>
          <p:cNvPr id="11" name="object 11" descr=""/>
          <p:cNvSpPr txBox="1"/>
          <p:nvPr/>
        </p:nvSpPr>
        <p:spPr>
          <a:xfrm>
            <a:off x="231140" y="1092073"/>
            <a:ext cx="8468360" cy="524256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285115" algn="l"/>
              </a:tabLst>
            </a:pPr>
            <a:r>
              <a:rPr dirty="0" sz="1800" spc="151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0" b="1">
                <a:solidFill>
                  <a:srgbClr val="C00000"/>
                </a:solidFill>
                <a:latin typeface="Calibri"/>
                <a:cs typeface="Calibri"/>
              </a:rPr>
              <a:t>Google</a:t>
            </a:r>
            <a:endParaRPr sz="24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  <a:spcBef>
                <a:spcPts val="505"/>
              </a:spcBef>
              <a:tabLst>
                <a:tab pos="560705" algn="l"/>
              </a:tabLst>
            </a:pPr>
            <a:r>
              <a:rPr dirty="0" sz="1800" spc="1510">
                <a:solidFill>
                  <a:srgbClr val="9FB8CD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9FB8CD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9FB8CD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20">
                <a:latin typeface="Calibri"/>
                <a:cs typeface="Calibri"/>
              </a:rPr>
              <a:t>Used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Markov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chain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rank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pages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285115" algn="l"/>
              </a:tabLst>
            </a:pPr>
            <a:r>
              <a:rPr dirty="0" sz="1800" spc="151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5" b="1">
                <a:solidFill>
                  <a:srgbClr val="C00000"/>
                </a:solidFill>
                <a:latin typeface="Calibri"/>
                <a:cs typeface="Calibri"/>
              </a:rPr>
              <a:t>Proctor</a:t>
            </a:r>
            <a:r>
              <a:rPr dirty="0" sz="2400" spc="-2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dirty="0" sz="2400" spc="-1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C00000"/>
                </a:solidFill>
                <a:latin typeface="Calibri"/>
                <a:cs typeface="Calibri"/>
              </a:rPr>
              <a:t>Gamble</a:t>
            </a:r>
            <a:endParaRPr sz="24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  <a:spcBef>
                <a:spcPts val="500"/>
              </a:spcBef>
              <a:tabLst>
                <a:tab pos="560705" algn="l"/>
              </a:tabLst>
            </a:pPr>
            <a:r>
              <a:rPr dirty="0" sz="1800" spc="1510">
                <a:solidFill>
                  <a:srgbClr val="9FB8CD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9FB8CD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9FB8CD"/>
                </a:solidFill>
                <a:latin typeface="Microsoft Sans Serif"/>
                <a:cs typeface="Microsoft Sans Serif"/>
              </a:rPr>
              <a:t>	</a:t>
            </a:r>
            <a:r>
              <a:rPr dirty="0" sz="2400">
                <a:latin typeface="Calibri"/>
                <a:cs typeface="Calibri"/>
              </a:rPr>
              <a:t>Anal</a:t>
            </a:r>
            <a:r>
              <a:rPr dirty="0" sz="2400" spc="15">
                <a:latin typeface="Calibri"/>
                <a:cs typeface="Calibri"/>
              </a:rPr>
              <a:t>y</a:t>
            </a:r>
            <a:r>
              <a:rPr dirty="0" sz="2400" spc="-5">
                <a:latin typeface="Calibri"/>
                <a:cs typeface="Calibri"/>
              </a:rPr>
              <a:t>tic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s </a:t>
            </a:r>
            <a:r>
              <a:rPr dirty="0" sz="2400" spc="-10">
                <a:latin typeface="Calibri"/>
                <a:cs typeface="Calibri"/>
              </a:rPr>
              <a:t>competitive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strategy.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285115" algn="l"/>
              </a:tabLst>
            </a:pPr>
            <a:r>
              <a:rPr dirty="0" sz="1800" spc="151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50" b="1">
                <a:solidFill>
                  <a:srgbClr val="C00000"/>
                </a:solidFill>
                <a:latin typeface="Calibri"/>
                <a:cs typeface="Calibri"/>
              </a:rPr>
              <a:t>Target</a:t>
            </a:r>
            <a:endParaRPr sz="24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  <a:spcBef>
                <a:spcPts val="490"/>
              </a:spcBef>
              <a:tabLst>
                <a:tab pos="560705" algn="l"/>
              </a:tabLst>
            </a:pPr>
            <a:r>
              <a:rPr dirty="0" sz="1800" spc="1510">
                <a:solidFill>
                  <a:srgbClr val="9FB8CD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9FB8CD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9FB8CD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Calibri"/>
                <a:cs typeface="Calibri"/>
              </a:rPr>
              <a:t>Predicts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cu</a:t>
            </a:r>
            <a:r>
              <a:rPr dirty="0" sz="2400" spc="-25">
                <a:latin typeface="Calibri"/>
                <a:cs typeface="Calibri"/>
              </a:rPr>
              <a:t>st</a:t>
            </a:r>
            <a:r>
              <a:rPr dirty="0" sz="2400">
                <a:latin typeface="Calibri"/>
                <a:cs typeface="Calibri"/>
              </a:rPr>
              <a:t>omer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pregnancy.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5115" algn="l"/>
              </a:tabLst>
            </a:pPr>
            <a:r>
              <a:rPr dirty="0" sz="1800" spc="151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5" b="1">
                <a:solidFill>
                  <a:srgbClr val="C00000"/>
                </a:solidFill>
                <a:latin typeface="Calibri"/>
                <a:cs typeface="Calibri"/>
              </a:rPr>
              <a:t>Capital</a:t>
            </a:r>
            <a:r>
              <a:rPr dirty="0" sz="2400" spc="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Calibri"/>
                <a:cs typeface="Calibri"/>
              </a:rPr>
              <a:t>One</a:t>
            </a:r>
            <a:endParaRPr sz="24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  <a:spcBef>
                <a:spcPts val="505"/>
              </a:spcBef>
              <a:tabLst>
                <a:tab pos="560705" algn="l"/>
              </a:tabLst>
            </a:pPr>
            <a:r>
              <a:rPr dirty="0" sz="1800" spc="1510">
                <a:solidFill>
                  <a:srgbClr val="9FB8CD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9FB8CD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9FB8CD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20">
                <a:latin typeface="Calibri"/>
                <a:cs typeface="Calibri"/>
              </a:rPr>
              <a:t>Identifies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mo</a:t>
            </a:r>
            <a:r>
              <a:rPr dirty="0" sz="2400" spc="-25">
                <a:latin typeface="Calibri"/>
                <a:cs typeface="Calibri"/>
              </a:rPr>
              <a:t>s</a:t>
            </a:r>
            <a:r>
              <a:rPr dirty="0" sz="2400">
                <a:latin typeface="Calibri"/>
                <a:cs typeface="Calibri"/>
              </a:rPr>
              <a:t>t</a:t>
            </a:r>
            <a:r>
              <a:rPr dirty="0" sz="2400" spc="-15">
                <a:latin typeface="Calibri"/>
                <a:cs typeface="Calibri"/>
              </a:rPr>
              <a:t> profitable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customer.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5115" algn="l"/>
              </a:tabLst>
            </a:pPr>
            <a:r>
              <a:rPr dirty="0" sz="1800" spc="151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25" b="1">
                <a:solidFill>
                  <a:srgbClr val="C00000"/>
                </a:solidFill>
                <a:latin typeface="Calibri"/>
                <a:cs typeface="Calibri"/>
              </a:rPr>
              <a:t>Hewlett</a:t>
            </a:r>
            <a:r>
              <a:rPr dirty="0" sz="240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spc="-50" b="1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dirty="0" sz="2400" b="1">
                <a:solidFill>
                  <a:srgbClr val="C00000"/>
                </a:solidFill>
                <a:latin typeface="Calibri"/>
                <a:cs typeface="Calibri"/>
              </a:rPr>
              <a:t>ac</a:t>
            </a:r>
            <a:r>
              <a:rPr dirty="0" sz="2400" spc="-20" b="1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dirty="0" sz="2400" spc="-5" b="1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z="2400" spc="-25" b="1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 sz="2400" b="1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  <a:spcBef>
                <a:spcPts val="505"/>
              </a:spcBef>
              <a:tabLst>
                <a:tab pos="560705" algn="l"/>
              </a:tabLst>
            </a:pPr>
            <a:r>
              <a:rPr dirty="0" sz="1800" spc="1510">
                <a:solidFill>
                  <a:srgbClr val="9FB8CD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9FB8CD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9FB8CD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20">
                <a:latin typeface="Calibri"/>
                <a:cs typeface="Calibri"/>
              </a:rPr>
              <a:t>Developed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“</a:t>
            </a:r>
            <a:r>
              <a:rPr dirty="0" sz="2400" spc="-5">
                <a:latin typeface="Calibri"/>
                <a:cs typeface="Calibri"/>
              </a:rPr>
              <a:t>flig</a:t>
            </a:r>
            <a:r>
              <a:rPr dirty="0" sz="2400" spc="-35">
                <a:latin typeface="Calibri"/>
                <a:cs typeface="Calibri"/>
              </a:rPr>
              <a:t>h</a:t>
            </a:r>
            <a:r>
              <a:rPr dirty="0" sz="2400">
                <a:latin typeface="Calibri"/>
                <a:cs typeface="Calibri"/>
              </a:rPr>
              <a:t>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risk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-25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-40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”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3,</a:t>
            </a:r>
            <a:r>
              <a:rPr dirty="0" sz="2400" spc="-15">
                <a:latin typeface="Calibri"/>
                <a:cs typeface="Calibri"/>
              </a:rPr>
              <a:t>3</a:t>
            </a:r>
            <a:r>
              <a:rPr dirty="0" sz="2400">
                <a:latin typeface="Calibri"/>
                <a:cs typeface="Calibri"/>
              </a:rPr>
              <a:t>0,</a:t>
            </a:r>
            <a:r>
              <a:rPr dirty="0" sz="2400" spc="-15">
                <a:latin typeface="Calibri"/>
                <a:cs typeface="Calibri"/>
              </a:rPr>
              <a:t>0</a:t>
            </a:r>
            <a:r>
              <a:rPr dirty="0" sz="2400">
                <a:latin typeface="Calibri"/>
                <a:cs typeface="Calibri"/>
              </a:rPr>
              <a:t>00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employees.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285115" algn="l"/>
              </a:tabLst>
            </a:pPr>
            <a:r>
              <a:rPr dirty="0" sz="1800" spc="151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35" b="1">
                <a:solidFill>
                  <a:srgbClr val="C00000"/>
                </a:solidFill>
                <a:latin typeface="Calibri"/>
                <a:cs typeface="Calibri"/>
              </a:rPr>
              <a:t>Obama’s</a:t>
            </a:r>
            <a:r>
              <a:rPr dirty="0" sz="2400" b="1">
                <a:solidFill>
                  <a:srgbClr val="C00000"/>
                </a:solidFill>
                <a:latin typeface="Calibri"/>
                <a:cs typeface="Calibri"/>
              </a:rPr>
              <a:t> 2</a:t>
            </a:r>
            <a:r>
              <a:rPr dirty="0" sz="2400" spc="-10" b="1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dirty="0" sz="2400" b="1">
                <a:solidFill>
                  <a:srgbClr val="C00000"/>
                </a:solidFill>
                <a:latin typeface="Calibri"/>
                <a:cs typeface="Calibri"/>
              </a:rPr>
              <a:t>12</a:t>
            </a:r>
            <a:r>
              <a:rPr dirty="0" sz="2400" spc="-1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C00000"/>
                </a:solidFill>
                <a:latin typeface="Calibri"/>
                <a:cs typeface="Calibri"/>
              </a:rPr>
              <a:t>presidential</a:t>
            </a:r>
            <a:r>
              <a:rPr dirty="0" sz="2400" spc="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Calibri"/>
                <a:cs typeface="Calibri"/>
              </a:rPr>
              <a:t>campaign.</a:t>
            </a:r>
            <a:endParaRPr sz="2400">
              <a:latin typeface="Calibri"/>
              <a:cs typeface="Calibri"/>
            </a:endParaRPr>
          </a:p>
          <a:p>
            <a:pPr marL="226060">
              <a:lnSpc>
                <a:spcPct val="100000"/>
              </a:lnSpc>
              <a:spcBef>
                <a:spcPts val="490"/>
              </a:spcBef>
              <a:tabLst>
                <a:tab pos="560705" algn="l"/>
                <a:tab pos="8455025" algn="l"/>
              </a:tabLst>
            </a:pPr>
            <a:r>
              <a:rPr dirty="0" u="dash" sz="1800" spc="415">
                <a:solidFill>
                  <a:srgbClr val="9FB8CD"/>
                </a:solidFill>
                <a:uFill>
                  <a:solidFill>
                    <a:srgbClr val="9FB8CD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dash" sz="1800" spc="1460">
                <a:solidFill>
                  <a:srgbClr val="9FB8CD"/>
                </a:solidFill>
                <a:uFill>
                  <a:solidFill>
                    <a:srgbClr val="9FB8CD"/>
                  </a:solidFill>
                </a:uFill>
                <a:latin typeface="Microsoft Sans Serif"/>
                <a:cs typeface="Microsoft Sans Serif"/>
              </a:rPr>
              <a:t>🞂</a:t>
            </a:r>
            <a:r>
              <a:rPr dirty="0" u="dash" sz="1800">
                <a:solidFill>
                  <a:srgbClr val="9FB8CD"/>
                </a:solidFill>
                <a:uFill>
                  <a:solidFill>
                    <a:srgbClr val="9FB8CD"/>
                  </a:solidFill>
                </a:uFill>
                <a:latin typeface="Microsoft Sans Serif"/>
                <a:cs typeface="Microsoft Sans Serif"/>
              </a:rPr>
              <a:t>	</a:t>
            </a:r>
            <a:r>
              <a:rPr dirty="0" u="dash" sz="2400" spc="-1070">
                <a:uFill>
                  <a:solidFill>
                    <a:srgbClr val="9FB8CD"/>
                  </a:solidFill>
                </a:uFill>
                <a:latin typeface="Calibri"/>
                <a:cs typeface="Calibri"/>
              </a:rPr>
              <a:t>Persuasion</a:t>
            </a:r>
            <a:r>
              <a:rPr dirty="0" u="dash" sz="2400" spc="15">
                <a:uFill>
                  <a:solidFill>
                    <a:srgbClr val="9FB8CD"/>
                  </a:solidFill>
                </a:uFill>
                <a:latin typeface="Calibri"/>
                <a:cs typeface="Calibri"/>
              </a:rPr>
              <a:t> </a:t>
            </a:r>
            <a:r>
              <a:rPr dirty="0" u="dash" sz="2400" spc="-10">
                <a:uFill>
                  <a:solidFill>
                    <a:srgbClr val="9FB8CD"/>
                  </a:solidFill>
                </a:uFill>
                <a:latin typeface="Calibri"/>
                <a:cs typeface="Calibri"/>
              </a:rPr>
              <a:t>Modelling.</a:t>
            </a:r>
            <a:r>
              <a:rPr dirty="0" u="dash" sz="2400">
                <a:uFill>
                  <a:solidFill>
                    <a:srgbClr val="9FB8CD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553199"/>
            <a:ext cx="9144000" cy="304800"/>
            <a:chOff x="0" y="6553199"/>
            <a:chExt cx="9144000" cy="304800"/>
          </a:xfrm>
        </p:grpSpPr>
        <p:sp>
          <p:nvSpPr>
            <p:cNvPr id="3" name="object 3" descr=""/>
            <p:cNvSpPr/>
            <p:nvPr/>
          </p:nvSpPr>
          <p:spPr>
            <a:xfrm>
              <a:off x="457200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1228" rIns="0" bIns="0" rtlCol="0" vert="horz">
            <a:spAutoFit/>
          </a:bodyPr>
          <a:lstStyle/>
          <a:p>
            <a:pPr marL="2758440">
              <a:lnSpc>
                <a:spcPct val="100000"/>
              </a:lnSpc>
              <a:spcBef>
                <a:spcPts val="95"/>
              </a:spcBef>
            </a:pPr>
            <a:r>
              <a:rPr dirty="0" spc="160"/>
              <a:t>The</a:t>
            </a:r>
            <a:r>
              <a:rPr dirty="0" spc="320"/>
              <a:t> </a:t>
            </a:r>
            <a:r>
              <a:rPr dirty="0" spc="175"/>
              <a:t>Innovators…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54939" y="1323797"/>
            <a:ext cx="8759825" cy="4660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115" algn="l"/>
                <a:tab pos="1681480" algn="l"/>
              </a:tabLst>
            </a:pPr>
            <a:r>
              <a:rPr dirty="0" sz="1800" spc="151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20" b="1">
                <a:solidFill>
                  <a:srgbClr val="C00000"/>
                </a:solidFill>
                <a:latin typeface="Calibri"/>
                <a:cs typeface="Calibri"/>
              </a:rPr>
              <a:t>OKCupid</a:t>
            </a:r>
            <a:r>
              <a:rPr dirty="0" sz="2400" spc="-20">
                <a:latin typeface="Calibri"/>
                <a:cs typeface="Calibri"/>
              </a:rPr>
              <a:t>: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P</a:t>
            </a:r>
            <a:r>
              <a:rPr dirty="0" sz="2400" spc="-35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edict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3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which</a:t>
            </a:r>
            <a:r>
              <a:rPr dirty="0" sz="2400" spc="3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online</a:t>
            </a:r>
            <a:r>
              <a:rPr dirty="0" sz="2400" spc="3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</a:t>
            </a:r>
            <a:r>
              <a:rPr dirty="0" sz="2400" spc="-25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ting</a:t>
            </a:r>
            <a:r>
              <a:rPr dirty="0" sz="2400" spc="3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messages</a:t>
            </a:r>
            <a:r>
              <a:rPr dirty="0" sz="2400" spc="3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3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mo</a:t>
            </a:r>
            <a:r>
              <a:rPr dirty="0" sz="2400" spc="-50">
                <a:latin typeface="Calibri"/>
                <a:cs typeface="Calibri"/>
              </a:rPr>
              <a:t>s</a:t>
            </a:r>
            <a:r>
              <a:rPr dirty="0" sz="2400">
                <a:latin typeface="Calibri"/>
                <a:cs typeface="Calibri"/>
              </a:rPr>
              <a:t>t</a:t>
            </a:r>
            <a:r>
              <a:rPr dirty="0" sz="2400" spc="33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likely</a:t>
            </a:r>
            <a:r>
              <a:rPr dirty="0" sz="2400" spc="330">
                <a:latin typeface="Calibri"/>
                <a:cs typeface="Calibri"/>
              </a:rPr>
              <a:t> </a:t>
            </a:r>
            <a:r>
              <a:rPr dirty="0" sz="2400" spc="-4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Calibri"/>
                <a:cs typeface="Calibri"/>
              </a:rPr>
              <a:t>get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response!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5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85115" algn="l"/>
                <a:tab pos="1814195" algn="l"/>
                <a:tab pos="2702560" algn="l"/>
                <a:tab pos="3422015" algn="l"/>
                <a:tab pos="4015104" algn="l"/>
                <a:tab pos="4730115" algn="l"/>
                <a:tab pos="5903595" algn="l"/>
                <a:tab pos="6295390" algn="l"/>
                <a:tab pos="7304405" algn="l"/>
              </a:tabLst>
            </a:pPr>
            <a:r>
              <a:rPr dirty="0" sz="1800" spc="146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0" b="1">
                <a:solidFill>
                  <a:srgbClr val="C00000"/>
                </a:solidFill>
                <a:latin typeface="Calibri"/>
                <a:cs typeface="Calibri"/>
              </a:rPr>
              <a:t>Polyphonic</a:t>
            </a:r>
            <a:r>
              <a:rPr dirty="0" sz="2400" b="1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dirty="0" sz="2400" spc="-20" b="1">
                <a:solidFill>
                  <a:srgbClr val="C00000"/>
                </a:solidFill>
                <a:latin typeface="Calibri"/>
                <a:cs typeface="Calibri"/>
              </a:rPr>
              <a:t>HMI</a:t>
            </a:r>
            <a:r>
              <a:rPr dirty="0" sz="2400" spc="-20">
                <a:latin typeface="Calibri"/>
                <a:cs typeface="Calibri"/>
              </a:rPr>
              <a:t>: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Uses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“hit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song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science</a:t>
            </a:r>
            <a:r>
              <a:rPr dirty="0" sz="2400" spc="-10">
                <a:latin typeface="Calibri"/>
                <a:cs typeface="Calibri"/>
              </a:rPr>
              <a:t>”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to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predict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commercial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tabLst>
                <a:tab pos="1670685" algn="l"/>
              </a:tabLst>
            </a:pPr>
            <a:r>
              <a:rPr dirty="0" sz="2400">
                <a:latin typeface="Calibri"/>
                <a:cs typeface="Calibri"/>
              </a:rPr>
              <a:t>success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of</a:t>
            </a:r>
            <a:r>
              <a:rPr dirty="0" sz="2400">
                <a:latin typeface="Calibri"/>
                <a:cs typeface="Calibri"/>
              </a:rPr>
              <a:t>	a</a:t>
            </a:r>
            <a:r>
              <a:rPr dirty="0" sz="2400" spc="-20">
                <a:latin typeface="Calibri"/>
                <a:cs typeface="Calibri"/>
              </a:rPr>
              <a:t> song.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5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85115" algn="l"/>
                <a:tab pos="1347470" algn="l"/>
              </a:tabLst>
            </a:pPr>
            <a:r>
              <a:rPr dirty="0" sz="1800" spc="151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0" b="1">
                <a:solidFill>
                  <a:srgbClr val="C00000"/>
                </a:solidFill>
                <a:latin typeface="Calibri"/>
                <a:cs typeface="Calibri"/>
              </a:rPr>
              <a:t>Netflix</a:t>
            </a:r>
            <a:r>
              <a:rPr dirty="0" sz="2400" spc="-10">
                <a:latin typeface="Calibri"/>
                <a:cs typeface="Calibri"/>
              </a:rPr>
              <a:t>:</a:t>
            </a:r>
            <a:r>
              <a:rPr dirty="0" sz="2400">
                <a:latin typeface="Calibri"/>
                <a:cs typeface="Calibri"/>
              </a:rPr>
              <a:t>	P</a:t>
            </a:r>
            <a:r>
              <a:rPr dirty="0" sz="2400" spc="-40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edict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movie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45">
                <a:latin typeface="Calibri"/>
                <a:cs typeface="Calibri"/>
              </a:rPr>
              <a:t>r</a:t>
            </a:r>
            <a:r>
              <a:rPr dirty="0" sz="2400" spc="-25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ting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by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cu</a:t>
            </a:r>
            <a:r>
              <a:rPr dirty="0" sz="2400" spc="-25">
                <a:latin typeface="Calibri"/>
                <a:cs typeface="Calibri"/>
              </a:rPr>
              <a:t>st</a:t>
            </a:r>
            <a:r>
              <a:rPr dirty="0" sz="2400">
                <a:latin typeface="Calibri"/>
                <a:cs typeface="Calibri"/>
              </a:rPr>
              <a:t>ome</a:t>
            </a:r>
            <a:r>
              <a:rPr dirty="0" sz="2400" spc="-3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(R</a:t>
            </a:r>
            <a:r>
              <a:rPr dirty="0" sz="2400" spc="-5">
                <a:latin typeface="Calibri"/>
                <a:cs typeface="Calibri"/>
              </a:rPr>
              <a:t>MS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1%).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5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85115" algn="l"/>
                <a:tab pos="2146300" algn="l"/>
              </a:tabLst>
            </a:pPr>
            <a:r>
              <a:rPr dirty="0" sz="1800" spc="151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5" b="1">
                <a:solidFill>
                  <a:srgbClr val="C00000"/>
                </a:solidFill>
                <a:latin typeface="Calibri"/>
                <a:cs typeface="Calibri"/>
              </a:rPr>
              <a:t>Ama</a:t>
            </a:r>
            <a:r>
              <a:rPr dirty="0" sz="2400" spc="-30" b="1">
                <a:solidFill>
                  <a:srgbClr val="C00000"/>
                </a:solidFill>
                <a:latin typeface="Calibri"/>
                <a:cs typeface="Calibri"/>
              </a:rPr>
              <a:t>z</a:t>
            </a:r>
            <a:r>
              <a:rPr dirty="0" sz="2400" b="1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dirty="0" sz="2400" spc="5" b="1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dirty="0" sz="2400" spc="-5" b="1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dirty="0" sz="2400" spc="-10" b="1">
                <a:solidFill>
                  <a:srgbClr val="C00000"/>
                </a:solidFill>
                <a:latin typeface="Calibri"/>
                <a:cs typeface="Calibri"/>
              </a:rPr>
              <a:t>co</a:t>
            </a:r>
            <a:r>
              <a:rPr dirty="0" sz="2400" spc="5" b="1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dirty="0" sz="2400">
                <a:latin typeface="Calibri"/>
                <a:cs typeface="Calibri"/>
              </a:rPr>
              <a:t>:	</a:t>
            </a:r>
            <a:r>
              <a:rPr dirty="0" sz="2400" spc="-5">
                <a:latin typeface="Calibri"/>
                <a:cs typeface="Calibri"/>
              </a:rPr>
              <a:t>35</a:t>
            </a:r>
            <a:r>
              <a:rPr dirty="0" sz="2400">
                <a:latin typeface="Calibri"/>
                <a:cs typeface="Calibri"/>
              </a:rPr>
              <a:t>%</a:t>
            </a:r>
            <a:r>
              <a:rPr dirty="0" sz="2400" spc="-15">
                <a:latin typeface="Calibri"/>
                <a:cs typeface="Calibri"/>
              </a:rPr>
              <a:t> of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sales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ome</a:t>
            </a:r>
            <a:r>
              <a:rPr dirty="0" sz="2400" spc="-15">
                <a:latin typeface="Calibri"/>
                <a:cs typeface="Calibri"/>
              </a:rPr>
              <a:t> from</a:t>
            </a:r>
            <a:r>
              <a:rPr dirty="0" sz="2400" spc="-10">
                <a:latin typeface="Calibri"/>
                <a:cs typeface="Calibri"/>
              </a:rPr>
              <a:t> product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recommendations.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5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85115" algn="l"/>
                <a:tab pos="2539365" algn="l"/>
              </a:tabLst>
            </a:pPr>
            <a:r>
              <a:rPr dirty="0" sz="1800" spc="151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5" b="1">
                <a:solidFill>
                  <a:srgbClr val="C00000"/>
                </a:solidFill>
                <a:latin typeface="Calibri"/>
                <a:cs typeface="Calibri"/>
              </a:rPr>
              <a:t>Di</a:t>
            </a:r>
            <a:r>
              <a:rPr dirty="0" sz="2400" spc="-25" b="1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dirty="0" sz="2400" spc="-5" b="1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dirty="0" sz="2400" spc="-35" b="1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 sz="2400" spc="-5" b="1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dirty="0" sz="2400" spc="10" b="1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 sz="2400" spc="-5" b="1">
                <a:solidFill>
                  <a:srgbClr val="C00000"/>
                </a:solidFill>
                <a:latin typeface="Calibri"/>
                <a:cs typeface="Calibri"/>
              </a:rPr>
              <a:t>360.</a:t>
            </a:r>
            <a:r>
              <a:rPr dirty="0" sz="2400" spc="-10" b="1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dirty="0" sz="2400" spc="-5" b="1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dirty="0" sz="2400" spc="10" b="1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dirty="0" sz="2400">
                <a:latin typeface="Calibri"/>
                <a:cs typeface="Calibri"/>
              </a:rPr>
              <a:t>:	</a:t>
            </a:r>
            <a:r>
              <a:rPr dirty="0" sz="2400" spc="-10">
                <a:latin typeface="Calibri"/>
                <a:cs typeface="Calibri"/>
              </a:rPr>
              <a:t>Predicting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success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of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u="sng" sz="2400" spc="-15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Calibri"/>
                <a:cs typeface="Calibri"/>
                <a:hlinkClick r:id="rId2"/>
              </a:rPr>
              <a:t>a</a:t>
            </a:r>
            <a:r>
              <a:rPr dirty="0" sz="2400" spc="-5">
                <a:solidFill>
                  <a:srgbClr val="B192C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marriage!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03596" y="6548425"/>
            <a:ext cx="2907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Dinesh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Kumar,</a:t>
            </a:r>
            <a:r>
              <a:rPr dirty="0" sz="18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IIM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Bangalore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5782" y="1547622"/>
            <a:ext cx="5164827" cy="46161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633598" y="2514092"/>
            <a:ext cx="1729105" cy="852169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96850" marR="5080" indent="-184785">
              <a:lnSpc>
                <a:spcPts val="3020"/>
              </a:lnSpc>
              <a:spcBef>
                <a:spcPts val="585"/>
              </a:spcBef>
            </a:pPr>
            <a:r>
              <a:rPr dirty="0" sz="2900" spc="-110">
                <a:latin typeface="Trebuchet MS"/>
                <a:cs typeface="Trebuchet MS"/>
              </a:rPr>
              <a:t>Descriptive </a:t>
            </a:r>
            <a:r>
              <a:rPr dirty="0" sz="2900" spc="-35">
                <a:latin typeface="Trebuchet MS"/>
                <a:cs typeface="Trebuchet MS"/>
              </a:rPr>
              <a:t>Analytics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775075" y="4275582"/>
            <a:ext cx="1778000" cy="852169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220979" marR="5080" indent="-208915">
              <a:lnSpc>
                <a:spcPts val="3020"/>
              </a:lnSpc>
              <a:spcBef>
                <a:spcPts val="585"/>
              </a:spcBef>
            </a:pPr>
            <a:r>
              <a:rPr dirty="0" sz="2900" spc="-150">
                <a:latin typeface="Trebuchet MS"/>
                <a:cs typeface="Trebuchet MS"/>
              </a:rPr>
              <a:t>Prescriptive </a:t>
            </a:r>
            <a:r>
              <a:rPr dirty="0" sz="2900" spc="-35">
                <a:latin typeface="Trebuchet MS"/>
                <a:cs typeface="Trebuchet MS"/>
              </a:rPr>
              <a:t>Analytics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060060" y="2567686"/>
            <a:ext cx="1493520" cy="852169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79375" marR="5080" indent="-67310">
              <a:lnSpc>
                <a:spcPts val="3020"/>
              </a:lnSpc>
              <a:spcBef>
                <a:spcPts val="585"/>
              </a:spcBef>
            </a:pPr>
            <a:r>
              <a:rPr dirty="0" sz="2900" spc="-175">
                <a:latin typeface="Trebuchet MS"/>
                <a:cs typeface="Trebuchet MS"/>
              </a:rPr>
              <a:t>Predictive </a:t>
            </a:r>
            <a:r>
              <a:rPr dirty="0" sz="2900" spc="-85">
                <a:latin typeface="Trebuchet MS"/>
                <a:cs typeface="Trebuchet MS"/>
              </a:rPr>
              <a:t>Analytics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236089" y="564642"/>
            <a:ext cx="46710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200" b="1">
                <a:solidFill>
                  <a:srgbClr val="C00000"/>
                </a:solidFill>
                <a:latin typeface="Cambria"/>
                <a:cs typeface="Cambria"/>
              </a:rPr>
              <a:t>Components</a:t>
            </a:r>
            <a:r>
              <a:rPr dirty="0" sz="2800" spc="370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800" spc="135" b="1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dirty="0" sz="2800" spc="330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800" spc="165" b="1">
                <a:solidFill>
                  <a:srgbClr val="C00000"/>
                </a:solidFill>
                <a:latin typeface="Cambria"/>
                <a:cs typeface="Cambria"/>
              </a:rPr>
              <a:t>Analytics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92125" y="2197049"/>
            <a:ext cx="1750060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latin typeface="Trebuchet MS"/>
                <a:cs typeface="Trebuchet MS"/>
              </a:rPr>
              <a:t>Data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synthesis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 spc="-30">
                <a:latin typeface="Trebuchet MS"/>
                <a:cs typeface="Trebuchet MS"/>
              </a:rPr>
              <a:t>Visualization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090409" y="1929510"/>
            <a:ext cx="15633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10">
                <a:latin typeface="Trebuchet MS"/>
                <a:cs typeface="Trebuchet MS"/>
              </a:rPr>
              <a:t>Predicting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future </a:t>
            </a:r>
            <a:r>
              <a:rPr dirty="0" sz="1800" spc="-10">
                <a:latin typeface="Trebuchet MS"/>
                <a:cs typeface="Trebuchet MS"/>
              </a:rPr>
              <a:t>events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175628" y="5206441"/>
            <a:ext cx="24517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">
                <a:latin typeface="Trebuchet MS"/>
                <a:cs typeface="Trebuchet MS"/>
              </a:rPr>
              <a:t>Optimization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and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decision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Trebuchet MS"/>
                <a:cs typeface="Trebuchet MS"/>
              </a:rPr>
              <a:t>making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object 3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0" y="6553199"/>
            <a:ext cx="9144000" cy="304800"/>
            <a:chOff x="0" y="6553199"/>
            <a:chExt cx="9144000" cy="304800"/>
          </a:xfrm>
        </p:grpSpPr>
        <p:sp>
          <p:nvSpPr>
            <p:cNvPr id="6" name="object 6" descr=""/>
            <p:cNvSpPr/>
            <p:nvPr/>
          </p:nvSpPr>
          <p:spPr>
            <a:xfrm>
              <a:off x="457200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2972561" y="2286761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944361" y="2210561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83540" y="2464130"/>
            <a:ext cx="1669414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Descriptive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Analytics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203575" y="2464130"/>
            <a:ext cx="148272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Predictive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Analytics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175628" y="2464130"/>
            <a:ext cx="1771014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Prescriptive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Analytics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83540" y="3899992"/>
            <a:ext cx="22618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What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Happened</a:t>
            </a:r>
            <a:r>
              <a:rPr dirty="0" sz="2400" spc="-50">
                <a:latin typeface="Calibri"/>
                <a:cs typeface="Calibri"/>
              </a:rPr>
              <a:t> 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203575" y="3896105"/>
            <a:ext cx="2498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What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Happen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175628" y="3896105"/>
            <a:ext cx="27235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What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Action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60">
                <a:latin typeface="Calibri"/>
                <a:cs typeface="Calibri"/>
              </a:rPr>
              <a:t>Take</a:t>
            </a:r>
            <a:r>
              <a:rPr dirty="0" sz="2400" spc="-50">
                <a:latin typeface="Calibri"/>
                <a:cs typeface="Calibri"/>
              </a:rPr>
              <a:t> 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03596" y="6548425"/>
            <a:ext cx="2907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Dinesh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Kumar,</a:t>
            </a:r>
            <a:r>
              <a:rPr dirty="0" sz="18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IIM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Bangalore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8641" y="3020949"/>
            <a:ext cx="650430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21765" algn="l"/>
                <a:tab pos="1964689" algn="l"/>
                <a:tab pos="4511040" algn="l"/>
              </a:tabLst>
            </a:pPr>
            <a:r>
              <a:rPr dirty="0" sz="3200" spc="85">
                <a:solidFill>
                  <a:srgbClr val="000000"/>
                </a:solidFill>
              </a:rPr>
              <a:t>Power</a:t>
            </a:r>
            <a:r>
              <a:rPr dirty="0" sz="3200">
                <a:solidFill>
                  <a:srgbClr val="000000"/>
                </a:solidFill>
              </a:rPr>
              <a:t>	</a:t>
            </a:r>
            <a:r>
              <a:rPr dirty="0" sz="3200" spc="130">
                <a:solidFill>
                  <a:srgbClr val="000000"/>
                </a:solidFill>
              </a:rPr>
              <a:t>of</a:t>
            </a:r>
            <a:r>
              <a:rPr dirty="0" sz="3200">
                <a:solidFill>
                  <a:srgbClr val="000000"/>
                </a:solidFill>
              </a:rPr>
              <a:t>	</a:t>
            </a:r>
            <a:r>
              <a:rPr dirty="0" sz="3200" spc="170">
                <a:solidFill>
                  <a:srgbClr val="000000"/>
                </a:solidFill>
              </a:rPr>
              <a:t>Descriptive</a:t>
            </a:r>
            <a:r>
              <a:rPr dirty="0" sz="3200">
                <a:solidFill>
                  <a:srgbClr val="000000"/>
                </a:solidFill>
              </a:rPr>
              <a:t>	</a:t>
            </a:r>
            <a:r>
              <a:rPr dirty="0" sz="3200" spc="200">
                <a:solidFill>
                  <a:srgbClr val="000000"/>
                </a:solidFill>
              </a:rPr>
              <a:t>Analytics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553199"/>
            <a:ext cx="9144000" cy="304800"/>
            <a:chOff x="0" y="6553199"/>
            <a:chExt cx="9144000" cy="304800"/>
          </a:xfrm>
        </p:grpSpPr>
        <p:sp>
          <p:nvSpPr>
            <p:cNvPr id="3" name="object 3" descr=""/>
            <p:cNvSpPr/>
            <p:nvPr/>
          </p:nvSpPr>
          <p:spPr>
            <a:xfrm>
              <a:off x="457200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3628" rIns="0" bIns="0" rtlCol="0" vert="horz">
            <a:spAutoFit/>
          </a:bodyPr>
          <a:lstStyle/>
          <a:p>
            <a:pPr marL="1388110">
              <a:lnSpc>
                <a:spcPct val="100000"/>
              </a:lnSpc>
              <a:spcBef>
                <a:spcPts val="95"/>
              </a:spcBef>
            </a:pPr>
            <a:r>
              <a:rPr dirty="0" spc="165"/>
              <a:t>London</a:t>
            </a:r>
            <a:r>
              <a:rPr dirty="0" spc="345"/>
              <a:t> </a:t>
            </a:r>
            <a:r>
              <a:rPr dirty="0" spc="155"/>
              <a:t>Cholera</a:t>
            </a:r>
            <a:r>
              <a:rPr dirty="0" spc="375"/>
              <a:t> </a:t>
            </a:r>
            <a:r>
              <a:rPr dirty="0" spc="130"/>
              <a:t>Outbreak</a:t>
            </a:r>
            <a:r>
              <a:rPr dirty="0" spc="370"/>
              <a:t> </a:t>
            </a:r>
            <a:r>
              <a:rPr dirty="0" spc="65"/>
              <a:t>-</a:t>
            </a:r>
            <a:r>
              <a:rPr dirty="0" spc="335"/>
              <a:t> </a:t>
            </a:r>
            <a:r>
              <a:rPr dirty="0" spc="160"/>
              <a:t>1854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3441191"/>
            <a:ext cx="2133600" cy="2845307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59740" y="1384757"/>
            <a:ext cx="804989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Severe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outbreak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cholera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occurred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near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Broad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Street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(now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Calibri"/>
                <a:cs typeface="Calibri"/>
              </a:rPr>
              <a:t>Broadwick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street)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Soho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district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London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1854.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500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people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died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within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10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days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outbreak,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mortality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rate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some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parts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city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high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12.8%.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object 3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287771" y="6548425"/>
            <a:ext cx="31413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Dinesh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Kumar,</a:t>
            </a:r>
            <a:r>
              <a:rPr dirty="0" sz="18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IIM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Bangalore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24025" y="1502790"/>
            <a:ext cx="6153150" cy="9099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00" marR="5080" indent="-1257935">
              <a:lnSpc>
                <a:spcPct val="100000"/>
              </a:lnSpc>
              <a:spcBef>
                <a:spcPts val="105"/>
              </a:spcBef>
            </a:pP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Business</a:t>
            </a:r>
            <a:r>
              <a:rPr dirty="0" sz="2900" spc="-3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Analytics –</a:t>
            </a:r>
            <a:r>
              <a:rPr dirty="0" sz="29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9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Science</a:t>
            </a:r>
            <a:r>
              <a:rPr dirty="0" sz="29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9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 spc="-20">
                <a:solidFill>
                  <a:srgbClr val="000000"/>
                </a:solidFill>
                <a:latin typeface="Calibri"/>
                <a:cs typeface="Calibri"/>
              </a:rPr>
              <a:t>Data 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Driven</a:t>
            </a:r>
            <a:r>
              <a:rPr dirty="0" sz="2900" spc="-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Decision</a:t>
            </a:r>
            <a:r>
              <a:rPr dirty="0" sz="2900" spc="-3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 spc="-10">
                <a:solidFill>
                  <a:srgbClr val="000000"/>
                </a:solidFill>
                <a:latin typeface="Calibri"/>
                <a:cs typeface="Calibri"/>
              </a:rPr>
              <a:t>Making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955798" y="2828925"/>
            <a:ext cx="3690620" cy="1367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 b="1">
                <a:latin typeface="Calibri"/>
                <a:cs typeface="Calibri"/>
              </a:rPr>
              <a:t>Chapter</a:t>
            </a:r>
            <a:r>
              <a:rPr dirty="0" sz="2900" spc="-55" b="1">
                <a:latin typeface="Calibri"/>
                <a:cs typeface="Calibri"/>
              </a:rPr>
              <a:t> </a:t>
            </a:r>
            <a:r>
              <a:rPr dirty="0" sz="2900" b="1">
                <a:latin typeface="Calibri"/>
                <a:cs typeface="Calibri"/>
              </a:rPr>
              <a:t>1</a:t>
            </a:r>
            <a:r>
              <a:rPr dirty="0" sz="2900" spc="-30" b="1">
                <a:latin typeface="Calibri"/>
                <a:cs typeface="Calibri"/>
              </a:rPr>
              <a:t> </a:t>
            </a:r>
            <a:r>
              <a:rPr dirty="0" sz="2900" b="1">
                <a:latin typeface="Calibri"/>
                <a:cs typeface="Calibri"/>
              </a:rPr>
              <a:t>-</a:t>
            </a:r>
            <a:r>
              <a:rPr dirty="0" sz="2900" spc="-35" b="1">
                <a:latin typeface="Calibri"/>
                <a:cs typeface="Calibri"/>
              </a:rPr>
              <a:t> </a:t>
            </a:r>
            <a:r>
              <a:rPr dirty="0" sz="2900" spc="-10" b="1">
                <a:latin typeface="Calibri"/>
                <a:cs typeface="Calibri"/>
              </a:rPr>
              <a:t>Introduction</a:t>
            </a: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2900">
              <a:latin typeface="Calibri"/>
              <a:cs typeface="Calibri"/>
            </a:endParaRPr>
          </a:p>
          <a:p>
            <a:pPr marL="502920">
              <a:lnSpc>
                <a:spcPct val="100000"/>
              </a:lnSpc>
            </a:pPr>
            <a:r>
              <a:rPr dirty="0" sz="2800" b="1">
                <a:latin typeface="Calibri"/>
                <a:cs typeface="Calibri"/>
              </a:rPr>
              <a:t>U</a:t>
            </a:r>
            <a:r>
              <a:rPr dirty="0" sz="2800" spc="-4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Dinesh</a:t>
            </a:r>
            <a:r>
              <a:rPr dirty="0" sz="2800" spc="-3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Kumar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03596" y="6548425"/>
            <a:ext cx="2907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Dinesh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Kumar,</a:t>
            </a:r>
            <a:r>
              <a:rPr dirty="0" sz="18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IIM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Bangalore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304800" y="473963"/>
            <a:ext cx="8686800" cy="5910580"/>
            <a:chOff x="304800" y="473963"/>
            <a:chExt cx="8686800" cy="591058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473963"/>
              <a:ext cx="8686800" cy="591007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77255" y="3115056"/>
              <a:ext cx="172211" cy="1722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03596" y="6548425"/>
            <a:ext cx="2907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Dinesh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Kumar,</a:t>
            </a:r>
            <a:r>
              <a:rPr dirty="0" sz="18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IIM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Bangalore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086611"/>
            <a:ext cx="6019800" cy="462686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403596" y="6548425"/>
            <a:ext cx="2907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Dinesh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Kumar,</a:t>
            </a:r>
            <a:r>
              <a:rPr dirty="0" sz="18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IIM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Bangalore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2140" y="2415666"/>
            <a:ext cx="244919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37540" algn="l"/>
                <a:tab pos="1852295" algn="l"/>
              </a:tabLst>
            </a:pPr>
            <a:r>
              <a:rPr dirty="0" sz="2400" spc="100">
                <a:solidFill>
                  <a:srgbClr val="000000"/>
                </a:solidFill>
              </a:rPr>
              <a:t>To</a:t>
            </a:r>
            <a:r>
              <a:rPr dirty="0" sz="2400">
                <a:solidFill>
                  <a:srgbClr val="000000"/>
                </a:solidFill>
              </a:rPr>
              <a:t>	</a:t>
            </a:r>
            <a:r>
              <a:rPr dirty="0" sz="2400" spc="110">
                <a:solidFill>
                  <a:srgbClr val="000000"/>
                </a:solidFill>
              </a:rPr>
              <a:t>understand </a:t>
            </a:r>
            <a:r>
              <a:rPr dirty="0" sz="2400" spc="160">
                <a:solidFill>
                  <a:srgbClr val="000000"/>
                </a:solidFill>
              </a:rPr>
              <a:t>statistics,</a:t>
            </a:r>
            <a:r>
              <a:rPr dirty="0" sz="2400">
                <a:solidFill>
                  <a:srgbClr val="000000"/>
                </a:solidFill>
              </a:rPr>
              <a:t>	</a:t>
            </a:r>
            <a:r>
              <a:rPr dirty="0" sz="2400" spc="50">
                <a:solidFill>
                  <a:srgbClr val="000000"/>
                </a:solidFill>
              </a:rPr>
              <a:t>for </a:t>
            </a:r>
            <a:r>
              <a:rPr dirty="0" sz="2400" spc="95">
                <a:solidFill>
                  <a:srgbClr val="000000"/>
                </a:solidFill>
              </a:rPr>
              <a:t>purpose.</a:t>
            </a:r>
            <a:endParaRPr sz="2400"/>
          </a:p>
        </p:txBody>
      </p:sp>
      <p:sp>
        <p:nvSpPr>
          <p:cNvPr id="7" name="object 7" descr=""/>
          <p:cNvSpPr txBox="1"/>
          <p:nvPr/>
        </p:nvSpPr>
        <p:spPr>
          <a:xfrm>
            <a:off x="3165475" y="2415666"/>
            <a:ext cx="99631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100"/>
              </a:spcBef>
            </a:pPr>
            <a:r>
              <a:rPr dirty="0" sz="2400" spc="155" b="1">
                <a:latin typeface="Cambria"/>
                <a:cs typeface="Cambria"/>
              </a:rPr>
              <a:t>God’s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2400" spc="135" b="1">
                <a:latin typeface="Cambria"/>
                <a:cs typeface="Cambria"/>
              </a:rPr>
              <a:t>these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358766" y="2415666"/>
            <a:ext cx="3220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8950" algn="l"/>
                <a:tab pos="2400935" algn="l"/>
              </a:tabLst>
            </a:pPr>
            <a:r>
              <a:rPr dirty="0" sz="2400" spc="170" b="1">
                <a:latin typeface="Cambria"/>
                <a:cs typeface="Cambria"/>
              </a:rPr>
              <a:t>thoughts,</a:t>
            </a:r>
            <a:r>
              <a:rPr dirty="0" sz="2400" b="1">
                <a:latin typeface="Cambria"/>
                <a:cs typeface="Cambria"/>
              </a:rPr>
              <a:t>	</a:t>
            </a:r>
            <a:r>
              <a:rPr dirty="0" sz="2400" spc="-25" b="1">
                <a:latin typeface="Cambria"/>
                <a:cs typeface="Cambria"/>
              </a:rPr>
              <a:t>we</a:t>
            </a:r>
            <a:r>
              <a:rPr dirty="0" sz="2400" b="1">
                <a:latin typeface="Cambria"/>
                <a:cs typeface="Cambria"/>
              </a:rPr>
              <a:t>	</a:t>
            </a:r>
            <a:r>
              <a:rPr dirty="0" sz="2400" spc="170" b="1">
                <a:latin typeface="Cambria"/>
                <a:cs typeface="Cambria"/>
              </a:rPr>
              <a:t>must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293234" y="2415666"/>
            <a:ext cx="439102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481070">
              <a:lnSpc>
                <a:spcPct val="100000"/>
              </a:lnSpc>
              <a:spcBef>
                <a:spcPts val="100"/>
              </a:spcBef>
              <a:tabLst>
                <a:tab pos="771525" algn="l"/>
                <a:tab pos="1565275" algn="l"/>
                <a:tab pos="3326129" algn="l"/>
                <a:tab pos="3898900" algn="l"/>
              </a:tabLst>
            </a:pPr>
            <a:r>
              <a:rPr dirty="0" sz="2400" spc="140" b="1">
                <a:latin typeface="Cambria"/>
                <a:cs typeface="Cambria"/>
              </a:rPr>
              <a:t>study </a:t>
            </a:r>
            <a:r>
              <a:rPr dirty="0" sz="2400" spc="30" b="1">
                <a:latin typeface="Cambria"/>
                <a:cs typeface="Cambria"/>
              </a:rPr>
              <a:t>are</a:t>
            </a:r>
            <a:r>
              <a:rPr dirty="0" sz="2400" b="1">
                <a:latin typeface="Cambria"/>
                <a:cs typeface="Cambria"/>
              </a:rPr>
              <a:t>	</a:t>
            </a:r>
            <a:r>
              <a:rPr dirty="0" sz="2400" spc="150" b="1">
                <a:latin typeface="Cambria"/>
                <a:cs typeface="Cambria"/>
              </a:rPr>
              <a:t>the</a:t>
            </a:r>
            <a:r>
              <a:rPr dirty="0" sz="2400" b="1">
                <a:latin typeface="Cambria"/>
                <a:cs typeface="Cambria"/>
              </a:rPr>
              <a:t>	</a:t>
            </a:r>
            <a:r>
              <a:rPr dirty="0" sz="2400" spc="110" b="1">
                <a:latin typeface="Cambria"/>
                <a:cs typeface="Cambria"/>
              </a:rPr>
              <a:t>measures</a:t>
            </a:r>
            <a:r>
              <a:rPr dirty="0" sz="2400" b="1">
                <a:latin typeface="Cambria"/>
                <a:cs typeface="Cambria"/>
              </a:rPr>
              <a:t>	</a:t>
            </a:r>
            <a:r>
              <a:rPr dirty="0" sz="2400" spc="80" b="1">
                <a:latin typeface="Cambria"/>
                <a:cs typeface="Cambria"/>
              </a:rPr>
              <a:t>of</a:t>
            </a:r>
            <a:r>
              <a:rPr dirty="0" sz="2400" b="1">
                <a:latin typeface="Cambria"/>
                <a:cs typeface="Cambria"/>
              </a:rPr>
              <a:t>	</a:t>
            </a:r>
            <a:r>
              <a:rPr dirty="0" sz="2400" spc="125" b="1">
                <a:latin typeface="Cambria"/>
                <a:cs typeface="Cambria"/>
              </a:rPr>
              <a:t>his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110096" y="3976192"/>
            <a:ext cx="272605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Florence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Nightingale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03596" y="6548425"/>
            <a:ext cx="2907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Dinesh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Kumar,</a:t>
            </a:r>
            <a:r>
              <a:rPr dirty="0" sz="18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IIM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Bangalore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866" rIns="0" bIns="0" rtlCol="0" vert="horz">
            <a:spAutoFit/>
          </a:bodyPr>
          <a:lstStyle/>
          <a:p>
            <a:pPr marL="2336165">
              <a:lnSpc>
                <a:spcPct val="100000"/>
              </a:lnSpc>
              <a:spcBef>
                <a:spcPts val="105"/>
              </a:spcBef>
            </a:pPr>
            <a:r>
              <a:rPr dirty="0" sz="2000" spc="135"/>
              <a:t>Crimean</a:t>
            </a:r>
            <a:r>
              <a:rPr dirty="0" sz="2000" spc="235"/>
              <a:t> </a:t>
            </a:r>
            <a:r>
              <a:rPr dirty="0" sz="2000"/>
              <a:t>War</a:t>
            </a:r>
            <a:r>
              <a:rPr dirty="0" sz="2000" spc="240"/>
              <a:t> </a:t>
            </a:r>
            <a:r>
              <a:rPr dirty="0" sz="2000" spc="125"/>
              <a:t>Data</a:t>
            </a:r>
            <a:r>
              <a:rPr dirty="0" sz="2000" spc="250"/>
              <a:t> </a:t>
            </a:r>
            <a:r>
              <a:rPr dirty="0" sz="2000" spc="50"/>
              <a:t>(1853-</a:t>
            </a:r>
            <a:r>
              <a:rPr dirty="0" sz="2000" spc="45"/>
              <a:t>1856)</a:t>
            </a:r>
            <a:endParaRPr sz="2000"/>
          </a:p>
          <a:p>
            <a:pPr marL="2237105">
              <a:lnSpc>
                <a:spcPct val="100000"/>
              </a:lnSpc>
            </a:pPr>
            <a:r>
              <a:rPr dirty="0" sz="2000" spc="120"/>
              <a:t>Florence</a:t>
            </a:r>
            <a:r>
              <a:rPr dirty="0" sz="2000" spc="210"/>
              <a:t> </a:t>
            </a:r>
            <a:r>
              <a:rPr dirty="0" sz="2000" spc="120"/>
              <a:t>Nightingale’s</a:t>
            </a:r>
            <a:r>
              <a:rPr dirty="0" sz="2000" spc="220"/>
              <a:t> </a:t>
            </a:r>
            <a:r>
              <a:rPr dirty="0" sz="2000" spc="90"/>
              <a:t>Pie</a:t>
            </a:r>
            <a:r>
              <a:rPr dirty="0" sz="2000" spc="254"/>
              <a:t> </a:t>
            </a:r>
            <a:r>
              <a:rPr dirty="0" sz="2000" spc="145"/>
              <a:t>Chart</a:t>
            </a:r>
            <a:endParaRPr sz="2000"/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1066800"/>
            <a:ext cx="8409432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403596" y="6548425"/>
            <a:ext cx="2907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Dinesh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Kumar,</a:t>
            </a:r>
            <a:r>
              <a:rPr dirty="0" sz="18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IIM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Bangalore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3628" rIns="0" bIns="0" rtlCol="0" vert="horz">
            <a:spAutoFit/>
          </a:bodyPr>
          <a:lstStyle/>
          <a:p>
            <a:pPr marL="2302510">
              <a:lnSpc>
                <a:spcPct val="100000"/>
              </a:lnSpc>
              <a:spcBef>
                <a:spcPts val="95"/>
              </a:spcBef>
            </a:pPr>
            <a:r>
              <a:rPr dirty="0" spc="155"/>
              <a:t>Google</a:t>
            </a:r>
            <a:r>
              <a:rPr dirty="0" spc="365"/>
              <a:t> </a:t>
            </a:r>
            <a:r>
              <a:rPr dirty="0" spc="180"/>
              <a:t>Fashion</a:t>
            </a:r>
            <a:r>
              <a:rPr dirty="0" spc="365"/>
              <a:t> </a:t>
            </a:r>
            <a:r>
              <a:rPr dirty="0" spc="110"/>
              <a:t>Trends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235963"/>
            <a:ext cx="3649979" cy="211683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0400" y="3412235"/>
            <a:ext cx="5715000" cy="289114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4041775" y="1355852"/>
            <a:ext cx="4451350" cy="1584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C00000"/>
                </a:solidFill>
                <a:latin typeface="Trebuchet MS"/>
                <a:cs typeface="Trebuchet MS"/>
              </a:rPr>
              <a:t>Link</a:t>
            </a:r>
            <a:r>
              <a:rPr dirty="0" sz="1800" spc="7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C00000"/>
                </a:solidFill>
                <a:latin typeface="Trebuchet MS"/>
                <a:cs typeface="Trebuchet MS"/>
              </a:rPr>
              <a:t>to</a:t>
            </a:r>
            <a:r>
              <a:rPr dirty="0" sz="1800" spc="6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C00000"/>
                </a:solidFill>
                <a:latin typeface="Trebuchet MS"/>
                <a:cs typeface="Trebuchet MS"/>
              </a:rPr>
              <a:t>Google</a:t>
            </a:r>
            <a:r>
              <a:rPr dirty="0" sz="1800" spc="8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C00000"/>
                </a:solidFill>
                <a:latin typeface="Trebuchet MS"/>
                <a:cs typeface="Trebuchet MS"/>
              </a:rPr>
              <a:t>Fashion</a:t>
            </a:r>
            <a:r>
              <a:rPr dirty="0" sz="1800" spc="-27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C00000"/>
                </a:solidFill>
                <a:latin typeface="Trebuchet MS"/>
                <a:cs typeface="Trebuchet MS"/>
              </a:rPr>
              <a:t>Trends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170">
                <a:solidFill>
                  <a:srgbClr val="464652"/>
                </a:solidFill>
                <a:latin typeface="Trebuchet MS"/>
                <a:cs typeface="Trebuchet MS"/>
                <a:hlinkClick r:id="rId4"/>
              </a:rPr>
              <a:t>http://www.nytimes.com/interactive/2015/0</a:t>
            </a:r>
            <a:r>
              <a:rPr dirty="0" sz="2000" spc="-170">
                <a:solidFill>
                  <a:srgbClr val="464652"/>
                </a:solidFill>
                <a:latin typeface="Trebuchet MS"/>
                <a:cs typeface="Trebuchet MS"/>
              </a:rPr>
              <a:t> </a:t>
            </a:r>
            <a:r>
              <a:rPr dirty="0" sz="2000" spc="-150">
                <a:solidFill>
                  <a:srgbClr val="464652"/>
                </a:solidFill>
                <a:latin typeface="Trebuchet MS"/>
                <a:cs typeface="Trebuchet MS"/>
              </a:rPr>
              <a:t>4/27/business/google-</a:t>
            </a:r>
            <a:r>
              <a:rPr dirty="0" sz="2000" spc="-114">
                <a:solidFill>
                  <a:srgbClr val="464652"/>
                </a:solidFill>
                <a:latin typeface="Trebuchet MS"/>
                <a:cs typeface="Trebuchet MS"/>
              </a:rPr>
              <a:t>fashion-</a:t>
            </a:r>
            <a:r>
              <a:rPr dirty="0" sz="2000" spc="-10">
                <a:solidFill>
                  <a:srgbClr val="464652"/>
                </a:solidFill>
                <a:latin typeface="Trebuchet MS"/>
                <a:cs typeface="Trebuchet MS"/>
              </a:rPr>
              <a:t>trends- </a:t>
            </a:r>
            <a:r>
              <a:rPr dirty="0" sz="2000" spc="-50">
                <a:solidFill>
                  <a:srgbClr val="464652"/>
                </a:solidFill>
                <a:latin typeface="Trebuchet MS"/>
                <a:cs typeface="Trebuchet MS"/>
              </a:rPr>
              <a:t>map.html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553199"/>
            <a:ext cx="9144000" cy="304800"/>
            <a:chOff x="0" y="6553199"/>
            <a:chExt cx="9144000" cy="304800"/>
          </a:xfrm>
        </p:grpSpPr>
        <p:sp>
          <p:nvSpPr>
            <p:cNvPr id="3" name="object 3" descr=""/>
            <p:cNvSpPr/>
            <p:nvPr/>
          </p:nvSpPr>
          <p:spPr>
            <a:xfrm>
              <a:off x="457200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3628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95"/>
              </a:spcBef>
            </a:pPr>
            <a:r>
              <a:rPr dirty="0" spc="155"/>
              <a:t>Descriptive</a:t>
            </a:r>
            <a:r>
              <a:rPr dirty="0" spc="365"/>
              <a:t> </a:t>
            </a:r>
            <a:r>
              <a:rPr dirty="0" spc="175"/>
              <a:t>Analytics</a:t>
            </a:r>
            <a:r>
              <a:rPr dirty="0" spc="380"/>
              <a:t> </a:t>
            </a:r>
            <a:r>
              <a:rPr dirty="0" spc="145"/>
              <a:t>Applications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1239977"/>
            <a:ext cx="8073390" cy="41421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115" algn="l"/>
              </a:tabLst>
            </a:pPr>
            <a:r>
              <a:rPr dirty="0" sz="1800" spc="151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400">
                <a:latin typeface="Trebuchet MS"/>
                <a:cs typeface="Trebuchet MS"/>
              </a:rPr>
              <a:t>Most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shoppers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turn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towards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right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when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they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enter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a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retail</a:t>
            </a:r>
            <a:endParaRPr sz="2400">
              <a:latin typeface="Trebuchet MS"/>
              <a:cs typeface="Trebuchet MS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dirty="0" sz="2400" spc="-10">
                <a:latin typeface="Trebuchet MS"/>
                <a:cs typeface="Trebuchet MS"/>
              </a:rPr>
              <a:t>store.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85115" algn="l"/>
                <a:tab pos="1903730" algn="l"/>
                <a:tab pos="2590165" algn="l"/>
                <a:tab pos="3020060" algn="l"/>
                <a:tab pos="4119879" algn="l"/>
                <a:tab pos="5434330" algn="l"/>
                <a:tab pos="5804535" algn="l"/>
                <a:tab pos="6758940" algn="l"/>
                <a:tab pos="7479665" algn="l"/>
              </a:tabLst>
            </a:pPr>
            <a:r>
              <a:rPr dirty="0" sz="1800" spc="146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Trebuchet MS"/>
                <a:cs typeface="Trebuchet MS"/>
              </a:rPr>
              <a:t>Conversion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20">
                <a:latin typeface="Trebuchet MS"/>
                <a:cs typeface="Trebuchet MS"/>
              </a:rPr>
              <a:t>rate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25">
                <a:latin typeface="Trebuchet MS"/>
                <a:cs typeface="Trebuchet MS"/>
              </a:rPr>
              <a:t>of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50">
                <a:latin typeface="Trebuchet MS"/>
                <a:cs typeface="Trebuchet MS"/>
              </a:rPr>
              <a:t>women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0">
                <a:latin typeface="Trebuchet MS"/>
                <a:cs typeface="Trebuchet MS"/>
              </a:rPr>
              <a:t>shoppers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25">
                <a:latin typeface="Trebuchet MS"/>
                <a:cs typeface="Trebuchet MS"/>
              </a:rPr>
              <a:t>i</a:t>
            </a:r>
            <a:r>
              <a:rPr dirty="0" sz="2400" spc="-25">
                <a:latin typeface="Trebuchet MS"/>
                <a:cs typeface="Trebuchet MS"/>
              </a:rPr>
              <a:t>s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0">
                <a:latin typeface="Trebuchet MS"/>
                <a:cs typeface="Trebuchet MS"/>
              </a:rPr>
              <a:t>higher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20">
                <a:latin typeface="Trebuchet MS"/>
                <a:cs typeface="Trebuchet MS"/>
              </a:rPr>
              <a:t>than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20">
                <a:latin typeface="Trebuchet MS"/>
                <a:cs typeface="Trebuchet MS"/>
              </a:rPr>
              <a:t>male</a:t>
            </a:r>
            <a:endParaRPr sz="2400">
              <a:latin typeface="Trebuchet MS"/>
              <a:cs typeface="Trebuchet MS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dirty="0" sz="2400" spc="-85">
                <a:latin typeface="Trebuchet MS"/>
                <a:cs typeface="Trebuchet MS"/>
              </a:rPr>
              <a:t>shoppers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among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electronic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gadgets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purchasers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(</a:t>
            </a:r>
            <a:r>
              <a:rPr dirty="0" sz="2400" spc="-95">
                <a:solidFill>
                  <a:srgbClr val="FF0000"/>
                </a:solidFill>
                <a:latin typeface="Trebuchet MS"/>
                <a:cs typeface="Trebuchet MS"/>
              </a:rPr>
              <a:t>Radio</a:t>
            </a:r>
            <a:r>
              <a:rPr dirty="0" sz="2400" spc="-3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Trebuchet MS"/>
                <a:cs typeface="Trebuchet MS"/>
              </a:rPr>
              <a:t>Shack</a:t>
            </a:r>
            <a:r>
              <a:rPr dirty="0" sz="2400" spc="-10">
                <a:latin typeface="Trebuchet MS"/>
                <a:cs typeface="Trebuchet MS"/>
              </a:rPr>
              <a:t>).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85115" algn="l"/>
                <a:tab pos="1867535" algn="l"/>
                <a:tab pos="3218180" algn="l"/>
                <a:tab pos="3818254" algn="l"/>
                <a:tab pos="4171950" algn="l"/>
                <a:tab pos="5040630" algn="l"/>
                <a:tab pos="5906770" algn="l"/>
                <a:tab pos="6886575" algn="l"/>
              </a:tabLst>
            </a:pPr>
            <a:r>
              <a:rPr dirty="0" sz="1800" spc="146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Trebuchet MS"/>
                <a:cs typeface="Trebuchet MS"/>
              </a:rPr>
              <a:t>Strawberry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00">
                <a:latin typeface="Trebuchet MS"/>
                <a:cs typeface="Trebuchet MS"/>
              </a:rPr>
              <a:t>pop-</a:t>
            </a:r>
            <a:r>
              <a:rPr dirty="0" sz="2400" spc="-10">
                <a:latin typeface="Trebuchet MS"/>
                <a:cs typeface="Trebuchet MS"/>
              </a:rPr>
              <a:t>tarts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20">
                <a:latin typeface="Trebuchet MS"/>
                <a:cs typeface="Trebuchet MS"/>
              </a:rPr>
              <a:t>sell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50">
                <a:latin typeface="Trebuchet MS"/>
                <a:cs typeface="Trebuchet MS"/>
              </a:rPr>
              <a:t>7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0">
                <a:latin typeface="Trebuchet MS"/>
                <a:cs typeface="Trebuchet MS"/>
              </a:rPr>
              <a:t>times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400">
                <a:latin typeface="Trebuchet MS"/>
                <a:cs typeface="Trebuchet MS"/>
              </a:rPr>
              <a:t>mor</a:t>
            </a:r>
            <a:r>
              <a:rPr dirty="0" sz="2400" spc="-400">
                <a:latin typeface="Trebuchet MS"/>
                <a:cs typeface="Trebuchet MS"/>
              </a:rPr>
              <a:t>e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0">
                <a:latin typeface="Trebuchet MS"/>
                <a:cs typeface="Trebuchet MS"/>
              </a:rPr>
              <a:t>during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0">
                <a:latin typeface="Trebuchet MS"/>
                <a:cs typeface="Trebuchet MS"/>
              </a:rPr>
              <a:t>hurricane</a:t>
            </a:r>
            <a:endParaRPr sz="2400">
              <a:latin typeface="Trebuchet MS"/>
              <a:cs typeface="Trebuchet MS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dirty="0" sz="2400" spc="-130">
                <a:latin typeface="Trebuchet MS"/>
                <a:cs typeface="Trebuchet MS"/>
              </a:rPr>
              <a:t>compared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to</a:t>
            </a:r>
            <a:r>
              <a:rPr dirty="0" sz="2400" spc="-11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regular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period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55">
                <a:latin typeface="Trebuchet MS"/>
                <a:cs typeface="Trebuchet MS"/>
              </a:rPr>
              <a:t>(</a:t>
            </a:r>
            <a:r>
              <a:rPr dirty="0" sz="2400" spc="-55">
                <a:solidFill>
                  <a:srgbClr val="FF0000"/>
                </a:solidFill>
                <a:latin typeface="Trebuchet MS"/>
                <a:cs typeface="Trebuchet MS"/>
              </a:rPr>
              <a:t>Wal</a:t>
            </a:r>
            <a:r>
              <a:rPr dirty="0" sz="2400" spc="-8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Trebuchet MS"/>
                <a:cs typeface="Trebuchet MS"/>
              </a:rPr>
              <a:t>Mart</a:t>
            </a:r>
            <a:r>
              <a:rPr dirty="0" sz="2400" spc="-10">
                <a:latin typeface="Trebuchet MS"/>
                <a:cs typeface="Trebuchet MS"/>
              </a:rPr>
              <a:t>).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95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dirty="0" sz="1800" spc="151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35">
                <a:latin typeface="Trebuchet MS"/>
                <a:cs typeface="Trebuchet MS"/>
              </a:rPr>
              <a:t>Women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car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buyers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prefer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women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sales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person.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553199"/>
            <a:ext cx="9144000" cy="304800"/>
            <a:chOff x="0" y="6553199"/>
            <a:chExt cx="9144000" cy="304800"/>
          </a:xfrm>
        </p:grpSpPr>
        <p:sp>
          <p:nvSpPr>
            <p:cNvPr id="3" name="object 3" descr=""/>
            <p:cNvSpPr/>
            <p:nvPr/>
          </p:nvSpPr>
          <p:spPr>
            <a:xfrm>
              <a:off x="457200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3628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95"/>
              </a:spcBef>
            </a:pPr>
            <a:r>
              <a:rPr dirty="0" spc="140"/>
              <a:t>Predictive</a:t>
            </a:r>
            <a:r>
              <a:rPr dirty="0" spc="360"/>
              <a:t> </a:t>
            </a:r>
            <a:r>
              <a:rPr dirty="0" spc="175"/>
              <a:t>Analytics</a:t>
            </a:r>
            <a:r>
              <a:rPr dirty="0" spc="375"/>
              <a:t> </a:t>
            </a:r>
            <a:r>
              <a:rPr dirty="0" spc="105"/>
              <a:t>Problems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r>
              <a:rPr dirty="0" sz="1950" spc="-195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/>
              <a:t>Which</a:t>
            </a:r>
            <a:r>
              <a:rPr dirty="0" spc="-40"/>
              <a:t> </a:t>
            </a:r>
            <a:r>
              <a:rPr dirty="0" spc="-70"/>
              <a:t>product</a:t>
            </a:r>
            <a:r>
              <a:rPr dirty="0" spc="-40"/>
              <a:t> </a:t>
            </a:r>
            <a:r>
              <a:rPr dirty="0" spc="-45"/>
              <a:t>the</a:t>
            </a:r>
            <a:r>
              <a:rPr dirty="0" spc="-35"/>
              <a:t> </a:t>
            </a:r>
            <a:r>
              <a:rPr dirty="0" spc="-65"/>
              <a:t>customer</a:t>
            </a:r>
            <a:r>
              <a:rPr dirty="0" spc="-40"/>
              <a:t> </a:t>
            </a:r>
            <a:r>
              <a:rPr dirty="0"/>
              <a:t>is</a:t>
            </a:r>
            <a:r>
              <a:rPr dirty="0" spc="-55"/>
              <a:t> </a:t>
            </a:r>
            <a:r>
              <a:rPr dirty="0" spc="-135"/>
              <a:t>likely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40"/>
              <a:t> buy </a:t>
            </a:r>
            <a:r>
              <a:rPr dirty="0"/>
              <a:t>in</a:t>
            </a:r>
            <a:r>
              <a:rPr dirty="0" spc="-30"/>
              <a:t> </a:t>
            </a:r>
            <a:r>
              <a:rPr dirty="0"/>
              <a:t>his</a:t>
            </a:r>
            <a:r>
              <a:rPr dirty="0" spc="-50"/>
              <a:t> </a:t>
            </a:r>
            <a:r>
              <a:rPr dirty="0" spc="-495"/>
              <a:t>nex</a:t>
            </a:r>
            <a:r>
              <a:rPr dirty="0" spc="-495"/>
              <a:t>t</a:t>
            </a:r>
            <a:r>
              <a:rPr dirty="0" spc="650"/>
              <a:t>   </a:t>
            </a:r>
            <a:r>
              <a:rPr dirty="0" spc="-145"/>
              <a:t>purchase</a:t>
            </a:r>
            <a:r>
              <a:rPr dirty="0" spc="-35"/>
              <a:t> </a:t>
            </a:r>
            <a:r>
              <a:rPr dirty="0" spc="-120"/>
              <a:t>(recommender</a:t>
            </a:r>
            <a:r>
              <a:rPr dirty="0" spc="-15"/>
              <a:t> </a:t>
            </a:r>
            <a:r>
              <a:rPr dirty="0" spc="-30"/>
              <a:t>system).</a:t>
            </a:r>
            <a:endParaRPr sz="1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</a:p>
          <a:p>
            <a:pPr marL="285115" marR="5715" indent="-273050">
              <a:lnSpc>
                <a:spcPct val="100000"/>
              </a:lnSpc>
              <a:tabLst>
                <a:tab pos="285115" algn="l"/>
                <a:tab pos="1407160" algn="l"/>
                <a:tab pos="2910205" algn="l"/>
                <a:tab pos="3340100" algn="l"/>
                <a:tab pos="4237355" algn="l"/>
                <a:tab pos="4760595" algn="l"/>
                <a:tab pos="5889625" algn="l"/>
                <a:tab pos="6356350" algn="l"/>
                <a:tab pos="7499350" algn="l"/>
              </a:tabLst>
            </a:pPr>
            <a:r>
              <a:rPr dirty="0" sz="1950" spc="154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pc="-20"/>
              <a:t>Which</a:t>
            </a:r>
            <a:r>
              <a:rPr dirty="0"/>
              <a:t>	</a:t>
            </a:r>
            <a:r>
              <a:rPr dirty="0" spc="-55"/>
              <a:t>customer</a:t>
            </a:r>
            <a:r>
              <a:rPr dirty="0"/>
              <a:t>	</a:t>
            </a:r>
            <a:r>
              <a:rPr dirty="0" spc="-25"/>
              <a:t>is</a:t>
            </a:r>
            <a:r>
              <a:rPr dirty="0"/>
              <a:t>	</a:t>
            </a:r>
            <a:r>
              <a:rPr dirty="0" spc="-10"/>
              <a:t>likely</a:t>
            </a:r>
            <a:r>
              <a:rPr dirty="0"/>
              <a:t>	</a:t>
            </a:r>
            <a:r>
              <a:rPr dirty="0" spc="-25"/>
              <a:t>to</a:t>
            </a:r>
            <a:r>
              <a:rPr dirty="0"/>
              <a:t>	</a:t>
            </a:r>
            <a:r>
              <a:rPr dirty="0" spc="-10"/>
              <a:t>default</a:t>
            </a:r>
            <a:r>
              <a:rPr dirty="0"/>
              <a:t>	</a:t>
            </a:r>
            <a:r>
              <a:rPr dirty="0" spc="-25"/>
              <a:t>in</a:t>
            </a:r>
            <a:r>
              <a:rPr dirty="0"/>
              <a:t>	</a:t>
            </a:r>
            <a:r>
              <a:rPr dirty="0" spc="-865"/>
              <a:t>his/he</a:t>
            </a:r>
            <a:r>
              <a:rPr dirty="0" spc="-865"/>
              <a:t>r</a:t>
            </a:r>
            <a:r>
              <a:rPr dirty="0"/>
              <a:t>	</a:t>
            </a:r>
            <a:r>
              <a:rPr dirty="0" spc="-145"/>
              <a:t>loan</a:t>
            </a:r>
            <a:r>
              <a:rPr dirty="0" spc="-55"/>
              <a:t> </a:t>
            </a:r>
            <a:r>
              <a:rPr dirty="0" spc="-90"/>
              <a:t>payment.</a:t>
            </a:r>
            <a:endParaRPr sz="1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</a:p>
          <a:p>
            <a:pPr marL="285115" marR="6350" indent="-273050">
              <a:lnSpc>
                <a:spcPct val="100000"/>
              </a:lnSpc>
              <a:tabLst>
                <a:tab pos="285115" algn="l"/>
                <a:tab pos="1143635" algn="l"/>
                <a:tab pos="1507490" algn="l"/>
                <a:tab pos="2341245" algn="l"/>
                <a:tab pos="2799080" algn="l"/>
                <a:tab pos="3790950" algn="l"/>
                <a:tab pos="4390390" algn="l"/>
                <a:tab pos="5612130" algn="l"/>
                <a:tab pos="6301740" algn="l"/>
                <a:tab pos="6972300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pc="130"/>
              <a:t>Who</a:t>
            </a:r>
            <a:r>
              <a:rPr dirty="0"/>
              <a:t>	</a:t>
            </a:r>
            <a:r>
              <a:rPr dirty="0" spc="-114"/>
              <a:t>is</a:t>
            </a:r>
            <a:r>
              <a:rPr dirty="0"/>
              <a:t>	</a:t>
            </a:r>
            <a:r>
              <a:rPr dirty="0" spc="-175"/>
              <a:t>likely</a:t>
            </a:r>
            <a:r>
              <a:rPr dirty="0"/>
              <a:t>	</a:t>
            </a:r>
            <a:r>
              <a:rPr dirty="0" spc="-65"/>
              <a:t>to</a:t>
            </a:r>
            <a:r>
              <a:rPr dirty="0"/>
              <a:t>	</a:t>
            </a:r>
            <a:r>
              <a:rPr dirty="0" spc="-180"/>
              <a:t>cancel</a:t>
            </a:r>
            <a:r>
              <a:rPr dirty="0"/>
              <a:t>	</a:t>
            </a:r>
            <a:r>
              <a:rPr dirty="0" spc="-155"/>
              <a:t>the</a:t>
            </a:r>
            <a:r>
              <a:rPr dirty="0"/>
              <a:t>	</a:t>
            </a:r>
            <a:r>
              <a:rPr dirty="0" spc="-110"/>
              <a:t>product</a:t>
            </a:r>
            <a:r>
              <a:rPr dirty="0"/>
              <a:t>	</a:t>
            </a:r>
            <a:r>
              <a:rPr dirty="0" spc="-185"/>
              <a:t>that</a:t>
            </a:r>
            <a:r>
              <a:rPr dirty="0"/>
              <a:t>	</a:t>
            </a:r>
            <a:r>
              <a:rPr dirty="0" spc="-135"/>
              <a:t>was</a:t>
            </a:r>
            <a:r>
              <a:rPr dirty="0"/>
              <a:t>	</a:t>
            </a:r>
            <a:r>
              <a:rPr dirty="0" spc="-90"/>
              <a:t>ordered </a:t>
            </a:r>
            <a:r>
              <a:rPr dirty="0" spc="-110"/>
              <a:t>through</a:t>
            </a:r>
            <a:r>
              <a:rPr dirty="0" spc="-75"/>
              <a:t> </a:t>
            </a:r>
            <a:r>
              <a:rPr dirty="0" spc="-145"/>
              <a:t>e-</a:t>
            </a:r>
            <a:r>
              <a:rPr dirty="0" spc="-135"/>
              <a:t>commerce</a:t>
            </a:r>
            <a:r>
              <a:rPr dirty="0" spc="-100"/>
              <a:t> </a:t>
            </a:r>
            <a:r>
              <a:rPr dirty="0" spc="-155"/>
              <a:t>portal.</a:t>
            </a:r>
            <a:endParaRPr sz="1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553199"/>
            <a:ext cx="9144000" cy="304800"/>
            <a:chOff x="0" y="6553199"/>
            <a:chExt cx="9144000" cy="304800"/>
          </a:xfrm>
        </p:grpSpPr>
        <p:sp>
          <p:nvSpPr>
            <p:cNvPr id="3" name="object 3" descr=""/>
            <p:cNvSpPr/>
            <p:nvPr/>
          </p:nvSpPr>
          <p:spPr>
            <a:xfrm>
              <a:off x="457200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3628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95"/>
              </a:spcBef>
            </a:pPr>
            <a:r>
              <a:rPr dirty="0" spc="130"/>
              <a:t>Prescriptive</a:t>
            </a:r>
            <a:r>
              <a:rPr dirty="0" spc="395"/>
              <a:t> </a:t>
            </a:r>
            <a:r>
              <a:rPr dirty="0" spc="175"/>
              <a:t>Analytics</a:t>
            </a:r>
            <a:r>
              <a:rPr dirty="0" spc="380"/>
              <a:t> </a:t>
            </a:r>
            <a:r>
              <a:rPr dirty="0" spc="100"/>
              <a:t>Problem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1238452"/>
            <a:ext cx="8057515" cy="45999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15">
                <a:latin typeface="Trebuchet MS"/>
                <a:cs typeface="Trebuchet MS"/>
              </a:rPr>
              <a:t>What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is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optimal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product</a:t>
            </a:r>
            <a:r>
              <a:rPr dirty="0" sz="2600" spc="-10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mix?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20">
                <a:latin typeface="Trebuchet MS"/>
                <a:cs typeface="Trebuchet MS"/>
              </a:rPr>
              <a:t>What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is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optimal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route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for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delivery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truck.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100">
                <a:latin typeface="Trebuchet MS"/>
                <a:cs typeface="Trebuchet MS"/>
              </a:rPr>
              <a:t>Best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markdown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pricing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for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fashion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products.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100">
                <a:latin typeface="Trebuchet MS"/>
                <a:cs typeface="Trebuchet MS"/>
              </a:rPr>
              <a:t>Optimal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assignment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aircraft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to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225">
                <a:latin typeface="Trebuchet MS"/>
                <a:cs typeface="Trebuchet MS"/>
              </a:rPr>
              <a:t>flight.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2600">
              <a:latin typeface="Trebuchet MS"/>
              <a:cs typeface="Trebuchet MS"/>
            </a:endParaRPr>
          </a:p>
          <a:p>
            <a:pPr marL="285115" marR="5080" indent="-273050">
              <a:lnSpc>
                <a:spcPct val="100000"/>
              </a:lnSpc>
              <a:tabLst>
                <a:tab pos="285115" algn="l"/>
              </a:tabLst>
            </a:pPr>
            <a:r>
              <a:rPr dirty="0" sz="1950" spc="-195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2600">
                <a:latin typeface="Trebuchet MS"/>
                <a:cs typeface="Trebuchet MS"/>
              </a:rPr>
              <a:t>How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to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200">
                <a:latin typeface="Trebuchet MS"/>
                <a:cs typeface="Trebuchet MS"/>
              </a:rPr>
              <a:t>manage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210">
                <a:latin typeface="Trebuchet MS"/>
                <a:cs typeface="Trebuchet MS"/>
              </a:rPr>
              <a:t>fleet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vehicles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owned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by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365">
                <a:latin typeface="Trebuchet MS"/>
                <a:cs typeface="Trebuchet MS"/>
              </a:rPr>
              <a:t>compan</a:t>
            </a:r>
            <a:r>
              <a:rPr dirty="0" sz="2600" spc="-365">
                <a:latin typeface="Trebuchet MS"/>
                <a:cs typeface="Trebuchet MS"/>
              </a:rPr>
              <a:t>y</a:t>
            </a:r>
            <a:r>
              <a:rPr dirty="0" sz="2600" spc="650">
                <a:latin typeface="Trebuchet MS"/>
                <a:cs typeface="Trebuchet MS"/>
              </a:rPr>
              <a:t>   </a:t>
            </a:r>
            <a:r>
              <a:rPr dirty="0" sz="2600" spc="-85">
                <a:latin typeface="Trebuchet MS"/>
                <a:cs typeface="Trebuchet MS"/>
              </a:rPr>
              <a:t>for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employee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drop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and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pick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up?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403596" y="6548425"/>
            <a:ext cx="2907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Dinesh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Kumar,</a:t>
            </a:r>
            <a:r>
              <a:rPr dirty="0" sz="18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IIM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Bangalore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381000" y="1315421"/>
          <a:ext cx="8534400" cy="5175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6439"/>
                <a:gridCol w="3363595"/>
                <a:gridCol w="3093719"/>
              </a:tblGrid>
              <a:tr h="422909">
                <a:tc>
                  <a:txBody>
                    <a:bodyPr/>
                    <a:lstStyle/>
                    <a:p>
                      <a:pPr marL="66040">
                        <a:lnSpc>
                          <a:spcPts val="1864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Industry</a:t>
                      </a:r>
                      <a:r>
                        <a:rPr dirty="0" sz="16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Sector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717BA2"/>
                      </a:solidFill>
                      <a:prstDash val="solid"/>
                    </a:lnL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84150">
                        <a:lnSpc>
                          <a:spcPts val="1864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Sample</a:t>
                      </a:r>
                      <a:r>
                        <a:rPr dirty="0" sz="1600" spc="-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Analytical</a:t>
                      </a:r>
                      <a:r>
                        <a:rPr dirty="0" sz="1600" spc="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problems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864"/>
                        </a:lnSpc>
                      </a:pPr>
                      <a:r>
                        <a:rPr dirty="0" sz="1600" spc="6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dirty="0" sz="16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Sources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6350">
                      <a:solidFill>
                        <a:srgbClr val="717BA2"/>
                      </a:solidFill>
                      <a:prstDash val="solid"/>
                    </a:lnR>
                    <a:solidFill>
                      <a:srgbClr val="717BA2"/>
                    </a:solidFill>
                  </a:tcPr>
                </a:tc>
              </a:tr>
              <a:tr h="15817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Manufacturing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717BA2"/>
                      </a:solidFill>
                      <a:prstDash val="solid"/>
                    </a:lnL>
                    <a:lnB w="9525">
                      <a:solidFill>
                        <a:srgbClr val="717B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93750" indent="-342900">
                        <a:lnSpc>
                          <a:spcPct val="100000"/>
                        </a:lnSpc>
                        <a:buFont typeface="Symbol"/>
                        <a:buChar char=""/>
                        <a:tabLst>
                          <a:tab pos="793750" algn="l"/>
                        </a:tabLst>
                      </a:pPr>
                      <a:r>
                        <a:rPr dirty="0" sz="1400" spc="-75">
                          <a:latin typeface="Trebuchet MS"/>
                          <a:cs typeface="Trebuchet MS"/>
                        </a:rPr>
                        <a:t>Supply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 Chain</a:t>
                      </a:r>
                      <a:r>
                        <a:rPr dirty="0" sz="1400" spc="-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Analytics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793750" indent="-342900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Symbol"/>
                        <a:buChar char=""/>
                        <a:tabLst>
                          <a:tab pos="793750" algn="l"/>
                        </a:tabLst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Quality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95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400" spc="-45">
                          <a:latin typeface="Trebuchet MS"/>
                          <a:cs typeface="Trebuchet MS"/>
                        </a:rPr>
                        <a:t> process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improvement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793750" indent="-342900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Symbol"/>
                        <a:buChar char=""/>
                        <a:tabLst>
                          <a:tab pos="793750" algn="l"/>
                        </a:tabLst>
                      </a:pPr>
                      <a:r>
                        <a:rPr dirty="0" sz="1400" spc="-80">
                          <a:latin typeface="Trebuchet MS"/>
                          <a:cs typeface="Trebuchet MS"/>
                        </a:rPr>
                        <a:t>Revenue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95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30">
                          <a:latin typeface="Trebuchet MS"/>
                          <a:cs typeface="Trebuchet MS"/>
                        </a:rPr>
                        <a:t>cost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management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793750" indent="-342900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Symbol"/>
                        <a:buChar char=""/>
                        <a:tabLst>
                          <a:tab pos="793750" algn="l"/>
                        </a:tabLst>
                      </a:pPr>
                      <a:r>
                        <a:rPr dirty="0" sz="1400" spc="-50">
                          <a:latin typeface="Trebuchet MS"/>
                          <a:cs typeface="Trebuchet MS"/>
                        </a:rPr>
                        <a:t>Warranty</a:t>
                      </a:r>
                      <a:r>
                        <a:rPr dirty="0" sz="140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Analytics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0">
                    <a:lnB w="9525">
                      <a:solidFill>
                        <a:srgbClr val="717B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265" marR="60960" indent="-343535">
                        <a:lnSpc>
                          <a:spcPct val="107100"/>
                        </a:lnSpc>
                        <a:spcBef>
                          <a:spcPts val="1590"/>
                        </a:spcBef>
                        <a:buFont typeface="Symbol"/>
                        <a:buChar char=""/>
                        <a:tabLst>
                          <a:tab pos="469265" algn="l"/>
                        </a:tabLst>
                      </a:pPr>
                      <a:r>
                        <a:rPr dirty="0" sz="1400" spc="-70">
                          <a:latin typeface="Trebuchet MS"/>
                          <a:cs typeface="Trebuchet MS"/>
                        </a:rPr>
                        <a:t>Procurement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4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40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90">
                          <a:latin typeface="Trebuchet MS"/>
                          <a:cs typeface="Trebuchet MS"/>
                        </a:rPr>
                        <a:t>sales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95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45">
                          <a:latin typeface="Trebuchet MS"/>
                          <a:cs typeface="Trebuchet MS"/>
                        </a:rPr>
                        <a:t>production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data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468630" indent="-342900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Symbol"/>
                        <a:buChar char=""/>
                        <a:tabLst>
                          <a:tab pos="468630" algn="l"/>
                        </a:tabLst>
                      </a:pPr>
                      <a:r>
                        <a:rPr dirty="0" sz="1400" spc="-40">
                          <a:latin typeface="Trebuchet MS"/>
                          <a:cs typeface="Trebuchet MS"/>
                        </a:rPr>
                        <a:t>Warranty</a:t>
                      </a:r>
                      <a:r>
                        <a:rPr dirty="0" sz="14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95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4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0">
                          <a:latin typeface="Trebuchet MS"/>
                          <a:cs typeface="Trebuchet MS"/>
                        </a:rPr>
                        <a:t>after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90">
                          <a:latin typeface="Trebuchet MS"/>
                          <a:cs typeface="Trebuchet MS"/>
                        </a:rPr>
                        <a:t>sales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service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468630" indent="-342900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Symbol"/>
                        <a:buChar char=""/>
                        <a:tabLst>
                          <a:tab pos="468630" algn="l"/>
                        </a:tabLst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Commodity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75">
                          <a:latin typeface="Trebuchet MS"/>
                          <a:cs typeface="Trebuchet MS"/>
                        </a:rPr>
                        <a:t>Price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Data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468630" indent="-342900">
                        <a:lnSpc>
                          <a:spcPct val="100000"/>
                        </a:lnSpc>
                        <a:spcBef>
                          <a:spcPts val="110"/>
                        </a:spcBef>
                        <a:buFont typeface="Symbol"/>
                        <a:buChar char=""/>
                        <a:tabLst>
                          <a:tab pos="468630" algn="l"/>
                        </a:tabLst>
                      </a:pPr>
                      <a:r>
                        <a:rPr dirty="0" sz="1400" spc="-80">
                          <a:latin typeface="Trebuchet MS"/>
                          <a:cs typeface="Trebuchet MS"/>
                        </a:rPr>
                        <a:t>Manufacturing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Data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468630" indent="-342900">
                        <a:lnSpc>
                          <a:spcPts val="1655"/>
                        </a:lnSpc>
                        <a:spcBef>
                          <a:spcPts val="120"/>
                        </a:spcBef>
                        <a:buFont typeface="Symbol"/>
                        <a:buChar char=""/>
                        <a:tabLst>
                          <a:tab pos="468630" algn="l"/>
                        </a:tabLst>
                      </a:pPr>
                      <a:r>
                        <a:rPr dirty="0" sz="1400" spc="-50">
                          <a:latin typeface="Trebuchet MS"/>
                          <a:cs typeface="Trebuchet MS"/>
                        </a:rPr>
                        <a:t>Macroeconomic</a:t>
                      </a:r>
                      <a:r>
                        <a:rPr dirty="0" sz="140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Data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01930">
                    <a:lnR w="6350">
                      <a:solidFill>
                        <a:srgbClr val="717BA2"/>
                      </a:solidFill>
                      <a:prstDash val="solid"/>
                    </a:lnR>
                    <a:lnB w="9525">
                      <a:solidFill>
                        <a:srgbClr val="717BA2"/>
                      </a:solidFill>
                      <a:prstDash val="solid"/>
                    </a:lnB>
                  </a:tcPr>
                </a:tc>
              </a:tr>
              <a:tr h="2271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dirty="0" sz="1600" spc="-10" b="1">
                          <a:latin typeface="Trebuchet MS"/>
                          <a:cs typeface="Trebuchet MS"/>
                        </a:rPr>
                        <a:t>Retail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717BA2"/>
                      </a:solidFill>
                      <a:prstDash val="solid"/>
                    </a:lnL>
                    <a:lnT w="9525">
                      <a:solidFill>
                        <a:srgbClr val="717BA2"/>
                      </a:solidFill>
                      <a:prstDash val="solid"/>
                    </a:lnT>
                    <a:lnB w="9525">
                      <a:solidFill>
                        <a:srgbClr val="717B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93750" indent="-342900">
                        <a:lnSpc>
                          <a:spcPct val="100000"/>
                        </a:lnSpc>
                        <a:buFont typeface="Symbol"/>
                        <a:buChar char=""/>
                        <a:tabLst>
                          <a:tab pos="793750" algn="l"/>
                        </a:tabLst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Assortment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 Planning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793750" indent="-342900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Symbol"/>
                        <a:buChar char=""/>
                        <a:tabLst>
                          <a:tab pos="793750" algn="l"/>
                        </a:tabLst>
                      </a:pPr>
                      <a:r>
                        <a:rPr dirty="0" sz="1400" spc="-45">
                          <a:latin typeface="Trebuchet MS"/>
                          <a:cs typeface="Trebuchet MS"/>
                        </a:rPr>
                        <a:t>Promotion</a:t>
                      </a:r>
                      <a:r>
                        <a:rPr dirty="0" sz="14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Planning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793750" indent="-342900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Symbol"/>
                        <a:buChar char=""/>
                        <a:tabLst>
                          <a:tab pos="793750" algn="l"/>
                        </a:tabLst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Demand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forecasting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793750" indent="-342900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Symbol"/>
                        <a:buChar char=""/>
                        <a:tabLst>
                          <a:tab pos="793750" algn="l"/>
                        </a:tabLst>
                      </a:pPr>
                      <a:r>
                        <a:rPr dirty="0" sz="1400" spc="-50">
                          <a:latin typeface="Trebuchet MS"/>
                          <a:cs typeface="Trebuchet MS"/>
                        </a:rPr>
                        <a:t>Market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75">
                          <a:latin typeface="Trebuchet MS"/>
                          <a:cs typeface="Trebuchet MS"/>
                        </a:rPr>
                        <a:t>Basket</a:t>
                      </a:r>
                      <a:r>
                        <a:rPr dirty="0" sz="1400" spc="-1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793750" indent="-342900">
                        <a:lnSpc>
                          <a:spcPct val="100000"/>
                        </a:lnSpc>
                        <a:spcBef>
                          <a:spcPts val="110"/>
                        </a:spcBef>
                        <a:buFont typeface="Symbol"/>
                        <a:buChar char=""/>
                        <a:tabLst>
                          <a:tab pos="793750" algn="l"/>
                        </a:tabLst>
                      </a:pPr>
                      <a:r>
                        <a:rPr dirty="0" sz="1400" spc="-25">
                          <a:latin typeface="Trebuchet MS"/>
                          <a:cs typeface="Trebuchet MS"/>
                        </a:rPr>
                        <a:t>Customer</a:t>
                      </a:r>
                      <a:r>
                        <a:rPr dirty="0" sz="14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Segmentation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7780">
                    <a:lnT w="9525">
                      <a:solidFill>
                        <a:srgbClr val="717BA2"/>
                      </a:solidFill>
                      <a:prstDash val="solid"/>
                    </a:lnT>
                    <a:lnB w="9525">
                      <a:solidFill>
                        <a:srgbClr val="717B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68630" indent="-342900">
                        <a:lnSpc>
                          <a:spcPct val="100000"/>
                        </a:lnSpc>
                        <a:buFont typeface="Symbol"/>
                        <a:buChar char=""/>
                        <a:tabLst>
                          <a:tab pos="468630" algn="l"/>
                        </a:tabLst>
                      </a:pPr>
                      <a:r>
                        <a:rPr dirty="0" sz="1400" spc="-75">
                          <a:latin typeface="Trebuchet MS"/>
                          <a:cs typeface="Trebuchet MS"/>
                        </a:rPr>
                        <a:t>Price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data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469265" marR="610235" indent="-343535">
                        <a:lnSpc>
                          <a:spcPct val="107100"/>
                        </a:lnSpc>
                        <a:buFont typeface="Symbol"/>
                        <a:buChar char=""/>
                        <a:tabLst>
                          <a:tab pos="469265" algn="l"/>
                        </a:tabLst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Demand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20"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25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0">
                          <a:latin typeface="Trebuchet MS"/>
                          <a:cs typeface="Trebuchet MS"/>
                        </a:rPr>
                        <a:t>SKU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95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80">
                          <a:latin typeface="Trebuchet MS"/>
                          <a:cs typeface="Trebuchet MS"/>
                        </a:rPr>
                        <a:t>at </a:t>
                      </a:r>
                      <a:r>
                        <a:rPr dirty="0" sz="1400" spc="-70">
                          <a:latin typeface="Trebuchet MS"/>
                          <a:cs typeface="Trebuchet MS"/>
                        </a:rPr>
                        <a:t>category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level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469265" marR="513080" indent="-343535">
                        <a:lnSpc>
                          <a:spcPct val="106400"/>
                        </a:lnSpc>
                        <a:spcBef>
                          <a:spcPts val="15"/>
                        </a:spcBef>
                        <a:buFont typeface="Symbol"/>
                        <a:buChar char=""/>
                        <a:tabLst>
                          <a:tab pos="469265" algn="l"/>
                        </a:tabLst>
                      </a:pPr>
                      <a:r>
                        <a:rPr dirty="0" sz="1400" spc="50">
                          <a:latin typeface="Trebuchet MS"/>
                          <a:cs typeface="Trebuchet MS"/>
                        </a:rPr>
                        <a:t>SKU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14">
                          <a:latin typeface="Trebuchet MS"/>
                          <a:cs typeface="Trebuchet MS"/>
                        </a:rPr>
                        <a:t>level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90">
                          <a:latin typeface="Trebuchet MS"/>
                          <a:cs typeface="Trebuchet MS"/>
                        </a:rPr>
                        <a:t>sales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20"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70"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7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dirty="0" sz="1400" spc="-60">
                          <a:latin typeface="Trebuchet MS"/>
                          <a:cs typeface="Trebuchet MS"/>
                        </a:rPr>
                        <a:t>without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promotions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468630" indent="-342900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Symbol"/>
                        <a:buChar char=""/>
                        <a:tabLst>
                          <a:tab pos="468630" algn="l"/>
                        </a:tabLst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Planogram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468630" indent="-342900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Symbol"/>
                        <a:buChar char=""/>
                        <a:tabLst>
                          <a:tab pos="468630" algn="l"/>
                        </a:tabLst>
                      </a:pPr>
                      <a:r>
                        <a:rPr dirty="0" sz="1400" spc="-25">
                          <a:latin typeface="Trebuchet MS"/>
                          <a:cs typeface="Trebuchet MS"/>
                        </a:rPr>
                        <a:t>Customer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70">
                          <a:latin typeface="Trebuchet MS"/>
                          <a:cs typeface="Trebuchet MS"/>
                        </a:rPr>
                        <a:t>demographics</a:t>
                      </a:r>
                      <a:r>
                        <a:rPr dirty="0" sz="14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data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468630" indent="-342900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Symbol"/>
                        <a:buChar char=""/>
                        <a:tabLst>
                          <a:tab pos="468630" algn="l"/>
                        </a:tabLst>
                      </a:pPr>
                      <a:r>
                        <a:rPr dirty="0" sz="1400" spc="-70">
                          <a:latin typeface="Trebuchet MS"/>
                          <a:cs typeface="Trebuchet MS"/>
                        </a:rPr>
                        <a:t>Point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8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90">
                          <a:latin typeface="Trebuchet MS"/>
                          <a:cs typeface="Trebuchet MS"/>
                        </a:rPr>
                        <a:t>sales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data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468630" indent="-342900">
                        <a:lnSpc>
                          <a:spcPts val="1645"/>
                        </a:lnSpc>
                        <a:spcBef>
                          <a:spcPts val="120"/>
                        </a:spcBef>
                        <a:buFont typeface="Symbol"/>
                        <a:buChar char=""/>
                        <a:tabLst>
                          <a:tab pos="468630" algn="l"/>
                        </a:tabLst>
                      </a:pPr>
                      <a:r>
                        <a:rPr dirty="0" sz="1400" spc="-75">
                          <a:latin typeface="Trebuchet MS"/>
                          <a:cs typeface="Trebuchet MS"/>
                        </a:rPr>
                        <a:t>Loyalty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60">
                          <a:latin typeface="Trebuchet MS"/>
                          <a:cs typeface="Trebuchet MS"/>
                        </a:rPr>
                        <a:t>program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data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7780">
                    <a:lnR w="6350">
                      <a:solidFill>
                        <a:srgbClr val="717BA2"/>
                      </a:solidFill>
                      <a:prstDash val="solid"/>
                    </a:lnR>
                    <a:lnT w="9525">
                      <a:solidFill>
                        <a:srgbClr val="717BA2"/>
                      </a:solidFill>
                      <a:prstDash val="solid"/>
                    </a:lnT>
                    <a:lnB w="9525">
                      <a:solidFill>
                        <a:srgbClr val="717BA2"/>
                      </a:solidFill>
                      <a:prstDash val="solid"/>
                    </a:lnB>
                  </a:tcPr>
                </a:tc>
              </a:tr>
              <a:tr h="8997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dirty="0" sz="1600" spc="-10" b="1">
                          <a:latin typeface="Trebuchet MS"/>
                          <a:cs typeface="Trebuchet MS"/>
                        </a:rPr>
                        <a:t>Healthcare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86360">
                    <a:lnL w="6350">
                      <a:solidFill>
                        <a:srgbClr val="717BA2"/>
                      </a:solidFill>
                      <a:prstDash val="solid"/>
                    </a:lnL>
                    <a:lnT w="9525">
                      <a:solidFill>
                        <a:srgbClr val="717BA2"/>
                      </a:solidFill>
                      <a:prstDash val="solid"/>
                    </a:lnT>
                    <a:lnB w="6350">
                      <a:solidFill>
                        <a:srgbClr val="717B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93750" indent="-34290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Symbol"/>
                        <a:buChar char=""/>
                        <a:tabLst>
                          <a:tab pos="793750" algn="l"/>
                        </a:tabLst>
                      </a:pPr>
                      <a:r>
                        <a:rPr dirty="0" sz="1400" spc="-70">
                          <a:latin typeface="Trebuchet MS"/>
                          <a:cs typeface="Trebuchet MS"/>
                        </a:rPr>
                        <a:t>Clinical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care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793750" indent="-342900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Symbol"/>
                        <a:buChar char=""/>
                        <a:tabLst>
                          <a:tab pos="793750" algn="l"/>
                        </a:tabLst>
                      </a:pPr>
                      <a:r>
                        <a:rPr dirty="0" sz="1400" spc="-65">
                          <a:latin typeface="Trebuchet MS"/>
                          <a:cs typeface="Trebuchet MS"/>
                        </a:rPr>
                        <a:t>Hospitality</a:t>
                      </a:r>
                      <a:r>
                        <a:rPr dirty="0" sz="14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90">
                          <a:latin typeface="Trebuchet MS"/>
                          <a:cs typeface="Trebuchet MS"/>
                        </a:rPr>
                        <a:t>related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 data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7780">
                    <a:lnT w="9525">
                      <a:solidFill>
                        <a:srgbClr val="717BA2"/>
                      </a:solidFill>
                      <a:prstDash val="solid"/>
                    </a:lnT>
                    <a:lnB w="6350">
                      <a:solidFill>
                        <a:srgbClr val="717B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97180" indent="-17145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297180" algn="l"/>
                        </a:tabLst>
                      </a:pPr>
                      <a:r>
                        <a:rPr dirty="0" sz="1400" spc="-30">
                          <a:latin typeface="Trebuchet MS"/>
                          <a:cs typeface="Trebuchet MS"/>
                        </a:rPr>
                        <a:t>All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0">
                          <a:latin typeface="Trebuchet MS"/>
                          <a:cs typeface="Trebuchet MS"/>
                        </a:rPr>
                        <a:t>patient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90">
                          <a:latin typeface="Trebuchet MS"/>
                          <a:cs typeface="Trebuchet MS"/>
                        </a:rPr>
                        <a:t>care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95">
                          <a:latin typeface="Trebuchet MS"/>
                          <a:cs typeface="Trebuchet MS"/>
                        </a:rPr>
                        <a:t>related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data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297180" indent="-171450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Arial MT"/>
                        <a:buChar char="•"/>
                        <a:tabLst>
                          <a:tab pos="297180" algn="l"/>
                        </a:tabLst>
                      </a:pPr>
                      <a:r>
                        <a:rPr dirty="0" sz="1400" spc="-65">
                          <a:latin typeface="Trebuchet MS"/>
                          <a:cs typeface="Trebuchet MS"/>
                        </a:rPr>
                        <a:t>Hospitality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95">
                          <a:latin typeface="Trebuchet MS"/>
                          <a:cs typeface="Trebuchet MS"/>
                        </a:rPr>
                        <a:t>related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data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297180" indent="-171450">
                        <a:lnSpc>
                          <a:spcPts val="1630"/>
                        </a:lnSpc>
                        <a:spcBef>
                          <a:spcPts val="120"/>
                        </a:spcBef>
                        <a:buFont typeface="Arial MT"/>
                        <a:buChar char="•"/>
                        <a:tabLst>
                          <a:tab pos="297180" algn="l"/>
                        </a:tabLst>
                      </a:pPr>
                      <a:r>
                        <a:rPr dirty="0" sz="1400" spc="-90">
                          <a:latin typeface="Trebuchet MS"/>
                          <a:cs typeface="Trebuchet MS"/>
                        </a:rPr>
                        <a:t>Patient</a:t>
                      </a:r>
                      <a:r>
                        <a:rPr dirty="0" sz="14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95">
                          <a:latin typeface="Trebuchet MS"/>
                          <a:cs typeface="Trebuchet MS"/>
                        </a:rPr>
                        <a:t>feedback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data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7780">
                    <a:lnR w="6350">
                      <a:solidFill>
                        <a:srgbClr val="717BA2"/>
                      </a:solidFill>
                      <a:prstDash val="solid"/>
                    </a:lnR>
                    <a:lnT w="9525">
                      <a:solidFill>
                        <a:srgbClr val="717BA2"/>
                      </a:solidFill>
                      <a:prstDash val="solid"/>
                    </a:lnT>
                    <a:lnB w="6350">
                      <a:solidFill>
                        <a:srgbClr val="717BA2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9042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95"/>
              </a:spcBef>
            </a:pPr>
            <a:r>
              <a:rPr dirty="0" spc="155"/>
              <a:t>Industry</a:t>
            </a:r>
            <a:r>
              <a:rPr dirty="0" spc="355"/>
              <a:t> </a:t>
            </a:r>
            <a:r>
              <a:rPr dirty="0" spc="85"/>
              <a:t>wide</a:t>
            </a:r>
            <a:r>
              <a:rPr dirty="0" spc="330"/>
              <a:t> </a:t>
            </a:r>
            <a:r>
              <a:rPr dirty="0" spc="150"/>
              <a:t>applications</a:t>
            </a:r>
            <a:r>
              <a:rPr dirty="0" spc="355"/>
              <a:t> </a:t>
            </a:r>
            <a:r>
              <a:rPr dirty="0" spc="135"/>
              <a:t>of</a:t>
            </a:r>
            <a:r>
              <a:rPr dirty="0" spc="330"/>
              <a:t> </a:t>
            </a:r>
            <a:r>
              <a:rPr dirty="0" spc="160"/>
              <a:t>analytics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5" name="object 5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0" y="6553199"/>
            <a:ext cx="9144000" cy="304800"/>
            <a:chOff x="0" y="6553199"/>
            <a:chExt cx="9144000" cy="304800"/>
          </a:xfrm>
        </p:grpSpPr>
        <p:sp>
          <p:nvSpPr>
            <p:cNvPr id="9" name="object 9" descr=""/>
            <p:cNvSpPr/>
            <p:nvPr/>
          </p:nvSpPr>
          <p:spPr>
            <a:xfrm>
              <a:off x="457200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31140" y="6110825"/>
            <a:ext cx="8740775" cy="73787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600">
                <a:latin typeface="Arial MT"/>
                <a:cs typeface="Arial MT"/>
              </a:rPr>
              <a:t>**Primary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secondary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solving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these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analytical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problems</a:t>
            </a:r>
            <a:endParaRPr sz="1600">
              <a:latin typeface="Arial MT"/>
              <a:cs typeface="Arial MT"/>
            </a:endParaRPr>
          </a:p>
          <a:p>
            <a:pPr marL="5184775">
              <a:lnSpc>
                <a:spcPct val="100000"/>
              </a:lnSpc>
              <a:spcBef>
                <a:spcPts val="810"/>
              </a:spcBef>
            </a:pPr>
            <a:r>
              <a:rPr dirty="0" sz="1800" spc="1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Dinesh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Kumar,</a:t>
            </a:r>
            <a:r>
              <a:rPr dirty="0" sz="18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IIM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Bangalore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457200" y="1138427"/>
          <a:ext cx="8534400" cy="498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575"/>
                <a:gridCol w="3195320"/>
                <a:gridCol w="3070225"/>
              </a:tblGrid>
              <a:tr h="454659">
                <a:tc>
                  <a:txBody>
                    <a:bodyPr/>
                    <a:lstStyle/>
                    <a:p>
                      <a:pPr marL="447675">
                        <a:lnSpc>
                          <a:spcPts val="1860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Industry</a:t>
                      </a:r>
                      <a:r>
                        <a:rPr dirty="0" sz="16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Sector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717BA2"/>
                      </a:solidFill>
                      <a:prstDash val="solid"/>
                    </a:lnL>
                    <a:lnT w="9525">
                      <a:solidFill>
                        <a:srgbClr val="9FB8CD"/>
                      </a:solidFill>
                      <a:prstDash val="sysDash"/>
                    </a:lnT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387985">
                        <a:lnSpc>
                          <a:spcPts val="1860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Sample</a:t>
                      </a:r>
                      <a:r>
                        <a:rPr dirty="0" sz="1600" spc="-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Analytical</a:t>
                      </a:r>
                      <a:r>
                        <a:rPr dirty="0" sz="1600" spc="5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problems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T w="9525">
                      <a:solidFill>
                        <a:srgbClr val="9FB8CD"/>
                      </a:solidFill>
                      <a:prstDash val="sysDash"/>
                    </a:lnT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19480">
                        <a:lnSpc>
                          <a:spcPts val="1860"/>
                        </a:lnSpc>
                      </a:pPr>
                      <a:r>
                        <a:rPr dirty="0" sz="1600" spc="6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Sources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6350">
                      <a:solidFill>
                        <a:srgbClr val="717BA2"/>
                      </a:solidFill>
                      <a:prstDash val="solid"/>
                    </a:lnR>
                    <a:lnT w="9525">
                      <a:solidFill>
                        <a:srgbClr val="9FB8CD"/>
                      </a:solidFill>
                      <a:prstDash val="sysDash"/>
                    </a:lnT>
                    <a:solidFill>
                      <a:srgbClr val="717BA2"/>
                    </a:solidFill>
                  </a:tcPr>
                </a:tc>
              </a:tr>
              <a:tr h="1525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dirty="0" sz="1600" spc="-10" b="1">
                          <a:latin typeface="Trebuchet MS"/>
                          <a:cs typeface="Trebuchet MS"/>
                        </a:rPr>
                        <a:t>Service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717BA2"/>
                      </a:solidFill>
                      <a:prstDash val="solid"/>
                    </a:lnL>
                    <a:lnB w="9525">
                      <a:solidFill>
                        <a:srgbClr val="717B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02615" indent="-34226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Symbol"/>
                        <a:buChar char=""/>
                        <a:tabLst>
                          <a:tab pos="602615" algn="l"/>
                        </a:tabLst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Demand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forecasting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602615" indent="-342265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Symbol"/>
                        <a:buChar char=""/>
                        <a:tabLst>
                          <a:tab pos="602615" algn="l"/>
                        </a:tabLst>
                      </a:pPr>
                      <a:r>
                        <a:rPr dirty="0" sz="1400">
                          <a:latin typeface="Trebuchet MS"/>
                          <a:cs typeface="Trebuchet MS"/>
                        </a:rPr>
                        <a:t>NPS</a:t>
                      </a:r>
                      <a:r>
                        <a:rPr dirty="0" sz="1400" spc="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Optimization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602615" indent="-342265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Symbol"/>
                        <a:buChar char=""/>
                        <a:tabLst>
                          <a:tab pos="602615" algn="l"/>
                        </a:tabLst>
                      </a:pPr>
                      <a:r>
                        <a:rPr dirty="0" sz="1400" spc="-70">
                          <a:latin typeface="Trebuchet MS"/>
                          <a:cs typeface="Trebuchet MS"/>
                        </a:rPr>
                        <a:t>Service</a:t>
                      </a:r>
                      <a:r>
                        <a:rPr dirty="0" sz="140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60">
                          <a:latin typeface="Trebuchet MS"/>
                          <a:cs typeface="Trebuchet MS"/>
                        </a:rPr>
                        <a:t>Quality</a:t>
                      </a:r>
                      <a:r>
                        <a:rPr dirty="0" sz="1400" spc="-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602615" indent="-342265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Symbol"/>
                        <a:buChar char=""/>
                        <a:tabLst>
                          <a:tab pos="602615" algn="l"/>
                        </a:tabLst>
                      </a:pPr>
                      <a:r>
                        <a:rPr dirty="0" sz="1400" spc="-25">
                          <a:latin typeface="Trebuchet MS"/>
                          <a:cs typeface="Trebuchet MS"/>
                        </a:rPr>
                        <a:t>Customer</a:t>
                      </a:r>
                      <a:r>
                        <a:rPr dirty="0" sz="14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Segmentation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602615" indent="-342265">
                        <a:lnSpc>
                          <a:spcPct val="100000"/>
                        </a:lnSpc>
                        <a:spcBef>
                          <a:spcPts val="110"/>
                        </a:spcBef>
                        <a:buFont typeface="Symbol"/>
                        <a:buChar char=""/>
                        <a:tabLst>
                          <a:tab pos="602615" algn="l"/>
                        </a:tabLst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Promotion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065">
                    <a:lnB w="9525">
                      <a:solidFill>
                        <a:srgbClr val="717B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5770" indent="-34290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Symbol"/>
                        <a:buChar char=""/>
                        <a:tabLst>
                          <a:tab pos="445770" algn="l"/>
                        </a:tabLst>
                      </a:pPr>
                      <a:r>
                        <a:rPr dirty="0" sz="1400" spc="-90">
                          <a:latin typeface="Trebuchet MS"/>
                          <a:cs typeface="Trebuchet MS"/>
                        </a:rPr>
                        <a:t>Transactional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95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5">
                          <a:latin typeface="Trebuchet MS"/>
                          <a:cs typeface="Trebuchet MS"/>
                        </a:rPr>
                        <a:t>feedback</a:t>
                      </a:r>
                      <a:r>
                        <a:rPr dirty="0" sz="14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data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445770" indent="-342900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Symbol"/>
                        <a:buChar char=""/>
                        <a:tabLst>
                          <a:tab pos="445770" algn="l"/>
                        </a:tabLst>
                      </a:pPr>
                      <a:r>
                        <a:rPr dirty="0" sz="1400" spc="-80">
                          <a:latin typeface="Trebuchet MS"/>
                          <a:cs typeface="Trebuchet MS"/>
                        </a:rPr>
                        <a:t>Pricing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85">
                          <a:latin typeface="Trebuchet MS"/>
                          <a:cs typeface="Trebuchet MS"/>
                        </a:rPr>
                        <a:t>demand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data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445770" indent="-342900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Symbol"/>
                        <a:buChar char=""/>
                        <a:tabLst>
                          <a:tab pos="445770" algn="l"/>
                        </a:tabLst>
                      </a:pPr>
                      <a:r>
                        <a:rPr dirty="0" sz="1400" spc="-65">
                          <a:latin typeface="Trebuchet MS"/>
                          <a:cs typeface="Trebuchet MS"/>
                        </a:rPr>
                        <a:t>Promotional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data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065">
                    <a:lnR w="6350">
                      <a:solidFill>
                        <a:srgbClr val="717BA2"/>
                      </a:solidFill>
                      <a:prstDash val="solid"/>
                    </a:lnR>
                    <a:lnB w="9525">
                      <a:solidFill>
                        <a:srgbClr val="717BA2"/>
                      </a:solidFill>
                      <a:prstDash val="solid"/>
                    </a:lnB>
                  </a:tcPr>
                </a:tc>
              </a:tr>
              <a:tr h="155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dirty="0" sz="1600" b="1">
                          <a:latin typeface="Trebuchet MS"/>
                          <a:cs typeface="Trebuchet MS"/>
                        </a:rPr>
                        <a:t>Banking</a:t>
                      </a:r>
                      <a:r>
                        <a:rPr dirty="0" sz="1600" spc="3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65" b="1">
                          <a:latin typeface="Trebuchet MS"/>
                          <a:cs typeface="Trebuchet MS"/>
                        </a:rPr>
                        <a:t>&amp;</a:t>
                      </a:r>
                      <a:r>
                        <a:rPr dirty="0" sz="1600" spc="1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" b="1">
                          <a:latin typeface="Trebuchet MS"/>
                          <a:cs typeface="Trebuchet MS"/>
                        </a:rPr>
                        <a:t>Finance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717BA2"/>
                      </a:solidFill>
                      <a:prstDash val="solid"/>
                    </a:lnL>
                    <a:lnT w="9525">
                      <a:solidFill>
                        <a:srgbClr val="717BA2"/>
                      </a:solidFill>
                      <a:prstDash val="solid"/>
                    </a:lnT>
                    <a:lnB w="9525">
                      <a:solidFill>
                        <a:srgbClr val="717B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02615" indent="-342265">
                        <a:lnSpc>
                          <a:spcPct val="100000"/>
                        </a:lnSpc>
                        <a:buFont typeface="Symbol"/>
                        <a:buChar char=""/>
                        <a:tabLst>
                          <a:tab pos="602615" algn="l"/>
                        </a:tabLst>
                      </a:pPr>
                      <a:r>
                        <a:rPr dirty="0" sz="1400" spc="-35">
                          <a:latin typeface="Trebuchet MS"/>
                          <a:cs typeface="Trebuchet MS"/>
                        </a:rPr>
                        <a:t>Assortment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 Planning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602615" indent="-342265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Symbol"/>
                        <a:buChar char=""/>
                        <a:tabLst>
                          <a:tab pos="602615" algn="l"/>
                        </a:tabLst>
                      </a:pPr>
                      <a:r>
                        <a:rPr dirty="0" sz="1400" spc="-45">
                          <a:latin typeface="Trebuchet MS"/>
                          <a:cs typeface="Trebuchet MS"/>
                        </a:rPr>
                        <a:t>Promotion</a:t>
                      </a:r>
                      <a:r>
                        <a:rPr dirty="0" sz="14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Planning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602615" indent="-342265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Symbol"/>
                        <a:buChar char=""/>
                        <a:tabLst>
                          <a:tab pos="602615" algn="l"/>
                        </a:tabLst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Demand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forecasting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602615" indent="-342265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Symbol"/>
                        <a:buChar char=""/>
                        <a:tabLst>
                          <a:tab pos="602615" algn="l"/>
                        </a:tabLst>
                      </a:pPr>
                      <a:r>
                        <a:rPr dirty="0" sz="1400" spc="-50">
                          <a:latin typeface="Trebuchet MS"/>
                          <a:cs typeface="Trebuchet MS"/>
                        </a:rPr>
                        <a:t>Market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75">
                          <a:latin typeface="Trebuchet MS"/>
                          <a:cs typeface="Trebuchet MS"/>
                        </a:rPr>
                        <a:t>Basket</a:t>
                      </a:r>
                      <a:r>
                        <a:rPr dirty="0" sz="1400" spc="-1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602615" indent="-342265">
                        <a:lnSpc>
                          <a:spcPct val="100000"/>
                        </a:lnSpc>
                        <a:spcBef>
                          <a:spcPts val="110"/>
                        </a:spcBef>
                        <a:buFont typeface="Symbol"/>
                        <a:buChar char=""/>
                        <a:tabLst>
                          <a:tab pos="602615" algn="l"/>
                        </a:tabLst>
                      </a:pPr>
                      <a:r>
                        <a:rPr dirty="0" sz="1400" spc="-25">
                          <a:latin typeface="Trebuchet MS"/>
                          <a:cs typeface="Trebuchet MS"/>
                        </a:rPr>
                        <a:t>Customer</a:t>
                      </a:r>
                      <a:r>
                        <a:rPr dirty="0" sz="14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Segmentation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7780">
                    <a:lnT w="9525">
                      <a:solidFill>
                        <a:srgbClr val="717BA2"/>
                      </a:solidFill>
                      <a:prstDash val="solid"/>
                    </a:lnT>
                    <a:lnB w="9525">
                      <a:solidFill>
                        <a:srgbClr val="717B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5770" indent="-342900">
                        <a:lnSpc>
                          <a:spcPct val="100000"/>
                        </a:lnSpc>
                        <a:buFont typeface="Symbol"/>
                        <a:buChar char=""/>
                        <a:tabLst>
                          <a:tab pos="445770" algn="l"/>
                        </a:tabLst>
                      </a:pPr>
                      <a:r>
                        <a:rPr dirty="0" sz="1400" spc="-25">
                          <a:latin typeface="Trebuchet MS"/>
                          <a:cs typeface="Trebuchet MS"/>
                        </a:rPr>
                        <a:t>Customer</a:t>
                      </a:r>
                      <a:r>
                        <a:rPr dirty="0" sz="14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85">
                          <a:latin typeface="Trebuchet MS"/>
                          <a:cs typeface="Trebuchet MS"/>
                        </a:rPr>
                        <a:t>transactional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 data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445770" indent="-342900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Symbol"/>
                        <a:buChar char=""/>
                        <a:tabLst>
                          <a:tab pos="445770" algn="l"/>
                        </a:tabLst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Loan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80">
                          <a:latin typeface="Trebuchet MS"/>
                          <a:cs typeface="Trebuchet MS"/>
                        </a:rPr>
                        <a:t>originating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 data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445770" indent="-342900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Symbol"/>
                        <a:buChar char=""/>
                        <a:tabLst>
                          <a:tab pos="445770" algn="l"/>
                        </a:tabLst>
                      </a:pPr>
                      <a:r>
                        <a:rPr dirty="0" sz="1400" spc="-45">
                          <a:latin typeface="Trebuchet MS"/>
                          <a:cs typeface="Trebuchet MS"/>
                        </a:rPr>
                        <a:t>Credit scoring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data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7780">
                    <a:lnR w="6350">
                      <a:solidFill>
                        <a:srgbClr val="717BA2"/>
                      </a:solidFill>
                      <a:prstDash val="solid"/>
                    </a:lnR>
                    <a:lnT w="9525">
                      <a:solidFill>
                        <a:srgbClr val="717BA2"/>
                      </a:solidFill>
                      <a:prstDash val="solid"/>
                    </a:lnT>
                    <a:lnB w="9525">
                      <a:solidFill>
                        <a:srgbClr val="717BA2"/>
                      </a:solidFill>
                      <a:prstDash val="solid"/>
                    </a:lnB>
                  </a:tcPr>
                </a:tc>
              </a:tr>
              <a:tr h="1445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dirty="0" sz="1600" spc="114" b="1"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dirty="0" sz="1600" spc="-4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600" spc="-3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95" b="1">
                          <a:latin typeface="Trebuchet MS"/>
                          <a:cs typeface="Trebuchet MS"/>
                        </a:rPr>
                        <a:t>ITES(IT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600" spc="-10" b="1">
                          <a:latin typeface="Trebuchet MS"/>
                          <a:cs typeface="Trebuchet MS"/>
                        </a:rPr>
                        <a:t>enabling</a:t>
                      </a:r>
                      <a:r>
                        <a:rPr dirty="0" sz="1600" spc="-6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" b="1">
                          <a:latin typeface="Trebuchet MS"/>
                          <a:cs typeface="Trebuchet MS"/>
                        </a:rPr>
                        <a:t>Services)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228600">
                    <a:lnL w="6350">
                      <a:solidFill>
                        <a:srgbClr val="717BA2"/>
                      </a:solidFill>
                      <a:prstDash val="solid"/>
                    </a:lnL>
                    <a:lnT w="9525">
                      <a:solidFill>
                        <a:srgbClr val="717BA2"/>
                      </a:solidFill>
                      <a:prstDash val="solid"/>
                    </a:lnT>
                    <a:lnB w="6350">
                      <a:solidFill>
                        <a:srgbClr val="717B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02615" indent="-34226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Symbol"/>
                        <a:buChar char=""/>
                        <a:tabLst>
                          <a:tab pos="602615" algn="l"/>
                        </a:tabLst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Demand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6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1400" spc="-1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65">
                          <a:latin typeface="Trebuchet MS"/>
                          <a:cs typeface="Trebuchet MS"/>
                        </a:rPr>
                        <a:t>Analytics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Services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602615" indent="-342265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Symbol"/>
                        <a:buChar char=""/>
                        <a:tabLst>
                          <a:tab pos="602615" algn="l"/>
                        </a:tabLst>
                      </a:pPr>
                      <a:r>
                        <a:rPr dirty="0" sz="1400" spc="-70">
                          <a:latin typeface="Trebuchet MS"/>
                          <a:cs typeface="Trebuchet MS"/>
                        </a:rPr>
                        <a:t>Software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60">
                          <a:latin typeface="Trebuchet MS"/>
                          <a:cs typeface="Trebuchet MS"/>
                        </a:rPr>
                        <a:t>Development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Cycle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time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7780">
                    <a:lnT w="9525">
                      <a:solidFill>
                        <a:srgbClr val="717BA2"/>
                      </a:solidFill>
                      <a:prstDash val="solid"/>
                    </a:lnT>
                    <a:lnB w="6350">
                      <a:solidFill>
                        <a:srgbClr val="717B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6405" marR="191135" indent="-343535">
                        <a:lnSpc>
                          <a:spcPct val="107100"/>
                        </a:lnSpc>
                        <a:spcBef>
                          <a:spcPts val="5"/>
                        </a:spcBef>
                        <a:buFont typeface="Symbol"/>
                        <a:buChar char=""/>
                        <a:tabLst>
                          <a:tab pos="446405" algn="l"/>
                        </a:tabLst>
                      </a:pPr>
                      <a:r>
                        <a:rPr dirty="0" sz="1400" spc="-25">
                          <a:latin typeface="Trebuchet MS"/>
                          <a:cs typeface="Trebuchet MS"/>
                        </a:rPr>
                        <a:t>Customer</a:t>
                      </a:r>
                      <a:r>
                        <a:rPr dirty="0" sz="14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75">
                          <a:latin typeface="Trebuchet MS"/>
                          <a:cs typeface="Trebuchet MS"/>
                        </a:rPr>
                        <a:t>interaction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95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75">
                          <a:latin typeface="Trebuchet MS"/>
                          <a:cs typeface="Trebuchet MS"/>
                        </a:rPr>
                        <a:t>market </a:t>
                      </a:r>
                      <a:r>
                        <a:rPr dirty="0" sz="1400" spc="-70">
                          <a:latin typeface="Trebuchet MS"/>
                          <a:cs typeface="Trebuchet MS"/>
                        </a:rPr>
                        <a:t>research</a:t>
                      </a:r>
                      <a:r>
                        <a:rPr dirty="0" sz="14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data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445770" indent="-342900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Symbol"/>
                        <a:buChar char=""/>
                        <a:tabLst>
                          <a:tab pos="445770" algn="l"/>
                        </a:tabLst>
                      </a:pPr>
                      <a:r>
                        <a:rPr dirty="0" sz="1400" spc="-75">
                          <a:latin typeface="Trebuchet MS"/>
                          <a:cs typeface="Trebuchet MS"/>
                        </a:rPr>
                        <a:t>Internal</a:t>
                      </a:r>
                      <a:r>
                        <a:rPr dirty="0" sz="14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5">
                          <a:latin typeface="Trebuchet MS"/>
                          <a:cs typeface="Trebuchet MS"/>
                        </a:rPr>
                        <a:t>product</a:t>
                      </a:r>
                      <a:r>
                        <a:rPr dirty="0" sz="14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80">
                          <a:latin typeface="Trebuchet MS"/>
                          <a:cs typeface="Trebuchet MS"/>
                        </a:rPr>
                        <a:t>development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data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540">
                    <a:lnR w="6350">
                      <a:solidFill>
                        <a:srgbClr val="717BA2"/>
                      </a:solidFill>
                      <a:prstDash val="solid"/>
                    </a:lnR>
                    <a:lnT w="9525">
                      <a:solidFill>
                        <a:srgbClr val="717BA2"/>
                      </a:solidFill>
                      <a:prstDash val="solid"/>
                    </a:lnT>
                    <a:lnB w="6350">
                      <a:solidFill>
                        <a:srgbClr val="717BA2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161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dirty="0" sz="2400" spc="200"/>
              <a:t>Contd..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6" name="object 6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403596" y="6548425"/>
            <a:ext cx="2907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Dinesh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Kumar,</a:t>
            </a:r>
            <a:r>
              <a:rPr dirty="0" sz="18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IIM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Bangalore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28600" y="2779776"/>
            <a:ext cx="8763000" cy="954405"/>
          </a:xfrm>
          <a:prstGeom prst="rect">
            <a:avLst/>
          </a:prstGeom>
          <a:solidFill>
            <a:srgbClr val="001F5F"/>
          </a:solidFill>
        </p:spPr>
        <p:txBody>
          <a:bodyPr wrap="square" lIns="0" tIns="3619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285"/>
              </a:spcBef>
            </a:pPr>
            <a:r>
              <a:rPr dirty="0" u="sng" sz="3200" spc="175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Cambria"/>
                <a:cs typeface="Cambria"/>
                <a:hlinkClick r:id="rId2"/>
              </a:rPr>
              <a:t>In</a:t>
            </a:r>
            <a:r>
              <a:rPr dirty="0" u="sng" sz="3200" spc="335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Cambria"/>
                <a:cs typeface="Cambria"/>
                <a:hlinkClick r:id="rId2"/>
              </a:rPr>
              <a:t> </a:t>
            </a:r>
            <a:r>
              <a:rPr dirty="0" u="sng" sz="3200" spc="290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Cambria"/>
                <a:cs typeface="Cambria"/>
                <a:hlinkClick r:id="rId2"/>
              </a:rPr>
              <a:t>God</a:t>
            </a:r>
            <a:r>
              <a:rPr dirty="0" u="sng" sz="3200" spc="330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Cambria"/>
                <a:cs typeface="Cambria"/>
                <a:hlinkClick r:id="rId2"/>
              </a:rPr>
              <a:t> </a:t>
            </a:r>
            <a:r>
              <a:rPr dirty="0" u="sng" sz="3200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Cambria"/>
                <a:cs typeface="Cambria"/>
                <a:hlinkClick r:id="rId2"/>
              </a:rPr>
              <a:t>we</a:t>
            </a:r>
            <a:r>
              <a:rPr dirty="0" u="sng" sz="3200" spc="335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Cambria"/>
                <a:cs typeface="Cambria"/>
                <a:hlinkClick r:id="rId2"/>
              </a:rPr>
              <a:t> </a:t>
            </a:r>
            <a:r>
              <a:rPr dirty="0" u="sng" sz="3200" spc="225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Cambria"/>
                <a:cs typeface="Cambria"/>
                <a:hlinkClick r:id="rId2"/>
              </a:rPr>
              <a:t>trust,</a:t>
            </a:r>
            <a:r>
              <a:rPr dirty="0" u="sng" sz="3200" spc="325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Cambria"/>
                <a:cs typeface="Cambria"/>
                <a:hlinkClick r:id="rId2"/>
              </a:rPr>
              <a:t> </a:t>
            </a:r>
            <a:r>
              <a:rPr dirty="0" u="sng" sz="3200" spc="145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Cambria"/>
                <a:cs typeface="Cambria"/>
                <a:hlinkClick r:id="rId2"/>
              </a:rPr>
              <a:t>all</a:t>
            </a:r>
            <a:r>
              <a:rPr dirty="0" u="sng" sz="3200" spc="340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Cambria"/>
                <a:cs typeface="Cambria"/>
                <a:hlinkClick r:id="rId2"/>
              </a:rPr>
              <a:t> </a:t>
            </a:r>
            <a:r>
              <a:rPr dirty="0" u="sng" sz="3200" spc="165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Cambria"/>
                <a:cs typeface="Cambria"/>
                <a:hlinkClick r:id="rId2"/>
              </a:rPr>
              <a:t>others</a:t>
            </a:r>
            <a:r>
              <a:rPr dirty="0" u="sng" sz="3200" spc="335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Cambria"/>
                <a:cs typeface="Cambria"/>
                <a:hlinkClick r:id="rId2"/>
              </a:rPr>
              <a:t> </a:t>
            </a:r>
            <a:r>
              <a:rPr dirty="0" u="sng" sz="3200" spc="290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Cambria"/>
                <a:cs typeface="Cambria"/>
                <a:hlinkClick r:id="rId2"/>
              </a:rPr>
              <a:t>must</a:t>
            </a:r>
            <a:r>
              <a:rPr dirty="0" u="sng" sz="3200" spc="320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Cambria"/>
                <a:cs typeface="Cambria"/>
                <a:hlinkClick r:id="rId2"/>
              </a:rPr>
              <a:t> </a:t>
            </a:r>
            <a:r>
              <a:rPr dirty="0" u="sng" sz="3200" spc="155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Cambria"/>
                <a:cs typeface="Cambria"/>
                <a:hlinkClick r:id="rId2"/>
              </a:rPr>
              <a:t>bring</a:t>
            </a:r>
            <a:r>
              <a:rPr dirty="0" u="sng" sz="3200" spc="340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Cambria"/>
                <a:cs typeface="Cambria"/>
                <a:hlinkClick r:id="rId2"/>
              </a:rPr>
              <a:t> </a:t>
            </a:r>
            <a:r>
              <a:rPr dirty="0" u="sng" sz="3200" spc="195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Cambria"/>
                <a:cs typeface="Cambria"/>
                <a:hlinkClick r:id="rId2"/>
              </a:rPr>
              <a:t>data</a:t>
            </a:r>
            <a:endParaRPr sz="3200">
              <a:latin typeface="Cambria"/>
              <a:cs typeface="Cambria"/>
            </a:endParaRPr>
          </a:p>
          <a:p>
            <a:pPr marL="5516245">
              <a:lnSpc>
                <a:spcPct val="100000"/>
              </a:lnSpc>
              <a:spcBef>
                <a:spcPts val="45"/>
              </a:spcBef>
            </a:pPr>
            <a:r>
              <a:rPr dirty="0" u="sng" sz="2400" spc="150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Cambria"/>
                <a:cs typeface="Cambria"/>
                <a:hlinkClick r:id="rId2"/>
              </a:rPr>
              <a:t>-</a:t>
            </a:r>
            <a:r>
              <a:rPr dirty="0" u="sng" sz="2400" spc="240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Cambria"/>
                <a:cs typeface="Cambria"/>
                <a:hlinkClick r:id="rId2"/>
              </a:rPr>
              <a:t> </a:t>
            </a:r>
            <a:r>
              <a:rPr dirty="0" u="sng" sz="2400" spc="85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Cambria"/>
                <a:cs typeface="Cambria"/>
                <a:hlinkClick r:id="rId2"/>
              </a:rPr>
              <a:t>W</a:t>
            </a:r>
            <a:r>
              <a:rPr dirty="0" u="sng" sz="2400" spc="229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Cambria"/>
                <a:cs typeface="Cambria"/>
                <a:hlinkClick r:id="rId2"/>
              </a:rPr>
              <a:t> </a:t>
            </a:r>
            <a:r>
              <a:rPr dirty="0" u="sng" sz="2400" spc="155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Cambria"/>
                <a:cs typeface="Cambria"/>
                <a:hlinkClick r:id="rId2"/>
              </a:rPr>
              <a:t>Edwards</a:t>
            </a:r>
            <a:r>
              <a:rPr dirty="0" u="sng" sz="2400" spc="229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Cambria"/>
                <a:cs typeface="Cambria"/>
                <a:hlinkClick r:id="rId2"/>
              </a:rPr>
              <a:t> </a:t>
            </a:r>
            <a:r>
              <a:rPr dirty="0" u="sng" sz="2400" spc="155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Cambria"/>
                <a:cs typeface="Cambria"/>
                <a:hlinkClick r:id="rId2"/>
              </a:rPr>
              <a:t>Deming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553199"/>
            <a:ext cx="9144000" cy="304800"/>
            <a:chOff x="0" y="6553199"/>
            <a:chExt cx="9144000" cy="304800"/>
          </a:xfrm>
        </p:grpSpPr>
        <p:sp>
          <p:nvSpPr>
            <p:cNvPr id="3" name="object 3" descr=""/>
            <p:cNvSpPr/>
            <p:nvPr/>
          </p:nvSpPr>
          <p:spPr>
            <a:xfrm>
              <a:off x="457200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1228" rIns="0" bIns="0" rtlCol="0" vert="horz">
            <a:spAutoFit/>
          </a:bodyPr>
          <a:lstStyle/>
          <a:p>
            <a:pPr marL="3634740">
              <a:lnSpc>
                <a:spcPct val="100000"/>
              </a:lnSpc>
              <a:spcBef>
                <a:spcPts val="95"/>
              </a:spcBef>
            </a:pPr>
            <a:r>
              <a:rPr dirty="0" spc="145"/>
              <a:t>Big</a:t>
            </a:r>
            <a:r>
              <a:rPr dirty="0" spc="345"/>
              <a:t> </a:t>
            </a:r>
            <a:r>
              <a:rPr dirty="0" spc="140"/>
              <a:t>Data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383540" y="1238452"/>
            <a:ext cx="8486140" cy="38195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38100" indent="-273050">
              <a:lnSpc>
                <a:spcPct val="100000"/>
              </a:lnSpc>
              <a:spcBef>
                <a:spcPts val="105"/>
              </a:spcBef>
              <a:tabLst>
                <a:tab pos="285115" algn="l"/>
                <a:tab pos="850900" algn="l"/>
                <a:tab pos="1576070" algn="l"/>
                <a:tab pos="2518410" algn="l"/>
                <a:tab pos="2975610" algn="l"/>
                <a:tab pos="3687445" algn="l"/>
                <a:tab pos="4822825" algn="l"/>
                <a:tab pos="5252720" algn="l"/>
                <a:tab pos="5979795" algn="l"/>
                <a:tab pos="7478395" algn="l"/>
                <a:tab pos="7894320" algn="l"/>
              </a:tabLst>
            </a:pPr>
            <a:r>
              <a:rPr dirty="0" sz="1950" spc="154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25">
                <a:latin typeface="Trebuchet MS"/>
                <a:cs typeface="Trebuchet MS"/>
              </a:rPr>
              <a:t>Big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0">
                <a:latin typeface="Trebuchet MS"/>
                <a:cs typeface="Trebuchet MS"/>
              </a:rPr>
              <a:t>data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0">
                <a:latin typeface="Trebuchet MS"/>
                <a:cs typeface="Trebuchet MS"/>
              </a:rPr>
              <a:t>refers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5">
                <a:latin typeface="Trebuchet MS"/>
                <a:cs typeface="Trebuchet MS"/>
              </a:rPr>
              <a:t>to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0">
                <a:latin typeface="Trebuchet MS"/>
                <a:cs typeface="Trebuchet MS"/>
              </a:rPr>
              <a:t>high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0">
                <a:latin typeface="Trebuchet MS"/>
                <a:cs typeface="Trebuchet MS"/>
              </a:rPr>
              <a:t>volume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5">
                <a:latin typeface="Trebuchet MS"/>
                <a:cs typeface="Trebuchet MS"/>
              </a:rPr>
              <a:t>of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35">
                <a:latin typeface="Trebuchet MS"/>
                <a:cs typeface="Trebuchet MS"/>
              </a:rPr>
              <a:t>dat</a:t>
            </a:r>
            <a:r>
              <a:rPr dirty="0" sz="2600" spc="-235">
                <a:latin typeface="Trebuchet MS"/>
                <a:cs typeface="Trebuchet MS"/>
              </a:rPr>
              <a:t>a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0">
                <a:latin typeface="Trebuchet MS"/>
                <a:cs typeface="Trebuchet MS"/>
              </a:rPr>
              <a:t>generated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5">
                <a:latin typeface="Trebuchet MS"/>
                <a:cs typeface="Trebuchet MS"/>
              </a:rPr>
              <a:t>at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65">
                <a:latin typeface="Trebuchet MS"/>
                <a:cs typeface="Trebuchet MS"/>
              </a:rPr>
              <a:t>high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velocity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that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contains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large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variety </a:t>
            </a:r>
            <a:r>
              <a:rPr dirty="0" sz="2600" spc="-150">
                <a:latin typeface="Trebuchet MS"/>
                <a:cs typeface="Trebuchet MS"/>
              </a:rPr>
              <a:t>of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45">
                <a:latin typeface="Trebuchet MS"/>
                <a:cs typeface="Trebuchet MS"/>
              </a:rPr>
              <a:t>data.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600">
              <a:latin typeface="Trebuchet MS"/>
              <a:cs typeface="Trebuchet MS"/>
            </a:endParaRPr>
          </a:p>
          <a:p>
            <a:pPr marL="285115" marR="5080" indent="-273050">
              <a:lnSpc>
                <a:spcPct val="100000"/>
              </a:lnSpc>
              <a:tabLst>
                <a:tab pos="285115" algn="l"/>
              </a:tabLst>
            </a:pPr>
            <a:r>
              <a:rPr dirty="0" sz="1950" spc="-195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2600" spc="-50">
                <a:latin typeface="Trebuchet MS"/>
                <a:cs typeface="Trebuchet MS"/>
              </a:rPr>
              <a:t>According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to</a:t>
            </a:r>
            <a:r>
              <a:rPr dirty="0" sz="2600" spc="20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Gartner</a:t>
            </a:r>
            <a:r>
              <a:rPr dirty="0" sz="2600" spc="20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Report,</a:t>
            </a:r>
            <a:r>
              <a:rPr dirty="0" sz="2600" spc="-11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data</a:t>
            </a:r>
            <a:r>
              <a:rPr dirty="0" sz="2600" spc="2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is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classified</a:t>
            </a:r>
            <a:r>
              <a:rPr dirty="0" sz="2600" spc="3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as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big</a:t>
            </a:r>
            <a:r>
              <a:rPr dirty="0" sz="2600" spc="25">
                <a:latin typeface="Trebuchet MS"/>
                <a:cs typeface="Trebuchet MS"/>
              </a:rPr>
              <a:t> </a:t>
            </a:r>
            <a:r>
              <a:rPr dirty="0" sz="2600" spc="-530">
                <a:latin typeface="Trebuchet MS"/>
                <a:cs typeface="Trebuchet MS"/>
              </a:rPr>
              <a:t>data</a:t>
            </a:r>
            <a:r>
              <a:rPr dirty="0" sz="2600" spc="-530">
                <a:latin typeface="Trebuchet MS"/>
                <a:cs typeface="Trebuchet MS"/>
              </a:rPr>
              <a:t>,</a:t>
            </a:r>
            <a:r>
              <a:rPr dirty="0" sz="2600" spc="650">
                <a:latin typeface="Trebuchet MS"/>
                <a:cs typeface="Trebuchet MS"/>
              </a:rPr>
              <a:t>   </a:t>
            </a:r>
            <a:r>
              <a:rPr dirty="0" sz="2600" spc="-10">
                <a:latin typeface="Trebuchet MS"/>
                <a:cs typeface="Trebuchet MS"/>
              </a:rPr>
              <a:t>when:</a:t>
            </a:r>
            <a:endParaRPr sz="2600">
              <a:latin typeface="Trebuchet MS"/>
              <a:cs typeface="Trebuchet MS"/>
            </a:endParaRPr>
          </a:p>
          <a:p>
            <a:pPr marL="286385">
              <a:lnSpc>
                <a:spcPct val="100000"/>
              </a:lnSpc>
              <a:spcBef>
                <a:spcPts val="515"/>
              </a:spcBef>
              <a:tabLst>
                <a:tab pos="561340" algn="l"/>
              </a:tabLst>
            </a:pPr>
            <a:r>
              <a:rPr dirty="0" sz="1750" spc="1415">
                <a:solidFill>
                  <a:srgbClr val="9FB8CD"/>
                </a:solidFill>
                <a:latin typeface="Microsoft Sans Serif"/>
                <a:cs typeface="Microsoft Sans Serif"/>
              </a:rPr>
              <a:t>🞂</a:t>
            </a:r>
            <a:r>
              <a:rPr dirty="0" sz="1750">
                <a:solidFill>
                  <a:srgbClr val="9FB8CD"/>
                </a:solidFill>
                <a:latin typeface="Microsoft Sans Serif"/>
                <a:cs typeface="Microsoft Sans Serif"/>
              </a:rPr>
              <a:t>​</a:t>
            </a:r>
            <a:r>
              <a:rPr dirty="0" sz="1750">
                <a:solidFill>
                  <a:srgbClr val="9FB8CD"/>
                </a:solidFill>
                <a:latin typeface="Microsoft Sans Serif"/>
                <a:cs typeface="Microsoft Sans Serif"/>
              </a:rPr>
              <a:t>	</a:t>
            </a:r>
            <a:r>
              <a:rPr dirty="0" sz="2300" spc="-165">
                <a:latin typeface="Trebuchet MS"/>
                <a:cs typeface="Trebuchet MS"/>
              </a:rPr>
              <a:t>Volume:</a:t>
            </a:r>
            <a:r>
              <a:rPr dirty="0" sz="2300" spc="-310">
                <a:latin typeface="Trebuchet MS"/>
                <a:cs typeface="Trebuchet MS"/>
              </a:rPr>
              <a:t> </a:t>
            </a:r>
            <a:r>
              <a:rPr dirty="0" sz="2300" spc="-125">
                <a:latin typeface="Trebuchet MS"/>
                <a:cs typeface="Trebuchet MS"/>
              </a:rPr>
              <a:t>Exabytes</a:t>
            </a:r>
            <a:endParaRPr sz="2300">
              <a:latin typeface="Trebuchet MS"/>
              <a:cs typeface="Trebuchet MS"/>
            </a:endParaRPr>
          </a:p>
          <a:p>
            <a:pPr marL="286385">
              <a:lnSpc>
                <a:spcPct val="100000"/>
              </a:lnSpc>
              <a:spcBef>
                <a:spcPts val="505"/>
              </a:spcBef>
              <a:tabLst>
                <a:tab pos="597535" algn="l"/>
              </a:tabLst>
            </a:pPr>
            <a:r>
              <a:rPr dirty="0" sz="1750" spc="1415">
                <a:solidFill>
                  <a:srgbClr val="9FB8CD"/>
                </a:solidFill>
                <a:latin typeface="Microsoft Sans Serif"/>
                <a:cs typeface="Microsoft Sans Serif"/>
              </a:rPr>
              <a:t>🞂</a:t>
            </a:r>
            <a:r>
              <a:rPr dirty="0" sz="1750">
                <a:solidFill>
                  <a:srgbClr val="9FB8CD"/>
                </a:solidFill>
                <a:latin typeface="Microsoft Sans Serif"/>
                <a:cs typeface="Microsoft Sans Serif"/>
              </a:rPr>
              <a:t>​</a:t>
            </a:r>
            <a:r>
              <a:rPr dirty="0" sz="1750">
                <a:solidFill>
                  <a:srgbClr val="9FB8CD"/>
                </a:solidFill>
                <a:latin typeface="Microsoft Sans Serif"/>
                <a:cs typeface="Microsoft Sans Serif"/>
              </a:rPr>
              <a:t>	</a:t>
            </a:r>
            <a:r>
              <a:rPr dirty="0" sz="2300" spc="-155">
                <a:latin typeface="Trebuchet MS"/>
                <a:cs typeface="Trebuchet MS"/>
              </a:rPr>
              <a:t>Velocity:</a:t>
            </a:r>
            <a:r>
              <a:rPr dirty="0" sz="2300" spc="-300">
                <a:latin typeface="Trebuchet MS"/>
                <a:cs typeface="Trebuchet MS"/>
              </a:rPr>
              <a:t> </a:t>
            </a:r>
            <a:r>
              <a:rPr dirty="0" sz="2300" spc="-110">
                <a:latin typeface="Trebuchet MS"/>
                <a:cs typeface="Trebuchet MS"/>
              </a:rPr>
              <a:t>Sub-</a:t>
            </a:r>
            <a:r>
              <a:rPr dirty="0" sz="2300" spc="-85">
                <a:latin typeface="Trebuchet MS"/>
                <a:cs typeface="Trebuchet MS"/>
              </a:rPr>
              <a:t>second</a:t>
            </a:r>
            <a:endParaRPr sz="2300">
              <a:latin typeface="Trebuchet MS"/>
              <a:cs typeface="Trebuchet MS"/>
            </a:endParaRPr>
          </a:p>
          <a:p>
            <a:pPr marL="286385">
              <a:lnSpc>
                <a:spcPct val="100000"/>
              </a:lnSpc>
              <a:spcBef>
                <a:spcPts val="495"/>
              </a:spcBef>
              <a:tabLst>
                <a:tab pos="561340" algn="l"/>
              </a:tabLst>
            </a:pPr>
            <a:r>
              <a:rPr dirty="0" sz="1750" spc="1415">
                <a:solidFill>
                  <a:srgbClr val="9FB8CD"/>
                </a:solidFill>
                <a:latin typeface="Microsoft Sans Serif"/>
                <a:cs typeface="Microsoft Sans Serif"/>
              </a:rPr>
              <a:t>🞂</a:t>
            </a:r>
            <a:r>
              <a:rPr dirty="0" sz="1750">
                <a:solidFill>
                  <a:srgbClr val="9FB8CD"/>
                </a:solidFill>
                <a:latin typeface="Microsoft Sans Serif"/>
                <a:cs typeface="Microsoft Sans Serif"/>
              </a:rPr>
              <a:t>​</a:t>
            </a:r>
            <a:r>
              <a:rPr dirty="0" sz="1750">
                <a:solidFill>
                  <a:srgbClr val="9FB8CD"/>
                </a:solidFill>
                <a:latin typeface="Microsoft Sans Serif"/>
                <a:cs typeface="Microsoft Sans Serif"/>
              </a:rPr>
              <a:t>	</a:t>
            </a:r>
            <a:r>
              <a:rPr dirty="0" sz="2300" spc="-160">
                <a:latin typeface="Trebuchet MS"/>
                <a:cs typeface="Trebuchet MS"/>
              </a:rPr>
              <a:t>Variety:</a:t>
            </a:r>
            <a:r>
              <a:rPr dirty="0" sz="2300" spc="325">
                <a:latin typeface="Trebuchet MS"/>
                <a:cs typeface="Trebuchet MS"/>
              </a:rPr>
              <a:t> </a:t>
            </a:r>
            <a:r>
              <a:rPr dirty="0" sz="2300" spc="15">
                <a:latin typeface="Trebuchet MS"/>
                <a:cs typeface="Trebuchet MS"/>
              </a:rPr>
              <a:t>25+</a:t>
            </a:r>
            <a:r>
              <a:rPr dirty="0" sz="2300" spc="-60">
                <a:latin typeface="Trebuchet MS"/>
                <a:cs typeface="Trebuchet MS"/>
              </a:rPr>
              <a:t> </a:t>
            </a:r>
            <a:r>
              <a:rPr dirty="0" sz="2300" spc="-125">
                <a:latin typeface="Trebuchet MS"/>
                <a:cs typeface="Trebuchet MS"/>
              </a:rPr>
              <a:t>formats</a:t>
            </a:r>
            <a:endParaRPr sz="2300">
              <a:latin typeface="Trebuchet MS"/>
              <a:cs typeface="Trebuchet MS"/>
            </a:endParaRPr>
          </a:p>
          <a:p>
            <a:pPr marL="286385">
              <a:lnSpc>
                <a:spcPct val="100000"/>
              </a:lnSpc>
              <a:spcBef>
                <a:spcPts val="505"/>
              </a:spcBef>
              <a:tabLst>
                <a:tab pos="561340" algn="l"/>
                <a:tab pos="1754505" algn="l"/>
              </a:tabLst>
            </a:pPr>
            <a:r>
              <a:rPr dirty="0" sz="1750" spc="1415">
                <a:solidFill>
                  <a:srgbClr val="9FB8CD"/>
                </a:solidFill>
                <a:latin typeface="Microsoft Sans Serif"/>
                <a:cs typeface="Microsoft Sans Serif"/>
              </a:rPr>
              <a:t>🞂</a:t>
            </a:r>
            <a:r>
              <a:rPr dirty="0" sz="1750">
                <a:solidFill>
                  <a:srgbClr val="9FB8CD"/>
                </a:solidFill>
                <a:latin typeface="Microsoft Sans Serif"/>
                <a:cs typeface="Microsoft Sans Serif"/>
              </a:rPr>
              <a:t>​</a:t>
            </a:r>
            <a:r>
              <a:rPr dirty="0" sz="1750">
                <a:solidFill>
                  <a:srgbClr val="9FB8CD"/>
                </a:solidFill>
                <a:latin typeface="Microsoft Sans Serif"/>
                <a:cs typeface="Microsoft Sans Serif"/>
              </a:rPr>
              <a:t>	</a:t>
            </a:r>
            <a:r>
              <a:rPr dirty="0" sz="2300" spc="-165">
                <a:latin typeface="Trebuchet MS"/>
                <a:cs typeface="Trebuchet MS"/>
              </a:rPr>
              <a:t>Veracity:</a:t>
            </a:r>
            <a:r>
              <a:rPr dirty="0" sz="2300">
                <a:latin typeface="Trebuchet MS"/>
                <a:cs typeface="Trebuchet MS"/>
              </a:rPr>
              <a:t>	</a:t>
            </a:r>
            <a:r>
              <a:rPr dirty="0" sz="2300" spc="-100">
                <a:latin typeface="Trebuchet MS"/>
                <a:cs typeface="Trebuchet MS"/>
              </a:rPr>
              <a:t>Accuracy</a:t>
            </a:r>
            <a:r>
              <a:rPr dirty="0" sz="2300" spc="-30">
                <a:latin typeface="Trebuchet MS"/>
                <a:cs typeface="Trebuchet MS"/>
              </a:rPr>
              <a:t> </a:t>
            </a:r>
            <a:r>
              <a:rPr dirty="0" sz="2300" spc="-130">
                <a:latin typeface="Trebuchet MS"/>
                <a:cs typeface="Trebuchet MS"/>
              </a:rPr>
              <a:t>of</a:t>
            </a:r>
            <a:r>
              <a:rPr dirty="0" sz="2300" spc="-60">
                <a:latin typeface="Trebuchet MS"/>
                <a:cs typeface="Trebuchet MS"/>
              </a:rPr>
              <a:t> </a:t>
            </a:r>
            <a:r>
              <a:rPr dirty="0" sz="2300" spc="-140">
                <a:latin typeface="Trebuchet MS"/>
                <a:cs typeface="Trebuchet MS"/>
              </a:rPr>
              <a:t>the</a:t>
            </a:r>
            <a:r>
              <a:rPr dirty="0" sz="2300" spc="-60">
                <a:latin typeface="Trebuchet MS"/>
                <a:cs typeface="Trebuchet MS"/>
              </a:rPr>
              <a:t> </a:t>
            </a:r>
            <a:r>
              <a:rPr dirty="0" sz="2300" spc="-185">
                <a:latin typeface="Trebuchet MS"/>
                <a:cs typeface="Trebuchet MS"/>
              </a:rPr>
              <a:t>data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553199"/>
            <a:ext cx="9144000" cy="304800"/>
            <a:chOff x="0" y="6553199"/>
            <a:chExt cx="9144000" cy="304800"/>
          </a:xfrm>
        </p:grpSpPr>
        <p:sp>
          <p:nvSpPr>
            <p:cNvPr id="3" name="object 3" descr=""/>
            <p:cNvSpPr/>
            <p:nvPr/>
          </p:nvSpPr>
          <p:spPr>
            <a:xfrm>
              <a:off x="457200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3628" rIns="0" bIns="0" rtlCol="0" vert="horz">
            <a:spAutoFit/>
          </a:bodyPr>
          <a:lstStyle/>
          <a:p>
            <a:pPr marL="2611755">
              <a:lnSpc>
                <a:spcPct val="100000"/>
              </a:lnSpc>
              <a:spcBef>
                <a:spcPts val="95"/>
              </a:spcBef>
            </a:pPr>
            <a:r>
              <a:rPr dirty="0" spc="180"/>
              <a:t>Sources</a:t>
            </a:r>
            <a:r>
              <a:rPr dirty="0" spc="345"/>
              <a:t> </a:t>
            </a:r>
            <a:r>
              <a:rPr dirty="0" spc="135"/>
              <a:t>of</a:t>
            </a:r>
            <a:r>
              <a:rPr dirty="0" spc="345"/>
              <a:t> </a:t>
            </a:r>
            <a:r>
              <a:rPr dirty="0" spc="145"/>
              <a:t>Big</a:t>
            </a:r>
            <a:r>
              <a:rPr dirty="0" spc="335"/>
              <a:t> </a:t>
            </a:r>
            <a:r>
              <a:rPr dirty="0" spc="140"/>
              <a:t>Data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1238452"/>
            <a:ext cx="8105775" cy="48437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85115" marR="6350" indent="-273050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 spc="145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70">
                <a:latin typeface="Trebuchet MS"/>
                <a:cs typeface="Trebuchet MS"/>
              </a:rPr>
              <a:t>Transactional</a:t>
            </a:r>
            <a:r>
              <a:rPr dirty="0" sz="2600" spc="30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data</a:t>
            </a:r>
            <a:r>
              <a:rPr dirty="0" sz="2600" spc="31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that</a:t>
            </a:r>
            <a:r>
              <a:rPr dirty="0" sz="2600" spc="31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are</a:t>
            </a:r>
            <a:r>
              <a:rPr dirty="0" sz="2600" spc="310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generated</a:t>
            </a:r>
            <a:r>
              <a:rPr dirty="0" sz="2600" spc="3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at</a:t>
            </a:r>
            <a:r>
              <a:rPr dirty="0" sz="2600" spc="30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high</a:t>
            </a:r>
            <a:r>
              <a:rPr dirty="0" sz="2600" spc="315">
                <a:latin typeface="Trebuchet MS"/>
                <a:cs typeface="Trebuchet MS"/>
              </a:rPr>
              <a:t> </a:t>
            </a:r>
            <a:r>
              <a:rPr dirty="0" sz="2600" spc="-600">
                <a:latin typeface="Trebuchet MS"/>
                <a:cs typeface="Trebuchet MS"/>
              </a:rPr>
              <a:t>spee</a:t>
            </a:r>
            <a:r>
              <a:rPr dirty="0" sz="2600" spc="-600">
                <a:latin typeface="Trebuchet MS"/>
                <a:cs typeface="Trebuchet MS"/>
              </a:rPr>
              <a:t>d</a:t>
            </a:r>
            <a:r>
              <a:rPr dirty="0" sz="2600" spc="-145">
                <a:latin typeface="Trebuchet MS"/>
                <a:cs typeface="Trebuchet MS"/>
              </a:rPr>
              <a:t> (mobile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services,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banking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and</a:t>
            </a:r>
            <a:r>
              <a:rPr dirty="0" sz="2600" spc="80">
                <a:latin typeface="Trebuchet MS"/>
                <a:cs typeface="Trebuchet MS"/>
              </a:rPr>
              <a:t> </a:t>
            </a:r>
            <a:r>
              <a:rPr dirty="0" sz="2600" spc="-210">
                <a:latin typeface="Trebuchet MS"/>
                <a:cs typeface="Trebuchet MS"/>
              </a:rPr>
              <a:t>financial</a:t>
            </a:r>
            <a:r>
              <a:rPr dirty="0" sz="2600" spc="114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services,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healthcare, entertainment</a:t>
            </a:r>
            <a:r>
              <a:rPr dirty="0" sz="2600" spc="10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etc).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600">
              <a:latin typeface="Trebuchet MS"/>
              <a:cs typeface="Trebuchet MS"/>
            </a:endParaRPr>
          </a:p>
          <a:p>
            <a:pPr algn="just" marL="285115" marR="5080" indent="-273050">
              <a:lnSpc>
                <a:spcPct val="100000"/>
              </a:lnSpc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 spc="85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Trebuchet MS"/>
                <a:cs typeface="Trebuchet MS"/>
              </a:rPr>
              <a:t>Machine</a:t>
            </a:r>
            <a:r>
              <a:rPr dirty="0" sz="2600" spc="20">
                <a:latin typeface="Trebuchet MS"/>
                <a:cs typeface="Trebuchet MS"/>
              </a:rPr>
              <a:t> </a:t>
            </a:r>
            <a:r>
              <a:rPr dirty="0" sz="2600" spc="-70">
                <a:latin typeface="Trebuchet MS"/>
                <a:cs typeface="Trebuchet MS"/>
              </a:rPr>
              <a:t>generated</a:t>
            </a:r>
            <a:r>
              <a:rPr dirty="0" sz="2600" spc="3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data</a:t>
            </a:r>
            <a:r>
              <a:rPr dirty="0" sz="2600" spc="30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(electricity</a:t>
            </a:r>
            <a:r>
              <a:rPr dirty="0" sz="2600" spc="2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and</a:t>
            </a:r>
            <a:r>
              <a:rPr dirty="0" sz="2600" spc="2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water</a:t>
            </a:r>
            <a:r>
              <a:rPr dirty="0" sz="2600" spc="30">
                <a:latin typeface="Trebuchet MS"/>
                <a:cs typeface="Trebuchet MS"/>
              </a:rPr>
              <a:t> </a:t>
            </a:r>
            <a:r>
              <a:rPr dirty="0" sz="2600" spc="-530">
                <a:latin typeface="Trebuchet MS"/>
                <a:cs typeface="Trebuchet MS"/>
              </a:rPr>
              <a:t>meters</a:t>
            </a:r>
            <a:r>
              <a:rPr dirty="0" sz="2600" spc="-530">
                <a:latin typeface="Trebuchet MS"/>
                <a:cs typeface="Trebuchet MS"/>
              </a:rPr>
              <a:t>,</a:t>
            </a:r>
            <a:r>
              <a:rPr dirty="0" sz="2600" spc="-530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sensors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installed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in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various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systems).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140">
                <a:latin typeface="Trebuchet MS"/>
                <a:cs typeface="Trebuchet MS"/>
              </a:rPr>
              <a:t>Social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media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240">
                <a:latin typeface="Trebuchet MS"/>
                <a:cs typeface="Trebuchet MS"/>
              </a:rPr>
              <a:t>data.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2600">
              <a:latin typeface="Trebuchet MS"/>
              <a:cs typeface="Trebuchet MS"/>
            </a:endParaRPr>
          </a:p>
          <a:p>
            <a:pPr algn="just" marL="285115" marR="39370" indent="-273050">
              <a:lnSpc>
                <a:spcPct val="100000"/>
              </a:lnSpc>
              <a:spcBef>
                <a:spcPts val="5"/>
              </a:spcBef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 spc="60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Trebuchet MS"/>
                <a:cs typeface="Trebuchet MS"/>
              </a:rPr>
              <a:t>Machine</a:t>
            </a:r>
            <a:r>
              <a:rPr dirty="0" sz="2600" spc="65">
                <a:latin typeface="Trebuchet MS"/>
                <a:cs typeface="Trebuchet MS"/>
              </a:rPr>
              <a:t> </a:t>
            </a:r>
            <a:r>
              <a:rPr dirty="0" sz="2600" spc="-55">
                <a:latin typeface="Trebuchet MS"/>
                <a:cs typeface="Trebuchet MS"/>
              </a:rPr>
              <a:t>generated</a:t>
            </a:r>
            <a:r>
              <a:rPr dirty="0" sz="2600" spc="70">
                <a:latin typeface="Trebuchet MS"/>
                <a:cs typeface="Trebuchet MS"/>
              </a:rPr>
              <a:t> </a:t>
            </a:r>
            <a:r>
              <a:rPr dirty="0" sz="2600" spc="-45">
                <a:latin typeface="Trebuchet MS"/>
                <a:cs typeface="Trebuchet MS"/>
              </a:rPr>
              <a:t>unstructured</a:t>
            </a:r>
            <a:r>
              <a:rPr dirty="0" sz="2600" spc="7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data</a:t>
            </a:r>
            <a:r>
              <a:rPr dirty="0" sz="2600" spc="65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(videos,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459">
                <a:latin typeface="Trebuchet MS"/>
                <a:cs typeface="Trebuchet MS"/>
              </a:rPr>
              <a:t>satellit</a:t>
            </a:r>
            <a:r>
              <a:rPr dirty="0" sz="2600" spc="-459">
                <a:latin typeface="Trebuchet MS"/>
                <a:cs typeface="Trebuchet MS"/>
              </a:rPr>
              <a:t>e</a:t>
            </a:r>
            <a:r>
              <a:rPr dirty="0" sz="2600" spc="-459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images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etc).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403596" y="6548425"/>
            <a:ext cx="2907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Dinesh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Kumar,</a:t>
            </a:r>
            <a:r>
              <a:rPr dirty="0" sz="18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IIM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Bangalore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2058161" y="2439161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344161" y="2439161"/>
            <a:ext cx="0" cy="2560320"/>
          </a:xfrm>
          <a:custGeom>
            <a:avLst/>
            <a:gdLst/>
            <a:ahLst/>
            <a:cxnLst/>
            <a:rect l="l" t="t" r="r" b="b"/>
            <a:pathLst>
              <a:path w="0" h="2560320">
                <a:moveTo>
                  <a:pt x="0" y="0"/>
                </a:moveTo>
                <a:lnTo>
                  <a:pt x="0" y="25603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83540" y="2459558"/>
            <a:ext cx="15024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C00000"/>
                </a:solidFill>
                <a:latin typeface="Trebuchet MS"/>
                <a:cs typeface="Trebuchet MS"/>
              </a:rPr>
              <a:t>Prediction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88794" y="2459558"/>
            <a:ext cx="18986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C00000"/>
                </a:solidFill>
                <a:latin typeface="Trebuchet MS"/>
                <a:cs typeface="Trebuchet MS"/>
              </a:rPr>
              <a:t>Classification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575175" y="2459558"/>
            <a:ext cx="13366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C00000"/>
                </a:solidFill>
                <a:latin typeface="Trebuchet MS"/>
                <a:cs typeface="Trebuchet MS"/>
              </a:rPr>
              <a:t>Matching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31140" y="3227070"/>
            <a:ext cx="14243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25">
                <a:latin typeface="Trebuchet MS"/>
                <a:cs typeface="Trebuchet MS"/>
              </a:rPr>
              <a:t>Forecasting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31140" y="3958844"/>
            <a:ext cx="16402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rebuchet MS"/>
                <a:cs typeface="Trebuchet MS"/>
              </a:rPr>
              <a:t>Customer </a:t>
            </a:r>
            <a:r>
              <a:rPr dirty="0" sz="2400" spc="-195">
                <a:latin typeface="Trebuchet MS"/>
                <a:cs typeface="Trebuchet MS"/>
              </a:rPr>
              <a:t>lifetime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value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288794" y="3227070"/>
            <a:ext cx="128270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rebuchet MS"/>
                <a:cs typeface="Trebuchet MS"/>
              </a:rPr>
              <a:t>Customer </a:t>
            </a:r>
            <a:r>
              <a:rPr dirty="0" sz="2400" spc="-10">
                <a:latin typeface="Trebuchet MS"/>
                <a:cs typeface="Trebuchet MS"/>
              </a:rPr>
              <a:t>Churn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288794" y="4324604"/>
            <a:ext cx="14236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5">
                <a:latin typeface="Trebuchet MS"/>
                <a:cs typeface="Trebuchet MS"/>
              </a:rPr>
              <a:t>Credit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Risk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988" rIns="0" bIns="0" rtlCol="0" vert="horz">
            <a:spAutoFit/>
          </a:bodyPr>
          <a:lstStyle/>
          <a:p>
            <a:pPr marL="546100">
              <a:lnSpc>
                <a:spcPct val="100000"/>
              </a:lnSpc>
              <a:spcBef>
                <a:spcPts val="95"/>
              </a:spcBef>
            </a:pPr>
            <a:r>
              <a:rPr dirty="0" spc="180"/>
              <a:t>4</a:t>
            </a:r>
            <a:r>
              <a:rPr dirty="0" spc="335"/>
              <a:t> </a:t>
            </a:r>
            <a:r>
              <a:rPr dirty="0" spc="210"/>
              <a:t>BINS</a:t>
            </a:r>
            <a:r>
              <a:rPr dirty="0" spc="360"/>
              <a:t> </a:t>
            </a:r>
            <a:r>
              <a:rPr dirty="0" spc="310"/>
              <a:t>OF</a:t>
            </a:r>
            <a:r>
              <a:rPr dirty="0" spc="335"/>
              <a:t> </a:t>
            </a:r>
            <a:r>
              <a:rPr dirty="0" spc="240"/>
              <a:t>ANALYTICS</a:t>
            </a:r>
            <a:r>
              <a:rPr dirty="0" spc="370"/>
              <a:t> </a:t>
            </a:r>
            <a:r>
              <a:rPr dirty="0" spc="265"/>
              <a:t>PROBLEMS</a:t>
            </a:r>
          </a:p>
        </p:txBody>
      </p:sp>
      <p:sp>
        <p:nvSpPr>
          <p:cNvPr id="16" name="object 16" descr=""/>
          <p:cNvSpPr/>
          <p:nvPr/>
        </p:nvSpPr>
        <p:spPr>
          <a:xfrm>
            <a:off x="6553961" y="2497073"/>
            <a:ext cx="0" cy="2560320"/>
          </a:xfrm>
          <a:custGeom>
            <a:avLst/>
            <a:gdLst/>
            <a:ahLst/>
            <a:cxnLst/>
            <a:rect l="l" t="t" r="r" b="b"/>
            <a:pathLst>
              <a:path w="0" h="2560320">
                <a:moveTo>
                  <a:pt x="0" y="0"/>
                </a:moveTo>
                <a:lnTo>
                  <a:pt x="0" y="25603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4498975" y="3222116"/>
            <a:ext cx="13785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30">
                <a:latin typeface="Trebuchet MS"/>
                <a:cs typeface="Trebuchet MS"/>
              </a:rPr>
              <a:t>Fingerprint </a:t>
            </a:r>
            <a:r>
              <a:rPr dirty="0" sz="2400" spc="-35">
                <a:latin typeface="Trebuchet MS"/>
                <a:cs typeface="Trebuchet MS"/>
              </a:rPr>
              <a:t>matching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498975" y="4319778"/>
            <a:ext cx="18478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5">
                <a:latin typeface="Trebuchet MS"/>
                <a:cs typeface="Trebuchet MS"/>
              </a:rPr>
              <a:t>Recommender </a:t>
            </a:r>
            <a:r>
              <a:rPr dirty="0" sz="2400" spc="-10">
                <a:latin typeface="Trebuchet MS"/>
                <a:cs typeface="Trebuchet MS"/>
              </a:rPr>
              <a:t>Systems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861809" y="2459558"/>
            <a:ext cx="1936114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C00000"/>
                </a:solidFill>
                <a:latin typeface="Trebuchet MS"/>
                <a:cs typeface="Trebuchet MS"/>
              </a:rPr>
              <a:t>Optimization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632829" y="3222116"/>
            <a:ext cx="19310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75">
                <a:latin typeface="Trebuchet MS"/>
                <a:cs typeface="Trebuchet MS"/>
              </a:rPr>
              <a:t>Vehicle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Routing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632829" y="3953332"/>
            <a:ext cx="142938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10">
                <a:latin typeface="Trebuchet MS"/>
                <a:cs typeface="Trebuchet MS"/>
              </a:rPr>
              <a:t>Bin-</a:t>
            </a:r>
            <a:r>
              <a:rPr dirty="0" sz="2400" spc="-140">
                <a:latin typeface="Trebuchet MS"/>
                <a:cs typeface="Trebuchet MS"/>
              </a:rPr>
              <a:t>packing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5" name="object 5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403596" y="6548425"/>
            <a:ext cx="2907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Dinesh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Kumar,</a:t>
            </a:r>
            <a:r>
              <a:rPr dirty="0" sz="18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IIM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Bangalore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4939" y="324358"/>
            <a:ext cx="782383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00"/>
              <a:t>FRAMEWORK-</a:t>
            </a:r>
            <a:r>
              <a:rPr dirty="0" sz="2400" spc="295"/>
              <a:t> </a:t>
            </a:r>
            <a:r>
              <a:rPr dirty="0" sz="2400" spc="130"/>
              <a:t>DATA-</a:t>
            </a:r>
            <a:r>
              <a:rPr dirty="0" sz="2400" spc="200"/>
              <a:t>DRIVEN</a:t>
            </a:r>
            <a:r>
              <a:rPr dirty="0" sz="2400" spc="285"/>
              <a:t> </a:t>
            </a:r>
            <a:r>
              <a:rPr dirty="0" sz="2400" spc="225"/>
              <a:t>DECISION</a:t>
            </a:r>
            <a:r>
              <a:rPr dirty="0" sz="2400" spc="305"/>
              <a:t> </a:t>
            </a:r>
            <a:r>
              <a:rPr dirty="0" sz="2400" spc="190"/>
              <a:t>MAKING</a:t>
            </a:r>
            <a:endParaRPr sz="2400"/>
          </a:p>
        </p:txBody>
      </p:sp>
      <p:grpSp>
        <p:nvGrpSpPr>
          <p:cNvPr id="12" name="object 12" descr=""/>
          <p:cNvGrpSpPr/>
          <p:nvPr/>
        </p:nvGrpSpPr>
        <p:grpSpPr>
          <a:xfrm>
            <a:off x="-9144" y="973836"/>
            <a:ext cx="9164320" cy="870585"/>
            <a:chOff x="-9144" y="973836"/>
            <a:chExt cx="9164320" cy="870585"/>
          </a:xfrm>
        </p:grpSpPr>
        <p:sp>
          <p:nvSpPr>
            <p:cNvPr id="13" name="object 13" descr=""/>
            <p:cNvSpPr/>
            <p:nvPr/>
          </p:nvSpPr>
          <p:spPr>
            <a:xfrm>
              <a:off x="761" y="1017270"/>
              <a:ext cx="9144000" cy="817244"/>
            </a:xfrm>
            <a:custGeom>
              <a:avLst/>
              <a:gdLst/>
              <a:ahLst/>
              <a:cxnLst/>
              <a:rect l="l" t="t" r="r" b="b"/>
              <a:pathLst>
                <a:path w="9144000" h="817244">
                  <a:moveTo>
                    <a:pt x="9144000" y="0"/>
                  </a:moveTo>
                  <a:lnTo>
                    <a:pt x="0" y="0"/>
                  </a:lnTo>
                  <a:lnTo>
                    <a:pt x="0" y="816863"/>
                  </a:lnTo>
                  <a:lnTo>
                    <a:pt x="9144000" y="81686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ACAC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61" y="1017270"/>
              <a:ext cx="9144000" cy="817244"/>
            </a:xfrm>
            <a:custGeom>
              <a:avLst/>
              <a:gdLst/>
              <a:ahLst/>
              <a:cxnLst/>
              <a:rect l="l" t="t" r="r" b="b"/>
              <a:pathLst>
                <a:path w="9144000" h="817244">
                  <a:moveTo>
                    <a:pt x="0" y="816863"/>
                  </a:moveTo>
                  <a:lnTo>
                    <a:pt x="9144000" y="81686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816863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57961" y="983742"/>
              <a:ext cx="6400800" cy="254635"/>
            </a:xfrm>
            <a:custGeom>
              <a:avLst/>
              <a:gdLst/>
              <a:ahLst/>
              <a:cxnLst/>
              <a:rect l="l" t="t" r="r" b="b"/>
              <a:pathLst>
                <a:path w="6400800" h="254634">
                  <a:moveTo>
                    <a:pt x="6358382" y="0"/>
                  </a:moveTo>
                  <a:lnTo>
                    <a:pt x="42417" y="0"/>
                  </a:lnTo>
                  <a:lnTo>
                    <a:pt x="25905" y="3341"/>
                  </a:lnTo>
                  <a:lnTo>
                    <a:pt x="12422" y="12446"/>
                  </a:lnTo>
                  <a:lnTo>
                    <a:pt x="3332" y="25931"/>
                  </a:lnTo>
                  <a:lnTo>
                    <a:pt x="0" y="42418"/>
                  </a:lnTo>
                  <a:lnTo>
                    <a:pt x="0" y="212090"/>
                  </a:lnTo>
                  <a:lnTo>
                    <a:pt x="3332" y="228576"/>
                  </a:lnTo>
                  <a:lnTo>
                    <a:pt x="12422" y="242062"/>
                  </a:lnTo>
                  <a:lnTo>
                    <a:pt x="25905" y="251166"/>
                  </a:lnTo>
                  <a:lnTo>
                    <a:pt x="42417" y="254508"/>
                  </a:lnTo>
                  <a:lnTo>
                    <a:pt x="6358382" y="254508"/>
                  </a:lnTo>
                  <a:lnTo>
                    <a:pt x="6374868" y="251166"/>
                  </a:lnTo>
                  <a:lnTo>
                    <a:pt x="6388354" y="242062"/>
                  </a:lnTo>
                  <a:lnTo>
                    <a:pt x="6397458" y="228576"/>
                  </a:lnTo>
                  <a:lnTo>
                    <a:pt x="6400799" y="212090"/>
                  </a:lnTo>
                  <a:lnTo>
                    <a:pt x="6400799" y="42418"/>
                  </a:lnTo>
                  <a:lnTo>
                    <a:pt x="6397458" y="25931"/>
                  </a:lnTo>
                  <a:lnTo>
                    <a:pt x="6388353" y="12446"/>
                  </a:lnTo>
                  <a:lnTo>
                    <a:pt x="6374868" y="3341"/>
                  </a:lnTo>
                  <a:lnTo>
                    <a:pt x="63583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57961" y="983742"/>
              <a:ext cx="6400800" cy="254635"/>
            </a:xfrm>
            <a:custGeom>
              <a:avLst/>
              <a:gdLst/>
              <a:ahLst/>
              <a:cxnLst/>
              <a:rect l="l" t="t" r="r" b="b"/>
              <a:pathLst>
                <a:path w="6400800" h="254634">
                  <a:moveTo>
                    <a:pt x="0" y="42418"/>
                  </a:moveTo>
                  <a:lnTo>
                    <a:pt x="3332" y="25931"/>
                  </a:lnTo>
                  <a:lnTo>
                    <a:pt x="12422" y="12446"/>
                  </a:lnTo>
                  <a:lnTo>
                    <a:pt x="25905" y="3341"/>
                  </a:lnTo>
                  <a:lnTo>
                    <a:pt x="42417" y="0"/>
                  </a:lnTo>
                  <a:lnTo>
                    <a:pt x="6358382" y="0"/>
                  </a:lnTo>
                  <a:lnTo>
                    <a:pt x="6374868" y="3341"/>
                  </a:lnTo>
                  <a:lnTo>
                    <a:pt x="6388353" y="12446"/>
                  </a:lnTo>
                  <a:lnTo>
                    <a:pt x="6397458" y="25931"/>
                  </a:lnTo>
                  <a:lnTo>
                    <a:pt x="6400799" y="42418"/>
                  </a:lnTo>
                  <a:lnTo>
                    <a:pt x="6400799" y="212090"/>
                  </a:lnTo>
                  <a:lnTo>
                    <a:pt x="6397458" y="228576"/>
                  </a:lnTo>
                  <a:lnTo>
                    <a:pt x="6388354" y="242062"/>
                  </a:lnTo>
                  <a:lnTo>
                    <a:pt x="6374868" y="251166"/>
                  </a:lnTo>
                  <a:lnTo>
                    <a:pt x="6358382" y="254508"/>
                  </a:lnTo>
                  <a:lnTo>
                    <a:pt x="42417" y="254508"/>
                  </a:lnTo>
                  <a:lnTo>
                    <a:pt x="25905" y="251166"/>
                  </a:lnTo>
                  <a:lnTo>
                    <a:pt x="12422" y="242062"/>
                  </a:lnTo>
                  <a:lnTo>
                    <a:pt x="3332" y="228576"/>
                  </a:lnTo>
                  <a:lnTo>
                    <a:pt x="0" y="212090"/>
                  </a:lnTo>
                  <a:lnTo>
                    <a:pt x="0" y="42418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-9144" y="1905000"/>
            <a:ext cx="9164320" cy="1257300"/>
            <a:chOff x="-9144" y="1905000"/>
            <a:chExt cx="9164320" cy="1257300"/>
          </a:xfrm>
        </p:grpSpPr>
        <p:sp>
          <p:nvSpPr>
            <p:cNvPr id="18" name="object 18" descr=""/>
            <p:cNvSpPr/>
            <p:nvPr/>
          </p:nvSpPr>
          <p:spPr>
            <a:xfrm>
              <a:off x="761" y="1949957"/>
              <a:ext cx="9144000" cy="1202690"/>
            </a:xfrm>
            <a:custGeom>
              <a:avLst/>
              <a:gdLst/>
              <a:ahLst/>
              <a:cxnLst/>
              <a:rect l="l" t="t" r="r" b="b"/>
              <a:pathLst>
                <a:path w="9144000" h="1202689">
                  <a:moveTo>
                    <a:pt x="9144000" y="0"/>
                  </a:moveTo>
                  <a:lnTo>
                    <a:pt x="0" y="0"/>
                  </a:lnTo>
                  <a:lnTo>
                    <a:pt x="0" y="1202436"/>
                  </a:lnTo>
                  <a:lnTo>
                    <a:pt x="9144000" y="12024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ACAC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61" y="1949957"/>
              <a:ext cx="9144000" cy="1202690"/>
            </a:xfrm>
            <a:custGeom>
              <a:avLst/>
              <a:gdLst/>
              <a:ahLst/>
              <a:cxnLst/>
              <a:rect l="l" t="t" r="r" b="b"/>
              <a:pathLst>
                <a:path w="9144000" h="1202689">
                  <a:moveTo>
                    <a:pt x="0" y="1202436"/>
                  </a:moveTo>
                  <a:lnTo>
                    <a:pt x="9144000" y="120243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202436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57961" y="1914905"/>
              <a:ext cx="6400800" cy="256540"/>
            </a:xfrm>
            <a:custGeom>
              <a:avLst/>
              <a:gdLst/>
              <a:ahLst/>
              <a:cxnLst/>
              <a:rect l="l" t="t" r="r" b="b"/>
              <a:pathLst>
                <a:path w="6400800" h="256539">
                  <a:moveTo>
                    <a:pt x="6358128" y="0"/>
                  </a:moveTo>
                  <a:lnTo>
                    <a:pt x="42671" y="0"/>
                  </a:lnTo>
                  <a:lnTo>
                    <a:pt x="26060" y="3345"/>
                  </a:lnTo>
                  <a:lnTo>
                    <a:pt x="12496" y="12477"/>
                  </a:lnTo>
                  <a:lnTo>
                    <a:pt x="3352" y="26038"/>
                  </a:lnTo>
                  <a:lnTo>
                    <a:pt x="0" y="42672"/>
                  </a:lnTo>
                  <a:lnTo>
                    <a:pt x="0" y="213360"/>
                  </a:lnTo>
                  <a:lnTo>
                    <a:pt x="3352" y="229993"/>
                  </a:lnTo>
                  <a:lnTo>
                    <a:pt x="12496" y="243554"/>
                  </a:lnTo>
                  <a:lnTo>
                    <a:pt x="26060" y="252686"/>
                  </a:lnTo>
                  <a:lnTo>
                    <a:pt x="42671" y="256032"/>
                  </a:lnTo>
                  <a:lnTo>
                    <a:pt x="6358128" y="256032"/>
                  </a:lnTo>
                  <a:lnTo>
                    <a:pt x="6374761" y="252686"/>
                  </a:lnTo>
                  <a:lnTo>
                    <a:pt x="6388322" y="243554"/>
                  </a:lnTo>
                  <a:lnTo>
                    <a:pt x="6397454" y="229993"/>
                  </a:lnTo>
                  <a:lnTo>
                    <a:pt x="6400799" y="213360"/>
                  </a:lnTo>
                  <a:lnTo>
                    <a:pt x="6400799" y="42672"/>
                  </a:lnTo>
                  <a:lnTo>
                    <a:pt x="6397454" y="26038"/>
                  </a:lnTo>
                  <a:lnTo>
                    <a:pt x="6388322" y="12477"/>
                  </a:lnTo>
                  <a:lnTo>
                    <a:pt x="6374761" y="3345"/>
                  </a:lnTo>
                  <a:lnTo>
                    <a:pt x="63581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57961" y="1914905"/>
              <a:ext cx="6400800" cy="256540"/>
            </a:xfrm>
            <a:custGeom>
              <a:avLst/>
              <a:gdLst/>
              <a:ahLst/>
              <a:cxnLst/>
              <a:rect l="l" t="t" r="r" b="b"/>
              <a:pathLst>
                <a:path w="6400800" h="256539">
                  <a:moveTo>
                    <a:pt x="0" y="42672"/>
                  </a:moveTo>
                  <a:lnTo>
                    <a:pt x="3352" y="26038"/>
                  </a:lnTo>
                  <a:lnTo>
                    <a:pt x="12496" y="12477"/>
                  </a:lnTo>
                  <a:lnTo>
                    <a:pt x="26060" y="3345"/>
                  </a:lnTo>
                  <a:lnTo>
                    <a:pt x="42671" y="0"/>
                  </a:lnTo>
                  <a:lnTo>
                    <a:pt x="6358128" y="0"/>
                  </a:lnTo>
                  <a:lnTo>
                    <a:pt x="6374761" y="3345"/>
                  </a:lnTo>
                  <a:lnTo>
                    <a:pt x="6388322" y="12477"/>
                  </a:lnTo>
                  <a:lnTo>
                    <a:pt x="6397454" y="26038"/>
                  </a:lnTo>
                  <a:lnTo>
                    <a:pt x="6400799" y="42672"/>
                  </a:lnTo>
                  <a:lnTo>
                    <a:pt x="6400799" y="213360"/>
                  </a:lnTo>
                  <a:lnTo>
                    <a:pt x="6397454" y="229993"/>
                  </a:lnTo>
                  <a:lnTo>
                    <a:pt x="6388322" y="243554"/>
                  </a:lnTo>
                  <a:lnTo>
                    <a:pt x="6374761" y="252686"/>
                  </a:lnTo>
                  <a:lnTo>
                    <a:pt x="6358128" y="256032"/>
                  </a:lnTo>
                  <a:lnTo>
                    <a:pt x="42671" y="256032"/>
                  </a:lnTo>
                  <a:lnTo>
                    <a:pt x="26060" y="252686"/>
                  </a:lnTo>
                  <a:lnTo>
                    <a:pt x="12496" y="243554"/>
                  </a:lnTo>
                  <a:lnTo>
                    <a:pt x="3352" y="229993"/>
                  </a:lnTo>
                  <a:lnTo>
                    <a:pt x="0" y="213360"/>
                  </a:lnTo>
                  <a:lnTo>
                    <a:pt x="0" y="42672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 descr=""/>
          <p:cNvGrpSpPr/>
          <p:nvPr/>
        </p:nvGrpSpPr>
        <p:grpSpPr>
          <a:xfrm>
            <a:off x="-9144" y="3223260"/>
            <a:ext cx="9164320" cy="1106805"/>
            <a:chOff x="-9144" y="3223260"/>
            <a:chExt cx="9164320" cy="1106805"/>
          </a:xfrm>
        </p:grpSpPr>
        <p:sp>
          <p:nvSpPr>
            <p:cNvPr id="23" name="object 23" descr=""/>
            <p:cNvSpPr/>
            <p:nvPr/>
          </p:nvSpPr>
          <p:spPr>
            <a:xfrm>
              <a:off x="761" y="3288030"/>
              <a:ext cx="9144000" cy="1031875"/>
            </a:xfrm>
            <a:custGeom>
              <a:avLst/>
              <a:gdLst/>
              <a:ahLst/>
              <a:cxnLst/>
              <a:rect l="l" t="t" r="r" b="b"/>
              <a:pathLst>
                <a:path w="9144000" h="1031875">
                  <a:moveTo>
                    <a:pt x="9144000" y="0"/>
                  </a:moveTo>
                  <a:lnTo>
                    <a:pt x="0" y="0"/>
                  </a:lnTo>
                  <a:lnTo>
                    <a:pt x="0" y="1031748"/>
                  </a:lnTo>
                  <a:lnTo>
                    <a:pt x="9144000" y="103174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ACAC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61" y="3288030"/>
              <a:ext cx="9144000" cy="1031875"/>
            </a:xfrm>
            <a:custGeom>
              <a:avLst/>
              <a:gdLst/>
              <a:ahLst/>
              <a:cxnLst/>
              <a:rect l="l" t="t" r="r" b="b"/>
              <a:pathLst>
                <a:path w="9144000" h="1031875">
                  <a:moveTo>
                    <a:pt x="0" y="1031748"/>
                  </a:moveTo>
                  <a:lnTo>
                    <a:pt x="9144000" y="103174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31748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57961" y="3233166"/>
              <a:ext cx="6400800" cy="277495"/>
            </a:xfrm>
            <a:custGeom>
              <a:avLst/>
              <a:gdLst/>
              <a:ahLst/>
              <a:cxnLst/>
              <a:rect l="l" t="t" r="r" b="b"/>
              <a:pathLst>
                <a:path w="6400800" h="277495">
                  <a:moveTo>
                    <a:pt x="6354571" y="0"/>
                  </a:moveTo>
                  <a:lnTo>
                    <a:pt x="46228" y="0"/>
                  </a:lnTo>
                  <a:lnTo>
                    <a:pt x="28235" y="3633"/>
                  </a:lnTo>
                  <a:lnTo>
                    <a:pt x="13541" y="13541"/>
                  </a:lnTo>
                  <a:lnTo>
                    <a:pt x="3633" y="28235"/>
                  </a:lnTo>
                  <a:lnTo>
                    <a:pt x="0" y="46228"/>
                  </a:lnTo>
                  <a:lnTo>
                    <a:pt x="0" y="231139"/>
                  </a:lnTo>
                  <a:lnTo>
                    <a:pt x="3633" y="249132"/>
                  </a:lnTo>
                  <a:lnTo>
                    <a:pt x="13541" y="263826"/>
                  </a:lnTo>
                  <a:lnTo>
                    <a:pt x="28235" y="273734"/>
                  </a:lnTo>
                  <a:lnTo>
                    <a:pt x="46228" y="277368"/>
                  </a:lnTo>
                  <a:lnTo>
                    <a:pt x="6354571" y="277368"/>
                  </a:lnTo>
                  <a:lnTo>
                    <a:pt x="6372564" y="273734"/>
                  </a:lnTo>
                  <a:lnTo>
                    <a:pt x="6387258" y="263826"/>
                  </a:lnTo>
                  <a:lnTo>
                    <a:pt x="6397166" y="249132"/>
                  </a:lnTo>
                  <a:lnTo>
                    <a:pt x="6400799" y="231139"/>
                  </a:lnTo>
                  <a:lnTo>
                    <a:pt x="6400799" y="46228"/>
                  </a:lnTo>
                  <a:lnTo>
                    <a:pt x="6397166" y="28235"/>
                  </a:lnTo>
                  <a:lnTo>
                    <a:pt x="6387258" y="13541"/>
                  </a:lnTo>
                  <a:lnTo>
                    <a:pt x="6372564" y="3633"/>
                  </a:lnTo>
                  <a:lnTo>
                    <a:pt x="63545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57961" y="3233166"/>
              <a:ext cx="6400800" cy="277495"/>
            </a:xfrm>
            <a:custGeom>
              <a:avLst/>
              <a:gdLst/>
              <a:ahLst/>
              <a:cxnLst/>
              <a:rect l="l" t="t" r="r" b="b"/>
              <a:pathLst>
                <a:path w="6400800" h="277495">
                  <a:moveTo>
                    <a:pt x="0" y="46228"/>
                  </a:moveTo>
                  <a:lnTo>
                    <a:pt x="3633" y="28235"/>
                  </a:lnTo>
                  <a:lnTo>
                    <a:pt x="13541" y="13541"/>
                  </a:lnTo>
                  <a:lnTo>
                    <a:pt x="28235" y="3633"/>
                  </a:lnTo>
                  <a:lnTo>
                    <a:pt x="46228" y="0"/>
                  </a:lnTo>
                  <a:lnTo>
                    <a:pt x="6354571" y="0"/>
                  </a:lnTo>
                  <a:lnTo>
                    <a:pt x="6372564" y="3633"/>
                  </a:lnTo>
                  <a:lnTo>
                    <a:pt x="6387258" y="13541"/>
                  </a:lnTo>
                  <a:lnTo>
                    <a:pt x="6397166" y="28235"/>
                  </a:lnTo>
                  <a:lnTo>
                    <a:pt x="6400799" y="46228"/>
                  </a:lnTo>
                  <a:lnTo>
                    <a:pt x="6400799" y="231139"/>
                  </a:lnTo>
                  <a:lnTo>
                    <a:pt x="6397166" y="249132"/>
                  </a:lnTo>
                  <a:lnTo>
                    <a:pt x="6387258" y="263826"/>
                  </a:lnTo>
                  <a:lnTo>
                    <a:pt x="6372564" y="273734"/>
                  </a:lnTo>
                  <a:lnTo>
                    <a:pt x="6354571" y="277368"/>
                  </a:lnTo>
                  <a:lnTo>
                    <a:pt x="46228" y="277368"/>
                  </a:lnTo>
                  <a:lnTo>
                    <a:pt x="28235" y="273734"/>
                  </a:lnTo>
                  <a:lnTo>
                    <a:pt x="13541" y="263826"/>
                  </a:lnTo>
                  <a:lnTo>
                    <a:pt x="3633" y="249132"/>
                  </a:lnTo>
                  <a:lnTo>
                    <a:pt x="0" y="231139"/>
                  </a:lnTo>
                  <a:lnTo>
                    <a:pt x="0" y="46228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 descr=""/>
          <p:cNvGrpSpPr/>
          <p:nvPr/>
        </p:nvGrpSpPr>
        <p:grpSpPr>
          <a:xfrm>
            <a:off x="-9144" y="4390644"/>
            <a:ext cx="9164320" cy="1004569"/>
            <a:chOff x="-9144" y="4390644"/>
            <a:chExt cx="9164320" cy="1004569"/>
          </a:xfrm>
        </p:grpSpPr>
        <p:sp>
          <p:nvSpPr>
            <p:cNvPr id="28" name="object 28" descr=""/>
            <p:cNvSpPr/>
            <p:nvPr/>
          </p:nvSpPr>
          <p:spPr>
            <a:xfrm>
              <a:off x="761" y="4447794"/>
              <a:ext cx="9144000" cy="937260"/>
            </a:xfrm>
            <a:custGeom>
              <a:avLst/>
              <a:gdLst/>
              <a:ahLst/>
              <a:cxnLst/>
              <a:rect l="l" t="t" r="r" b="b"/>
              <a:pathLst>
                <a:path w="9144000" h="937260">
                  <a:moveTo>
                    <a:pt x="9144000" y="0"/>
                  </a:moveTo>
                  <a:lnTo>
                    <a:pt x="0" y="0"/>
                  </a:lnTo>
                  <a:lnTo>
                    <a:pt x="0" y="937259"/>
                  </a:lnTo>
                  <a:lnTo>
                    <a:pt x="9144000" y="93725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ACAC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61" y="4447794"/>
              <a:ext cx="9144000" cy="937260"/>
            </a:xfrm>
            <a:custGeom>
              <a:avLst/>
              <a:gdLst/>
              <a:ahLst/>
              <a:cxnLst/>
              <a:rect l="l" t="t" r="r" b="b"/>
              <a:pathLst>
                <a:path w="9144000" h="937260">
                  <a:moveTo>
                    <a:pt x="0" y="937259"/>
                  </a:moveTo>
                  <a:lnTo>
                    <a:pt x="9144000" y="937259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937259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57961" y="4400550"/>
              <a:ext cx="6400800" cy="268605"/>
            </a:xfrm>
            <a:custGeom>
              <a:avLst/>
              <a:gdLst/>
              <a:ahLst/>
              <a:cxnLst/>
              <a:rect l="l" t="t" r="r" b="b"/>
              <a:pathLst>
                <a:path w="6400800" h="268604">
                  <a:moveTo>
                    <a:pt x="6356095" y="0"/>
                  </a:moveTo>
                  <a:lnTo>
                    <a:pt x="44703" y="0"/>
                  </a:lnTo>
                  <a:lnTo>
                    <a:pt x="27303" y="3520"/>
                  </a:lnTo>
                  <a:lnTo>
                    <a:pt x="13093" y="13112"/>
                  </a:lnTo>
                  <a:lnTo>
                    <a:pt x="3513" y="27324"/>
                  </a:lnTo>
                  <a:lnTo>
                    <a:pt x="0" y="44704"/>
                  </a:lnTo>
                  <a:lnTo>
                    <a:pt x="0" y="223519"/>
                  </a:lnTo>
                  <a:lnTo>
                    <a:pt x="3513" y="240899"/>
                  </a:lnTo>
                  <a:lnTo>
                    <a:pt x="13093" y="255111"/>
                  </a:lnTo>
                  <a:lnTo>
                    <a:pt x="27303" y="264703"/>
                  </a:lnTo>
                  <a:lnTo>
                    <a:pt x="44703" y="268224"/>
                  </a:lnTo>
                  <a:lnTo>
                    <a:pt x="6356095" y="268224"/>
                  </a:lnTo>
                  <a:lnTo>
                    <a:pt x="6373475" y="264703"/>
                  </a:lnTo>
                  <a:lnTo>
                    <a:pt x="6387687" y="255111"/>
                  </a:lnTo>
                  <a:lnTo>
                    <a:pt x="6397279" y="240899"/>
                  </a:lnTo>
                  <a:lnTo>
                    <a:pt x="6400799" y="223519"/>
                  </a:lnTo>
                  <a:lnTo>
                    <a:pt x="6400799" y="44704"/>
                  </a:lnTo>
                  <a:lnTo>
                    <a:pt x="6397279" y="27324"/>
                  </a:lnTo>
                  <a:lnTo>
                    <a:pt x="6387687" y="13112"/>
                  </a:lnTo>
                  <a:lnTo>
                    <a:pt x="6373475" y="3520"/>
                  </a:lnTo>
                  <a:lnTo>
                    <a:pt x="63560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57961" y="4400550"/>
              <a:ext cx="6400800" cy="268605"/>
            </a:xfrm>
            <a:custGeom>
              <a:avLst/>
              <a:gdLst/>
              <a:ahLst/>
              <a:cxnLst/>
              <a:rect l="l" t="t" r="r" b="b"/>
              <a:pathLst>
                <a:path w="6400800" h="268604">
                  <a:moveTo>
                    <a:pt x="0" y="44704"/>
                  </a:moveTo>
                  <a:lnTo>
                    <a:pt x="3513" y="27324"/>
                  </a:lnTo>
                  <a:lnTo>
                    <a:pt x="13093" y="13112"/>
                  </a:lnTo>
                  <a:lnTo>
                    <a:pt x="27303" y="3520"/>
                  </a:lnTo>
                  <a:lnTo>
                    <a:pt x="44703" y="0"/>
                  </a:lnTo>
                  <a:lnTo>
                    <a:pt x="6356095" y="0"/>
                  </a:lnTo>
                  <a:lnTo>
                    <a:pt x="6373475" y="3520"/>
                  </a:lnTo>
                  <a:lnTo>
                    <a:pt x="6387687" y="13112"/>
                  </a:lnTo>
                  <a:lnTo>
                    <a:pt x="6397279" y="27324"/>
                  </a:lnTo>
                  <a:lnTo>
                    <a:pt x="6400799" y="44704"/>
                  </a:lnTo>
                  <a:lnTo>
                    <a:pt x="6400799" y="223519"/>
                  </a:lnTo>
                  <a:lnTo>
                    <a:pt x="6397279" y="240899"/>
                  </a:lnTo>
                  <a:lnTo>
                    <a:pt x="6387687" y="255111"/>
                  </a:lnTo>
                  <a:lnTo>
                    <a:pt x="6373475" y="264703"/>
                  </a:lnTo>
                  <a:lnTo>
                    <a:pt x="6356095" y="268224"/>
                  </a:lnTo>
                  <a:lnTo>
                    <a:pt x="44703" y="268224"/>
                  </a:lnTo>
                  <a:lnTo>
                    <a:pt x="27303" y="264703"/>
                  </a:lnTo>
                  <a:lnTo>
                    <a:pt x="13093" y="255111"/>
                  </a:lnTo>
                  <a:lnTo>
                    <a:pt x="3513" y="240899"/>
                  </a:lnTo>
                  <a:lnTo>
                    <a:pt x="0" y="223519"/>
                  </a:lnTo>
                  <a:lnTo>
                    <a:pt x="0" y="4470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 descr=""/>
          <p:cNvGrpSpPr/>
          <p:nvPr/>
        </p:nvGrpSpPr>
        <p:grpSpPr>
          <a:xfrm>
            <a:off x="-9144" y="5457444"/>
            <a:ext cx="9164320" cy="1038225"/>
            <a:chOff x="-9144" y="5457444"/>
            <a:chExt cx="9164320" cy="1038225"/>
          </a:xfrm>
        </p:grpSpPr>
        <p:sp>
          <p:nvSpPr>
            <p:cNvPr id="33" name="object 33" descr=""/>
            <p:cNvSpPr/>
            <p:nvPr/>
          </p:nvSpPr>
          <p:spPr>
            <a:xfrm>
              <a:off x="761" y="5516118"/>
              <a:ext cx="9144000" cy="969644"/>
            </a:xfrm>
            <a:custGeom>
              <a:avLst/>
              <a:gdLst/>
              <a:ahLst/>
              <a:cxnLst/>
              <a:rect l="l" t="t" r="r" b="b"/>
              <a:pathLst>
                <a:path w="9144000" h="969645">
                  <a:moveTo>
                    <a:pt x="9144000" y="0"/>
                  </a:moveTo>
                  <a:lnTo>
                    <a:pt x="0" y="0"/>
                  </a:lnTo>
                  <a:lnTo>
                    <a:pt x="0" y="969263"/>
                  </a:lnTo>
                  <a:lnTo>
                    <a:pt x="9144000" y="96926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ACAC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61" y="5516118"/>
              <a:ext cx="9144000" cy="969644"/>
            </a:xfrm>
            <a:custGeom>
              <a:avLst/>
              <a:gdLst/>
              <a:ahLst/>
              <a:cxnLst/>
              <a:rect l="l" t="t" r="r" b="b"/>
              <a:pathLst>
                <a:path w="9144000" h="969645">
                  <a:moveTo>
                    <a:pt x="0" y="969263"/>
                  </a:moveTo>
                  <a:lnTo>
                    <a:pt x="9144000" y="96926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969263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57961" y="5467350"/>
              <a:ext cx="6400800" cy="269875"/>
            </a:xfrm>
            <a:custGeom>
              <a:avLst/>
              <a:gdLst/>
              <a:ahLst/>
              <a:cxnLst/>
              <a:rect l="l" t="t" r="r" b="b"/>
              <a:pathLst>
                <a:path w="6400800" h="269875">
                  <a:moveTo>
                    <a:pt x="6355842" y="0"/>
                  </a:moveTo>
                  <a:lnTo>
                    <a:pt x="44957" y="0"/>
                  </a:lnTo>
                  <a:lnTo>
                    <a:pt x="27458" y="3524"/>
                  </a:lnTo>
                  <a:lnTo>
                    <a:pt x="13168" y="13144"/>
                  </a:lnTo>
                  <a:lnTo>
                    <a:pt x="3533" y="27431"/>
                  </a:lnTo>
                  <a:lnTo>
                    <a:pt x="0" y="44958"/>
                  </a:lnTo>
                  <a:lnTo>
                    <a:pt x="0" y="224790"/>
                  </a:lnTo>
                  <a:lnTo>
                    <a:pt x="3533" y="242289"/>
                  </a:lnTo>
                  <a:lnTo>
                    <a:pt x="13168" y="256579"/>
                  </a:lnTo>
                  <a:lnTo>
                    <a:pt x="27458" y="266214"/>
                  </a:lnTo>
                  <a:lnTo>
                    <a:pt x="44957" y="269747"/>
                  </a:lnTo>
                  <a:lnTo>
                    <a:pt x="6355842" y="269747"/>
                  </a:lnTo>
                  <a:lnTo>
                    <a:pt x="6373314" y="266214"/>
                  </a:lnTo>
                  <a:lnTo>
                    <a:pt x="6387607" y="256579"/>
                  </a:lnTo>
                  <a:lnTo>
                    <a:pt x="6397257" y="242289"/>
                  </a:lnTo>
                  <a:lnTo>
                    <a:pt x="6400799" y="224790"/>
                  </a:lnTo>
                  <a:lnTo>
                    <a:pt x="6400799" y="44958"/>
                  </a:lnTo>
                  <a:lnTo>
                    <a:pt x="6397257" y="27431"/>
                  </a:lnTo>
                  <a:lnTo>
                    <a:pt x="6387607" y="13144"/>
                  </a:lnTo>
                  <a:lnTo>
                    <a:pt x="6373314" y="3524"/>
                  </a:lnTo>
                  <a:lnTo>
                    <a:pt x="63558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57961" y="5467350"/>
              <a:ext cx="6400800" cy="269875"/>
            </a:xfrm>
            <a:custGeom>
              <a:avLst/>
              <a:gdLst/>
              <a:ahLst/>
              <a:cxnLst/>
              <a:rect l="l" t="t" r="r" b="b"/>
              <a:pathLst>
                <a:path w="6400800" h="269875">
                  <a:moveTo>
                    <a:pt x="0" y="44958"/>
                  </a:moveTo>
                  <a:lnTo>
                    <a:pt x="3533" y="27431"/>
                  </a:lnTo>
                  <a:lnTo>
                    <a:pt x="13168" y="13144"/>
                  </a:lnTo>
                  <a:lnTo>
                    <a:pt x="27458" y="3524"/>
                  </a:lnTo>
                  <a:lnTo>
                    <a:pt x="44957" y="0"/>
                  </a:lnTo>
                  <a:lnTo>
                    <a:pt x="6355842" y="0"/>
                  </a:lnTo>
                  <a:lnTo>
                    <a:pt x="6373314" y="3524"/>
                  </a:lnTo>
                  <a:lnTo>
                    <a:pt x="6387607" y="13144"/>
                  </a:lnTo>
                  <a:lnTo>
                    <a:pt x="6397257" y="27431"/>
                  </a:lnTo>
                  <a:lnTo>
                    <a:pt x="6400799" y="44958"/>
                  </a:lnTo>
                  <a:lnTo>
                    <a:pt x="6400799" y="224790"/>
                  </a:lnTo>
                  <a:lnTo>
                    <a:pt x="6397257" y="242289"/>
                  </a:lnTo>
                  <a:lnTo>
                    <a:pt x="6387607" y="256579"/>
                  </a:lnTo>
                  <a:lnTo>
                    <a:pt x="6373314" y="266214"/>
                  </a:lnTo>
                  <a:lnTo>
                    <a:pt x="6355842" y="269747"/>
                  </a:lnTo>
                  <a:lnTo>
                    <a:pt x="44957" y="269747"/>
                  </a:lnTo>
                  <a:lnTo>
                    <a:pt x="27458" y="266214"/>
                  </a:lnTo>
                  <a:lnTo>
                    <a:pt x="13168" y="256579"/>
                  </a:lnTo>
                  <a:lnTo>
                    <a:pt x="3533" y="242289"/>
                  </a:lnTo>
                  <a:lnTo>
                    <a:pt x="0" y="224790"/>
                  </a:lnTo>
                  <a:lnTo>
                    <a:pt x="0" y="44958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10667" y="895451"/>
            <a:ext cx="9134475" cy="532320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700405">
              <a:lnSpc>
                <a:spcPct val="100000"/>
              </a:lnSpc>
              <a:spcBef>
                <a:spcPts val="700"/>
              </a:spcBef>
            </a:pPr>
            <a:r>
              <a:rPr dirty="0" sz="1400" spc="-65">
                <a:latin typeface="Trebuchet MS"/>
                <a:cs typeface="Trebuchet MS"/>
              </a:rPr>
              <a:t>Problem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or</a:t>
            </a:r>
            <a:r>
              <a:rPr dirty="0" sz="1400" spc="-5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Opportunity </a:t>
            </a:r>
            <a:r>
              <a:rPr dirty="0" sz="1400" spc="-10">
                <a:latin typeface="Trebuchet MS"/>
                <a:cs typeface="Trebuchet MS"/>
              </a:rPr>
              <a:t>Identification</a:t>
            </a:r>
            <a:endParaRPr sz="1400">
              <a:latin typeface="Trebuchet MS"/>
              <a:cs typeface="Trebuchet MS"/>
            </a:endParaRPr>
          </a:p>
          <a:p>
            <a:pPr marL="813435" indent="-114300">
              <a:lnSpc>
                <a:spcPct val="100000"/>
              </a:lnSpc>
              <a:spcBef>
                <a:spcPts val="605"/>
              </a:spcBef>
              <a:buChar char="•"/>
              <a:tabLst>
                <a:tab pos="813435" algn="l"/>
              </a:tabLst>
            </a:pPr>
            <a:r>
              <a:rPr dirty="0" sz="1400" spc="-30">
                <a:latin typeface="Trebuchet MS"/>
                <a:cs typeface="Trebuchet MS"/>
              </a:rPr>
              <a:t>Domain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knowledge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is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very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important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125">
                <a:latin typeface="Trebuchet MS"/>
                <a:cs typeface="Trebuchet MS"/>
              </a:rPr>
              <a:t>at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this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100">
                <a:latin typeface="Trebuchet MS"/>
                <a:cs typeface="Trebuchet MS"/>
              </a:rPr>
              <a:t>stage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of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the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analytics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project.</a:t>
            </a:r>
            <a:endParaRPr sz="1400">
              <a:latin typeface="Trebuchet MS"/>
              <a:cs typeface="Trebuchet MS"/>
            </a:endParaRPr>
          </a:p>
          <a:p>
            <a:pPr marL="813435" indent="-114300">
              <a:lnSpc>
                <a:spcPct val="100000"/>
              </a:lnSpc>
              <a:spcBef>
                <a:spcPts val="25"/>
              </a:spcBef>
              <a:buChar char="•"/>
              <a:tabLst>
                <a:tab pos="813435" algn="l"/>
              </a:tabLst>
            </a:pPr>
            <a:r>
              <a:rPr dirty="0" sz="1400" spc="-30">
                <a:latin typeface="Trebuchet MS"/>
                <a:cs typeface="Trebuchet MS"/>
              </a:rPr>
              <a:t>This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will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be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150">
                <a:latin typeface="Trebuchet MS"/>
                <a:cs typeface="Trebuchet MS"/>
              </a:rPr>
              <a:t>a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major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100">
                <a:latin typeface="Trebuchet MS"/>
                <a:cs typeface="Trebuchet MS"/>
              </a:rPr>
              <a:t>challenge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50">
                <a:latin typeface="Trebuchet MS"/>
                <a:cs typeface="Trebuchet MS"/>
              </a:rPr>
              <a:t>for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105">
                <a:latin typeface="Trebuchet MS"/>
                <a:cs typeface="Trebuchet MS"/>
              </a:rPr>
              <a:t>many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companies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who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do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not </a:t>
            </a:r>
            <a:r>
              <a:rPr dirty="0" sz="1400" spc="-25">
                <a:latin typeface="Trebuchet MS"/>
                <a:cs typeface="Trebuchet MS"/>
              </a:rPr>
              <a:t>know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the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100">
                <a:latin typeface="Trebuchet MS"/>
                <a:cs typeface="Trebuchet MS"/>
              </a:rPr>
              <a:t>capabilities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of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analytics.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rebuchet MS"/>
              <a:buChar char="•"/>
            </a:pPr>
            <a:endParaRPr sz="1400">
              <a:latin typeface="Trebuchet MS"/>
              <a:cs typeface="Trebuchet MS"/>
            </a:endParaRPr>
          </a:p>
          <a:p>
            <a:pPr marL="700405">
              <a:lnSpc>
                <a:spcPct val="100000"/>
              </a:lnSpc>
            </a:pPr>
            <a:r>
              <a:rPr dirty="0" sz="1400" spc="-45">
                <a:latin typeface="Trebuchet MS"/>
                <a:cs typeface="Trebuchet MS"/>
              </a:rPr>
              <a:t>Collection </a:t>
            </a:r>
            <a:r>
              <a:rPr dirty="0" sz="1400" spc="-80">
                <a:latin typeface="Trebuchet MS"/>
                <a:cs typeface="Trebuchet MS"/>
              </a:rPr>
              <a:t>of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relevant</a:t>
            </a:r>
            <a:r>
              <a:rPr dirty="0" sz="1400" spc="-20">
                <a:latin typeface="Trebuchet MS"/>
                <a:cs typeface="Trebuchet MS"/>
              </a:rPr>
              <a:t> data</a:t>
            </a:r>
            <a:endParaRPr sz="1400">
              <a:latin typeface="Trebuchet MS"/>
              <a:cs typeface="Trebuchet MS"/>
            </a:endParaRPr>
          </a:p>
          <a:p>
            <a:pPr marL="813435" indent="-114300">
              <a:lnSpc>
                <a:spcPct val="100000"/>
              </a:lnSpc>
              <a:spcBef>
                <a:spcPts val="610"/>
              </a:spcBef>
              <a:buChar char="•"/>
              <a:tabLst>
                <a:tab pos="813435" algn="l"/>
              </a:tabLst>
            </a:pPr>
            <a:r>
              <a:rPr dirty="0" sz="1400">
                <a:latin typeface="Trebuchet MS"/>
                <a:cs typeface="Trebuchet MS"/>
              </a:rPr>
              <a:t>Once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the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problem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50">
                <a:latin typeface="Trebuchet MS"/>
                <a:cs typeface="Trebuchet MS"/>
              </a:rPr>
              <a:t>is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-100">
                <a:latin typeface="Trebuchet MS"/>
                <a:cs typeface="Trebuchet MS"/>
              </a:rPr>
              <a:t>defined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125">
                <a:latin typeface="Trebuchet MS"/>
                <a:cs typeface="Trebuchet MS"/>
              </a:rPr>
              <a:t>clearly,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the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project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110">
                <a:latin typeface="Trebuchet MS"/>
                <a:cs typeface="Trebuchet MS"/>
              </a:rPr>
              <a:t>team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50">
                <a:latin typeface="Trebuchet MS"/>
                <a:cs typeface="Trebuchet MS"/>
              </a:rPr>
              <a:t>should </a:t>
            </a:r>
            <a:r>
              <a:rPr dirty="0" sz="1400" spc="-95">
                <a:latin typeface="Trebuchet MS"/>
                <a:cs typeface="Trebuchet MS"/>
              </a:rPr>
              <a:t>identify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100">
                <a:latin typeface="Trebuchet MS"/>
                <a:cs typeface="Trebuchet MS"/>
              </a:rPr>
              <a:t>and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collect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the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relevant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data.</a:t>
            </a:r>
            <a:endParaRPr sz="1400">
              <a:latin typeface="Trebuchet MS"/>
              <a:cs typeface="Trebuchet MS"/>
            </a:endParaRPr>
          </a:p>
          <a:p>
            <a:pPr marL="813435" marR="882650" indent="-114300">
              <a:lnSpc>
                <a:spcPts val="1460"/>
              </a:lnSpc>
              <a:spcBef>
                <a:spcPts val="259"/>
              </a:spcBef>
              <a:buChar char="•"/>
              <a:tabLst>
                <a:tab pos="813435" algn="l"/>
              </a:tabLst>
            </a:pPr>
            <a:r>
              <a:rPr dirty="0" sz="1400" spc="-30">
                <a:latin typeface="Trebuchet MS"/>
                <a:cs typeface="Trebuchet MS"/>
              </a:rPr>
              <a:t>This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130">
                <a:latin typeface="Trebuchet MS"/>
                <a:cs typeface="Trebuchet MS"/>
              </a:rPr>
              <a:t>may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be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-105">
                <a:latin typeface="Trebuchet MS"/>
                <a:cs typeface="Trebuchet MS"/>
              </a:rPr>
              <a:t>an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interactive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process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since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"relevant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data"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-130">
                <a:latin typeface="Trebuchet MS"/>
                <a:cs typeface="Trebuchet MS"/>
              </a:rPr>
              <a:t>may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not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be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known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in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100">
                <a:latin typeface="Trebuchet MS"/>
                <a:cs typeface="Trebuchet MS"/>
              </a:rPr>
              <a:t>advance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in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105">
                <a:latin typeface="Trebuchet MS"/>
                <a:cs typeface="Trebuchet MS"/>
              </a:rPr>
              <a:t>many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analytics </a:t>
            </a:r>
            <a:r>
              <a:rPr dirty="0" sz="1400" spc="-10">
                <a:latin typeface="Trebuchet MS"/>
                <a:cs typeface="Trebuchet MS"/>
              </a:rPr>
              <a:t>projects.</a:t>
            </a:r>
            <a:endParaRPr sz="1400">
              <a:latin typeface="Trebuchet MS"/>
              <a:cs typeface="Trebuchet MS"/>
            </a:endParaRPr>
          </a:p>
          <a:p>
            <a:pPr marL="813435" indent="-114300">
              <a:lnSpc>
                <a:spcPct val="100000"/>
              </a:lnSpc>
              <a:spcBef>
                <a:spcPts val="15"/>
              </a:spcBef>
              <a:buChar char="•"/>
              <a:tabLst>
                <a:tab pos="813435" algn="l"/>
              </a:tabLst>
            </a:pPr>
            <a:r>
              <a:rPr dirty="0" sz="1400" spc="-40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existence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of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ERP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systems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will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be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very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useful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125">
                <a:latin typeface="Trebuchet MS"/>
                <a:cs typeface="Trebuchet MS"/>
              </a:rPr>
              <a:t>at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this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stage.</a:t>
            </a:r>
            <a:endParaRPr sz="1400">
              <a:latin typeface="Trebuchet MS"/>
              <a:cs typeface="Trebuchet MS"/>
            </a:endParaRPr>
          </a:p>
          <a:p>
            <a:pPr marL="701675">
              <a:lnSpc>
                <a:spcPct val="100000"/>
              </a:lnSpc>
              <a:spcBef>
                <a:spcPts val="1620"/>
              </a:spcBef>
            </a:pPr>
            <a:r>
              <a:rPr dirty="0" sz="1400" spc="-45">
                <a:latin typeface="Trebuchet MS"/>
                <a:cs typeface="Trebuchet MS"/>
              </a:rPr>
              <a:t>Data</a:t>
            </a:r>
            <a:r>
              <a:rPr dirty="0" sz="1400" spc="-1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Pre-</a:t>
            </a:r>
            <a:r>
              <a:rPr dirty="0" sz="1400" spc="-10">
                <a:latin typeface="Trebuchet MS"/>
                <a:cs typeface="Trebuchet MS"/>
              </a:rPr>
              <a:t>processing</a:t>
            </a:r>
            <a:endParaRPr sz="1400">
              <a:latin typeface="Trebuchet MS"/>
              <a:cs typeface="Trebuchet MS"/>
            </a:endParaRPr>
          </a:p>
          <a:p>
            <a:pPr marL="813435" indent="-114300">
              <a:lnSpc>
                <a:spcPct val="100000"/>
              </a:lnSpc>
              <a:spcBef>
                <a:spcPts val="695"/>
              </a:spcBef>
              <a:buChar char="•"/>
              <a:tabLst>
                <a:tab pos="813435" algn="l"/>
              </a:tabLst>
            </a:pPr>
            <a:r>
              <a:rPr dirty="0" sz="1400" spc="-45">
                <a:latin typeface="Trebuchet MS"/>
                <a:cs typeface="Trebuchet MS"/>
              </a:rPr>
              <a:t>Data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preparation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and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120">
                <a:latin typeface="Trebuchet MS"/>
                <a:cs typeface="Trebuchet MS"/>
              </a:rPr>
              <a:t>data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processing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forms</a:t>
            </a:r>
            <a:r>
              <a:rPr dirty="0" sz="1400" spc="-10">
                <a:latin typeface="Trebuchet MS"/>
                <a:cs typeface="Trebuchet MS"/>
              </a:rPr>
              <a:t> </a:t>
            </a:r>
            <a:r>
              <a:rPr dirty="0" sz="1400" spc="-150">
                <a:latin typeface="Trebuchet MS"/>
                <a:cs typeface="Trebuchet MS"/>
              </a:rPr>
              <a:t>a</a:t>
            </a:r>
            <a:r>
              <a:rPr dirty="0" sz="1400" spc="-10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significant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proportion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of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-110">
                <a:latin typeface="Trebuchet MS"/>
                <a:cs typeface="Trebuchet MS"/>
              </a:rPr>
              <a:t>any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analytics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project.T</a:t>
            </a:r>
            <a:endParaRPr sz="1400">
              <a:latin typeface="Trebuchet MS"/>
              <a:cs typeface="Trebuchet MS"/>
            </a:endParaRPr>
          </a:p>
          <a:p>
            <a:pPr marL="813435" marR="995044" indent="-114300">
              <a:lnSpc>
                <a:spcPts val="1470"/>
              </a:lnSpc>
              <a:spcBef>
                <a:spcPts val="250"/>
              </a:spcBef>
              <a:buChar char="•"/>
              <a:tabLst>
                <a:tab pos="813435" algn="l"/>
              </a:tabLst>
            </a:pPr>
            <a:r>
              <a:rPr dirty="0" sz="1400" spc="-60">
                <a:latin typeface="Trebuchet MS"/>
                <a:cs typeface="Trebuchet MS"/>
              </a:rPr>
              <a:t>his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would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include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120">
                <a:latin typeface="Trebuchet MS"/>
                <a:cs typeface="Trebuchet MS"/>
              </a:rPr>
              <a:t>data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imputation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and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the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creation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of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additional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variables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such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as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interaction</a:t>
            </a:r>
            <a:r>
              <a:rPr dirty="0" sz="1400" spc="-50">
                <a:latin typeface="Trebuchet MS"/>
                <a:cs typeface="Trebuchet MS"/>
              </a:rPr>
              <a:t> variables </a:t>
            </a:r>
            <a:r>
              <a:rPr dirty="0" sz="1400" spc="-95">
                <a:latin typeface="Trebuchet MS"/>
                <a:cs typeface="Trebuchet MS"/>
              </a:rPr>
              <a:t>and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dummy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variables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in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the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case</a:t>
            </a:r>
            <a:r>
              <a:rPr dirty="0" sz="1400" spc="-1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of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predictive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analytics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projects.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95"/>
              </a:spcBef>
              <a:buFont typeface="Trebuchet MS"/>
              <a:buChar char="•"/>
            </a:pPr>
            <a:endParaRPr sz="1400">
              <a:latin typeface="Trebuchet MS"/>
              <a:cs typeface="Trebuchet MS"/>
            </a:endParaRPr>
          </a:p>
          <a:p>
            <a:pPr marL="701040">
              <a:lnSpc>
                <a:spcPct val="100000"/>
              </a:lnSpc>
            </a:pPr>
            <a:r>
              <a:rPr dirty="0" sz="1400" spc="-25">
                <a:latin typeface="Trebuchet MS"/>
                <a:cs typeface="Trebuchet MS"/>
              </a:rPr>
              <a:t>Model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Building</a:t>
            </a:r>
            <a:endParaRPr sz="1400">
              <a:latin typeface="Trebuchet MS"/>
              <a:cs typeface="Trebuchet MS"/>
            </a:endParaRPr>
          </a:p>
          <a:p>
            <a:pPr marL="813435" indent="-114300">
              <a:lnSpc>
                <a:spcPct val="100000"/>
              </a:lnSpc>
              <a:spcBef>
                <a:spcPts val="655"/>
              </a:spcBef>
              <a:buChar char="•"/>
              <a:tabLst>
                <a:tab pos="813435" algn="l"/>
              </a:tabLst>
            </a:pPr>
            <a:r>
              <a:rPr dirty="0" sz="1400" spc="-65">
                <a:latin typeface="Trebuchet MS"/>
                <a:cs typeface="Trebuchet MS"/>
              </a:rPr>
              <a:t>Analytics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model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building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is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110">
                <a:latin typeface="Trebuchet MS"/>
                <a:cs typeface="Trebuchet MS"/>
              </a:rPr>
              <a:t>an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-100">
                <a:latin typeface="Trebuchet MS"/>
                <a:cs typeface="Trebuchet MS"/>
              </a:rPr>
              <a:t>iterative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process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100">
                <a:latin typeface="Trebuchet MS"/>
                <a:cs typeface="Trebuchet MS"/>
              </a:rPr>
              <a:t>that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aims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to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100">
                <a:latin typeface="Trebuchet MS"/>
                <a:cs typeface="Trebuchet MS"/>
              </a:rPr>
              <a:t>find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the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best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model.</a:t>
            </a:r>
            <a:endParaRPr sz="1400">
              <a:latin typeface="Trebuchet MS"/>
              <a:cs typeface="Trebuchet MS"/>
            </a:endParaRPr>
          </a:p>
          <a:p>
            <a:pPr marL="813435" indent="-114300">
              <a:lnSpc>
                <a:spcPct val="100000"/>
              </a:lnSpc>
              <a:spcBef>
                <a:spcPts val="25"/>
              </a:spcBef>
              <a:buChar char="•"/>
              <a:tabLst>
                <a:tab pos="813435" algn="l"/>
              </a:tabLst>
            </a:pPr>
            <a:r>
              <a:rPr dirty="0" sz="1400" spc="-95">
                <a:latin typeface="Trebuchet MS"/>
                <a:cs typeface="Trebuchet MS"/>
              </a:rPr>
              <a:t>Several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110">
                <a:latin typeface="Trebuchet MS"/>
                <a:cs typeface="Trebuchet MS"/>
              </a:rPr>
              <a:t>analytical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tools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and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50">
                <a:latin typeface="Trebuchet MS"/>
                <a:cs typeface="Trebuchet MS"/>
              </a:rPr>
              <a:t>solution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procedures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will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be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used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to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100">
                <a:latin typeface="Trebuchet MS"/>
                <a:cs typeface="Trebuchet MS"/>
              </a:rPr>
              <a:t>find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the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best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110">
                <a:latin typeface="Trebuchet MS"/>
                <a:cs typeface="Trebuchet MS"/>
              </a:rPr>
              <a:t>analytical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model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in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this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stage.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55"/>
              </a:spcBef>
              <a:buFont typeface="Trebuchet MS"/>
              <a:buChar char="•"/>
            </a:pPr>
            <a:endParaRPr sz="1400">
              <a:latin typeface="Trebuchet MS"/>
              <a:cs typeface="Trebuchet MS"/>
            </a:endParaRPr>
          </a:p>
          <a:p>
            <a:pPr marL="701675">
              <a:lnSpc>
                <a:spcPct val="100000"/>
              </a:lnSpc>
              <a:spcBef>
                <a:spcPts val="5"/>
              </a:spcBef>
            </a:pPr>
            <a:r>
              <a:rPr dirty="0" sz="1400" spc="-60">
                <a:latin typeface="Trebuchet MS"/>
                <a:cs typeface="Trebuchet MS"/>
              </a:rPr>
              <a:t>Communication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and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deployment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of</a:t>
            </a:r>
            <a:r>
              <a:rPr dirty="0" sz="1400" spc="-5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the</a:t>
            </a:r>
            <a:r>
              <a:rPr dirty="0" sz="1400">
                <a:latin typeface="Trebuchet MS"/>
                <a:cs typeface="Trebuchet MS"/>
              </a:rPr>
              <a:t> </a:t>
            </a:r>
            <a:r>
              <a:rPr dirty="0" sz="1400" spc="-120">
                <a:latin typeface="Trebuchet MS"/>
                <a:cs typeface="Trebuchet MS"/>
              </a:rPr>
              <a:t>data</a:t>
            </a:r>
            <a:r>
              <a:rPr dirty="0" sz="1400" spc="-10">
                <a:latin typeface="Trebuchet MS"/>
                <a:cs typeface="Trebuchet MS"/>
              </a:rPr>
              <a:t> analysis</a:t>
            </a:r>
            <a:endParaRPr sz="1400">
              <a:latin typeface="Trebuchet MS"/>
              <a:cs typeface="Trebuchet MS"/>
            </a:endParaRPr>
          </a:p>
          <a:p>
            <a:pPr marL="813435" indent="-114300">
              <a:lnSpc>
                <a:spcPct val="100000"/>
              </a:lnSpc>
              <a:spcBef>
                <a:spcPts val="670"/>
              </a:spcBef>
              <a:buChar char="•"/>
              <a:tabLst>
                <a:tab pos="813435" algn="l"/>
              </a:tabLst>
            </a:pPr>
            <a:r>
              <a:rPr dirty="0" sz="1400" spc="-40">
                <a:latin typeface="Trebuchet MS"/>
                <a:cs typeface="Trebuchet MS"/>
              </a:rPr>
              <a:t>The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communication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of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the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analytics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output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to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the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top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100">
                <a:latin typeface="Trebuchet MS"/>
                <a:cs typeface="Trebuchet MS"/>
              </a:rPr>
              <a:t>management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and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clients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105">
                <a:latin typeface="Trebuchet MS"/>
                <a:cs typeface="Trebuchet MS"/>
              </a:rPr>
              <a:t>plays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150">
                <a:latin typeface="Trebuchet MS"/>
                <a:cs typeface="Trebuchet MS"/>
              </a:rPr>
              <a:t>a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crucial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role.</a:t>
            </a:r>
            <a:endParaRPr sz="1400">
              <a:latin typeface="Trebuchet MS"/>
              <a:cs typeface="Trebuchet MS"/>
            </a:endParaRPr>
          </a:p>
          <a:p>
            <a:pPr marL="813435" indent="-114300">
              <a:lnSpc>
                <a:spcPct val="100000"/>
              </a:lnSpc>
              <a:spcBef>
                <a:spcPts val="20"/>
              </a:spcBef>
              <a:buChar char="•"/>
              <a:tabLst>
                <a:tab pos="813435" algn="l"/>
              </a:tabLst>
            </a:pPr>
            <a:r>
              <a:rPr dirty="0" sz="1400" spc="-25">
                <a:latin typeface="Trebuchet MS"/>
                <a:cs typeface="Trebuchet MS"/>
              </a:rPr>
              <a:t>Deploy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the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solution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553199"/>
            <a:ext cx="9144000" cy="304800"/>
            <a:chOff x="0" y="6553199"/>
            <a:chExt cx="9144000" cy="304800"/>
          </a:xfrm>
        </p:grpSpPr>
        <p:sp>
          <p:nvSpPr>
            <p:cNvPr id="3" name="object 3" descr=""/>
            <p:cNvSpPr/>
            <p:nvPr/>
          </p:nvSpPr>
          <p:spPr>
            <a:xfrm>
              <a:off x="457200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581913"/>
            <a:ext cx="2044064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27125" algn="l"/>
              </a:tabLst>
            </a:pPr>
            <a:r>
              <a:rPr dirty="0" sz="3200" spc="180"/>
              <a:t>Data</a:t>
            </a:r>
            <a:r>
              <a:rPr dirty="0" sz="3200"/>
              <a:t>	</a:t>
            </a:r>
            <a:r>
              <a:rPr dirty="0" sz="3200" spc="240"/>
              <a:t>Sets</a:t>
            </a:r>
            <a:endParaRPr sz="3200"/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1711579"/>
            <a:ext cx="7877809" cy="2160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r>
              <a:rPr dirty="0" sz="1950" spc="-195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2600" spc="-60">
                <a:latin typeface="Trebuchet MS"/>
                <a:cs typeface="Trebuchet MS"/>
              </a:rPr>
              <a:t>The </a:t>
            </a:r>
            <a:r>
              <a:rPr dirty="0" sz="2600" spc="-210">
                <a:latin typeface="Trebuchet MS"/>
                <a:cs typeface="Trebuchet MS"/>
              </a:rPr>
              <a:t>data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sets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used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in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book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can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be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downloaded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505">
                <a:latin typeface="Trebuchet MS"/>
                <a:cs typeface="Trebuchet MS"/>
              </a:rPr>
              <a:t>fro</a:t>
            </a:r>
            <a:r>
              <a:rPr dirty="0" sz="2600" spc="-505">
                <a:latin typeface="Trebuchet MS"/>
                <a:cs typeface="Trebuchet MS"/>
              </a:rPr>
              <a:t>m</a:t>
            </a:r>
            <a:r>
              <a:rPr dirty="0" sz="2600" spc="650">
                <a:latin typeface="Trebuchet MS"/>
                <a:cs typeface="Trebuchet MS"/>
              </a:rPr>
              <a:t>  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following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website: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2600">
              <a:latin typeface="Trebuchet MS"/>
              <a:cs typeface="Trebuchet MS"/>
            </a:endParaRPr>
          </a:p>
          <a:p>
            <a:pPr marL="285115" marR="850900" indent="-273050">
              <a:lnSpc>
                <a:spcPct val="100000"/>
              </a:lnSpc>
              <a:tabLst>
                <a:tab pos="285115" algn="l"/>
              </a:tabLst>
            </a:pPr>
            <a:r>
              <a:rPr dirty="0" sz="1950" spc="-195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2600" spc="-204">
                <a:latin typeface="Trebuchet MS"/>
                <a:cs typeface="Trebuchet MS"/>
              </a:rPr>
              <a:t>https:</a:t>
            </a:r>
            <a:r>
              <a:rPr dirty="0" sz="2600" spc="-204">
                <a:latin typeface="Trebuchet MS"/>
                <a:cs typeface="Trebuchet MS"/>
                <a:hlinkClick r:id="rId2"/>
              </a:rPr>
              <a:t>//www.wileyindia.com/business-</a:t>
            </a:r>
            <a:r>
              <a:rPr dirty="0" sz="2600" spc="-175">
                <a:latin typeface="Trebuchet MS"/>
                <a:cs typeface="Trebuchet MS"/>
                <a:hlinkClick r:id="rId2"/>
              </a:rPr>
              <a:t>analytics-</a:t>
            </a:r>
            <a:r>
              <a:rPr dirty="0" sz="2600" spc="-505">
                <a:latin typeface="Trebuchet MS"/>
                <a:cs typeface="Trebuchet MS"/>
                <a:hlinkClick r:id="rId2"/>
              </a:rPr>
              <a:t>the</a:t>
            </a:r>
            <a:r>
              <a:rPr dirty="0" sz="2600" spc="-505">
                <a:latin typeface="Trebuchet MS"/>
                <a:cs typeface="Trebuchet MS"/>
                <a:hlinkClick r:id="rId2"/>
              </a:rPr>
              <a:t>-</a:t>
            </a:r>
            <a:r>
              <a:rPr dirty="0" sz="2600" spc="650">
                <a:latin typeface="Trebuchet MS"/>
                <a:cs typeface="Trebuchet MS"/>
              </a:rPr>
              <a:t>   </a:t>
            </a:r>
            <a:r>
              <a:rPr dirty="0" sz="2600" spc="-145">
                <a:latin typeface="Trebuchet MS"/>
                <a:cs typeface="Trebuchet MS"/>
              </a:rPr>
              <a:t>science-of-</a:t>
            </a:r>
            <a:r>
              <a:rPr dirty="0" sz="2600" spc="-195">
                <a:latin typeface="Trebuchet MS"/>
                <a:cs typeface="Trebuchet MS"/>
              </a:rPr>
              <a:t>data-</a:t>
            </a:r>
            <a:r>
              <a:rPr dirty="0" sz="2600" spc="-140">
                <a:latin typeface="Trebuchet MS"/>
                <a:cs typeface="Trebuchet MS"/>
              </a:rPr>
              <a:t>driven-</a:t>
            </a:r>
            <a:r>
              <a:rPr dirty="0" sz="2600" spc="-125">
                <a:latin typeface="Trebuchet MS"/>
                <a:cs typeface="Trebuchet MS"/>
              </a:rPr>
              <a:t>decision-</a:t>
            </a:r>
            <a:r>
              <a:rPr dirty="0" sz="2600" spc="-85">
                <a:latin typeface="Trebuchet MS"/>
                <a:cs typeface="Trebuchet MS"/>
              </a:rPr>
              <a:t>making.html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553199"/>
            <a:ext cx="9144000" cy="304800"/>
            <a:chOff x="0" y="6553199"/>
            <a:chExt cx="9144000" cy="304800"/>
          </a:xfrm>
        </p:grpSpPr>
        <p:sp>
          <p:nvSpPr>
            <p:cNvPr id="3" name="object 3" descr=""/>
            <p:cNvSpPr/>
            <p:nvPr/>
          </p:nvSpPr>
          <p:spPr>
            <a:xfrm>
              <a:off x="457200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3628" rIns="0" bIns="0" rtlCol="0" vert="horz">
            <a:spAutoFit/>
          </a:bodyPr>
          <a:lstStyle/>
          <a:p>
            <a:pPr marL="1564640">
              <a:lnSpc>
                <a:spcPct val="100000"/>
              </a:lnSpc>
              <a:spcBef>
                <a:spcPts val="95"/>
              </a:spcBef>
            </a:pPr>
            <a:r>
              <a:rPr dirty="0" spc="150"/>
              <a:t>Business</a:t>
            </a:r>
            <a:r>
              <a:rPr dirty="0" spc="330"/>
              <a:t> </a:t>
            </a:r>
            <a:r>
              <a:rPr dirty="0" spc="180"/>
              <a:t>Analytics</a:t>
            </a:r>
            <a:r>
              <a:rPr dirty="0" spc="350"/>
              <a:t> </a:t>
            </a:r>
            <a:r>
              <a:rPr dirty="0" spc="65"/>
              <a:t>-</a:t>
            </a:r>
            <a:r>
              <a:rPr dirty="0" spc="345"/>
              <a:t> </a:t>
            </a:r>
            <a:r>
              <a:rPr dirty="0" spc="145"/>
              <a:t>Definition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18083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Business</a:t>
            </a:r>
            <a:r>
              <a:rPr dirty="0" sz="2400" spc="14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analytics</a:t>
            </a:r>
            <a:r>
              <a:rPr dirty="0" sz="2400" spc="14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(BA)</a:t>
            </a:r>
            <a:r>
              <a:rPr dirty="0" sz="2400" spc="14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refers</a:t>
            </a:r>
            <a:r>
              <a:rPr dirty="0" sz="2400" spc="14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13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5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tools,</a:t>
            </a:r>
            <a:r>
              <a:rPr dirty="0" sz="2400" spc="14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techniques</a:t>
            </a:r>
            <a:r>
              <a:rPr dirty="0" sz="2400" spc="145">
                <a:latin typeface="Calibri"/>
                <a:cs typeface="Calibri"/>
              </a:rPr>
              <a:t>  </a:t>
            </a:r>
            <a:r>
              <a:rPr dirty="0" sz="2400" spc="-25">
                <a:latin typeface="Calibri"/>
                <a:cs typeface="Calibri"/>
              </a:rPr>
              <a:t>and </a:t>
            </a:r>
            <a:r>
              <a:rPr dirty="0" sz="2400">
                <a:latin typeface="Calibri"/>
                <a:cs typeface="Calibri"/>
              </a:rPr>
              <a:t>processes</a:t>
            </a:r>
            <a:r>
              <a:rPr dirty="0" sz="2400" spc="3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3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continuous</a:t>
            </a:r>
            <a:r>
              <a:rPr dirty="0" sz="2400" spc="3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exploration</a:t>
            </a:r>
            <a:r>
              <a:rPr dirty="0" sz="2400" spc="3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3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investigation</a:t>
            </a:r>
            <a:r>
              <a:rPr dirty="0" sz="2400" spc="3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3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past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2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2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gain</a:t>
            </a:r>
            <a:r>
              <a:rPr dirty="0" sz="2400" spc="2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insights</a:t>
            </a:r>
            <a:r>
              <a:rPr dirty="0" sz="2400" spc="2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2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help</a:t>
            </a:r>
            <a:r>
              <a:rPr dirty="0" sz="2400" spc="2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2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decision</a:t>
            </a:r>
            <a:r>
              <a:rPr dirty="0" sz="2400" spc="2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making</a:t>
            </a:r>
            <a:r>
              <a:rPr dirty="0" sz="2400" spc="2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2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problem solving.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55"/>
              </a:spcBef>
            </a:pPr>
            <a:endParaRPr sz="2400">
              <a:latin typeface="Calibri"/>
              <a:cs typeface="Calibri"/>
            </a:endParaRPr>
          </a:p>
          <a:p>
            <a:pPr algn="just" marL="12700" marR="889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Business</a:t>
            </a:r>
            <a:r>
              <a:rPr dirty="0" sz="2400" spc="2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Analytics</a:t>
            </a:r>
            <a:r>
              <a:rPr dirty="0" sz="2400" spc="2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2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2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integration</a:t>
            </a:r>
            <a:r>
              <a:rPr dirty="0" sz="2400" spc="2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between</a:t>
            </a:r>
            <a:r>
              <a:rPr dirty="0" sz="2400" spc="210"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Calibri"/>
                <a:cs typeface="Calibri"/>
              </a:rPr>
              <a:t>business/problem </a:t>
            </a:r>
            <a:r>
              <a:rPr dirty="0" sz="2400" b="1">
                <a:solidFill>
                  <a:srgbClr val="C00000"/>
                </a:solidFill>
                <a:latin typeface="Calibri"/>
                <a:cs typeface="Calibri"/>
              </a:rPr>
              <a:t>context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515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00000"/>
                </a:solidFill>
                <a:latin typeface="Calibri"/>
                <a:cs typeface="Calibri"/>
              </a:rPr>
              <a:t>technology</a:t>
            </a:r>
            <a:r>
              <a:rPr dirty="0" sz="2400" spc="509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515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dirty="0" sz="2400" spc="52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00000"/>
                </a:solidFill>
                <a:latin typeface="Calibri"/>
                <a:cs typeface="Calibri"/>
              </a:rPr>
              <a:t>science</a:t>
            </a:r>
            <a:r>
              <a:rPr dirty="0" sz="2400" spc="52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50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assist</a:t>
            </a:r>
            <a:r>
              <a:rPr dirty="0" sz="2400" spc="5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50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driven </a:t>
            </a:r>
            <a:r>
              <a:rPr dirty="0" sz="2400">
                <a:latin typeface="Calibri"/>
                <a:cs typeface="Calibri"/>
              </a:rPr>
              <a:t>decision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making/problem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solving.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553199"/>
            <a:ext cx="9144000" cy="304800"/>
            <a:chOff x="0" y="6553199"/>
            <a:chExt cx="9144000" cy="304800"/>
          </a:xfrm>
        </p:grpSpPr>
        <p:sp>
          <p:nvSpPr>
            <p:cNvPr id="3" name="object 3" descr=""/>
            <p:cNvSpPr/>
            <p:nvPr/>
          </p:nvSpPr>
          <p:spPr>
            <a:xfrm>
              <a:off x="457200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2349" rIns="0" bIns="0" rtlCol="0" vert="horz">
            <a:spAutoFit/>
          </a:bodyPr>
          <a:lstStyle/>
          <a:p>
            <a:pPr marL="1528445">
              <a:lnSpc>
                <a:spcPct val="100000"/>
              </a:lnSpc>
              <a:spcBef>
                <a:spcPts val="95"/>
              </a:spcBef>
            </a:pPr>
            <a:r>
              <a:rPr dirty="0" spc="195"/>
              <a:t>Extracting</a:t>
            </a:r>
            <a:r>
              <a:rPr dirty="0" spc="340"/>
              <a:t> </a:t>
            </a:r>
            <a:r>
              <a:rPr dirty="0" spc="125"/>
              <a:t>value</a:t>
            </a:r>
            <a:r>
              <a:rPr dirty="0" spc="350"/>
              <a:t> </a:t>
            </a:r>
            <a:r>
              <a:rPr dirty="0" spc="140"/>
              <a:t>from</a:t>
            </a:r>
            <a:r>
              <a:rPr dirty="0" spc="345"/>
              <a:t> </a:t>
            </a:r>
            <a:r>
              <a:rPr dirty="0" spc="190"/>
              <a:t>the</a:t>
            </a:r>
            <a:r>
              <a:rPr dirty="0" spc="355"/>
              <a:t> </a:t>
            </a:r>
            <a:r>
              <a:rPr dirty="0" spc="114"/>
              <a:t>data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3192017" y="1450086"/>
            <a:ext cx="2246630" cy="1123315"/>
          </a:xfrm>
          <a:custGeom>
            <a:avLst/>
            <a:gdLst/>
            <a:ahLst/>
            <a:cxnLst/>
            <a:rect l="l" t="t" r="r" b="b"/>
            <a:pathLst>
              <a:path w="2246629" h="1123314">
                <a:moveTo>
                  <a:pt x="2134108" y="0"/>
                </a:moveTo>
                <a:lnTo>
                  <a:pt x="112268" y="0"/>
                </a:lnTo>
                <a:lnTo>
                  <a:pt x="68580" y="8826"/>
                </a:lnTo>
                <a:lnTo>
                  <a:pt x="32893" y="32892"/>
                </a:lnTo>
                <a:lnTo>
                  <a:pt x="8826" y="68579"/>
                </a:lnTo>
                <a:lnTo>
                  <a:pt x="0" y="112267"/>
                </a:lnTo>
                <a:lnTo>
                  <a:pt x="0" y="1010919"/>
                </a:lnTo>
                <a:lnTo>
                  <a:pt x="8826" y="1054608"/>
                </a:lnTo>
                <a:lnTo>
                  <a:pt x="32893" y="1090295"/>
                </a:lnTo>
                <a:lnTo>
                  <a:pt x="68580" y="1114361"/>
                </a:lnTo>
                <a:lnTo>
                  <a:pt x="112268" y="1123188"/>
                </a:lnTo>
                <a:lnTo>
                  <a:pt x="2134108" y="1123188"/>
                </a:lnTo>
                <a:lnTo>
                  <a:pt x="2177796" y="1114361"/>
                </a:lnTo>
                <a:lnTo>
                  <a:pt x="2213483" y="1090295"/>
                </a:lnTo>
                <a:lnTo>
                  <a:pt x="2237549" y="1054608"/>
                </a:lnTo>
                <a:lnTo>
                  <a:pt x="2246376" y="1010919"/>
                </a:lnTo>
                <a:lnTo>
                  <a:pt x="2246376" y="112267"/>
                </a:lnTo>
                <a:lnTo>
                  <a:pt x="2237549" y="68579"/>
                </a:lnTo>
                <a:lnTo>
                  <a:pt x="2213483" y="32892"/>
                </a:lnTo>
                <a:lnTo>
                  <a:pt x="2177796" y="8826"/>
                </a:lnTo>
                <a:lnTo>
                  <a:pt x="2134108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384296" y="1744472"/>
            <a:ext cx="186308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8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632452" y="2580385"/>
            <a:ext cx="2921635" cy="3210560"/>
            <a:chOff x="4632452" y="2580385"/>
            <a:chExt cx="2921635" cy="3210560"/>
          </a:xfrm>
        </p:grpSpPr>
        <p:sp>
          <p:nvSpPr>
            <p:cNvPr id="9" name="object 9" descr=""/>
            <p:cNvSpPr/>
            <p:nvPr/>
          </p:nvSpPr>
          <p:spPr>
            <a:xfrm>
              <a:off x="4632452" y="2580385"/>
              <a:ext cx="1478915" cy="2078355"/>
            </a:xfrm>
            <a:custGeom>
              <a:avLst/>
              <a:gdLst/>
              <a:ahLst/>
              <a:cxnLst/>
              <a:rect l="l" t="t" r="r" b="b"/>
              <a:pathLst>
                <a:path w="1478914" h="2078354">
                  <a:moveTo>
                    <a:pt x="56387" y="0"/>
                  </a:moveTo>
                  <a:lnTo>
                    <a:pt x="0" y="272288"/>
                  </a:lnTo>
                  <a:lnTo>
                    <a:pt x="65786" y="229108"/>
                  </a:lnTo>
                  <a:lnTo>
                    <a:pt x="1215898" y="1978787"/>
                  </a:lnTo>
                  <a:lnTo>
                    <a:pt x="1150239" y="2021966"/>
                  </a:lnTo>
                  <a:lnTo>
                    <a:pt x="1422400" y="2078227"/>
                  </a:lnTo>
                  <a:lnTo>
                    <a:pt x="1478788" y="1805939"/>
                  </a:lnTo>
                  <a:lnTo>
                    <a:pt x="1413002" y="1849120"/>
                  </a:lnTo>
                  <a:lnTo>
                    <a:pt x="262889" y="99440"/>
                  </a:lnTo>
                  <a:lnTo>
                    <a:pt x="328675" y="56261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305806" y="4667250"/>
              <a:ext cx="2247900" cy="1123315"/>
            </a:xfrm>
            <a:custGeom>
              <a:avLst/>
              <a:gdLst/>
              <a:ahLst/>
              <a:cxnLst/>
              <a:rect l="l" t="t" r="r" b="b"/>
              <a:pathLst>
                <a:path w="2247900" h="1123314">
                  <a:moveTo>
                    <a:pt x="2135632" y="0"/>
                  </a:moveTo>
                  <a:lnTo>
                    <a:pt x="112268" y="0"/>
                  </a:lnTo>
                  <a:lnTo>
                    <a:pt x="68580" y="8826"/>
                  </a:lnTo>
                  <a:lnTo>
                    <a:pt x="32893" y="32893"/>
                  </a:lnTo>
                  <a:lnTo>
                    <a:pt x="8826" y="68580"/>
                  </a:lnTo>
                  <a:lnTo>
                    <a:pt x="0" y="112268"/>
                  </a:lnTo>
                  <a:lnTo>
                    <a:pt x="0" y="1010869"/>
                  </a:lnTo>
                  <a:lnTo>
                    <a:pt x="8826" y="1054586"/>
                  </a:lnTo>
                  <a:lnTo>
                    <a:pt x="32893" y="1090288"/>
                  </a:lnTo>
                  <a:lnTo>
                    <a:pt x="68580" y="1114360"/>
                  </a:lnTo>
                  <a:lnTo>
                    <a:pt x="112268" y="1123188"/>
                  </a:lnTo>
                  <a:lnTo>
                    <a:pt x="2135632" y="1123188"/>
                  </a:lnTo>
                  <a:lnTo>
                    <a:pt x="2179320" y="1114360"/>
                  </a:lnTo>
                  <a:lnTo>
                    <a:pt x="2215007" y="1090288"/>
                  </a:lnTo>
                  <a:lnTo>
                    <a:pt x="2239073" y="1054586"/>
                  </a:lnTo>
                  <a:lnTo>
                    <a:pt x="2247900" y="1010869"/>
                  </a:lnTo>
                  <a:lnTo>
                    <a:pt x="2247900" y="112268"/>
                  </a:lnTo>
                  <a:lnTo>
                    <a:pt x="2239073" y="68580"/>
                  </a:lnTo>
                  <a:lnTo>
                    <a:pt x="2215006" y="32893"/>
                  </a:lnTo>
                  <a:lnTo>
                    <a:pt x="2179320" y="8826"/>
                  </a:lnTo>
                  <a:lnTo>
                    <a:pt x="213563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5603875" y="4961635"/>
            <a:ext cx="165353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219961" y="4667250"/>
            <a:ext cx="3902710" cy="1123315"/>
            <a:chOff x="1219961" y="4667250"/>
            <a:chExt cx="3902710" cy="1123315"/>
          </a:xfrm>
        </p:grpSpPr>
        <p:sp>
          <p:nvSpPr>
            <p:cNvPr id="13" name="object 13" descr=""/>
            <p:cNvSpPr/>
            <p:nvPr/>
          </p:nvSpPr>
          <p:spPr>
            <a:xfrm>
              <a:off x="3649979" y="5030724"/>
              <a:ext cx="1472565" cy="393700"/>
            </a:xfrm>
            <a:custGeom>
              <a:avLst/>
              <a:gdLst/>
              <a:ahLst/>
              <a:cxnLst/>
              <a:rect l="l" t="t" r="r" b="b"/>
              <a:pathLst>
                <a:path w="1472564" h="393700">
                  <a:moveTo>
                    <a:pt x="1275588" y="0"/>
                  </a:moveTo>
                  <a:lnTo>
                    <a:pt x="1275588" y="78612"/>
                  </a:lnTo>
                  <a:lnTo>
                    <a:pt x="196596" y="78612"/>
                  </a:lnTo>
                  <a:lnTo>
                    <a:pt x="196596" y="0"/>
                  </a:lnTo>
                  <a:lnTo>
                    <a:pt x="0" y="196595"/>
                  </a:lnTo>
                  <a:lnTo>
                    <a:pt x="196596" y="393191"/>
                  </a:lnTo>
                  <a:lnTo>
                    <a:pt x="196596" y="314578"/>
                  </a:lnTo>
                  <a:lnTo>
                    <a:pt x="1275588" y="314578"/>
                  </a:lnTo>
                  <a:lnTo>
                    <a:pt x="1275588" y="393191"/>
                  </a:lnTo>
                  <a:lnTo>
                    <a:pt x="1472184" y="196595"/>
                  </a:lnTo>
                  <a:lnTo>
                    <a:pt x="127558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219961" y="4667250"/>
              <a:ext cx="2246630" cy="1123315"/>
            </a:xfrm>
            <a:custGeom>
              <a:avLst/>
              <a:gdLst/>
              <a:ahLst/>
              <a:cxnLst/>
              <a:rect l="l" t="t" r="r" b="b"/>
              <a:pathLst>
                <a:path w="2246629" h="1123314">
                  <a:moveTo>
                    <a:pt x="2134108" y="0"/>
                  </a:moveTo>
                  <a:lnTo>
                    <a:pt x="112268" y="0"/>
                  </a:lnTo>
                  <a:lnTo>
                    <a:pt x="68579" y="8826"/>
                  </a:lnTo>
                  <a:lnTo>
                    <a:pt x="32892" y="32893"/>
                  </a:lnTo>
                  <a:lnTo>
                    <a:pt x="8826" y="68580"/>
                  </a:lnTo>
                  <a:lnTo>
                    <a:pt x="0" y="112268"/>
                  </a:lnTo>
                  <a:lnTo>
                    <a:pt x="0" y="1010869"/>
                  </a:lnTo>
                  <a:lnTo>
                    <a:pt x="8826" y="1054586"/>
                  </a:lnTo>
                  <a:lnTo>
                    <a:pt x="32893" y="1090288"/>
                  </a:lnTo>
                  <a:lnTo>
                    <a:pt x="68580" y="1114360"/>
                  </a:lnTo>
                  <a:lnTo>
                    <a:pt x="112268" y="1123188"/>
                  </a:lnTo>
                  <a:lnTo>
                    <a:pt x="2134108" y="1123188"/>
                  </a:lnTo>
                  <a:lnTo>
                    <a:pt x="2177796" y="1114360"/>
                  </a:lnTo>
                  <a:lnTo>
                    <a:pt x="2213483" y="1090288"/>
                  </a:lnTo>
                  <a:lnTo>
                    <a:pt x="2237549" y="1054586"/>
                  </a:lnTo>
                  <a:lnTo>
                    <a:pt x="2246376" y="1010869"/>
                  </a:lnTo>
                  <a:lnTo>
                    <a:pt x="2246376" y="112268"/>
                  </a:lnTo>
                  <a:lnTo>
                    <a:pt x="2237549" y="68580"/>
                  </a:lnTo>
                  <a:lnTo>
                    <a:pt x="2213483" y="32893"/>
                  </a:lnTo>
                  <a:lnTo>
                    <a:pt x="2177796" y="8826"/>
                  </a:lnTo>
                  <a:lnTo>
                    <a:pt x="2134108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710944" y="4766309"/>
            <a:ext cx="1266190" cy="84201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71755" marR="5080" indent="-59690">
              <a:lnSpc>
                <a:spcPts val="3070"/>
              </a:lnSpc>
              <a:spcBef>
                <a:spcPts val="440"/>
              </a:spcBef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Business Context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2624201" y="2575941"/>
            <a:ext cx="1409700" cy="2087245"/>
          </a:xfrm>
          <a:custGeom>
            <a:avLst/>
            <a:gdLst/>
            <a:ahLst/>
            <a:cxnLst/>
            <a:rect l="l" t="t" r="r" b="b"/>
            <a:pathLst>
              <a:path w="1409700" h="2087245">
                <a:moveTo>
                  <a:pt x="1344422" y="0"/>
                </a:moveTo>
                <a:lnTo>
                  <a:pt x="1074039" y="64897"/>
                </a:lnTo>
                <a:lnTo>
                  <a:pt x="1141095" y="105918"/>
                </a:lnTo>
                <a:lnTo>
                  <a:pt x="67056" y="1857883"/>
                </a:lnTo>
                <a:lnTo>
                  <a:pt x="0" y="1816735"/>
                </a:lnTo>
                <a:lnTo>
                  <a:pt x="64769" y="2087118"/>
                </a:lnTo>
                <a:lnTo>
                  <a:pt x="335153" y="2022348"/>
                </a:lnTo>
                <a:lnTo>
                  <a:pt x="268097" y="1981200"/>
                </a:lnTo>
                <a:lnTo>
                  <a:pt x="1342263" y="229235"/>
                </a:lnTo>
                <a:lnTo>
                  <a:pt x="1409319" y="270383"/>
                </a:lnTo>
                <a:lnTo>
                  <a:pt x="1344422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5804408" y="1552448"/>
            <a:ext cx="240792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6555" marR="5080" indent="-36449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alibri"/>
                <a:cs typeface="Calibri"/>
              </a:rPr>
              <a:t>Statistical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models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&amp;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Machine </a:t>
            </a:r>
            <a:r>
              <a:rPr dirty="0" sz="1600">
                <a:latin typeface="Calibri"/>
                <a:cs typeface="Calibri"/>
              </a:rPr>
              <a:t>Learning</a:t>
            </a:r>
            <a:r>
              <a:rPr dirty="0" sz="1600" spc="-8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Algorithms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307073" y="4113403"/>
            <a:ext cx="201168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libri"/>
                <a:cs typeface="Calibri"/>
              </a:rPr>
              <a:t>Data</a:t>
            </a:r>
            <a:r>
              <a:rPr dirty="0" sz="1600" spc="-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collection,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storage,</a:t>
            </a:r>
            <a:endParaRPr sz="1600">
              <a:latin typeface="Calibri"/>
              <a:cs typeface="Calibri"/>
            </a:endParaRPr>
          </a:p>
          <a:p>
            <a:pPr marL="40005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retrieval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Software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tools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02412" y="4170121"/>
            <a:ext cx="209867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libri"/>
                <a:cs typeface="Calibri"/>
              </a:rPr>
              <a:t>Problems,</a:t>
            </a:r>
            <a:r>
              <a:rPr dirty="0" sz="1600" spc="-9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Opportunities,</a:t>
            </a:r>
            <a:endParaRPr sz="1600">
              <a:latin typeface="Calibri"/>
              <a:cs typeface="Calibri"/>
            </a:endParaRPr>
          </a:p>
          <a:p>
            <a:pPr algn="ctr" marL="127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Calibri"/>
                <a:cs typeface="Calibri"/>
              </a:rPr>
              <a:t>Decision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Scenarios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03596" y="6548425"/>
            <a:ext cx="2907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Dinesh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Kumar,</a:t>
            </a:r>
            <a:r>
              <a:rPr dirty="0" sz="18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IIM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Bangalore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371600"/>
            <a:ext cx="8153400" cy="48295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0890" rIns="0" bIns="0" rtlCol="0" vert="horz">
            <a:spAutoFit/>
          </a:bodyPr>
          <a:lstStyle/>
          <a:p>
            <a:pPr marL="560705">
              <a:lnSpc>
                <a:spcPct val="100000"/>
              </a:lnSpc>
              <a:spcBef>
                <a:spcPts val="105"/>
              </a:spcBef>
              <a:tabLst>
                <a:tab pos="2675255" algn="l"/>
                <a:tab pos="3234690" algn="l"/>
                <a:tab pos="6073775" algn="l"/>
                <a:tab pos="7015480" algn="l"/>
              </a:tabLst>
            </a:pPr>
            <a:r>
              <a:rPr dirty="0" sz="3200" spc="195"/>
              <a:t>Analytics</a:t>
            </a:r>
            <a:r>
              <a:rPr dirty="0" sz="3200"/>
              <a:t>	</a:t>
            </a:r>
            <a:r>
              <a:rPr dirty="0" sz="3200" spc="145"/>
              <a:t>in</a:t>
            </a:r>
            <a:r>
              <a:rPr dirty="0" sz="3200"/>
              <a:t>	</a:t>
            </a:r>
            <a:r>
              <a:rPr dirty="0" sz="3200" spc="254"/>
              <a:t>E-</a:t>
            </a:r>
            <a:r>
              <a:rPr dirty="0" sz="3200" spc="235"/>
              <a:t>Commerce</a:t>
            </a:r>
            <a:r>
              <a:rPr dirty="0" sz="3200"/>
              <a:t>	</a:t>
            </a:r>
            <a:r>
              <a:rPr dirty="0" sz="3200" spc="35"/>
              <a:t>(Big</a:t>
            </a:r>
            <a:r>
              <a:rPr dirty="0" sz="3200"/>
              <a:t>	</a:t>
            </a:r>
            <a:r>
              <a:rPr dirty="0" sz="3200" spc="114"/>
              <a:t>Basket)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403596" y="6548425"/>
            <a:ext cx="2907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Dinesh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Kumar,</a:t>
            </a:r>
            <a:r>
              <a:rPr dirty="0" sz="18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IIM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Bangalore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2895600"/>
            <a:ext cx="8229600" cy="609600"/>
          </a:xfrm>
          <a:prstGeom prst="rect"/>
          <a:solidFill>
            <a:srgbClr val="001F5F"/>
          </a:solidFill>
        </p:spPr>
        <p:txBody>
          <a:bodyPr wrap="square" lIns="0" tIns="5778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455"/>
              </a:spcBef>
            </a:pPr>
            <a:r>
              <a:rPr dirty="0" sz="3200" spc="185" b="0">
                <a:solidFill>
                  <a:srgbClr val="FFFFFF"/>
                </a:solidFill>
                <a:latin typeface="Cambria"/>
                <a:cs typeface="Cambria"/>
              </a:rPr>
              <a:t>Why</a:t>
            </a:r>
            <a:r>
              <a:rPr dirty="0" sz="3200" spc="305" b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200" spc="190" b="0">
                <a:solidFill>
                  <a:srgbClr val="FFFFFF"/>
                </a:solidFill>
                <a:latin typeface="Cambria"/>
                <a:cs typeface="Cambria"/>
              </a:rPr>
              <a:t>Analytics?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403596" y="6548425"/>
            <a:ext cx="2907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Dinesh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Kumar,</a:t>
            </a:r>
            <a:r>
              <a:rPr dirty="0" sz="18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IIM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Bangalore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1228" rIns="0" bIns="0" rtlCol="0" vert="horz">
            <a:spAutoFit/>
          </a:bodyPr>
          <a:lstStyle/>
          <a:p>
            <a:pPr marL="3348354">
              <a:lnSpc>
                <a:spcPct val="100000"/>
              </a:lnSpc>
              <a:spcBef>
                <a:spcPts val="95"/>
              </a:spcBef>
            </a:pPr>
            <a:r>
              <a:rPr dirty="0" spc="235"/>
              <a:t>ANALYTICS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143255" y="1133855"/>
            <a:ext cx="8859520" cy="4897120"/>
            <a:chOff x="143255" y="1133855"/>
            <a:chExt cx="8859520" cy="4897120"/>
          </a:xfrm>
        </p:grpSpPr>
        <p:sp>
          <p:nvSpPr>
            <p:cNvPr id="8" name="object 8" descr=""/>
            <p:cNvSpPr/>
            <p:nvPr/>
          </p:nvSpPr>
          <p:spPr>
            <a:xfrm>
              <a:off x="2727198" y="1143761"/>
              <a:ext cx="3691254" cy="2036445"/>
            </a:xfrm>
            <a:custGeom>
              <a:avLst/>
              <a:gdLst/>
              <a:ahLst/>
              <a:cxnLst/>
              <a:rect l="l" t="t" r="r" b="b"/>
              <a:pathLst>
                <a:path w="3691254" h="2036445">
                  <a:moveTo>
                    <a:pt x="1845944" y="0"/>
                  </a:moveTo>
                  <a:lnTo>
                    <a:pt x="1845182" y="0"/>
                  </a:lnTo>
                  <a:lnTo>
                    <a:pt x="0" y="2036064"/>
                  </a:lnTo>
                  <a:lnTo>
                    <a:pt x="3691128" y="2036064"/>
                  </a:lnTo>
                  <a:lnTo>
                    <a:pt x="184594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727198" y="1143761"/>
              <a:ext cx="3691254" cy="2036445"/>
            </a:xfrm>
            <a:custGeom>
              <a:avLst/>
              <a:gdLst/>
              <a:ahLst/>
              <a:cxnLst/>
              <a:rect l="l" t="t" r="r" b="b"/>
              <a:pathLst>
                <a:path w="3691254" h="2036445">
                  <a:moveTo>
                    <a:pt x="0" y="2036064"/>
                  </a:moveTo>
                  <a:lnTo>
                    <a:pt x="1845182" y="0"/>
                  </a:lnTo>
                  <a:lnTo>
                    <a:pt x="1845944" y="0"/>
                  </a:lnTo>
                  <a:lnTo>
                    <a:pt x="3691128" y="2036064"/>
                  </a:lnTo>
                  <a:lnTo>
                    <a:pt x="0" y="203606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869185" y="3179826"/>
              <a:ext cx="5407660" cy="946785"/>
            </a:xfrm>
            <a:custGeom>
              <a:avLst/>
              <a:gdLst/>
              <a:ahLst/>
              <a:cxnLst/>
              <a:rect l="l" t="t" r="r" b="b"/>
              <a:pathLst>
                <a:path w="5407659" h="946785">
                  <a:moveTo>
                    <a:pt x="4549521" y="0"/>
                  </a:moveTo>
                  <a:lnTo>
                    <a:pt x="857631" y="0"/>
                  </a:lnTo>
                  <a:lnTo>
                    <a:pt x="0" y="946404"/>
                  </a:lnTo>
                  <a:lnTo>
                    <a:pt x="5407152" y="946404"/>
                  </a:lnTo>
                  <a:lnTo>
                    <a:pt x="454952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869185" y="3179826"/>
              <a:ext cx="5407660" cy="946785"/>
            </a:xfrm>
            <a:custGeom>
              <a:avLst/>
              <a:gdLst/>
              <a:ahLst/>
              <a:cxnLst/>
              <a:rect l="l" t="t" r="r" b="b"/>
              <a:pathLst>
                <a:path w="5407659" h="946785">
                  <a:moveTo>
                    <a:pt x="0" y="946404"/>
                  </a:moveTo>
                  <a:lnTo>
                    <a:pt x="857631" y="0"/>
                  </a:lnTo>
                  <a:lnTo>
                    <a:pt x="4549521" y="0"/>
                  </a:lnTo>
                  <a:lnTo>
                    <a:pt x="5407152" y="946404"/>
                  </a:lnTo>
                  <a:lnTo>
                    <a:pt x="0" y="94640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11173" y="4126229"/>
              <a:ext cx="7123430" cy="948055"/>
            </a:xfrm>
            <a:custGeom>
              <a:avLst/>
              <a:gdLst/>
              <a:ahLst/>
              <a:cxnLst/>
              <a:rect l="l" t="t" r="r" b="b"/>
              <a:pathLst>
                <a:path w="7123430" h="948054">
                  <a:moveTo>
                    <a:pt x="6264148" y="0"/>
                  </a:moveTo>
                  <a:lnTo>
                    <a:pt x="859027" y="0"/>
                  </a:lnTo>
                  <a:lnTo>
                    <a:pt x="0" y="947928"/>
                  </a:lnTo>
                  <a:lnTo>
                    <a:pt x="7123176" y="947928"/>
                  </a:lnTo>
                  <a:lnTo>
                    <a:pt x="626414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11173" y="4126229"/>
              <a:ext cx="7123430" cy="948055"/>
            </a:xfrm>
            <a:custGeom>
              <a:avLst/>
              <a:gdLst/>
              <a:ahLst/>
              <a:cxnLst/>
              <a:rect l="l" t="t" r="r" b="b"/>
              <a:pathLst>
                <a:path w="7123430" h="948054">
                  <a:moveTo>
                    <a:pt x="0" y="947928"/>
                  </a:moveTo>
                  <a:lnTo>
                    <a:pt x="859027" y="0"/>
                  </a:lnTo>
                  <a:lnTo>
                    <a:pt x="6264148" y="0"/>
                  </a:lnTo>
                  <a:lnTo>
                    <a:pt x="7123176" y="947928"/>
                  </a:lnTo>
                  <a:lnTo>
                    <a:pt x="0" y="94792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53161" y="5074158"/>
              <a:ext cx="8839200" cy="946785"/>
            </a:xfrm>
            <a:custGeom>
              <a:avLst/>
              <a:gdLst/>
              <a:ahLst/>
              <a:cxnLst/>
              <a:rect l="l" t="t" r="r" b="b"/>
              <a:pathLst>
                <a:path w="8839200" h="946785">
                  <a:moveTo>
                    <a:pt x="7981569" y="0"/>
                  </a:moveTo>
                  <a:lnTo>
                    <a:pt x="857669" y="0"/>
                  </a:lnTo>
                  <a:lnTo>
                    <a:pt x="0" y="946404"/>
                  </a:lnTo>
                  <a:lnTo>
                    <a:pt x="8839200" y="946404"/>
                  </a:lnTo>
                  <a:lnTo>
                    <a:pt x="798156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3161" y="5074158"/>
              <a:ext cx="8839200" cy="946785"/>
            </a:xfrm>
            <a:custGeom>
              <a:avLst/>
              <a:gdLst/>
              <a:ahLst/>
              <a:cxnLst/>
              <a:rect l="l" t="t" r="r" b="b"/>
              <a:pathLst>
                <a:path w="8839200" h="946785">
                  <a:moveTo>
                    <a:pt x="0" y="946404"/>
                  </a:moveTo>
                  <a:lnTo>
                    <a:pt x="857669" y="0"/>
                  </a:lnTo>
                  <a:lnTo>
                    <a:pt x="7981569" y="0"/>
                  </a:lnTo>
                  <a:lnTo>
                    <a:pt x="8839200" y="946404"/>
                  </a:lnTo>
                  <a:lnTo>
                    <a:pt x="0" y="94640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2962401" y="1931033"/>
            <a:ext cx="3217545" cy="3907154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540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Competitive</a:t>
            </a:r>
            <a:endParaRPr sz="1800">
              <a:latin typeface="Trebuchet MS"/>
              <a:cs typeface="Trebuchet MS"/>
            </a:endParaRPr>
          </a:p>
          <a:p>
            <a:pPr algn="ctr" marL="1270">
              <a:lnSpc>
                <a:spcPct val="100000"/>
              </a:lnSpc>
              <a:spcBef>
                <a:spcPts val="445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Strategy</a:t>
            </a:r>
            <a:endParaRPr sz="1800">
              <a:latin typeface="Trebuchet MS"/>
              <a:cs typeface="Trebuchet MS"/>
            </a:endParaRPr>
          </a:p>
          <a:p>
            <a:pPr algn="ctr" marL="1905">
              <a:lnSpc>
                <a:spcPct val="100000"/>
              </a:lnSpc>
              <a:spcBef>
                <a:spcPts val="459"/>
              </a:spcBef>
            </a:pPr>
            <a:r>
              <a:rPr dirty="0" sz="1800" spc="65" b="1">
                <a:solidFill>
                  <a:srgbClr val="FFFF00"/>
                </a:solidFill>
                <a:latin typeface="Trebuchet MS"/>
                <a:cs typeface="Trebuchet MS"/>
              </a:rPr>
              <a:t>Data</a:t>
            </a:r>
            <a:r>
              <a:rPr dirty="0" sz="1800" spc="-80" b="1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00"/>
                </a:solidFill>
                <a:latin typeface="Trebuchet MS"/>
                <a:cs typeface="Trebuchet MS"/>
              </a:rPr>
              <a:t>is</a:t>
            </a:r>
            <a:r>
              <a:rPr dirty="0" sz="1800" spc="-75" b="1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FF00"/>
                </a:solidFill>
                <a:latin typeface="Trebuchet MS"/>
                <a:cs typeface="Trebuchet MS"/>
              </a:rPr>
              <a:t>everything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1800">
              <a:latin typeface="Trebuchet MS"/>
              <a:cs typeface="Trebuchet MS"/>
            </a:endParaRPr>
          </a:p>
          <a:p>
            <a:pPr algn="ctr" marL="1905">
              <a:lnSpc>
                <a:spcPct val="100000"/>
              </a:lnSpc>
            </a:pP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Decision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Making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(What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promotion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Trebuchet MS"/>
                <a:cs typeface="Trebuchet MS"/>
              </a:rPr>
              <a:t>Strategy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use)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800">
              <a:latin typeface="Trebuchet MS"/>
              <a:cs typeface="Trebuchet MS"/>
            </a:endParaRPr>
          </a:p>
          <a:p>
            <a:pPr algn="ctr" marL="556895" marR="548005" indent="-635">
              <a:lnSpc>
                <a:spcPct val="120600"/>
              </a:lnSpc>
            </a:pP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Solver 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(Optimal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Mix)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Improvement</a:t>
            </a:r>
            <a:endParaRPr sz="1800">
              <a:latin typeface="Trebuchet MS"/>
              <a:cs typeface="Trebuchet MS"/>
            </a:endParaRPr>
          </a:p>
          <a:p>
            <a:pPr algn="ctr" marL="635">
              <a:lnSpc>
                <a:spcPct val="100000"/>
              </a:lnSpc>
              <a:spcBef>
                <a:spcPts val="445"/>
              </a:spcBef>
            </a:pP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(Reduce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procurement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Trebuchet MS"/>
                <a:cs typeface="Trebuchet MS"/>
              </a:rPr>
              <a:t>cycle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time)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553199"/>
            <a:ext cx="9144000" cy="304800"/>
            <a:chOff x="0" y="6553199"/>
            <a:chExt cx="9144000" cy="304800"/>
          </a:xfrm>
        </p:grpSpPr>
        <p:sp>
          <p:nvSpPr>
            <p:cNvPr id="3" name="object 3" descr=""/>
            <p:cNvSpPr/>
            <p:nvPr/>
          </p:nvSpPr>
          <p:spPr>
            <a:xfrm>
              <a:off x="457200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581913"/>
            <a:ext cx="722185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77695" algn="l"/>
                <a:tab pos="2610485" algn="l"/>
                <a:tab pos="4351655" algn="l"/>
              </a:tabLst>
            </a:pPr>
            <a:r>
              <a:rPr dirty="0" spc="165"/>
              <a:t>Analytics</a:t>
            </a:r>
            <a:r>
              <a:rPr dirty="0"/>
              <a:t>	</a:t>
            </a:r>
            <a:r>
              <a:rPr dirty="0" sz="3200" spc="75"/>
              <a:t>for</a:t>
            </a:r>
            <a:r>
              <a:rPr dirty="0" sz="3200"/>
              <a:t>	</a:t>
            </a:r>
            <a:r>
              <a:rPr dirty="0" sz="3200" spc="145"/>
              <a:t>Process</a:t>
            </a:r>
            <a:r>
              <a:rPr dirty="0" sz="3200"/>
              <a:t>	</a:t>
            </a:r>
            <a:r>
              <a:rPr dirty="0" sz="3200" spc="185"/>
              <a:t>Improvement</a:t>
            </a:r>
            <a:endParaRPr sz="3200"/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1711579"/>
            <a:ext cx="7114540" cy="42030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135">
                <a:latin typeface="Trebuchet MS"/>
                <a:cs typeface="Trebuchet MS"/>
              </a:rPr>
              <a:t>Banking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350">
                <a:latin typeface="Trebuchet MS"/>
                <a:cs typeface="Trebuchet MS"/>
              </a:rPr>
              <a:t>–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Cheque </a:t>
            </a:r>
            <a:r>
              <a:rPr dirty="0" sz="2600" spc="-165">
                <a:latin typeface="Trebuchet MS"/>
                <a:cs typeface="Trebuchet MS"/>
              </a:rPr>
              <a:t>clearance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time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135">
                <a:latin typeface="Trebuchet MS"/>
                <a:cs typeface="Trebuchet MS"/>
              </a:rPr>
              <a:t>Healthcare</a:t>
            </a:r>
            <a:r>
              <a:rPr dirty="0" sz="2600" spc="-105">
                <a:latin typeface="Trebuchet MS"/>
                <a:cs typeface="Trebuchet MS"/>
              </a:rPr>
              <a:t> </a:t>
            </a:r>
            <a:r>
              <a:rPr dirty="0" sz="2600" spc="350">
                <a:latin typeface="Trebuchet MS"/>
                <a:cs typeface="Trebuchet MS"/>
              </a:rPr>
              <a:t>–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Patient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discharge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time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145">
                <a:latin typeface="Trebuchet MS"/>
                <a:cs typeface="Trebuchet MS"/>
              </a:rPr>
              <a:t>Manufacturing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350">
                <a:latin typeface="Trebuchet MS"/>
                <a:cs typeface="Trebuchet MS"/>
              </a:rPr>
              <a:t>–</a:t>
            </a:r>
            <a:r>
              <a:rPr dirty="0" sz="2600" spc="-415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Waste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minimization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150">
                <a:latin typeface="Trebuchet MS"/>
                <a:cs typeface="Trebuchet MS"/>
              </a:rPr>
              <a:t>Retail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350">
                <a:latin typeface="Trebuchet MS"/>
                <a:cs typeface="Trebuchet MS"/>
              </a:rPr>
              <a:t>–</a:t>
            </a:r>
            <a:r>
              <a:rPr dirty="0" sz="2600" spc="-385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Waiting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time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215">
                <a:latin typeface="Trebuchet MS"/>
                <a:cs typeface="Trebuchet MS"/>
              </a:rPr>
              <a:t>at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check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out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counters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110">
                <a:latin typeface="Trebuchet MS"/>
                <a:cs typeface="Trebuchet MS"/>
              </a:rPr>
              <a:t>E-</a:t>
            </a:r>
            <a:r>
              <a:rPr dirty="0" sz="2600" spc="-135">
                <a:latin typeface="Trebuchet MS"/>
                <a:cs typeface="Trebuchet MS"/>
              </a:rPr>
              <a:t>commerce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350">
                <a:latin typeface="Trebuchet MS"/>
                <a:cs typeface="Trebuchet MS"/>
              </a:rPr>
              <a:t>–</a:t>
            </a:r>
            <a:r>
              <a:rPr dirty="0" sz="2600" spc="-395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Time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to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deliver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customer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order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dineshk</dc:creator>
  <dc:title>Bandit Models</dc:title>
  <dcterms:created xsi:type="dcterms:W3CDTF">2025-10-03T14:04:33Z</dcterms:created>
  <dcterms:modified xsi:type="dcterms:W3CDTF">2025-10-03T14:04:33Z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2025-10-03T00:00:00Z</vt:filetime>
  </property>
  <property fmtid="{D5CDD505-2E9C-101B-9397-08002B2CF9AE}" pid="5" name="Producer">
    <vt:lpwstr>Microsoft® PowerPoint® 2016</vt:lpwstr>
  </property>
</Properties>
</file>