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Default Extension="png" ContentType="image/png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57200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57200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219202"/>
            <a:ext cx="8376919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164082"/>
            <a:ext cx="8072120" cy="289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287771" y="6564610"/>
            <a:ext cx="3141345" cy="29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lickstream" TargetMode="External"/><Relationship Id="rId3" Type="http://schemas.openxmlformats.org/officeDocument/2006/relationships/hyperlink" Target="http://hortonworks.com/hadoop-tutorial/how-to-visualize-website-clickstream-data/" TargetMode="External"/><Relationship Id="rId4" Type="http://schemas.openxmlformats.org/officeDocument/2006/relationships/hyperlink" Target="http://searchcrm.techtarget.com/definition/clickstream-analysis" TargetMode="External"/><Relationship Id="rId5" Type="http://schemas.openxmlformats.org/officeDocument/2006/relationships/hyperlink" Target="https://www.qubole.com/blog/big-data/clickstream-data-analysis/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6" name="object 6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3500628"/>
            <a:ext cx="5420867" cy="1101852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785" rIns="0" bIns="0" rtlCol="0" vert="horz">
            <a:spAutoFit/>
          </a:bodyPr>
          <a:lstStyle/>
          <a:p>
            <a:pPr marL="1357630">
              <a:lnSpc>
                <a:spcPct val="100000"/>
              </a:lnSpc>
              <a:spcBef>
                <a:spcPts val="95"/>
              </a:spcBef>
            </a:pPr>
            <a:r>
              <a:rPr dirty="0" spc="135">
                <a:latin typeface="Cambria"/>
                <a:cs typeface="Cambria"/>
              </a:rPr>
              <a:t>Measures</a:t>
            </a:r>
            <a:r>
              <a:rPr dirty="0" spc="345">
                <a:latin typeface="Cambria"/>
                <a:cs typeface="Cambria"/>
              </a:rPr>
              <a:t> </a:t>
            </a:r>
            <a:r>
              <a:rPr dirty="0" spc="210">
                <a:latin typeface="Cambria"/>
                <a:cs typeface="Cambria"/>
              </a:rPr>
              <a:t>Of</a:t>
            </a:r>
            <a:r>
              <a:rPr dirty="0" spc="350">
                <a:latin typeface="Cambria"/>
                <a:cs typeface="Cambria"/>
              </a:rPr>
              <a:t> </a:t>
            </a:r>
            <a:r>
              <a:rPr dirty="0" spc="175">
                <a:latin typeface="Cambria"/>
                <a:cs typeface="Cambria"/>
              </a:rPr>
              <a:t>Central</a:t>
            </a:r>
            <a:r>
              <a:rPr dirty="0" spc="360">
                <a:latin typeface="Cambria"/>
                <a:cs typeface="Cambria"/>
              </a:rPr>
              <a:t> </a:t>
            </a:r>
            <a:r>
              <a:rPr dirty="0" spc="165">
                <a:latin typeface="Cambria"/>
                <a:cs typeface="Cambria"/>
              </a:rPr>
              <a:t>Tendency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62472"/>
            <a:ext cx="7486650" cy="184023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Mean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C00000"/>
                </a:solidFill>
                <a:latin typeface="Trebuchet MS"/>
                <a:cs typeface="Trebuchet MS"/>
              </a:rPr>
              <a:t>(or</a:t>
            </a:r>
            <a:r>
              <a:rPr dirty="0" sz="2600" spc="-32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Average)</a:t>
            </a:r>
            <a:r>
              <a:rPr dirty="0" sz="2600" spc="-4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80">
                <a:solidFill>
                  <a:srgbClr val="C00000"/>
                </a:solidFill>
                <a:latin typeface="Trebuchet MS"/>
                <a:cs typeface="Trebuchet MS"/>
              </a:rPr>
              <a:t>Value</a:t>
            </a: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2600" spc="-80">
                <a:latin typeface="Trebuchet MS"/>
                <a:cs typeface="Trebuchet MS"/>
              </a:rPr>
              <a:t>Mean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is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arithmetical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average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value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215">
                <a:latin typeface="Trebuchet MS"/>
                <a:cs typeface="Trebuchet MS"/>
              </a:rPr>
              <a:t>data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and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is </a:t>
            </a:r>
            <a:r>
              <a:rPr dirty="0" sz="2600" spc="-80">
                <a:latin typeface="Trebuchet MS"/>
                <a:cs typeface="Trebuchet MS"/>
              </a:rPr>
              <a:t>one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most </a:t>
            </a:r>
            <a:r>
              <a:rPr dirty="0" sz="2600" spc="-165">
                <a:latin typeface="Trebuchet MS"/>
                <a:cs typeface="Trebuchet MS"/>
              </a:rPr>
              <a:t>frequently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used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measures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of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600" spc="-165">
                <a:latin typeface="Trebuchet MS"/>
                <a:cs typeface="Trebuchet MS"/>
              </a:rPr>
              <a:t>central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tendency.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37817" y="3703396"/>
            <a:ext cx="2018664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3064" algn="l"/>
              </a:tabLst>
            </a:pPr>
            <a:r>
              <a:rPr dirty="0" sz="3600" spc="-55">
                <a:latin typeface="Trebuchet MS"/>
                <a:cs typeface="Trebuchet MS"/>
              </a:rPr>
              <a:t>Mean</a:t>
            </a:r>
            <a:r>
              <a:rPr dirty="0" sz="3600" spc="-70">
                <a:latin typeface="Trebuchet MS"/>
                <a:cs typeface="Trebuchet MS"/>
              </a:rPr>
              <a:t>=</a:t>
            </a:r>
            <a:r>
              <a:rPr dirty="0" sz="3600" spc="-175">
                <a:latin typeface="Cambria Math"/>
                <a:cs typeface="Cambria Math"/>
              </a:rPr>
              <a:t>𝑥</a:t>
            </a:r>
            <a:r>
              <a:rPr dirty="0" sz="3600" spc="-2905">
                <a:latin typeface="Cambria Math"/>
                <a:cs typeface="Cambria Math"/>
              </a:rPr>
              <a:t>ҧ</a:t>
            </a:r>
            <a:r>
              <a:rPr dirty="0" sz="3600">
                <a:latin typeface="Cambria Math"/>
                <a:cs typeface="Cambria Math"/>
              </a:rPr>
              <a:t>	</a:t>
            </a:r>
            <a:r>
              <a:rPr dirty="0" sz="3600" spc="-50"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468623" y="4027932"/>
            <a:ext cx="2167255" cy="29209"/>
          </a:xfrm>
          <a:custGeom>
            <a:avLst/>
            <a:gdLst/>
            <a:ahLst/>
            <a:cxnLst/>
            <a:rect l="l" t="t" r="r" b="b"/>
            <a:pathLst>
              <a:path w="2167254" h="29210">
                <a:moveTo>
                  <a:pt x="2167128" y="0"/>
                </a:moveTo>
                <a:lnTo>
                  <a:pt x="0" y="0"/>
                </a:lnTo>
                <a:lnTo>
                  <a:pt x="0" y="28956"/>
                </a:lnTo>
                <a:lnTo>
                  <a:pt x="2167128" y="28956"/>
                </a:lnTo>
                <a:lnTo>
                  <a:pt x="2167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431159" y="3558920"/>
            <a:ext cx="223075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600" spc="90">
                <a:latin typeface="Cambria Math"/>
                <a:cs typeface="Cambria Math"/>
              </a:rPr>
              <a:t>𝑥</a:t>
            </a:r>
            <a:r>
              <a:rPr dirty="0" baseline="-14211" sz="3225" spc="135">
                <a:latin typeface="Cambria Math"/>
                <a:cs typeface="Cambria Math"/>
              </a:rPr>
              <a:t>1</a:t>
            </a:r>
            <a:r>
              <a:rPr dirty="0" sz="2600" spc="90">
                <a:latin typeface="Cambria Math"/>
                <a:cs typeface="Cambria Math"/>
              </a:rPr>
              <a:t>+𝑥</a:t>
            </a:r>
            <a:r>
              <a:rPr dirty="0" baseline="-14211" sz="3225" spc="135">
                <a:latin typeface="Cambria Math"/>
                <a:cs typeface="Cambria Math"/>
              </a:rPr>
              <a:t>2</a:t>
            </a:r>
            <a:r>
              <a:rPr dirty="0" sz="2600" spc="90">
                <a:latin typeface="Cambria Math"/>
                <a:cs typeface="Cambria Math"/>
              </a:rPr>
              <a:t>+⋯+𝑥</a:t>
            </a:r>
            <a:r>
              <a:rPr dirty="0" baseline="-14211" sz="3225" spc="135">
                <a:latin typeface="Cambria Math"/>
                <a:cs typeface="Cambria Math"/>
              </a:rPr>
              <a:t>𝑛</a:t>
            </a:r>
            <a:endParaRPr baseline="-14211" sz="3225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28871" y="4057650"/>
            <a:ext cx="24257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55">
                <a:latin typeface="Cambria Math"/>
                <a:cs typeface="Cambria Math"/>
              </a:rPr>
              <a:t>𝑛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51957" y="3703396"/>
            <a:ext cx="10998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Cambria Math"/>
                <a:cs typeface="Cambria Math"/>
              </a:rPr>
              <a:t>=</a:t>
            </a:r>
            <a:r>
              <a:rPr dirty="0" sz="3600" spc="200">
                <a:latin typeface="Cambria Math"/>
                <a:cs typeface="Cambria Math"/>
              </a:rPr>
              <a:t> </a:t>
            </a:r>
            <a:r>
              <a:rPr dirty="0" sz="3600" spc="1100">
                <a:latin typeface="Cambria Math"/>
                <a:cs typeface="Cambria Math"/>
              </a:rPr>
              <a:t>෍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826757" y="3362325"/>
            <a:ext cx="24257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55">
                <a:latin typeface="Cambria Math"/>
                <a:cs typeface="Cambria Math"/>
              </a:rPr>
              <a:t>𝑛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01357" y="4205477"/>
            <a:ext cx="98044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600" spc="70">
                <a:latin typeface="Cambria Math"/>
                <a:cs typeface="Cambria Math"/>
              </a:rPr>
              <a:t>𝑖=1</a:t>
            </a:r>
            <a:r>
              <a:rPr dirty="0" sz="2600" spc="390">
                <a:latin typeface="Cambria Math"/>
                <a:cs typeface="Cambria Math"/>
              </a:rPr>
              <a:t> </a:t>
            </a:r>
            <a:r>
              <a:rPr dirty="0" baseline="24572" sz="3900" spc="232">
                <a:latin typeface="Cambria Math"/>
                <a:cs typeface="Cambria Math"/>
              </a:rPr>
              <a:t>𝑛</a:t>
            </a:r>
            <a:endParaRPr baseline="24572" sz="39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479792" y="4027932"/>
            <a:ext cx="314325" cy="29209"/>
          </a:xfrm>
          <a:custGeom>
            <a:avLst/>
            <a:gdLst/>
            <a:ahLst/>
            <a:cxnLst/>
            <a:rect l="l" t="t" r="r" b="b"/>
            <a:pathLst>
              <a:path w="314325" h="29210">
                <a:moveTo>
                  <a:pt x="313944" y="0"/>
                </a:moveTo>
                <a:lnTo>
                  <a:pt x="0" y="0"/>
                </a:lnTo>
                <a:lnTo>
                  <a:pt x="0" y="28956"/>
                </a:lnTo>
                <a:lnTo>
                  <a:pt x="313944" y="28956"/>
                </a:lnTo>
                <a:lnTo>
                  <a:pt x="313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442961" y="3558920"/>
            <a:ext cx="37592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600" spc="105">
                <a:latin typeface="Cambria Math"/>
                <a:cs typeface="Cambria Math"/>
              </a:rPr>
              <a:t>𝑥</a:t>
            </a:r>
            <a:r>
              <a:rPr dirty="0" baseline="-14211" sz="3225" spc="157">
                <a:latin typeface="Cambria Math"/>
                <a:cs typeface="Cambria Math"/>
              </a:rPr>
              <a:t>𝑖</a:t>
            </a:r>
            <a:endParaRPr baseline="-14211" sz="3225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2440" y="1253693"/>
            <a:ext cx="8263890" cy="29533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just" marL="348615" marR="55244" indent="-273050">
              <a:lnSpc>
                <a:spcPct val="98900"/>
              </a:lnSpc>
              <a:spcBef>
                <a:spcPts val="140"/>
              </a:spcBef>
              <a:tabLst>
                <a:tab pos="3486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22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Symbol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baseline="8130" sz="3075" i="1">
                <a:latin typeface="Times New Roman"/>
                <a:cs typeface="Times New Roman"/>
              </a:rPr>
              <a:t>X</a:t>
            </a:r>
            <a:r>
              <a:rPr dirty="0" baseline="8130" sz="3075" spc="195" i="1">
                <a:latin typeface="Times New Roman"/>
                <a:cs typeface="Times New Roman"/>
              </a:rPr>
              <a:t> 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1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frequently</a:t>
            </a:r>
            <a:r>
              <a:rPr dirty="0" sz="2600" spc="18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used</a:t>
            </a:r>
            <a:r>
              <a:rPr dirty="0" sz="2600" spc="1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165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represent</a:t>
            </a:r>
            <a:r>
              <a:rPr dirty="0" sz="2600" spc="1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175">
                <a:latin typeface="Trebuchet MS"/>
                <a:cs typeface="Trebuchet MS"/>
              </a:rPr>
              <a:t> </a:t>
            </a:r>
            <a:r>
              <a:rPr dirty="0" sz="2600" spc="-450">
                <a:latin typeface="Trebuchet MS"/>
                <a:cs typeface="Trebuchet MS"/>
              </a:rPr>
              <a:t>estimate</a:t>
            </a:r>
            <a:r>
              <a:rPr dirty="0" sz="2600" spc="-450">
                <a:latin typeface="Trebuchet MS"/>
                <a:cs typeface="Trebuchet MS"/>
              </a:rPr>
              <a:t>d</a:t>
            </a:r>
            <a:r>
              <a:rPr dirty="0" sz="2600" spc="-45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value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of</a:t>
            </a:r>
            <a:r>
              <a:rPr dirty="0" sz="2600" spc="-16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the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mean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from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6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sample.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If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the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entire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population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-12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available</a:t>
            </a:r>
            <a:r>
              <a:rPr dirty="0" sz="2600" spc="-1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and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if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we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calculate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mean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based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on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the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entire </a:t>
            </a:r>
            <a:r>
              <a:rPr dirty="0" sz="2600" spc="-140">
                <a:latin typeface="Trebuchet MS"/>
                <a:cs typeface="Trebuchet MS"/>
              </a:rPr>
              <a:t>population,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then</a:t>
            </a:r>
            <a:r>
              <a:rPr dirty="0" sz="2600" spc="-19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we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have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population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mean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which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is </a:t>
            </a:r>
            <a:r>
              <a:rPr dirty="0" sz="2600" spc="-125">
                <a:latin typeface="Trebuchet MS"/>
                <a:cs typeface="Trebuchet MS"/>
              </a:rPr>
              <a:t>denoted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by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750">
                <a:latin typeface="Symbol"/>
                <a:cs typeface="Symbol"/>
              </a:rPr>
              <a:t></a:t>
            </a:r>
            <a:r>
              <a:rPr dirty="0" sz="2750" spc="35">
                <a:latin typeface="Times New Roman"/>
                <a:cs typeface="Times New Roman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(population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mean).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26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  <a:tabLst>
                <a:tab pos="3486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10">
                <a:latin typeface="Trebuchet MS"/>
                <a:cs typeface="Trebuchet MS"/>
              </a:rPr>
              <a:t>In</a:t>
            </a:r>
            <a:r>
              <a:rPr dirty="0" sz="2600" spc="-385">
                <a:latin typeface="Trebuchet MS"/>
                <a:cs typeface="Trebuchet MS"/>
              </a:rPr>
              <a:t> </a:t>
            </a:r>
            <a:r>
              <a:rPr dirty="0" sz="2600" spc="-215">
                <a:latin typeface="Trebuchet MS"/>
                <a:cs typeface="Trebuchet MS"/>
              </a:rPr>
              <a:t>Table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25">
                <a:latin typeface="Trebuchet MS"/>
                <a:cs typeface="Trebuchet MS"/>
              </a:rPr>
              <a:t>2.1,</a:t>
            </a:r>
            <a:r>
              <a:rPr dirty="0" sz="2600" spc="-33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average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salary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given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by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83822" y="5080317"/>
            <a:ext cx="5717540" cy="0"/>
          </a:xfrm>
          <a:custGeom>
            <a:avLst/>
            <a:gdLst/>
            <a:ahLst/>
            <a:cxnLst/>
            <a:rect l="l" t="t" r="r" b="b"/>
            <a:pathLst>
              <a:path w="5717540" h="0">
                <a:moveTo>
                  <a:pt x="0" y="0"/>
                </a:moveTo>
                <a:lnTo>
                  <a:pt x="5717318" y="0"/>
                </a:lnTo>
              </a:path>
            </a:pathLst>
          </a:custGeom>
          <a:ln w="119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941753" y="4870968"/>
            <a:ext cx="812165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225">
                <a:latin typeface="Symbol"/>
                <a:cs typeface="Symbol"/>
              </a:rPr>
              <a:t></a:t>
            </a:r>
            <a:r>
              <a:rPr dirty="0" sz="2050" spc="-155">
                <a:latin typeface="Times New Roman"/>
                <a:cs typeface="Times New Roman"/>
              </a:rPr>
              <a:t> </a:t>
            </a:r>
            <a:r>
              <a:rPr dirty="0" sz="2050" spc="-200">
                <a:latin typeface="Times New Roman"/>
                <a:cs typeface="Times New Roman"/>
              </a:rPr>
              <a:t>260000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917430" y="5073743"/>
            <a:ext cx="233679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180">
                <a:latin typeface="Times New Roman"/>
                <a:cs typeface="Times New Roman"/>
              </a:rPr>
              <a:t>10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83416" y="4708284"/>
            <a:ext cx="5719445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190">
                <a:latin typeface="Times New Roman"/>
                <a:cs typeface="Times New Roman"/>
              </a:rPr>
              <a:t>(270</a:t>
            </a:r>
            <a:r>
              <a:rPr dirty="0" sz="2050" spc="-155">
                <a:latin typeface="Times New Roman"/>
                <a:cs typeface="Times New Roman"/>
              </a:rPr>
              <a:t> </a:t>
            </a:r>
            <a:r>
              <a:rPr dirty="0" sz="2050" spc="-225">
                <a:latin typeface="Symbol"/>
                <a:cs typeface="Symbol"/>
              </a:rPr>
              <a:t></a:t>
            </a:r>
            <a:r>
              <a:rPr dirty="0" sz="2050" spc="-114">
                <a:latin typeface="Times New Roman"/>
                <a:cs typeface="Times New Roman"/>
              </a:rPr>
              <a:t> </a:t>
            </a:r>
            <a:r>
              <a:rPr dirty="0" sz="2050" spc="-220">
                <a:latin typeface="Times New Roman"/>
                <a:cs typeface="Times New Roman"/>
              </a:rPr>
              <a:t>220</a:t>
            </a:r>
            <a:r>
              <a:rPr dirty="0" sz="2050" spc="-150">
                <a:latin typeface="Times New Roman"/>
                <a:cs typeface="Times New Roman"/>
              </a:rPr>
              <a:t> </a:t>
            </a:r>
            <a:r>
              <a:rPr dirty="0" sz="2050" spc="-225">
                <a:latin typeface="Symbol"/>
                <a:cs typeface="Symbol"/>
              </a:rPr>
              <a:t></a:t>
            </a:r>
            <a:r>
              <a:rPr dirty="0" sz="2050" spc="-110">
                <a:latin typeface="Times New Roman"/>
                <a:cs typeface="Times New Roman"/>
              </a:rPr>
              <a:t> </a:t>
            </a:r>
            <a:r>
              <a:rPr dirty="0" sz="2050" spc="-220">
                <a:latin typeface="Times New Roman"/>
                <a:cs typeface="Times New Roman"/>
              </a:rPr>
              <a:t>240</a:t>
            </a:r>
            <a:r>
              <a:rPr dirty="0" sz="2050" spc="-155">
                <a:latin typeface="Times New Roman"/>
                <a:cs typeface="Times New Roman"/>
              </a:rPr>
              <a:t> </a:t>
            </a:r>
            <a:r>
              <a:rPr dirty="0" sz="2050" spc="-229">
                <a:latin typeface="Symbol"/>
                <a:cs typeface="Symbol"/>
              </a:rPr>
              <a:t></a:t>
            </a:r>
            <a:r>
              <a:rPr dirty="0" sz="2050" spc="-110">
                <a:latin typeface="Times New Roman"/>
                <a:cs typeface="Times New Roman"/>
              </a:rPr>
              <a:t> </a:t>
            </a:r>
            <a:r>
              <a:rPr dirty="0" sz="2050" spc="-220">
                <a:latin typeface="Times New Roman"/>
                <a:cs typeface="Times New Roman"/>
              </a:rPr>
              <a:t>250</a:t>
            </a:r>
            <a:r>
              <a:rPr dirty="0" sz="2050" spc="-150">
                <a:latin typeface="Times New Roman"/>
                <a:cs typeface="Times New Roman"/>
              </a:rPr>
              <a:t> </a:t>
            </a:r>
            <a:r>
              <a:rPr dirty="0" sz="2050" spc="-225">
                <a:latin typeface="Symbol"/>
                <a:cs typeface="Symbol"/>
              </a:rPr>
              <a:t></a:t>
            </a:r>
            <a:r>
              <a:rPr dirty="0" sz="2050" spc="-305">
                <a:latin typeface="Times New Roman"/>
                <a:cs typeface="Times New Roman"/>
              </a:rPr>
              <a:t> </a:t>
            </a:r>
            <a:r>
              <a:rPr dirty="0" sz="2050" spc="-220">
                <a:latin typeface="Times New Roman"/>
                <a:cs typeface="Times New Roman"/>
              </a:rPr>
              <a:t>180</a:t>
            </a:r>
            <a:r>
              <a:rPr dirty="0" sz="2050" spc="-145">
                <a:latin typeface="Times New Roman"/>
                <a:cs typeface="Times New Roman"/>
              </a:rPr>
              <a:t> </a:t>
            </a:r>
            <a:r>
              <a:rPr dirty="0" sz="2050" spc="-225">
                <a:latin typeface="Symbol"/>
                <a:cs typeface="Symbol"/>
              </a:rPr>
              <a:t></a:t>
            </a:r>
            <a:r>
              <a:rPr dirty="0" sz="2050" spc="-165">
                <a:latin typeface="Times New Roman"/>
                <a:cs typeface="Times New Roman"/>
              </a:rPr>
              <a:t> </a:t>
            </a:r>
            <a:r>
              <a:rPr dirty="0" sz="2050" spc="-220">
                <a:latin typeface="Times New Roman"/>
                <a:cs typeface="Times New Roman"/>
              </a:rPr>
              <a:t>300</a:t>
            </a:r>
            <a:r>
              <a:rPr dirty="0" sz="2050" spc="-150">
                <a:latin typeface="Times New Roman"/>
                <a:cs typeface="Times New Roman"/>
              </a:rPr>
              <a:t> </a:t>
            </a:r>
            <a:r>
              <a:rPr dirty="0" sz="2050" spc="-229">
                <a:latin typeface="Symbol"/>
                <a:cs typeface="Symbol"/>
              </a:rPr>
              <a:t></a:t>
            </a:r>
            <a:r>
              <a:rPr dirty="0" sz="2050" spc="-110">
                <a:latin typeface="Times New Roman"/>
                <a:cs typeface="Times New Roman"/>
              </a:rPr>
              <a:t> </a:t>
            </a:r>
            <a:r>
              <a:rPr dirty="0" sz="2050" spc="-220">
                <a:latin typeface="Times New Roman"/>
                <a:cs typeface="Times New Roman"/>
              </a:rPr>
              <a:t>240</a:t>
            </a:r>
            <a:r>
              <a:rPr dirty="0" sz="2050" spc="-155">
                <a:latin typeface="Times New Roman"/>
                <a:cs typeface="Times New Roman"/>
              </a:rPr>
              <a:t> </a:t>
            </a:r>
            <a:r>
              <a:rPr dirty="0" sz="2050" spc="-229">
                <a:latin typeface="Symbol"/>
                <a:cs typeface="Symbol"/>
              </a:rPr>
              <a:t></a:t>
            </a:r>
            <a:r>
              <a:rPr dirty="0" sz="2050" spc="-105">
                <a:latin typeface="Times New Roman"/>
                <a:cs typeface="Times New Roman"/>
              </a:rPr>
              <a:t> </a:t>
            </a:r>
            <a:r>
              <a:rPr dirty="0" sz="2050" spc="-220">
                <a:latin typeface="Times New Roman"/>
                <a:cs typeface="Times New Roman"/>
              </a:rPr>
              <a:t>235</a:t>
            </a:r>
            <a:r>
              <a:rPr dirty="0" sz="2050" spc="-185">
                <a:latin typeface="Times New Roman"/>
                <a:cs typeface="Times New Roman"/>
              </a:rPr>
              <a:t> </a:t>
            </a:r>
            <a:r>
              <a:rPr dirty="0" sz="2050" spc="-229">
                <a:latin typeface="Symbol"/>
                <a:cs typeface="Symbol"/>
              </a:rPr>
              <a:t></a:t>
            </a:r>
            <a:r>
              <a:rPr dirty="0" sz="2050" spc="-105">
                <a:latin typeface="Times New Roman"/>
                <a:cs typeface="Times New Roman"/>
              </a:rPr>
              <a:t> </a:t>
            </a:r>
            <a:r>
              <a:rPr dirty="0" sz="2050" spc="-220">
                <a:latin typeface="Times New Roman"/>
                <a:cs typeface="Times New Roman"/>
              </a:rPr>
              <a:t>425</a:t>
            </a:r>
            <a:r>
              <a:rPr dirty="0" sz="2050" spc="-185">
                <a:latin typeface="Times New Roman"/>
                <a:cs typeface="Times New Roman"/>
              </a:rPr>
              <a:t> </a:t>
            </a:r>
            <a:r>
              <a:rPr dirty="0" sz="2050" spc="-229">
                <a:latin typeface="Symbol"/>
                <a:cs typeface="Symbol"/>
              </a:rPr>
              <a:t></a:t>
            </a:r>
            <a:r>
              <a:rPr dirty="0" sz="2050" spc="-105">
                <a:latin typeface="Times New Roman"/>
                <a:cs typeface="Times New Roman"/>
              </a:rPr>
              <a:t> </a:t>
            </a:r>
            <a:r>
              <a:rPr dirty="0" sz="2050" spc="-200">
                <a:latin typeface="Times New Roman"/>
                <a:cs typeface="Times New Roman"/>
              </a:rPr>
              <a:t>240)</a:t>
            </a:r>
            <a:r>
              <a:rPr dirty="0" sz="2050" spc="-250">
                <a:latin typeface="Times New Roman"/>
                <a:cs typeface="Times New Roman"/>
              </a:rPr>
              <a:t> </a:t>
            </a:r>
            <a:r>
              <a:rPr dirty="0" sz="2050" spc="-114">
                <a:latin typeface="Symbol"/>
                <a:cs typeface="Symbol"/>
              </a:rPr>
              <a:t></a:t>
            </a:r>
            <a:r>
              <a:rPr dirty="0" sz="2050" spc="-114">
                <a:latin typeface="Times New Roman"/>
                <a:cs typeface="Times New Roman"/>
              </a:rPr>
              <a:t>1000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32606" y="4636668"/>
            <a:ext cx="104775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850" spc="-245">
                <a:latin typeface="Symbol"/>
                <a:cs typeface="Symbol"/>
              </a:rPr>
              <a:t>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13019" y="4870968"/>
            <a:ext cx="32258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050" spc="-250" i="1">
                <a:latin typeface="Times New Roman"/>
                <a:cs typeface="Times New Roman"/>
              </a:rPr>
              <a:t>X</a:t>
            </a:r>
            <a:r>
              <a:rPr dirty="0" sz="2050" spc="105" i="1">
                <a:latin typeface="Times New Roman"/>
                <a:cs typeface="Times New Roman"/>
              </a:rPr>
              <a:t> </a:t>
            </a:r>
            <a:r>
              <a:rPr dirty="0" sz="2050" spc="-26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5736" rIns="0" bIns="0" rtlCol="0" vert="horz">
            <a:spAutoFit/>
          </a:bodyPr>
          <a:lstStyle/>
          <a:p>
            <a:pPr marL="3695700">
              <a:lnSpc>
                <a:spcPct val="100000"/>
              </a:lnSpc>
              <a:spcBef>
                <a:spcPts val="95"/>
              </a:spcBef>
            </a:pPr>
            <a:r>
              <a:rPr dirty="0" spc="150">
                <a:latin typeface="Cambria"/>
                <a:cs typeface="Cambria"/>
              </a:rPr>
              <a:t>Mean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923521" y="1152720"/>
            <a:ext cx="10985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latin typeface="Symbol"/>
                <a:cs typeface="Symbol"/>
              </a:rPr>
              <a:t></a:t>
            </a:r>
            <a:endParaRPr sz="1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6" name="object 6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1696338"/>
            <a:ext cx="7639050" cy="8185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600" b="0">
                <a:solidFill>
                  <a:srgbClr val="000000"/>
                </a:solidFill>
                <a:latin typeface="Trebuchet MS"/>
                <a:cs typeface="Trebuchet MS"/>
              </a:rPr>
              <a:t>An</a:t>
            </a:r>
            <a:r>
              <a:rPr dirty="0" sz="2600" spc="-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135" b="0">
                <a:solidFill>
                  <a:srgbClr val="000000"/>
                </a:solidFill>
                <a:latin typeface="Trebuchet MS"/>
                <a:cs typeface="Trebuchet MS"/>
              </a:rPr>
              <a:t>important</a:t>
            </a:r>
            <a:r>
              <a:rPr dirty="0" sz="2600" spc="-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100" b="0">
                <a:solidFill>
                  <a:srgbClr val="000000"/>
                </a:solidFill>
                <a:latin typeface="Trebuchet MS"/>
                <a:cs typeface="Trebuchet MS"/>
              </a:rPr>
              <a:t>property</a:t>
            </a:r>
            <a:r>
              <a:rPr dirty="0" sz="26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145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600" spc="-3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190" b="0">
                <a:solidFill>
                  <a:srgbClr val="000000"/>
                </a:solidFill>
                <a:latin typeface="Trebuchet MS"/>
                <a:cs typeface="Trebuchet MS"/>
              </a:rPr>
              <a:t>mean</a:t>
            </a:r>
            <a:r>
              <a:rPr dirty="0" sz="2600" spc="-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100" b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dirty="0" sz="2600" spc="-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185" b="0">
                <a:solidFill>
                  <a:srgbClr val="000000"/>
                </a:solidFill>
                <a:latin typeface="Trebuchet MS"/>
                <a:cs typeface="Trebuchet MS"/>
              </a:rPr>
              <a:t>that</a:t>
            </a:r>
            <a:r>
              <a:rPr dirty="0" sz="26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160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600" spc="-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145" b="0">
                <a:solidFill>
                  <a:srgbClr val="000000"/>
                </a:solidFill>
                <a:latin typeface="Trebuchet MS"/>
                <a:cs typeface="Trebuchet MS"/>
              </a:rPr>
              <a:t>summation</a:t>
            </a:r>
            <a:r>
              <a:rPr dirty="0" sz="2600" spc="-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25" b="0">
                <a:solidFill>
                  <a:srgbClr val="000000"/>
                </a:solidFill>
                <a:latin typeface="Trebuchet MS"/>
                <a:cs typeface="Trebuchet MS"/>
              </a:rPr>
              <a:t>of </a:t>
            </a:r>
            <a:r>
              <a:rPr dirty="0" sz="2600" spc="-155" b="0">
                <a:solidFill>
                  <a:srgbClr val="000000"/>
                </a:solidFill>
                <a:latin typeface="Trebuchet MS"/>
                <a:cs typeface="Trebuchet MS"/>
              </a:rPr>
              <a:t>deviation</a:t>
            </a:r>
            <a:r>
              <a:rPr dirty="0" sz="26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145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600" spc="-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100" b="0">
                <a:solidFill>
                  <a:srgbClr val="000000"/>
                </a:solidFill>
                <a:latin typeface="Trebuchet MS"/>
                <a:cs typeface="Trebuchet MS"/>
              </a:rPr>
              <a:t>observations</a:t>
            </a:r>
            <a:r>
              <a:rPr dirty="0" sz="26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130" b="0">
                <a:solidFill>
                  <a:srgbClr val="000000"/>
                </a:solidFill>
                <a:latin typeface="Trebuchet MS"/>
                <a:cs typeface="Trebuchet MS"/>
              </a:rPr>
              <a:t>from</a:t>
            </a:r>
            <a:r>
              <a:rPr dirty="0" sz="2600" spc="-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160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600" spc="-3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175" b="0">
                <a:solidFill>
                  <a:srgbClr val="000000"/>
                </a:solidFill>
                <a:latin typeface="Trebuchet MS"/>
                <a:cs typeface="Trebuchet MS"/>
              </a:rPr>
              <a:t>mean</a:t>
            </a:r>
            <a:r>
              <a:rPr dirty="0" sz="26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100" b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dirty="0" sz="2600" spc="-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170" b="0">
                <a:solidFill>
                  <a:srgbClr val="000000"/>
                </a:solidFill>
                <a:latin typeface="Trebuchet MS"/>
                <a:cs typeface="Trebuchet MS"/>
              </a:rPr>
              <a:t>zero,</a:t>
            </a:r>
            <a:r>
              <a:rPr dirty="0" sz="2600" spc="-3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190" b="0">
                <a:solidFill>
                  <a:srgbClr val="000000"/>
                </a:solidFill>
                <a:latin typeface="Trebuchet MS"/>
                <a:cs typeface="Trebuchet MS"/>
              </a:rPr>
              <a:t>that</a:t>
            </a:r>
            <a:r>
              <a:rPr dirty="0" sz="26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600" spc="-25" b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804698" y="3670893"/>
            <a:ext cx="16764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-50">
                <a:latin typeface="Symbol"/>
                <a:cs typeface="Symbol"/>
              </a:rPr>
              <a:t>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278483" y="2897938"/>
            <a:ext cx="473709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18770" algn="l"/>
              </a:tabLst>
            </a:pPr>
            <a:r>
              <a:rPr dirty="0" sz="2550" spc="-50">
                <a:latin typeface="Times New Roman"/>
                <a:cs typeface="Times New Roman"/>
              </a:rPr>
              <a:t>n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baseline="-5464" sz="4575" spc="-75">
                <a:latin typeface="Symbol"/>
                <a:cs typeface="Symbol"/>
              </a:rPr>
              <a:t></a:t>
            </a:r>
            <a:endParaRPr baseline="-5464" sz="4575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02770" y="3236532"/>
            <a:ext cx="233362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3642" sz="4575">
                <a:latin typeface="Symbol"/>
                <a:cs typeface="Symbol"/>
              </a:rPr>
              <a:t></a:t>
            </a:r>
            <a:r>
              <a:rPr dirty="0" baseline="-3642" sz="4575" spc="-165">
                <a:latin typeface="Times New Roman"/>
                <a:cs typeface="Times New Roman"/>
              </a:rPr>
              <a:t> </a:t>
            </a:r>
            <a:r>
              <a:rPr dirty="0" baseline="7285" sz="4575" spc="-930">
                <a:latin typeface="Symbol"/>
                <a:cs typeface="Symbol"/>
              </a:rPr>
              <a:t></a:t>
            </a:r>
            <a:r>
              <a:rPr dirty="0" baseline="-26411" sz="4575" spc="-930">
                <a:latin typeface="Symbol"/>
                <a:cs typeface="Symbol"/>
              </a:rPr>
              <a:t></a:t>
            </a:r>
            <a:r>
              <a:rPr dirty="0" baseline="-26411" sz="4575" spc="-660">
                <a:latin typeface="Times New Roman"/>
                <a:cs typeface="Times New Roman"/>
              </a:rPr>
              <a:t> </a:t>
            </a:r>
            <a:r>
              <a:rPr dirty="0" sz="3050">
                <a:latin typeface="Times New Roman"/>
                <a:cs typeface="Times New Roman"/>
              </a:rPr>
              <a:t>X</a:t>
            </a:r>
            <a:r>
              <a:rPr dirty="0" baseline="-16339" sz="3825">
                <a:latin typeface="Times New Roman"/>
                <a:cs typeface="Times New Roman"/>
              </a:rPr>
              <a:t>i</a:t>
            </a:r>
            <a:r>
              <a:rPr dirty="0" baseline="-16339" sz="3825" spc="225">
                <a:latin typeface="Times New Roman"/>
                <a:cs typeface="Times New Roman"/>
              </a:rPr>
              <a:t> </a:t>
            </a:r>
            <a:r>
              <a:rPr dirty="0" sz="3050" spc="-90">
                <a:latin typeface="Symbol"/>
                <a:cs typeface="Symbol"/>
              </a:rPr>
              <a:t></a:t>
            </a:r>
            <a:r>
              <a:rPr dirty="0" sz="3050" spc="-295">
                <a:latin typeface="Times New Roman"/>
                <a:cs typeface="Times New Roman"/>
              </a:rPr>
              <a:t> </a:t>
            </a:r>
            <a:r>
              <a:rPr dirty="0" sz="3050" spc="55">
                <a:latin typeface="Times New Roman"/>
                <a:cs typeface="Times New Roman"/>
              </a:rPr>
              <a:t>X</a:t>
            </a:r>
            <a:r>
              <a:rPr dirty="0" baseline="7285" sz="4575" spc="82">
                <a:latin typeface="Symbol"/>
                <a:cs typeface="Symbol"/>
              </a:rPr>
              <a:t></a:t>
            </a:r>
            <a:r>
              <a:rPr dirty="0" baseline="7285" sz="4575" spc="-270">
                <a:latin typeface="Times New Roman"/>
                <a:cs typeface="Times New Roman"/>
              </a:rPr>
              <a:t> </a:t>
            </a:r>
            <a:r>
              <a:rPr dirty="0" sz="3050" spc="-85">
                <a:latin typeface="Symbol"/>
                <a:cs typeface="Symbol"/>
              </a:rPr>
              <a:t></a:t>
            </a:r>
            <a:r>
              <a:rPr dirty="0" sz="3050" spc="-185">
                <a:latin typeface="Times New Roman"/>
                <a:cs typeface="Times New Roman"/>
              </a:rPr>
              <a:t> </a:t>
            </a:r>
            <a:r>
              <a:rPr dirty="0" sz="3050" spc="-50">
                <a:latin typeface="Times New Roman"/>
                <a:cs typeface="Times New Roman"/>
              </a:rPr>
              <a:t>0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32768" y="3624163"/>
            <a:ext cx="64516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-20">
                <a:latin typeface="Times New Roman"/>
                <a:cs typeface="Times New Roman"/>
              </a:rPr>
              <a:t>i</a:t>
            </a:r>
            <a:r>
              <a:rPr dirty="0" sz="2550" spc="-20">
                <a:latin typeface="Symbol"/>
                <a:cs typeface="Symbol"/>
              </a:rPr>
              <a:t></a:t>
            </a:r>
            <a:r>
              <a:rPr dirty="0" sz="2550" spc="-20">
                <a:latin typeface="Times New Roman"/>
                <a:cs typeface="Times New Roman"/>
              </a:rPr>
              <a:t>1</a:t>
            </a:r>
            <a:r>
              <a:rPr dirty="0" baseline="-6375" sz="4575" spc="-30">
                <a:latin typeface="Symbol"/>
                <a:cs typeface="Symbol"/>
              </a:rPr>
              <a:t></a:t>
            </a:r>
            <a:endParaRPr baseline="-6375" sz="4575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526986" y="2858864"/>
            <a:ext cx="470534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>
                <a:latin typeface="Symbol"/>
                <a:cs typeface="Symbol"/>
              </a:rPr>
              <a:t></a:t>
            </a:r>
            <a:r>
              <a:rPr dirty="0" sz="2550" spc="-70">
                <a:latin typeface="Times New Roman"/>
                <a:cs typeface="Times New Roman"/>
              </a:rPr>
              <a:t> </a:t>
            </a:r>
            <a:r>
              <a:rPr dirty="0" baseline="-10928" sz="4575" spc="-89">
                <a:latin typeface="Symbol"/>
                <a:cs typeface="Symbol"/>
              </a:rPr>
              <a:t></a:t>
            </a:r>
            <a:endParaRPr baseline="-10928" sz="4575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391661" y="711453"/>
            <a:ext cx="2515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Property</a:t>
            </a:r>
            <a:r>
              <a:rPr dirty="0" sz="24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dirty="0" sz="24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Mean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1474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5"/>
              </a:spcBef>
            </a:pPr>
            <a:r>
              <a:rPr dirty="0" sz="3200" spc="170" b="0">
                <a:solidFill>
                  <a:srgbClr val="000000"/>
                </a:solidFill>
                <a:latin typeface="Cambria"/>
                <a:cs typeface="Cambria"/>
              </a:rPr>
              <a:t>Parable</a:t>
            </a:r>
            <a:r>
              <a:rPr dirty="0" sz="3200" spc="345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3200" spc="65" b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dirty="0" sz="3200" spc="325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3200" spc="315" b="0">
                <a:solidFill>
                  <a:srgbClr val="000000"/>
                </a:solidFill>
                <a:latin typeface="Cambria"/>
                <a:cs typeface="Cambria"/>
              </a:rPr>
              <a:t>Ox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2357"/>
            <a:ext cx="8073390" cy="200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  <a:tab pos="707390" algn="l"/>
                <a:tab pos="1585595" algn="l"/>
                <a:tab pos="2184400" algn="l"/>
                <a:tab pos="3013710" algn="l"/>
                <a:tab pos="4518025" algn="l"/>
                <a:tab pos="5568315" algn="l"/>
                <a:tab pos="6580505" algn="l"/>
                <a:tab pos="7914005" algn="l"/>
              </a:tabLst>
            </a:pPr>
            <a:r>
              <a:rPr dirty="0" sz="1800" spc="146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5">
                <a:latin typeface="Calibri"/>
                <a:cs typeface="Calibri"/>
              </a:rPr>
              <a:t>In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1906,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great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statistician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825">
                <a:latin typeface="Calibri"/>
                <a:cs typeface="Calibri"/>
              </a:rPr>
              <a:t>Franci</a:t>
            </a:r>
            <a:r>
              <a:rPr dirty="0" sz="2400" spc="-825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Galton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observed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competition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guess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weight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ox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country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fair.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85115" algn="l"/>
                <a:tab pos="1318895" algn="l"/>
                <a:tab pos="2860040" algn="l"/>
                <a:tab pos="3574415" algn="l"/>
                <a:tab pos="4194810" algn="l"/>
                <a:tab pos="5367020" algn="l"/>
                <a:tab pos="6266815" algn="l"/>
                <a:tab pos="7578725" algn="l"/>
              </a:tabLst>
            </a:pPr>
            <a:r>
              <a:rPr dirty="0" sz="1800" spc="146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Calibri"/>
                <a:cs typeface="Calibri"/>
              </a:rPr>
              <a:t>Galton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discovered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that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average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340">
                <a:latin typeface="Calibri"/>
                <a:cs typeface="Calibri"/>
              </a:rPr>
              <a:t>gues</a:t>
            </a:r>
            <a:r>
              <a:rPr dirty="0" sz="2400" spc="-34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(1,197lb)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was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extremely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close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actual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weight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(1,198lb)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ox.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3528059"/>
            <a:ext cx="4055363" cy="261801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1913"/>
            <a:ext cx="25876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7890" algn="l"/>
                <a:tab pos="1442720" algn="l"/>
              </a:tabLst>
            </a:pPr>
            <a:r>
              <a:rPr dirty="0" sz="3200" spc="145">
                <a:latin typeface="Cambria"/>
                <a:cs typeface="Cambria"/>
              </a:rPr>
              <a:t>Use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z="3200" spc="120">
                <a:latin typeface="Cambria"/>
                <a:cs typeface="Cambria"/>
              </a:rPr>
              <a:t>of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z="3200" spc="175">
                <a:latin typeface="Cambria"/>
                <a:cs typeface="Cambria"/>
              </a:rPr>
              <a:t>Mean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711579"/>
            <a:ext cx="8070215" cy="8185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20">
                <a:latin typeface="Trebuchet MS"/>
                <a:cs typeface="Trebuchet MS"/>
              </a:rPr>
              <a:t>Mean</a:t>
            </a:r>
            <a:r>
              <a:rPr dirty="0" sz="2600" spc="-18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-18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useful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only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in</a:t>
            </a:r>
            <a:r>
              <a:rPr dirty="0" sz="2600" spc="-114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the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case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-114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ratio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scale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and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330">
                <a:latin typeface="Trebuchet MS"/>
                <a:cs typeface="Trebuchet MS"/>
              </a:rPr>
              <a:t>interva</a:t>
            </a:r>
            <a:r>
              <a:rPr dirty="0" sz="2600" spc="-330">
                <a:latin typeface="Trebuchet MS"/>
                <a:cs typeface="Trebuchet MS"/>
              </a:rPr>
              <a:t>l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204">
                <a:latin typeface="Trebuchet MS"/>
                <a:cs typeface="Trebuchet MS"/>
              </a:rPr>
              <a:t>scale,</a:t>
            </a:r>
            <a:r>
              <a:rPr dirty="0" sz="2600" spc="-295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not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useful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250">
                <a:latin typeface="Trebuchet MS"/>
                <a:cs typeface="Trebuchet MS"/>
              </a:rPr>
              <a:t>if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variable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is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categorical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or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nominal.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5736" rIns="0" bIns="0" rtlCol="0" vert="horz">
            <a:spAutoFit/>
          </a:bodyPr>
          <a:lstStyle/>
          <a:p>
            <a:pPr marL="2171700">
              <a:lnSpc>
                <a:spcPct val="100000"/>
              </a:lnSpc>
              <a:spcBef>
                <a:spcPts val="95"/>
              </a:spcBef>
            </a:pPr>
            <a:r>
              <a:rPr dirty="0" spc="155">
                <a:latin typeface="Cambria"/>
                <a:cs typeface="Cambria"/>
              </a:rPr>
              <a:t>Median</a:t>
            </a:r>
            <a:r>
              <a:rPr dirty="0" spc="295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(or</a:t>
            </a:r>
            <a:r>
              <a:rPr dirty="0" spc="300">
                <a:latin typeface="Cambria"/>
                <a:cs typeface="Cambria"/>
              </a:rPr>
              <a:t> </a:t>
            </a:r>
            <a:r>
              <a:rPr dirty="0" spc="60">
                <a:latin typeface="Cambria"/>
                <a:cs typeface="Cambria"/>
              </a:rPr>
              <a:t>Mid)</a:t>
            </a:r>
            <a:r>
              <a:rPr dirty="0" spc="300">
                <a:latin typeface="Cambria"/>
                <a:cs typeface="Cambria"/>
              </a:rPr>
              <a:t> </a:t>
            </a:r>
            <a:r>
              <a:rPr dirty="0" spc="130">
                <a:latin typeface="Cambria"/>
                <a:cs typeface="Cambria"/>
              </a:rPr>
              <a:t>Value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67052"/>
            <a:ext cx="8072120" cy="1216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25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Median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the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value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that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divides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data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into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two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90">
                <a:latin typeface="Trebuchet MS"/>
                <a:cs typeface="Trebuchet MS"/>
              </a:rPr>
              <a:t>equa</a:t>
            </a:r>
            <a:r>
              <a:rPr dirty="0" sz="2600" spc="-690">
                <a:latin typeface="Trebuchet MS"/>
                <a:cs typeface="Trebuchet MS"/>
              </a:rPr>
              <a:t>l</a:t>
            </a:r>
            <a:r>
              <a:rPr dirty="0" sz="2600" spc="-10">
                <a:latin typeface="Trebuchet MS"/>
                <a:cs typeface="Trebuchet MS"/>
              </a:rPr>
              <a:t> parts,</a:t>
            </a:r>
            <a:r>
              <a:rPr dirty="0" sz="2600" spc="10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that</a:t>
            </a:r>
            <a:r>
              <a:rPr dirty="0" sz="2600" spc="26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is,</a:t>
            </a:r>
            <a:r>
              <a:rPr dirty="0" sz="2600" spc="1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2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proportion</a:t>
            </a:r>
            <a:r>
              <a:rPr dirty="0" sz="2600" spc="26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2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observations</a:t>
            </a:r>
            <a:r>
              <a:rPr dirty="0" sz="2600" spc="26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below </a:t>
            </a:r>
            <a:r>
              <a:rPr dirty="0" sz="2600" spc="-175">
                <a:latin typeface="Trebuchet MS"/>
                <a:cs typeface="Trebuchet MS"/>
              </a:rPr>
              <a:t>median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and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above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median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will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be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50%.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540" y="3677488"/>
            <a:ext cx="8161020" cy="2404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10515" marR="66040" indent="-273050">
              <a:lnSpc>
                <a:spcPct val="100000"/>
              </a:lnSpc>
              <a:spcBef>
                <a:spcPts val="105"/>
              </a:spcBef>
              <a:tabLst>
                <a:tab pos="3105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28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Easiest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way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find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the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median</a:t>
            </a:r>
            <a:r>
              <a:rPr dirty="0" sz="2600" spc="-1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value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by</a:t>
            </a:r>
            <a:r>
              <a:rPr dirty="0" sz="2600" spc="-1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arranging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019">
                <a:latin typeface="Trebuchet MS"/>
                <a:cs typeface="Trebuchet MS"/>
              </a:rPr>
              <a:t>th</a:t>
            </a:r>
            <a:r>
              <a:rPr dirty="0" sz="2600" spc="-1019">
                <a:latin typeface="Trebuchet MS"/>
                <a:cs typeface="Trebuchet MS"/>
              </a:rPr>
              <a:t>e</a:t>
            </a:r>
            <a:r>
              <a:rPr dirty="0" sz="2600" spc="-225">
                <a:latin typeface="Trebuchet MS"/>
                <a:cs typeface="Trebuchet MS"/>
              </a:rPr>
              <a:t> data</a:t>
            </a:r>
            <a:r>
              <a:rPr dirty="0" sz="2600" spc="2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in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the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increasing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order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and</a:t>
            </a:r>
            <a:r>
              <a:rPr dirty="0" sz="2600" spc="-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the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median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is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value</a:t>
            </a:r>
            <a:r>
              <a:rPr dirty="0" sz="260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at </a:t>
            </a:r>
            <a:r>
              <a:rPr dirty="0" sz="2600" spc="-30">
                <a:latin typeface="Trebuchet MS"/>
                <a:cs typeface="Trebuchet MS"/>
              </a:rPr>
              <a:t>position</a:t>
            </a:r>
            <a:r>
              <a:rPr dirty="0" sz="2600" spc="8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(</a:t>
            </a:r>
            <a:r>
              <a:rPr dirty="0" sz="2600" i="1">
                <a:latin typeface="Trebuchet MS"/>
                <a:cs typeface="Trebuchet MS"/>
              </a:rPr>
              <a:t>n</a:t>
            </a:r>
            <a:r>
              <a:rPr dirty="0" sz="2600" spc="125" i="1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+</a:t>
            </a:r>
            <a:r>
              <a:rPr dirty="0" sz="2600" spc="13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1)/2</a:t>
            </a:r>
            <a:r>
              <a:rPr dirty="0" sz="2600" spc="14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when</a:t>
            </a:r>
            <a:r>
              <a:rPr dirty="0" sz="2600" spc="145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n</a:t>
            </a:r>
            <a:r>
              <a:rPr dirty="0" sz="2600" spc="135" i="1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13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odd.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When</a:t>
            </a:r>
            <a:r>
              <a:rPr dirty="0" sz="2600" spc="135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n</a:t>
            </a:r>
            <a:r>
              <a:rPr dirty="0" sz="2600" spc="135" i="1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13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even,</a:t>
            </a:r>
            <a:r>
              <a:rPr dirty="0" sz="2600" spc="-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the </a:t>
            </a:r>
            <a:r>
              <a:rPr dirty="0" sz="2600" spc="-40">
                <a:latin typeface="Trebuchet MS"/>
                <a:cs typeface="Trebuchet MS"/>
              </a:rPr>
              <a:t>median</a:t>
            </a:r>
            <a:r>
              <a:rPr dirty="0" sz="2600" spc="10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11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12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average</a:t>
            </a:r>
            <a:r>
              <a:rPr dirty="0" sz="2600" spc="11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value</a:t>
            </a:r>
            <a:r>
              <a:rPr dirty="0" sz="2600" spc="1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105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(</a:t>
            </a:r>
            <a:r>
              <a:rPr dirty="0" sz="2600" spc="-55" i="1">
                <a:latin typeface="Trebuchet MS"/>
                <a:cs typeface="Trebuchet MS"/>
              </a:rPr>
              <a:t>n</a:t>
            </a:r>
            <a:r>
              <a:rPr dirty="0" sz="2600" spc="-55">
                <a:latin typeface="Trebuchet MS"/>
                <a:cs typeface="Trebuchet MS"/>
              </a:rPr>
              <a:t>/2)</a:t>
            </a:r>
            <a:r>
              <a:rPr dirty="0" baseline="26143" sz="2550" spc="-82">
                <a:latin typeface="Trebuchet MS"/>
                <a:cs typeface="Trebuchet MS"/>
              </a:rPr>
              <a:t>th</a:t>
            </a:r>
            <a:r>
              <a:rPr dirty="0" baseline="26143" sz="2550" spc="569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and</a:t>
            </a:r>
            <a:r>
              <a:rPr dirty="0" sz="2600" spc="114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(</a:t>
            </a:r>
            <a:r>
              <a:rPr dirty="0" sz="2600" i="1">
                <a:latin typeface="Trebuchet MS"/>
                <a:cs typeface="Trebuchet MS"/>
              </a:rPr>
              <a:t>n</a:t>
            </a:r>
            <a:r>
              <a:rPr dirty="0" sz="2600" spc="110" i="1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+</a:t>
            </a:r>
            <a:r>
              <a:rPr dirty="0" sz="2600" spc="11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2)/2</a:t>
            </a:r>
            <a:r>
              <a:rPr dirty="0" baseline="26143" sz="2550" spc="-209">
                <a:latin typeface="Trebuchet MS"/>
                <a:cs typeface="Trebuchet MS"/>
              </a:rPr>
              <a:t>th </a:t>
            </a:r>
            <a:r>
              <a:rPr dirty="0" sz="2600" spc="-20">
                <a:latin typeface="Trebuchet MS"/>
                <a:cs typeface="Trebuchet MS"/>
              </a:rPr>
              <a:t>observation</a:t>
            </a:r>
            <a:r>
              <a:rPr dirty="0" sz="2600" spc="6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after</a:t>
            </a:r>
            <a:r>
              <a:rPr dirty="0" sz="2600" spc="7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arranging</a:t>
            </a:r>
            <a:r>
              <a:rPr dirty="0" sz="2600" spc="7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data</a:t>
            </a:r>
            <a:r>
              <a:rPr dirty="0" sz="2600" spc="7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in</a:t>
            </a:r>
            <a:r>
              <a:rPr dirty="0" sz="2600" spc="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7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increasing </a:t>
            </a:r>
            <a:r>
              <a:rPr dirty="0" sz="2600" spc="-10">
                <a:latin typeface="Trebuchet MS"/>
                <a:cs typeface="Trebuchet MS"/>
              </a:rPr>
              <a:t>order.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45922"/>
            <a:ext cx="5311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10304" algn="l"/>
              </a:tabLst>
            </a:pPr>
            <a:r>
              <a:rPr dirty="0" spc="155">
                <a:latin typeface="Cambria"/>
                <a:cs typeface="Cambria"/>
              </a:rPr>
              <a:t>Median</a:t>
            </a:r>
            <a:r>
              <a:rPr dirty="0" spc="340">
                <a:latin typeface="Cambria"/>
                <a:cs typeface="Cambria"/>
              </a:rPr>
              <a:t> </a:t>
            </a:r>
            <a:r>
              <a:rPr dirty="0" spc="165">
                <a:latin typeface="Cambria"/>
                <a:cs typeface="Cambria"/>
              </a:rPr>
              <a:t>Calculation</a:t>
            </a:r>
            <a:r>
              <a:rPr dirty="0">
                <a:latin typeface="Cambria"/>
                <a:cs typeface="Cambria"/>
              </a:rPr>
              <a:t>	</a:t>
            </a:r>
            <a:r>
              <a:rPr dirty="0" spc="175">
                <a:latin typeface="Cambria"/>
                <a:cs typeface="Cambria"/>
              </a:rPr>
              <a:t>Example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62472"/>
            <a:ext cx="8059420" cy="97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90">
                <a:latin typeface="Trebuchet MS"/>
                <a:cs typeface="Trebuchet MS"/>
              </a:rPr>
              <a:t>The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number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deposits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in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branch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bank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in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week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is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Number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deposits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in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Bank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540" y="3601592"/>
            <a:ext cx="7850505" cy="2084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0"/>
              </a:spcBef>
              <a:tabLst>
                <a:tab pos="3105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60">
                <a:latin typeface="Trebuchet MS"/>
                <a:cs typeface="Trebuchet MS"/>
              </a:rPr>
              <a:t>The </a:t>
            </a:r>
            <a:r>
              <a:rPr dirty="0" sz="2600" spc="-160">
                <a:latin typeface="Trebuchet MS"/>
                <a:cs typeface="Trebuchet MS"/>
              </a:rPr>
              <a:t>ascending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order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data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in</a:t>
            </a:r>
            <a:r>
              <a:rPr dirty="0" sz="2600" spc="-380">
                <a:latin typeface="Trebuchet MS"/>
                <a:cs typeface="Trebuchet MS"/>
              </a:rPr>
              <a:t> </a:t>
            </a:r>
            <a:r>
              <a:rPr dirty="0" sz="2600" spc="-220">
                <a:latin typeface="Trebuchet MS"/>
                <a:cs typeface="Trebuchet MS"/>
              </a:rPr>
              <a:t>Table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is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given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by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525">
                <a:latin typeface="Trebuchet MS"/>
                <a:cs typeface="Trebuchet MS"/>
              </a:rPr>
              <a:t>180</a:t>
            </a:r>
            <a:r>
              <a:rPr dirty="0" sz="2600" spc="-525">
                <a:latin typeface="Trebuchet MS"/>
                <a:cs typeface="Trebuchet MS"/>
              </a:rPr>
              <a:t>,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150">
                <a:latin typeface="Trebuchet MS"/>
                <a:cs typeface="Trebuchet MS"/>
              </a:rPr>
              <a:t>226,</a:t>
            </a:r>
            <a:r>
              <a:rPr dirty="0" sz="2600" spc="-32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245,</a:t>
            </a:r>
            <a:r>
              <a:rPr dirty="0" sz="2600" spc="-33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260,</a:t>
            </a:r>
            <a:r>
              <a:rPr dirty="0" sz="2600" spc="-32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319,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326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and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445.</a:t>
            </a:r>
            <a:endParaRPr sz="2600">
              <a:latin typeface="Trebuchet MS"/>
              <a:cs typeface="Trebuchet MS"/>
            </a:endParaRPr>
          </a:p>
          <a:p>
            <a:pPr marL="310515" marR="254000" indent="-273050">
              <a:lnSpc>
                <a:spcPct val="100000"/>
              </a:lnSpc>
              <a:spcBef>
                <a:spcPts val="605"/>
              </a:spcBef>
              <a:tabLst>
                <a:tab pos="3105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95">
                <a:latin typeface="Trebuchet MS"/>
                <a:cs typeface="Trebuchet MS"/>
              </a:rPr>
              <a:t>Now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(</a:t>
            </a:r>
            <a:r>
              <a:rPr dirty="0" sz="2600" spc="-175" i="1">
                <a:latin typeface="Trebuchet MS"/>
                <a:cs typeface="Trebuchet MS"/>
              </a:rPr>
              <a:t>n</a:t>
            </a:r>
            <a:r>
              <a:rPr dirty="0" sz="2600" spc="-55" i="1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+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235">
                <a:latin typeface="Trebuchet MS"/>
                <a:cs typeface="Trebuchet MS"/>
              </a:rPr>
              <a:t>1)/2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(8/2)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4.Thus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median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is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4</a:t>
            </a:r>
            <a:r>
              <a:rPr dirty="0" baseline="26143" sz="2550" spc="-37">
                <a:latin typeface="Trebuchet MS"/>
                <a:cs typeface="Trebuchet MS"/>
              </a:rPr>
              <a:t>th</a:t>
            </a:r>
            <a:r>
              <a:rPr dirty="0" baseline="26143" sz="2550" spc="750">
                <a:latin typeface="Trebuchet MS"/>
                <a:cs typeface="Trebuchet MS"/>
              </a:rPr>
              <a:t>   </a:t>
            </a:r>
            <a:r>
              <a:rPr dirty="0" sz="2600" spc="-185">
                <a:latin typeface="Trebuchet MS"/>
                <a:cs typeface="Trebuchet MS"/>
              </a:rPr>
              <a:t>value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in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data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after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arranging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them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in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increasing </a:t>
            </a:r>
            <a:r>
              <a:rPr dirty="0" sz="2600" spc="-95">
                <a:latin typeface="Trebuchet MS"/>
                <a:cs typeface="Trebuchet MS"/>
              </a:rPr>
              <a:t>order;</a:t>
            </a:r>
            <a:r>
              <a:rPr dirty="0" sz="2600" spc="-35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in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this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case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it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is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260</a:t>
            </a:r>
            <a:endParaRPr sz="2600">
              <a:latin typeface="Trebuchet MS"/>
              <a:cs typeface="Trebuchet MS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09600" y="2438400"/>
          <a:ext cx="7848600" cy="83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375"/>
                <a:gridCol w="971550"/>
                <a:gridCol w="971550"/>
                <a:gridCol w="971550"/>
                <a:gridCol w="971550"/>
                <a:gridCol w="971550"/>
                <a:gridCol w="971550"/>
                <a:gridCol w="968375"/>
              </a:tblGrid>
              <a:tr h="27622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Number</a:t>
                      </a:r>
                      <a:r>
                        <a:rPr dirty="0" sz="1200" spc="1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Deposits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397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245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326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180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226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445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319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260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16629" marR="5080" indent="-2638425">
              <a:lnSpc>
                <a:spcPct val="100000"/>
              </a:lnSpc>
              <a:spcBef>
                <a:spcPts val="95"/>
              </a:spcBef>
            </a:pPr>
            <a:r>
              <a:rPr dirty="0" spc="105">
                <a:latin typeface="Cambria"/>
                <a:cs typeface="Cambria"/>
              </a:rPr>
              <a:t>Major</a:t>
            </a:r>
            <a:r>
              <a:rPr dirty="0" spc="370">
                <a:latin typeface="Cambria"/>
                <a:cs typeface="Cambria"/>
              </a:rPr>
              <a:t> </a:t>
            </a:r>
            <a:r>
              <a:rPr dirty="0" spc="145">
                <a:latin typeface="Cambria"/>
                <a:cs typeface="Cambria"/>
              </a:rPr>
              <a:t>Difference</a:t>
            </a:r>
            <a:r>
              <a:rPr dirty="0" spc="350">
                <a:latin typeface="Cambria"/>
                <a:cs typeface="Cambria"/>
              </a:rPr>
              <a:t> </a:t>
            </a:r>
            <a:r>
              <a:rPr dirty="0" spc="114">
                <a:latin typeface="Cambria"/>
                <a:cs typeface="Cambria"/>
              </a:rPr>
              <a:t>between</a:t>
            </a:r>
            <a:r>
              <a:rPr dirty="0" spc="360">
                <a:latin typeface="Cambria"/>
                <a:cs typeface="Cambria"/>
              </a:rPr>
              <a:t> </a:t>
            </a:r>
            <a:r>
              <a:rPr dirty="0" spc="170">
                <a:latin typeface="Cambria"/>
                <a:cs typeface="Cambria"/>
              </a:rPr>
              <a:t>Mean</a:t>
            </a:r>
            <a:r>
              <a:rPr dirty="0" spc="350">
                <a:latin typeface="Cambria"/>
                <a:cs typeface="Cambria"/>
              </a:rPr>
              <a:t> </a:t>
            </a:r>
            <a:r>
              <a:rPr dirty="0" spc="114">
                <a:latin typeface="Cambria"/>
                <a:cs typeface="Cambria"/>
              </a:rPr>
              <a:t>and </a:t>
            </a:r>
            <a:r>
              <a:rPr dirty="0" spc="145">
                <a:latin typeface="Cambria"/>
                <a:cs typeface="Cambria"/>
              </a:rPr>
              <a:t>Median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97863"/>
            <a:ext cx="8070850" cy="1641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tabLst>
                <a:tab pos="285115" algn="l"/>
                <a:tab pos="1313815" algn="l"/>
                <a:tab pos="2040889" algn="l"/>
                <a:tab pos="2603500" algn="l"/>
                <a:tab pos="3158490" algn="l"/>
                <a:tab pos="3698240" algn="l"/>
                <a:tab pos="4583430" algn="l"/>
                <a:tab pos="4967605" algn="l"/>
                <a:tab pos="5835015" algn="l"/>
                <a:tab pos="649033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10">
                <a:latin typeface="Trebuchet MS"/>
                <a:cs typeface="Trebuchet MS"/>
              </a:rPr>
              <a:t>Median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75">
                <a:latin typeface="Trebuchet MS"/>
                <a:cs typeface="Trebuchet MS"/>
              </a:rPr>
              <a:t>does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85">
                <a:latin typeface="Trebuchet MS"/>
                <a:cs typeface="Trebuchet MS"/>
              </a:rPr>
              <a:t>not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20">
                <a:latin typeface="Trebuchet MS"/>
                <a:cs typeface="Trebuchet MS"/>
              </a:rPr>
              <a:t>use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50">
                <a:latin typeface="Trebuchet MS"/>
                <a:cs typeface="Trebuchet MS"/>
              </a:rPr>
              <a:t>values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40">
                <a:latin typeface="Trebuchet MS"/>
                <a:cs typeface="Trebuchet MS"/>
              </a:rPr>
              <a:t>entire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00">
                <a:latin typeface="Trebuchet MS"/>
                <a:cs typeface="Trebuchet MS"/>
              </a:rPr>
              <a:t>data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90">
                <a:latin typeface="Trebuchet MS"/>
                <a:cs typeface="Trebuchet MS"/>
              </a:rPr>
              <a:t>set,</a:t>
            </a:r>
            <a:r>
              <a:rPr dirty="0" sz="2400" spc="14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whereas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mean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is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calculated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based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on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values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entire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95">
                <a:latin typeface="Trebuchet MS"/>
                <a:cs typeface="Trebuchet MS"/>
              </a:rPr>
              <a:t>data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set.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10">
                <a:latin typeface="Trebuchet MS"/>
                <a:cs typeface="Trebuchet MS"/>
              </a:rPr>
              <a:t>Median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is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more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stable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for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outliers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compared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to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15">
                <a:latin typeface="Trebuchet MS"/>
                <a:cs typeface="Trebuchet MS"/>
              </a:rPr>
              <a:t>mean.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2998" rIns="0" bIns="0" rtlCol="0" vert="horz">
            <a:spAutoFit/>
          </a:bodyPr>
          <a:lstStyle/>
          <a:p>
            <a:pPr marL="3622675">
              <a:lnSpc>
                <a:spcPct val="100000"/>
              </a:lnSpc>
              <a:spcBef>
                <a:spcPts val="105"/>
              </a:spcBef>
            </a:pPr>
            <a:r>
              <a:rPr dirty="0" sz="3200" spc="155">
                <a:latin typeface="Cambria"/>
                <a:cs typeface="Cambria"/>
              </a:rPr>
              <a:t>Mode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9977"/>
            <a:ext cx="8330565" cy="5086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0">
                <a:solidFill>
                  <a:srgbClr val="C00000"/>
                </a:solidFill>
                <a:latin typeface="Trebuchet MS"/>
                <a:cs typeface="Trebuchet MS"/>
              </a:rPr>
              <a:t>Mode</a:t>
            </a:r>
            <a:r>
              <a:rPr dirty="0" sz="2400" spc="-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is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most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frequently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occurring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value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in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dataset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2400">
              <a:latin typeface="Trebuchet MS"/>
              <a:cs typeface="Trebuchet MS"/>
            </a:endParaRPr>
          </a:p>
          <a:p>
            <a:pPr algn="just" marL="285115" marR="34290" indent="-273050">
              <a:lnSpc>
                <a:spcPct val="100000"/>
              </a:lnSpc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 spc="70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Mode</a:t>
            </a:r>
            <a:r>
              <a:rPr dirty="0" sz="2400" spc="7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is</a:t>
            </a:r>
            <a:r>
              <a:rPr dirty="0" sz="2400" spc="8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6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only</a:t>
            </a:r>
            <a:r>
              <a:rPr dirty="0" sz="2400" spc="7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measure</a:t>
            </a:r>
            <a:r>
              <a:rPr dirty="0" sz="2400" spc="8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6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central</a:t>
            </a:r>
            <a:r>
              <a:rPr dirty="0" sz="2400" spc="7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tendency</a:t>
            </a:r>
            <a:r>
              <a:rPr dirty="0" sz="2400" spc="8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which</a:t>
            </a:r>
            <a:r>
              <a:rPr dirty="0" sz="2400" spc="6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is</a:t>
            </a:r>
            <a:r>
              <a:rPr dirty="0" sz="2400" spc="6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valid</a:t>
            </a:r>
            <a:r>
              <a:rPr dirty="0" sz="2400" spc="55">
                <a:latin typeface="Trebuchet MS"/>
                <a:cs typeface="Trebuchet MS"/>
              </a:rPr>
              <a:t> </a:t>
            </a:r>
            <a:r>
              <a:rPr dirty="0" sz="2400" spc="-795">
                <a:latin typeface="Trebuchet MS"/>
                <a:cs typeface="Trebuchet MS"/>
              </a:rPr>
              <a:t>fo</a:t>
            </a:r>
            <a:r>
              <a:rPr dirty="0" sz="2400" spc="-795">
                <a:latin typeface="Trebuchet MS"/>
                <a:cs typeface="Trebuchet MS"/>
              </a:rPr>
              <a:t>r</a:t>
            </a:r>
            <a:r>
              <a:rPr dirty="0" sz="2400" spc="1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qualitative</a:t>
            </a:r>
            <a:r>
              <a:rPr dirty="0" sz="2400" spc="93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(nominal)</a:t>
            </a:r>
            <a:r>
              <a:rPr dirty="0" sz="2400" spc="975">
                <a:latin typeface="Trebuchet MS"/>
                <a:cs typeface="Trebuchet MS"/>
              </a:rPr>
              <a:t> </a:t>
            </a:r>
            <a:r>
              <a:rPr dirty="0" sz="2400" spc="-195">
                <a:latin typeface="Trebuchet MS"/>
                <a:cs typeface="Trebuchet MS"/>
              </a:rPr>
              <a:t>data</a:t>
            </a:r>
            <a:r>
              <a:rPr dirty="0" sz="2400" spc="96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since</a:t>
            </a:r>
            <a:r>
              <a:rPr dirty="0" sz="2400" spc="95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the</a:t>
            </a:r>
            <a:r>
              <a:rPr dirty="0" sz="2400" spc="969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mean</a:t>
            </a:r>
            <a:r>
              <a:rPr dirty="0" sz="2400" spc="95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96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median</a:t>
            </a:r>
            <a:r>
              <a:rPr dirty="0" sz="2400" spc="95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for</a:t>
            </a:r>
            <a:r>
              <a:rPr dirty="0" sz="2400" spc="1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nominal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95">
                <a:latin typeface="Trebuchet MS"/>
                <a:cs typeface="Trebuchet MS"/>
              </a:rPr>
              <a:t>data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are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meaningless.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2400">
              <a:latin typeface="Trebuchet MS"/>
              <a:cs typeface="Trebuchet MS"/>
            </a:endParaRPr>
          </a:p>
          <a:p>
            <a:pPr algn="r" marR="33020">
              <a:lnSpc>
                <a:spcPct val="100000"/>
              </a:lnSpc>
              <a:tabLst>
                <a:tab pos="2724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45">
                <a:latin typeface="Trebuchet MS"/>
                <a:cs typeface="Trebuchet MS"/>
              </a:rPr>
              <a:t>For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example,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assume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that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customer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95">
                <a:latin typeface="Trebuchet MS"/>
                <a:cs typeface="Trebuchet MS"/>
              </a:rPr>
              <a:t>data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with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retailer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has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2400" spc="-114">
                <a:latin typeface="Trebuchet MS"/>
                <a:cs typeface="Trebuchet MS"/>
              </a:rPr>
              <a:t>marital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status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5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customer,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25">
                <a:latin typeface="Trebuchet MS"/>
                <a:cs typeface="Trebuchet MS"/>
              </a:rPr>
              <a:t>namely,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(a)</a:t>
            </a:r>
            <a:r>
              <a:rPr dirty="0" sz="2400" spc="7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Married,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(b)</a:t>
            </a:r>
            <a:r>
              <a:rPr dirty="0" sz="2400" spc="7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Unmarried,</a:t>
            </a:r>
            <a:endParaRPr sz="2400">
              <a:latin typeface="Trebuchet MS"/>
              <a:cs typeface="Trebuchet MS"/>
            </a:endParaRPr>
          </a:p>
          <a:p>
            <a:pPr algn="just" marL="285115" marR="33020">
              <a:lnSpc>
                <a:spcPct val="100000"/>
              </a:lnSpc>
            </a:pPr>
            <a:r>
              <a:rPr dirty="0" sz="2400" spc="-40">
                <a:latin typeface="Trebuchet MS"/>
                <a:cs typeface="Trebuchet MS"/>
              </a:rPr>
              <a:t>(c)</a:t>
            </a:r>
            <a:r>
              <a:rPr dirty="0" sz="2400" spc="-145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Divorced</a:t>
            </a:r>
            <a:r>
              <a:rPr dirty="0" sz="2400" spc="-15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Male,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and </a:t>
            </a:r>
            <a:r>
              <a:rPr dirty="0" sz="2400" spc="-20">
                <a:latin typeface="Trebuchet MS"/>
                <a:cs typeface="Trebuchet MS"/>
              </a:rPr>
              <a:t>(d)</a:t>
            </a:r>
            <a:r>
              <a:rPr dirty="0" sz="2400" spc="-16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Divorced</a:t>
            </a:r>
            <a:r>
              <a:rPr dirty="0" sz="2400" spc="-15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Female.</a:t>
            </a:r>
            <a:r>
              <a:rPr dirty="0" sz="2400" spc="6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Mean</a:t>
            </a:r>
            <a:r>
              <a:rPr dirty="0" sz="2400" spc="-114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and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median </a:t>
            </a:r>
            <a:r>
              <a:rPr dirty="0" sz="2400" spc="-70">
                <a:latin typeface="Trebuchet MS"/>
                <a:cs typeface="Trebuchet MS"/>
              </a:rPr>
              <a:t>are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meaningless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when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we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try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to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use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them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qualitative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data such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as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marital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status.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114">
                <a:latin typeface="Trebuchet MS"/>
                <a:cs typeface="Trebuchet MS"/>
              </a:rPr>
              <a:t>On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other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280">
                <a:latin typeface="Trebuchet MS"/>
                <a:cs typeface="Trebuchet MS"/>
              </a:rPr>
              <a:t>hand,</a:t>
            </a:r>
            <a:r>
              <a:rPr dirty="0" sz="2400" spc="10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mode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will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capture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 </a:t>
            </a:r>
            <a:r>
              <a:rPr dirty="0" sz="2400">
                <a:latin typeface="Trebuchet MS"/>
                <a:cs typeface="Trebuchet MS"/>
              </a:rPr>
              <a:t>customer</a:t>
            </a:r>
            <a:r>
              <a:rPr dirty="0" sz="2400" spc="10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type</a:t>
            </a:r>
            <a:r>
              <a:rPr dirty="0" sz="2400" spc="114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in</a:t>
            </a:r>
            <a:r>
              <a:rPr dirty="0" sz="2400" spc="114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terms</a:t>
            </a:r>
            <a:r>
              <a:rPr dirty="0" sz="2400" spc="114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114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marital</a:t>
            </a:r>
            <a:r>
              <a:rPr dirty="0" sz="2400" spc="1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status</a:t>
            </a:r>
            <a:r>
              <a:rPr dirty="0" sz="2400" spc="1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that</a:t>
            </a:r>
            <a:r>
              <a:rPr dirty="0" sz="2400" spc="1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occurs</a:t>
            </a:r>
            <a:r>
              <a:rPr dirty="0" sz="2400" spc="12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most </a:t>
            </a:r>
            <a:r>
              <a:rPr dirty="0" sz="2400" spc="-165">
                <a:latin typeface="Trebuchet MS"/>
                <a:cs typeface="Trebuchet MS"/>
              </a:rPr>
              <a:t>frequently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in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database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2998" rIns="0" bIns="0" rtlCol="0" vert="horz">
            <a:spAutoFit/>
          </a:bodyPr>
          <a:lstStyle/>
          <a:p>
            <a:pPr marL="3113405">
              <a:lnSpc>
                <a:spcPct val="100000"/>
              </a:lnSpc>
              <a:spcBef>
                <a:spcPts val="105"/>
              </a:spcBef>
            </a:pPr>
            <a:r>
              <a:rPr dirty="0" sz="3200" spc="155">
                <a:latin typeface="Cambria"/>
                <a:cs typeface="Cambria"/>
              </a:rPr>
              <a:t>Percentile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5140" y="1238452"/>
            <a:ext cx="8174990" cy="3975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5915" marR="58419" indent="-273050">
              <a:lnSpc>
                <a:spcPct val="100000"/>
              </a:lnSpc>
              <a:spcBef>
                <a:spcPts val="105"/>
              </a:spcBef>
              <a:tabLst>
                <a:tab pos="335915" algn="l"/>
                <a:tab pos="1913255" algn="l"/>
                <a:tab pos="2898140" algn="l"/>
                <a:tab pos="3579495" algn="l"/>
                <a:tab pos="4808220" algn="l"/>
                <a:tab pos="5440680" algn="l"/>
                <a:tab pos="6989445" algn="l"/>
                <a:tab pos="7815580" algn="l"/>
              </a:tabLst>
            </a:pPr>
            <a:r>
              <a:rPr dirty="0" sz="1950" spc="154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0">
                <a:solidFill>
                  <a:srgbClr val="C00000"/>
                </a:solidFill>
                <a:latin typeface="Trebuchet MS"/>
                <a:cs typeface="Trebuchet MS"/>
              </a:rPr>
              <a:t>Percentile</a:t>
            </a:r>
            <a:r>
              <a:rPr dirty="0" sz="2600" spc="-10">
                <a:latin typeface="Trebuchet MS"/>
                <a:cs typeface="Trebuchet MS"/>
              </a:rPr>
              <a:t>,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solidFill>
                  <a:srgbClr val="C00000"/>
                </a:solidFill>
                <a:latin typeface="Trebuchet MS"/>
                <a:cs typeface="Trebuchet MS"/>
              </a:rPr>
              <a:t>decile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dirty="0" sz="2600" spc="-25">
                <a:solidFill>
                  <a:srgbClr val="C00000"/>
                </a:solidFill>
                <a:latin typeface="Trebuchet MS"/>
                <a:cs typeface="Trebuchet MS"/>
              </a:rPr>
              <a:t>and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dirty="0" sz="2600" spc="-10">
                <a:solidFill>
                  <a:srgbClr val="C00000"/>
                </a:solidFill>
                <a:latin typeface="Trebuchet MS"/>
                <a:cs typeface="Trebuchet MS"/>
              </a:rPr>
              <a:t>quartile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are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975">
                <a:latin typeface="Trebuchet MS"/>
                <a:cs typeface="Trebuchet MS"/>
              </a:rPr>
              <a:t>frequentl</a:t>
            </a:r>
            <a:r>
              <a:rPr dirty="0" sz="2600" spc="-975">
                <a:latin typeface="Trebuchet MS"/>
                <a:cs typeface="Trebuchet MS"/>
              </a:rPr>
              <a:t>y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0">
                <a:latin typeface="Trebuchet MS"/>
                <a:cs typeface="Trebuchet MS"/>
              </a:rPr>
              <a:t>used</a:t>
            </a:r>
            <a:r>
              <a:rPr dirty="0" sz="2600">
                <a:latin typeface="Trebuchet MS"/>
                <a:cs typeface="Trebuchet MS"/>
              </a:rPr>
              <a:t>	to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identify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position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the </a:t>
            </a:r>
            <a:r>
              <a:rPr dirty="0" sz="2600" spc="-95">
                <a:latin typeface="Trebuchet MS"/>
                <a:cs typeface="Trebuchet MS"/>
              </a:rPr>
              <a:t>observation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70">
                <a:latin typeface="Trebuchet MS"/>
                <a:cs typeface="Trebuchet MS"/>
              </a:rPr>
              <a:t> dataset.</a:t>
            </a:r>
            <a:endParaRPr sz="26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605"/>
              </a:spcBef>
              <a:tabLst>
                <a:tab pos="3359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75">
                <a:latin typeface="Trebuchet MS"/>
                <a:cs typeface="Trebuchet MS"/>
              </a:rPr>
              <a:t>Percentile,</a:t>
            </a:r>
            <a:r>
              <a:rPr dirty="0" sz="2600" spc="-25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denoted</a:t>
            </a:r>
            <a:r>
              <a:rPr dirty="0" sz="2600" spc="3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as</a:t>
            </a:r>
            <a:r>
              <a:rPr dirty="0" sz="2600" spc="10">
                <a:latin typeface="Trebuchet MS"/>
                <a:cs typeface="Trebuchet MS"/>
              </a:rPr>
              <a:t> </a:t>
            </a:r>
            <a:r>
              <a:rPr dirty="0" sz="2600" spc="-260" i="1">
                <a:latin typeface="Trebuchet MS"/>
                <a:cs typeface="Trebuchet MS"/>
              </a:rPr>
              <a:t>P</a:t>
            </a:r>
            <a:r>
              <a:rPr dirty="0" baseline="-21241" sz="2550" spc="-390" i="1">
                <a:latin typeface="Trebuchet MS"/>
                <a:cs typeface="Trebuchet MS"/>
              </a:rPr>
              <a:t>x</a:t>
            </a:r>
            <a:r>
              <a:rPr dirty="0" sz="2600" spc="-260">
                <a:latin typeface="Trebuchet MS"/>
                <a:cs typeface="Trebuchet MS"/>
              </a:rPr>
              <a:t>,</a:t>
            </a:r>
            <a:r>
              <a:rPr dirty="0" sz="2600" spc="-24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is</a:t>
            </a:r>
            <a:r>
              <a:rPr dirty="0" sz="2600" spc="1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2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value</a:t>
            </a:r>
            <a:r>
              <a:rPr dirty="0" sz="2600" spc="3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data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 spc="-215">
                <a:latin typeface="Trebuchet MS"/>
                <a:cs typeface="Trebuchet MS"/>
              </a:rPr>
              <a:t>at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which</a:t>
            </a:r>
            <a:endParaRPr sz="2600">
              <a:latin typeface="Trebuchet MS"/>
              <a:cs typeface="Trebuchet MS"/>
            </a:endParaRPr>
          </a:p>
          <a:p>
            <a:pPr marL="335915">
              <a:lnSpc>
                <a:spcPct val="100000"/>
              </a:lnSpc>
            </a:pPr>
            <a:r>
              <a:rPr dirty="0" sz="2600" spc="-195" i="1">
                <a:latin typeface="Trebuchet MS"/>
                <a:cs typeface="Trebuchet MS"/>
              </a:rPr>
              <a:t>x</a:t>
            </a:r>
            <a:r>
              <a:rPr dirty="0" sz="2600" spc="-40" i="1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percentage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of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data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lie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below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that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value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2600">
              <a:latin typeface="Trebuchet MS"/>
              <a:cs typeface="Trebuchet MS"/>
            </a:endParaRPr>
          </a:p>
          <a:p>
            <a:pPr algn="ctr" marR="454025">
              <a:lnSpc>
                <a:spcPct val="100000"/>
              </a:lnSpc>
              <a:spcBef>
                <a:spcPts val="5"/>
              </a:spcBef>
            </a:pPr>
            <a:r>
              <a:rPr dirty="0" sz="2600" spc="-105">
                <a:latin typeface="Trebuchet MS"/>
                <a:cs typeface="Trebuchet MS"/>
              </a:rPr>
              <a:t>Position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corresponding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-70" i="1">
                <a:latin typeface="Trebuchet MS"/>
                <a:cs typeface="Trebuchet MS"/>
              </a:rPr>
              <a:t>P</a:t>
            </a:r>
            <a:r>
              <a:rPr dirty="0" baseline="-21241" sz="2550" spc="-104" i="1">
                <a:latin typeface="Trebuchet MS"/>
                <a:cs typeface="Trebuchet MS"/>
              </a:rPr>
              <a:t>x</a:t>
            </a:r>
            <a:r>
              <a:rPr dirty="0" baseline="-21241" sz="2550" spc="240" i="1">
                <a:latin typeface="Trebuchet MS"/>
                <a:cs typeface="Trebuchet MS"/>
              </a:rPr>
              <a:t> </a:t>
            </a:r>
            <a:r>
              <a:rPr dirty="0" sz="2600">
                <a:latin typeface="Symbol"/>
                <a:cs typeface="Symbol"/>
              </a:rPr>
              <a:t>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rebuchet MS"/>
                <a:cs typeface="Trebuchet MS"/>
              </a:rPr>
              <a:t>x</a:t>
            </a:r>
            <a:r>
              <a:rPr dirty="0" sz="2600" spc="-114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(n+1)/100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600">
              <a:latin typeface="Trebuchet MS"/>
              <a:cs typeface="Trebuchet MS"/>
            </a:endParaRPr>
          </a:p>
          <a:p>
            <a:pPr marL="335915" marR="57150" indent="-273050">
              <a:lnSpc>
                <a:spcPct val="100000"/>
              </a:lnSpc>
              <a:tabLst>
                <a:tab pos="3359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60" i="1">
                <a:latin typeface="Trebuchet MS"/>
                <a:cs typeface="Trebuchet MS"/>
              </a:rPr>
              <a:t>P</a:t>
            </a:r>
            <a:r>
              <a:rPr dirty="0" baseline="-21241" sz="2550" spc="-89" i="1">
                <a:latin typeface="Trebuchet MS"/>
                <a:cs typeface="Trebuchet MS"/>
              </a:rPr>
              <a:t>x</a:t>
            </a:r>
            <a:r>
              <a:rPr dirty="0" baseline="-21241" sz="2550" spc="-7" i="1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is</a:t>
            </a:r>
            <a:r>
              <a:rPr dirty="0" sz="2600" spc="-14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the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position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of </a:t>
            </a:r>
            <a:r>
              <a:rPr dirty="0" sz="2600" spc="-140">
                <a:latin typeface="Trebuchet MS"/>
                <a:cs typeface="Trebuchet MS"/>
              </a:rPr>
              <a:t>the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record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in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the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45">
                <a:latin typeface="Trebuchet MS"/>
                <a:cs typeface="Trebuchet MS"/>
              </a:rPr>
              <a:t>data,</a:t>
            </a:r>
            <a:r>
              <a:rPr dirty="0" sz="2600" spc="-2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where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220" i="1">
                <a:latin typeface="Trebuchet MS"/>
                <a:cs typeface="Trebuchet MS"/>
              </a:rPr>
              <a:t>n</a:t>
            </a:r>
            <a:r>
              <a:rPr dirty="0" sz="2600" spc="10" i="1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is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660">
                <a:latin typeface="Trebuchet MS"/>
                <a:cs typeface="Trebuchet MS"/>
              </a:rPr>
              <a:t>th</a:t>
            </a:r>
            <a:r>
              <a:rPr dirty="0" sz="2600" spc="-660">
                <a:latin typeface="Trebuchet MS"/>
                <a:cs typeface="Trebuchet MS"/>
              </a:rPr>
              <a:t>e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135">
                <a:latin typeface="Trebuchet MS"/>
                <a:cs typeface="Trebuchet MS"/>
              </a:rPr>
              <a:t>number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observations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in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data.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6" name="object 6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85086" y="536828"/>
            <a:ext cx="6152515" cy="9099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00" marR="5080" indent="-1257300">
              <a:lnSpc>
                <a:spcPct val="100000"/>
              </a:lnSpc>
              <a:spcBef>
                <a:spcPts val="105"/>
              </a:spcBef>
            </a:pP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Business</a:t>
            </a:r>
            <a:r>
              <a:rPr dirty="0" sz="2900" spc="-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Analytics</a:t>
            </a:r>
            <a:r>
              <a:rPr dirty="0" sz="2900" spc="-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29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900" spc="-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Science</a:t>
            </a:r>
            <a:r>
              <a:rPr dirty="0" sz="2900" spc="-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9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 spc="-20">
                <a:solidFill>
                  <a:srgbClr val="000000"/>
                </a:solidFill>
                <a:latin typeface="Calibri"/>
                <a:cs typeface="Calibri"/>
              </a:rPr>
              <a:t>Data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Driven</a:t>
            </a:r>
            <a:r>
              <a:rPr dirty="0" sz="2900" spc="-6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>
                <a:solidFill>
                  <a:srgbClr val="000000"/>
                </a:solidFill>
                <a:latin typeface="Calibri"/>
                <a:cs typeface="Calibri"/>
              </a:rPr>
              <a:t>Decision</a:t>
            </a:r>
            <a:r>
              <a:rPr dirty="0" sz="2900" spc="-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900" spc="-10">
                <a:solidFill>
                  <a:srgbClr val="000000"/>
                </a:solidFill>
                <a:latin typeface="Calibri"/>
                <a:cs typeface="Calibri"/>
              </a:rPr>
              <a:t>Making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446526" y="3744544"/>
            <a:ext cx="24028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Calibri"/>
                <a:cs typeface="Calibri"/>
              </a:rPr>
              <a:t>U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Dinesh</a:t>
            </a:r>
            <a:r>
              <a:rPr dirty="0" sz="2800" spc="-3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Kumar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61865" y="2999613"/>
            <a:ext cx="1307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CHAPTER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7840" y="1238452"/>
            <a:ext cx="8162290" cy="37465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23215" marR="55244" indent="-273050">
              <a:lnSpc>
                <a:spcPct val="100000"/>
              </a:lnSpc>
              <a:spcBef>
                <a:spcPts val="105"/>
              </a:spcBef>
              <a:tabLst>
                <a:tab pos="3232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215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Decile</a:t>
            </a:r>
            <a:r>
              <a:rPr dirty="0" sz="2600" spc="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corresponds</a:t>
            </a:r>
            <a:r>
              <a:rPr dirty="0" sz="2600" spc="8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8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special</a:t>
            </a:r>
            <a:r>
              <a:rPr dirty="0" sz="2600" spc="95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values</a:t>
            </a:r>
            <a:r>
              <a:rPr dirty="0" sz="2600" spc="8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8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percentile</a:t>
            </a:r>
            <a:r>
              <a:rPr dirty="0" sz="2600" spc="90">
                <a:latin typeface="Trebuchet MS"/>
                <a:cs typeface="Trebuchet MS"/>
              </a:rPr>
              <a:t> </a:t>
            </a:r>
            <a:r>
              <a:rPr dirty="0" sz="2600" spc="-825">
                <a:latin typeface="Trebuchet MS"/>
                <a:cs typeface="Trebuchet MS"/>
              </a:rPr>
              <a:t>tha</a:t>
            </a:r>
            <a:r>
              <a:rPr dirty="0" sz="2600" spc="-825">
                <a:latin typeface="Trebuchet MS"/>
                <a:cs typeface="Trebuchet MS"/>
              </a:rPr>
              <a:t>t</a:t>
            </a:r>
            <a:r>
              <a:rPr dirty="0" sz="2600" spc="-114">
                <a:latin typeface="Trebuchet MS"/>
                <a:cs typeface="Trebuchet MS"/>
              </a:rPr>
              <a:t> divide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the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data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into</a:t>
            </a:r>
            <a:r>
              <a:rPr dirty="0" sz="2600" spc="-17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10</a:t>
            </a:r>
            <a:r>
              <a:rPr dirty="0" sz="2600" spc="-19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equal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parts.</a:t>
            </a:r>
            <a:r>
              <a:rPr dirty="0" sz="2600" spc="23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First</a:t>
            </a:r>
            <a:r>
              <a:rPr dirty="0" sz="2600" spc="-13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decile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contains </a:t>
            </a:r>
            <a:r>
              <a:rPr dirty="0" sz="2600" spc="-110">
                <a:latin typeface="Trebuchet MS"/>
                <a:cs typeface="Trebuchet MS"/>
              </a:rPr>
              <a:t>first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10%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of </a:t>
            </a:r>
            <a:r>
              <a:rPr dirty="0" sz="2600" spc="-114">
                <a:latin typeface="Trebuchet MS"/>
                <a:cs typeface="Trebuchet MS"/>
              </a:rPr>
              <a:t>the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data</a:t>
            </a:r>
            <a:r>
              <a:rPr dirty="0" sz="260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and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second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decile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contains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first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20%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data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so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on.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algn="just" marL="323215" marR="55880" indent="-273050">
              <a:lnSpc>
                <a:spcPct val="100000"/>
              </a:lnSpc>
              <a:tabLst>
                <a:tab pos="3232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204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">
                <a:solidFill>
                  <a:srgbClr val="C00000"/>
                </a:solidFill>
                <a:latin typeface="Trebuchet MS"/>
                <a:cs typeface="Trebuchet MS"/>
              </a:rPr>
              <a:t>Quartile</a:t>
            </a:r>
            <a:r>
              <a:rPr dirty="0" sz="2600" spc="2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divides</a:t>
            </a:r>
            <a:r>
              <a:rPr dirty="0" sz="2600" spc="4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3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data</a:t>
            </a:r>
            <a:r>
              <a:rPr dirty="0" sz="2600" spc="4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into</a:t>
            </a:r>
            <a:r>
              <a:rPr dirty="0" sz="2600" spc="2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4</a:t>
            </a:r>
            <a:r>
              <a:rPr dirty="0" sz="2600" spc="40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equal</a:t>
            </a:r>
            <a:r>
              <a:rPr dirty="0" sz="2600" spc="4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parts.</a:t>
            </a:r>
            <a:r>
              <a:rPr dirty="0" sz="2600" spc="-50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40">
                <a:latin typeface="Trebuchet MS"/>
                <a:cs typeface="Trebuchet MS"/>
              </a:rPr>
              <a:t> </a:t>
            </a:r>
            <a:r>
              <a:rPr dirty="0" sz="2600" spc="-660">
                <a:latin typeface="Trebuchet MS"/>
                <a:cs typeface="Trebuchet MS"/>
              </a:rPr>
              <a:t>firs</a:t>
            </a:r>
            <a:r>
              <a:rPr dirty="0" sz="2600" spc="-660">
                <a:latin typeface="Trebuchet MS"/>
                <a:cs typeface="Trebuchet MS"/>
              </a:rPr>
              <a:t>t</a:t>
            </a:r>
            <a:r>
              <a:rPr dirty="0" sz="2600" spc="-100">
                <a:latin typeface="Trebuchet MS"/>
                <a:cs typeface="Trebuchet MS"/>
              </a:rPr>
              <a:t> quartile </a:t>
            </a:r>
            <a:r>
              <a:rPr dirty="0" sz="2600">
                <a:latin typeface="Trebuchet MS"/>
                <a:cs typeface="Trebuchet MS"/>
              </a:rPr>
              <a:t>(</a:t>
            </a:r>
            <a:r>
              <a:rPr dirty="0" sz="2600" i="1">
                <a:latin typeface="Trebuchet MS"/>
                <a:cs typeface="Trebuchet MS"/>
              </a:rPr>
              <a:t>Q</a:t>
            </a:r>
            <a:r>
              <a:rPr dirty="0" baseline="-21241" sz="2550">
                <a:latin typeface="Trebuchet MS"/>
                <a:cs typeface="Trebuchet MS"/>
              </a:rPr>
              <a:t>1</a:t>
            </a:r>
            <a:r>
              <a:rPr dirty="0" sz="2600">
                <a:latin typeface="Trebuchet MS"/>
                <a:cs typeface="Trebuchet MS"/>
              </a:rPr>
              <a:t>)</a:t>
            </a:r>
            <a:r>
              <a:rPr dirty="0" sz="2600" spc="50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contains</a:t>
            </a:r>
            <a:r>
              <a:rPr dirty="0" sz="2600" spc="55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first</a:t>
            </a:r>
            <a:r>
              <a:rPr dirty="0" sz="2600" spc="5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25%</a:t>
            </a:r>
            <a:r>
              <a:rPr dirty="0" sz="2600" spc="6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6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70">
                <a:latin typeface="Trebuchet MS"/>
                <a:cs typeface="Trebuchet MS"/>
              </a:rPr>
              <a:t> </a:t>
            </a:r>
            <a:r>
              <a:rPr dirty="0" sz="2600" spc="-235">
                <a:latin typeface="Trebuchet MS"/>
                <a:cs typeface="Trebuchet MS"/>
              </a:rPr>
              <a:t>data,</a:t>
            </a:r>
            <a:r>
              <a:rPr dirty="0" sz="2600" spc="35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Q</a:t>
            </a:r>
            <a:r>
              <a:rPr dirty="0" baseline="-21241" sz="2550">
                <a:latin typeface="Trebuchet MS"/>
                <a:cs typeface="Trebuchet MS"/>
              </a:rPr>
              <a:t>2</a:t>
            </a:r>
            <a:r>
              <a:rPr dirty="0" baseline="-21241" sz="2550" spc="502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contains </a:t>
            </a:r>
            <a:r>
              <a:rPr dirty="0" sz="2600">
                <a:latin typeface="Trebuchet MS"/>
                <a:cs typeface="Trebuchet MS"/>
              </a:rPr>
              <a:t>50%</a:t>
            </a:r>
            <a:r>
              <a:rPr dirty="0" sz="2600" spc="-15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the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data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and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also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the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median.</a:t>
            </a:r>
            <a:r>
              <a:rPr dirty="0" sz="2600" spc="395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Quartile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3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(</a:t>
            </a:r>
            <a:r>
              <a:rPr dirty="0" sz="2600" spc="-20" i="1">
                <a:latin typeface="Trebuchet MS"/>
                <a:cs typeface="Trebuchet MS"/>
              </a:rPr>
              <a:t>Q</a:t>
            </a:r>
            <a:r>
              <a:rPr dirty="0" baseline="-21241" sz="2550" spc="-30">
                <a:latin typeface="Trebuchet MS"/>
                <a:cs typeface="Trebuchet MS"/>
              </a:rPr>
              <a:t>3</a:t>
            </a:r>
            <a:r>
              <a:rPr dirty="0" sz="2600" spc="-20">
                <a:latin typeface="Trebuchet MS"/>
                <a:cs typeface="Trebuchet MS"/>
              </a:rPr>
              <a:t>) </a:t>
            </a:r>
            <a:r>
              <a:rPr dirty="0" sz="2600" spc="-130">
                <a:latin typeface="Trebuchet MS"/>
                <a:cs typeface="Trebuchet MS"/>
              </a:rPr>
              <a:t>accounts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for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75%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data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980" y="578865"/>
            <a:ext cx="411352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61770" algn="l"/>
                <a:tab pos="2374265" algn="l"/>
              </a:tabLst>
            </a:pPr>
            <a:r>
              <a:rPr dirty="0" sz="3200" spc="165">
                <a:latin typeface="Cambria"/>
                <a:cs typeface="Cambria"/>
              </a:rPr>
              <a:t>Decile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z="3200" spc="140">
                <a:latin typeface="Cambria"/>
                <a:cs typeface="Cambria"/>
              </a:rPr>
              <a:t>and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z="3200" spc="155">
                <a:latin typeface="Cambria"/>
                <a:cs typeface="Cambria"/>
              </a:rPr>
              <a:t>Quartile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6" name="object 6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10" name="object 10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74040" y="3677488"/>
            <a:ext cx="7997825" cy="3171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506730" marR="45085" indent="-456565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AutoNum type="arabicPeriod"/>
              <a:tabLst>
                <a:tab pos="508000" algn="l"/>
              </a:tabLst>
            </a:pPr>
            <a:r>
              <a:rPr dirty="0" sz="2600" spc="-140">
                <a:latin typeface="Trebuchet MS"/>
                <a:cs typeface="Trebuchet MS"/>
              </a:rPr>
              <a:t>Calculate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the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315">
                <a:latin typeface="Trebuchet MS"/>
                <a:cs typeface="Trebuchet MS"/>
              </a:rPr>
              <a:t>mean,</a:t>
            </a:r>
            <a:r>
              <a:rPr dirty="0" sz="2600" spc="114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median,</a:t>
            </a:r>
            <a:r>
              <a:rPr dirty="0" sz="2600" spc="65"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and</a:t>
            </a:r>
            <a:r>
              <a:rPr dirty="0" sz="2600" spc="1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mode </a:t>
            </a:r>
            <a:r>
              <a:rPr dirty="0" sz="2600" spc="-140">
                <a:latin typeface="Trebuchet MS"/>
                <a:cs typeface="Trebuchet MS"/>
              </a:rPr>
              <a:t>of</a:t>
            </a:r>
            <a:r>
              <a:rPr dirty="0" sz="2600" spc="5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time</a:t>
            </a:r>
            <a:r>
              <a:rPr dirty="0" sz="2600" spc="8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between </a:t>
            </a:r>
            <a:r>
              <a:rPr dirty="0" sz="2600" spc="-110">
                <a:latin typeface="Trebuchet MS"/>
                <a:cs typeface="Trebuchet MS"/>
              </a:rPr>
              <a:t>	</a:t>
            </a:r>
            <a:r>
              <a:rPr dirty="0" sz="2600" spc="-175">
                <a:latin typeface="Trebuchet MS"/>
                <a:cs typeface="Trebuchet MS"/>
              </a:rPr>
              <a:t>failures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wire-</a:t>
            </a:r>
            <a:r>
              <a:rPr dirty="0" sz="2600" spc="-20">
                <a:latin typeface="Trebuchet MS"/>
                <a:cs typeface="Trebuchet MS"/>
              </a:rPr>
              <a:t>cuts</a:t>
            </a:r>
            <a:endParaRPr sz="2600">
              <a:latin typeface="Trebuchet MS"/>
              <a:cs typeface="Trebuchet MS"/>
            </a:endParaRPr>
          </a:p>
          <a:p>
            <a:pPr algn="just" marL="506730" marR="43180" indent="-456565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AutoNum type="arabicPeriod"/>
              <a:tabLst>
                <a:tab pos="508000" algn="l"/>
              </a:tabLst>
            </a:pP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company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would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like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know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by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what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time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10% </a:t>
            </a:r>
            <a:r>
              <a:rPr dirty="0" sz="2600" spc="-25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(ten</a:t>
            </a:r>
            <a:r>
              <a:rPr dirty="0" sz="2600" spc="4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percentile</a:t>
            </a:r>
            <a:r>
              <a:rPr dirty="0" sz="2600" spc="5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or</a:t>
            </a:r>
            <a:r>
              <a:rPr dirty="0" sz="2600" spc="45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P</a:t>
            </a:r>
            <a:r>
              <a:rPr dirty="0" baseline="-21241" sz="2550">
                <a:latin typeface="Trebuchet MS"/>
                <a:cs typeface="Trebuchet MS"/>
              </a:rPr>
              <a:t>10</a:t>
            </a:r>
            <a:r>
              <a:rPr dirty="0" sz="2600">
                <a:latin typeface="Trebuchet MS"/>
                <a:cs typeface="Trebuchet MS"/>
              </a:rPr>
              <a:t>)</a:t>
            </a:r>
            <a:r>
              <a:rPr dirty="0" sz="2600" spc="4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and</a:t>
            </a:r>
            <a:r>
              <a:rPr dirty="0" sz="2600" spc="5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90%</a:t>
            </a:r>
            <a:r>
              <a:rPr dirty="0" sz="2600" spc="4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(ninety</a:t>
            </a:r>
            <a:r>
              <a:rPr dirty="0" sz="2600" spc="5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percentile</a:t>
            </a:r>
            <a:r>
              <a:rPr dirty="0" sz="2600" spc="4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or </a:t>
            </a:r>
            <a:r>
              <a:rPr dirty="0" sz="2600" spc="-25">
                <a:latin typeface="Trebuchet MS"/>
                <a:cs typeface="Trebuchet MS"/>
              </a:rPr>
              <a:t>	</a:t>
            </a:r>
            <a:r>
              <a:rPr dirty="0" sz="2600" spc="-100" i="1">
                <a:latin typeface="Trebuchet MS"/>
                <a:cs typeface="Trebuchet MS"/>
              </a:rPr>
              <a:t>P</a:t>
            </a:r>
            <a:r>
              <a:rPr dirty="0" baseline="-21241" sz="2550" spc="-150">
                <a:latin typeface="Trebuchet MS"/>
                <a:cs typeface="Trebuchet MS"/>
              </a:rPr>
              <a:t>90</a:t>
            </a:r>
            <a:r>
              <a:rPr dirty="0" sz="2600" spc="-100">
                <a:latin typeface="Trebuchet MS"/>
                <a:cs typeface="Trebuchet MS"/>
              </a:rPr>
              <a:t>)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wire-cuts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will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fail?</a:t>
            </a:r>
            <a:endParaRPr sz="2600">
              <a:latin typeface="Trebuchet MS"/>
              <a:cs typeface="Trebuchet MS"/>
            </a:endParaRPr>
          </a:p>
          <a:p>
            <a:pPr algn="just" marL="507365" indent="-456565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AutoNum type="arabicPeriod"/>
              <a:tabLst>
                <a:tab pos="507365" algn="l"/>
              </a:tabLst>
            </a:pPr>
            <a:r>
              <a:rPr dirty="0" sz="2600" spc="-145">
                <a:latin typeface="Trebuchet MS"/>
                <a:cs typeface="Trebuchet MS"/>
              </a:rPr>
              <a:t>Calculate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values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of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30" i="1">
                <a:latin typeface="Trebuchet MS"/>
                <a:cs typeface="Trebuchet MS"/>
              </a:rPr>
              <a:t>P</a:t>
            </a:r>
            <a:r>
              <a:rPr dirty="0" baseline="-21241" sz="2550" spc="-44">
                <a:latin typeface="Trebuchet MS"/>
                <a:cs typeface="Trebuchet MS"/>
              </a:rPr>
              <a:t>25</a:t>
            </a:r>
            <a:r>
              <a:rPr dirty="0" baseline="-21241" sz="2550" spc="254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0" i="1">
                <a:latin typeface="Trebuchet MS"/>
                <a:cs typeface="Trebuchet MS"/>
              </a:rPr>
              <a:t>P</a:t>
            </a:r>
            <a:r>
              <a:rPr dirty="0" baseline="-21241" sz="2550" spc="-30">
                <a:latin typeface="Trebuchet MS"/>
                <a:cs typeface="Trebuchet MS"/>
              </a:rPr>
              <a:t>75</a:t>
            </a:r>
            <a:r>
              <a:rPr dirty="0" sz="2600" spc="-2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4841875">
              <a:lnSpc>
                <a:spcPct val="100000"/>
              </a:lnSpc>
              <a:spcBef>
                <a:spcPts val="2675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5940" y="581913"/>
            <a:ext cx="694435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65325" algn="l"/>
                <a:tab pos="4381500" algn="l"/>
              </a:tabLst>
            </a:pPr>
            <a:r>
              <a:rPr dirty="0" sz="3200" spc="200">
                <a:latin typeface="Cambria"/>
                <a:cs typeface="Cambria"/>
              </a:rPr>
              <a:t>Example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z="3200" spc="110">
                <a:latin typeface="Cambria"/>
                <a:cs typeface="Cambria"/>
              </a:rPr>
              <a:t>(Percentile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z="3200" spc="160">
                <a:latin typeface="Cambria"/>
                <a:cs typeface="Cambria"/>
              </a:rPr>
              <a:t>Calculation)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35940" y="1250695"/>
            <a:ext cx="596328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Time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65">
                <a:solidFill>
                  <a:srgbClr val="C00000"/>
                </a:solidFill>
                <a:latin typeface="Trebuchet MS"/>
                <a:cs typeface="Trebuchet MS"/>
              </a:rPr>
              <a:t>between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65">
                <a:solidFill>
                  <a:srgbClr val="C00000"/>
                </a:solidFill>
                <a:latin typeface="Trebuchet MS"/>
                <a:cs typeface="Trebuchet MS"/>
              </a:rPr>
              <a:t>failures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45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wire-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cut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(in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C00000"/>
                </a:solidFill>
                <a:latin typeface="Trebuchet MS"/>
                <a:cs typeface="Trebuchet MS"/>
              </a:rPr>
              <a:t>hours)</a:t>
            </a:r>
            <a:endParaRPr sz="2600">
              <a:latin typeface="Trebuchet MS"/>
              <a:cs typeface="Trebuchet MS"/>
            </a:endParaRPr>
          </a:p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609600" y="1670050"/>
          <a:ext cx="8153400" cy="1827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545"/>
                <a:gridCol w="808355"/>
                <a:gridCol w="808355"/>
                <a:gridCol w="808355"/>
                <a:gridCol w="808354"/>
                <a:gridCol w="808354"/>
                <a:gridCol w="808354"/>
                <a:gridCol w="808354"/>
                <a:gridCol w="808355"/>
                <a:gridCol w="1064259"/>
              </a:tblGrid>
              <a:tr h="3657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100" spc="-50" b="1">
                          <a:latin typeface="Trebuchet MS"/>
                          <a:cs typeface="Trebuchet MS"/>
                        </a:rPr>
                        <a:t>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345">
                    <a:lnT w="12700">
                      <a:solidFill>
                        <a:srgbClr val="B88471"/>
                      </a:solidFill>
                      <a:prstDash val="solid"/>
                    </a:lnT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100" spc="-25" b="1">
                          <a:latin typeface="Trebuchet MS"/>
                          <a:cs typeface="Trebuchet MS"/>
                        </a:rPr>
                        <a:t>22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345">
                    <a:lnT w="12700">
                      <a:solidFill>
                        <a:srgbClr val="B88471"/>
                      </a:solidFill>
                      <a:prstDash val="solid"/>
                    </a:lnT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100" spc="-25" b="1">
                          <a:latin typeface="Trebuchet MS"/>
                          <a:cs typeface="Trebuchet MS"/>
                        </a:rPr>
                        <a:t>32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345">
                    <a:lnT w="12700">
                      <a:solidFill>
                        <a:srgbClr val="B88471"/>
                      </a:solidFill>
                      <a:prstDash val="solid"/>
                    </a:lnT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100" spc="-25" b="1">
                          <a:latin typeface="Trebuchet MS"/>
                          <a:cs typeface="Trebuchet MS"/>
                        </a:rPr>
                        <a:t>39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345">
                    <a:lnT w="12700">
                      <a:solidFill>
                        <a:srgbClr val="B88471"/>
                      </a:solidFill>
                      <a:prstDash val="solid"/>
                    </a:lnT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100" spc="-25" b="1">
                          <a:latin typeface="Trebuchet MS"/>
                          <a:cs typeface="Trebuchet MS"/>
                        </a:rPr>
                        <a:t>46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345">
                    <a:lnT w="12700">
                      <a:solidFill>
                        <a:srgbClr val="B88471"/>
                      </a:solidFill>
                      <a:prstDash val="solid"/>
                    </a:lnT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100" spc="-25" b="1">
                          <a:latin typeface="Trebuchet MS"/>
                          <a:cs typeface="Trebuchet MS"/>
                        </a:rPr>
                        <a:t>56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345">
                    <a:lnT w="12700">
                      <a:solidFill>
                        <a:srgbClr val="B88471"/>
                      </a:solidFill>
                      <a:prstDash val="solid"/>
                    </a:lnT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100" spc="-25" b="1">
                          <a:latin typeface="Trebuchet MS"/>
                          <a:cs typeface="Trebuchet MS"/>
                        </a:rPr>
                        <a:t>76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345">
                    <a:lnT w="12700">
                      <a:solidFill>
                        <a:srgbClr val="B88471"/>
                      </a:solidFill>
                      <a:prstDash val="solid"/>
                    </a:lnT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100" spc="-25" b="1">
                          <a:latin typeface="Trebuchet MS"/>
                          <a:cs typeface="Trebuchet MS"/>
                        </a:rPr>
                        <a:t>79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345">
                    <a:lnT w="12700">
                      <a:solidFill>
                        <a:srgbClr val="B88471"/>
                      </a:solidFill>
                      <a:prstDash val="solid"/>
                    </a:lnT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100" spc="-25" b="1">
                          <a:latin typeface="Trebuchet MS"/>
                          <a:cs typeface="Trebuchet MS"/>
                        </a:rPr>
                        <a:t>88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345">
                    <a:lnT w="12700">
                      <a:solidFill>
                        <a:srgbClr val="B88471"/>
                      </a:solidFill>
                      <a:prstDash val="solid"/>
                    </a:lnT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100" spc="-25" b="1">
                          <a:latin typeface="Trebuchet MS"/>
                          <a:cs typeface="Trebuchet MS"/>
                        </a:rPr>
                        <a:t>93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345">
                    <a:lnT w="12700">
                      <a:solidFill>
                        <a:srgbClr val="B88471"/>
                      </a:solidFill>
                      <a:prstDash val="solid"/>
                    </a:lnT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50" b="1">
                          <a:latin typeface="Trebuchet MS"/>
                          <a:cs typeface="Trebuchet MS"/>
                        </a:rPr>
                        <a:t>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T w="12700">
                      <a:solidFill>
                        <a:srgbClr val="B88471"/>
                      </a:solidFill>
                      <a:prstDash val="solid"/>
                    </a:lnT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24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T w="12700">
                      <a:solidFill>
                        <a:srgbClr val="B88471"/>
                      </a:solidFill>
                      <a:prstDash val="solid"/>
                    </a:lnT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33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T w="12700">
                      <a:solidFill>
                        <a:srgbClr val="B88471"/>
                      </a:solidFill>
                      <a:prstDash val="solid"/>
                    </a:lnT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44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T w="12700">
                      <a:solidFill>
                        <a:srgbClr val="B88471"/>
                      </a:solidFill>
                      <a:prstDash val="solid"/>
                    </a:lnT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46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T w="12700">
                      <a:solidFill>
                        <a:srgbClr val="B88471"/>
                      </a:solidFill>
                      <a:prstDash val="solid"/>
                    </a:lnT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66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T w="12700">
                      <a:solidFill>
                        <a:srgbClr val="B88471"/>
                      </a:solidFill>
                      <a:prstDash val="solid"/>
                    </a:lnT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77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T w="12700">
                      <a:solidFill>
                        <a:srgbClr val="B88471"/>
                      </a:solidFill>
                      <a:prstDash val="solid"/>
                    </a:lnT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79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T w="12700">
                      <a:solidFill>
                        <a:srgbClr val="B88471"/>
                      </a:solidFill>
                      <a:prstDash val="solid"/>
                    </a:lnT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89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T w="12700">
                      <a:solidFill>
                        <a:srgbClr val="B88471"/>
                      </a:solidFill>
                      <a:prstDash val="solid"/>
                    </a:lnT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99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T w="12700">
                      <a:solidFill>
                        <a:srgbClr val="B88471"/>
                      </a:solidFill>
                      <a:prstDash val="solid"/>
                    </a:lnT>
                    <a:solidFill>
                      <a:srgbClr val="B88471">
                        <a:alpha val="19999"/>
                      </a:srgb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50" b="1">
                          <a:latin typeface="Trebuchet MS"/>
                          <a:cs typeface="Trebuchet MS"/>
                        </a:rPr>
                        <a:t>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24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/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34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45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/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47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/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67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77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/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86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/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89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99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/>
                </a:tc>
              </a:tr>
              <a:tr h="36512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50" b="1">
                          <a:latin typeface="Trebuchet MS"/>
                          <a:cs typeface="Trebuchet MS"/>
                        </a:rPr>
                        <a:t>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26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37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45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55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67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78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86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89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solidFill>
                      <a:srgbClr val="B88471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99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solidFill>
                      <a:srgbClr val="B88471">
                        <a:alpha val="19999"/>
                      </a:srgb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 b="1">
                          <a:latin typeface="Trebuchet MS"/>
                          <a:cs typeface="Trebuchet MS"/>
                        </a:rPr>
                        <a:t>21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31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39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46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56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75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78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87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90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00" spc="-25">
                          <a:latin typeface="Trebuchet MS"/>
                          <a:cs typeface="Trebuchet MS"/>
                        </a:rPr>
                        <a:t>102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93980">
                    <a:lnB w="12700">
                      <a:solidFill>
                        <a:srgbClr val="B8847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2998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5"/>
              </a:spcBef>
            </a:pPr>
            <a:r>
              <a:rPr dirty="0" sz="3200" spc="200">
                <a:latin typeface="Cambria"/>
                <a:cs typeface="Cambria"/>
              </a:rPr>
              <a:t>Solution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7040" y="1238452"/>
            <a:ext cx="8264525" cy="4142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05"/>
              </a:spcBef>
              <a:tabLst>
                <a:tab pos="616585" algn="l"/>
              </a:tabLst>
            </a:pPr>
            <a:r>
              <a:rPr dirty="0" sz="1950" spc="-25">
                <a:solidFill>
                  <a:srgbClr val="717BA2"/>
                </a:solidFill>
                <a:latin typeface="Trebuchet MS"/>
                <a:cs typeface="Trebuchet MS"/>
              </a:rPr>
              <a:t>a)</a:t>
            </a:r>
            <a:r>
              <a:rPr dirty="0" sz="1950">
                <a:solidFill>
                  <a:srgbClr val="717BA2"/>
                </a:solidFill>
                <a:latin typeface="Trebuchet MS"/>
                <a:cs typeface="Trebuchet MS"/>
              </a:rPr>
              <a:t>	</a:t>
            </a:r>
            <a:r>
              <a:rPr dirty="0" sz="2600" spc="-100">
                <a:latin typeface="Trebuchet MS"/>
                <a:cs typeface="Trebuchet MS"/>
              </a:rPr>
              <a:t>Mean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57.64,</a:t>
            </a:r>
            <a:r>
              <a:rPr dirty="0" sz="2600" spc="-33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median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56,</a:t>
            </a:r>
            <a:r>
              <a:rPr dirty="0" sz="2600" spc="-31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and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mode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46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algn="r" marL="616585" marR="106680" indent="-515620">
              <a:lnSpc>
                <a:spcPct val="100000"/>
              </a:lnSpc>
              <a:tabLst>
                <a:tab pos="616585" algn="l"/>
                <a:tab pos="1485265" algn="l"/>
                <a:tab pos="2171065" algn="l"/>
                <a:tab pos="2766060" algn="l"/>
                <a:tab pos="3139440" algn="l"/>
                <a:tab pos="3486785" algn="l"/>
                <a:tab pos="3884295" algn="l"/>
                <a:tab pos="4742815" algn="l"/>
                <a:tab pos="5102225" algn="l"/>
                <a:tab pos="6437630" algn="l"/>
                <a:tab pos="6835775" algn="l"/>
              </a:tabLst>
            </a:pPr>
            <a:r>
              <a:rPr dirty="0" sz="1950" spc="-25">
                <a:solidFill>
                  <a:srgbClr val="717BA2"/>
                </a:solidFill>
                <a:latin typeface="Trebuchet MS"/>
                <a:cs typeface="Trebuchet MS"/>
              </a:rPr>
              <a:t>a)</a:t>
            </a:r>
            <a:r>
              <a:rPr dirty="0" sz="1950">
                <a:solidFill>
                  <a:srgbClr val="717BA2"/>
                </a:solidFill>
                <a:latin typeface="Trebuchet MS"/>
                <a:cs typeface="Trebuchet MS"/>
              </a:rPr>
              <a:t>	</a:t>
            </a:r>
            <a:r>
              <a:rPr dirty="0" sz="2600" spc="-20">
                <a:latin typeface="Trebuchet MS"/>
                <a:cs typeface="Trebuchet MS"/>
              </a:rPr>
              <a:t>Note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0">
                <a:latin typeface="Trebuchet MS"/>
                <a:cs typeface="Trebuchet MS"/>
              </a:rPr>
              <a:t>that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the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0">
                <a:latin typeface="Trebuchet MS"/>
                <a:cs typeface="Trebuchet MS"/>
              </a:rPr>
              <a:t>data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in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Table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is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arranged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35">
                <a:latin typeface="Trebuchet MS"/>
                <a:cs typeface="Trebuchet MS"/>
              </a:rPr>
              <a:t>in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50">
                <a:latin typeface="Trebuchet MS"/>
                <a:cs typeface="Trebuchet MS"/>
              </a:rPr>
              <a:t>increasing </a:t>
            </a:r>
            <a:r>
              <a:rPr dirty="0" sz="2600" spc="-45">
                <a:latin typeface="Trebuchet MS"/>
                <a:cs typeface="Trebuchet MS"/>
              </a:rPr>
              <a:t>order</a:t>
            </a:r>
            <a:r>
              <a:rPr dirty="0" sz="2600" spc="-114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columns.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65">
                <a:latin typeface="Trebuchet MS"/>
                <a:cs typeface="Trebuchet MS"/>
              </a:rPr>
              <a:t>The</a:t>
            </a:r>
            <a:r>
              <a:rPr dirty="0" sz="2600" spc="-13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position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of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30" i="1">
                <a:latin typeface="Trebuchet MS"/>
                <a:cs typeface="Trebuchet MS"/>
              </a:rPr>
              <a:t>P</a:t>
            </a:r>
            <a:r>
              <a:rPr dirty="0" baseline="-21241" sz="2550" spc="-44">
                <a:latin typeface="Trebuchet MS"/>
                <a:cs typeface="Trebuchet MS"/>
              </a:rPr>
              <a:t>10</a:t>
            </a:r>
            <a:r>
              <a:rPr dirty="0" baseline="-21241" sz="2550" spc="187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10</a:t>
            </a:r>
            <a:r>
              <a:rPr dirty="0" sz="2600" spc="-114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×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(51)/100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95">
                <a:latin typeface="Trebuchet MS"/>
                <a:cs typeface="Trebuchet MS"/>
              </a:rPr>
              <a:t>=</a:t>
            </a:r>
            <a:endParaRPr sz="2600">
              <a:latin typeface="Trebuchet MS"/>
              <a:cs typeface="Trebuchet MS"/>
            </a:endParaRPr>
          </a:p>
          <a:p>
            <a:pPr algn="r" marR="106680">
              <a:lnSpc>
                <a:spcPct val="100000"/>
              </a:lnSpc>
              <a:tabLst>
                <a:tab pos="627380" algn="l"/>
              </a:tabLst>
            </a:pPr>
            <a:r>
              <a:rPr dirty="0" sz="2600" spc="-20">
                <a:latin typeface="Trebuchet MS"/>
                <a:cs typeface="Trebuchet MS"/>
              </a:rPr>
              <a:t>5.1.</a:t>
            </a:r>
            <a:r>
              <a:rPr dirty="0" sz="2600">
                <a:latin typeface="Trebuchet MS"/>
                <a:cs typeface="Trebuchet MS"/>
              </a:rPr>
              <a:t>	We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can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round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off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5.1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its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nearest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integer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which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is</a:t>
            </a:r>
            <a:endParaRPr sz="2600">
              <a:latin typeface="Trebuchet MS"/>
              <a:cs typeface="Trebuchet MS"/>
            </a:endParaRPr>
          </a:p>
          <a:p>
            <a:pPr algn="just" marL="616585" marR="106045">
              <a:lnSpc>
                <a:spcPct val="100000"/>
              </a:lnSpc>
            </a:pPr>
            <a:r>
              <a:rPr dirty="0" sz="2600">
                <a:latin typeface="Trebuchet MS"/>
                <a:cs typeface="Trebuchet MS"/>
              </a:rPr>
              <a:t>5.</a:t>
            </a:r>
            <a:r>
              <a:rPr dirty="0" sz="2600" spc="315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41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corresponding</a:t>
            </a:r>
            <a:r>
              <a:rPr dirty="0" sz="2600" spc="4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value</a:t>
            </a:r>
            <a:r>
              <a:rPr dirty="0" sz="2600" spc="4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from</a:t>
            </a:r>
            <a:r>
              <a:rPr dirty="0" sz="2600" spc="40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table</a:t>
            </a:r>
            <a:r>
              <a:rPr dirty="0" sz="2600" spc="40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40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21</a:t>
            </a:r>
            <a:r>
              <a:rPr dirty="0" sz="2600" spc="41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(10 </a:t>
            </a:r>
            <a:r>
              <a:rPr dirty="0" sz="2600" spc="-150">
                <a:latin typeface="Trebuchet MS"/>
                <a:cs typeface="Trebuchet MS"/>
              </a:rPr>
              <a:t>percentage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-195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observations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in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Table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2.4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have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6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value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of </a:t>
            </a:r>
            <a:r>
              <a:rPr dirty="0" sz="2600" spc="-50">
                <a:latin typeface="Trebuchet MS"/>
                <a:cs typeface="Trebuchet MS"/>
              </a:rPr>
              <a:t>less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than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or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equal</a:t>
            </a:r>
            <a:r>
              <a:rPr dirty="0" sz="2600" spc="-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 21).</a:t>
            </a:r>
            <a:r>
              <a:rPr dirty="0" sz="2600" spc="57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That</a:t>
            </a:r>
            <a:r>
              <a:rPr dirty="0" sz="2600" spc="-5">
                <a:latin typeface="Trebuchet MS"/>
                <a:cs typeface="Trebuchet MS"/>
              </a:rPr>
              <a:t> </a:t>
            </a:r>
            <a:r>
              <a:rPr dirty="0" sz="2600" spc="-265">
                <a:latin typeface="Trebuchet MS"/>
                <a:cs typeface="Trebuchet MS"/>
              </a:rPr>
              <a:t>is,</a:t>
            </a:r>
            <a:r>
              <a:rPr dirty="0" sz="2600" spc="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by 21 </a:t>
            </a:r>
            <a:r>
              <a:rPr dirty="0" sz="2600" spc="-120">
                <a:latin typeface="Trebuchet MS"/>
                <a:cs typeface="Trebuchet MS"/>
              </a:rPr>
              <a:t>hours,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10% </a:t>
            </a:r>
            <a:r>
              <a:rPr dirty="0" sz="2600" spc="-25">
                <a:latin typeface="Trebuchet MS"/>
                <a:cs typeface="Trebuchet MS"/>
              </a:rPr>
              <a:t>of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53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wire-</a:t>
            </a:r>
            <a:r>
              <a:rPr dirty="0" sz="2600">
                <a:latin typeface="Trebuchet MS"/>
                <a:cs typeface="Trebuchet MS"/>
              </a:rPr>
              <a:t>cuts</a:t>
            </a:r>
            <a:r>
              <a:rPr dirty="0" sz="2600" spc="53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will</a:t>
            </a:r>
            <a:r>
              <a:rPr dirty="0" sz="2600" spc="550">
                <a:latin typeface="Trebuchet MS"/>
                <a:cs typeface="Trebuchet MS"/>
              </a:rPr>
              <a:t> </a:t>
            </a:r>
            <a:r>
              <a:rPr dirty="0" sz="2600" spc="-270">
                <a:latin typeface="Trebuchet MS"/>
                <a:cs typeface="Trebuchet MS"/>
              </a:rPr>
              <a:t>fail.</a:t>
            </a:r>
            <a:r>
              <a:rPr dirty="0" sz="2600" spc="440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In</a:t>
            </a:r>
            <a:r>
              <a:rPr dirty="0" sz="2600" spc="54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asset</a:t>
            </a:r>
            <a:r>
              <a:rPr dirty="0" sz="2600" spc="54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management</a:t>
            </a:r>
            <a:r>
              <a:rPr dirty="0" sz="2600" spc="54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(and </a:t>
            </a:r>
            <a:r>
              <a:rPr dirty="0" sz="2600" spc="-175">
                <a:latin typeface="Trebuchet MS"/>
                <a:cs typeface="Trebuchet MS"/>
              </a:rPr>
              <a:t>reliability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theory),</a:t>
            </a:r>
            <a:r>
              <a:rPr dirty="0" sz="2600" spc="-33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this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value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is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called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P</a:t>
            </a:r>
            <a:r>
              <a:rPr dirty="0" baseline="-21241" sz="2550">
                <a:latin typeface="Trebuchet MS"/>
                <a:cs typeface="Trebuchet MS"/>
              </a:rPr>
              <a:t>10</a:t>
            </a:r>
            <a:r>
              <a:rPr dirty="0" baseline="-21241" sz="2550" spc="31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life.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4340" y="1162557"/>
            <a:ext cx="8411210" cy="444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 marR="457834">
              <a:lnSpc>
                <a:spcPct val="100000"/>
              </a:lnSpc>
              <a:spcBef>
                <a:spcPts val="105"/>
              </a:spcBef>
            </a:pPr>
            <a:r>
              <a:rPr dirty="0" sz="2600" spc="-150">
                <a:latin typeface="Trebuchet MS"/>
                <a:cs typeface="Trebuchet MS"/>
              </a:rPr>
              <a:t>Instead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rounding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value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obtained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from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215">
                <a:latin typeface="Trebuchet MS"/>
                <a:cs typeface="Trebuchet MS"/>
              </a:rPr>
              <a:t>Eq,</a:t>
            </a:r>
            <a:r>
              <a:rPr dirty="0" sz="2600" spc="-30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we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can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use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following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approximation:</a:t>
            </a:r>
            <a:endParaRPr sz="2600">
              <a:latin typeface="Trebuchet MS"/>
              <a:cs typeface="Trebuchet MS"/>
            </a:endParaRPr>
          </a:p>
          <a:p>
            <a:pPr marL="952500">
              <a:lnSpc>
                <a:spcPct val="100000"/>
              </a:lnSpc>
              <a:spcBef>
                <a:spcPts val="600"/>
              </a:spcBef>
            </a:pPr>
            <a:r>
              <a:rPr dirty="0" sz="2600" spc="-30" i="1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dirty="0" baseline="-21241" sz="2550" spc="-44">
                <a:solidFill>
                  <a:srgbClr val="C00000"/>
                </a:solidFill>
                <a:latin typeface="Trebuchet MS"/>
                <a:cs typeface="Trebuchet MS"/>
              </a:rPr>
              <a:t>10</a:t>
            </a:r>
            <a:r>
              <a:rPr dirty="0" baseline="-21241" sz="2550" spc="1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1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10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×</a:t>
            </a:r>
            <a:r>
              <a:rPr dirty="0" sz="2600" spc="-12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(51)/100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5.1</a:t>
            </a:r>
            <a:endParaRPr sz="2600">
              <a:latin typeface="Trebuchet MS"/>
              <a:cs typeface="Trebuchet MS"/>
            </a:endParaRPr>
          </a:p>
          <a:p>
            <a:pPr marL="38100" marR="30480">
              <a:lnSpc>
                <a:spcPct val="100000"/>
              </a:lnSpc>
              <a:spcBef>
                <a:spcPts val="600"/>
              </a:spcBef>
              <a:tabLst>
                <a:tab pos="1405255" algn="l"/>
              </a:tabLst>
            </a:pPr>
            <a:r>
              <a:rPr dirty="0" sz="2600" spc="-185">
                <a:latin typeface="Trebuchet MS"/>
                <a:cs typeface="Trebuchet MS"/>
              </a:rPr>
              <a:t>Value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20">
                <a:latin typeface="Trebuchet MS"/>
                <a:cs typeface="Trebuchet MS"/>
              </a:rPr>
              <a:t>at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5</a:t>
            </a:r>
            <a:r>
              <a:rPr dirty="0" baseline="26143" sz="2550">
                <a:latin typeface="Trebuchet MS"/>
                <a:cs typeface="Trebuchet MS"/>
              </a:rPr>
              <a:t>th</a:t>
            </a:r>
            <a:r>
              <a:rPr dirty="0" baseline="26143" sz="2550" spc="13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position</a:t>
            </a:r>
            <a:r>
              <a:rPr dirty="0" sz="2600" spc="-85">
                <a:latin typeface="Trebuchet MS"/>
                <a:cs typeface="Trebuchet MS"/>
              </a:rPr>
              <a:t> is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21.</a:t>
            </a:r>
            <a:r>
              <a:rPr dirty="0" sz="2600" spc="-1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Value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20">
                <a:latin typeface="Trebuchet MS"/>
                <a:cs typeface="Trebuchet MS"/>
              </a:rPr>
              <a:t>at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position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5.1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is </a:t>
            </a:r>
            <a:r>
              <a:rPr dirty="0" sz="2600" spc="-155">
                <a:latin typeface="Trebuchet MS"/>
                <a:cs typeface="Trebuchet MS"/>
              </a:rPr>
              <a:t>approximated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as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21</a:t>
            </a:r>
            <a:r>
              <a:rPr dirty="0" sz="2600" spc="-120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+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0.1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×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(value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20">
                <a:latin typeface="Trebuchet MS"/>
                <a:cs typeface="Trebuchet MS"/>
              </a:rPr>
              <a:t>at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6</a:t>
            </a:r>
            <a:r>
              <a:rPr dirty="0" baseline="26143" sz="2550">
                <a:latin typeface="Trebuchet MS"/>
                <a:cs typeface="Trebuchet MS"/>
              </a:rPr>
              <a:t>th</a:t>
            </a:r>
            <a:r>
              <a:rPr dirty="0" baseline="26143" sz="2550" spc="284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position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value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20">
                <a:latin typeface="Trebuchet MS"/>
                <a:cs typeface="Trebuchet MS"/>
              </a:rPr>
              <a:t>at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5</a:t>
            </a:r>
            <a:r>
              <a:rPr dirty="0" baseline="26143" sz="2550" spc="-37">
                <a:latin typeface="Trebuchet MS"/>
                <a:cs typeface="Trebuchet MS"/>
              </a:rPr>
              <a:t>th </a:t>
            </a:r>
            <a:r>
              <a:rPr dirty="0" sz="2600" spc="-10">
                <a:latin typeface="Trebuchet MS"/>
                <a:cs typeface="Trebuchet MS"/>
              </a:rPr>
              <a:t>position)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21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+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0.1(1)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21.1</a:t>
            </a:r>
            <a:endParaRPr sz="2600">
              <a:latin typeface="Trebuchet MS"/>
              <a:cs typeface="Trebuchet MS"/>
            </a:endParaRPr>
          </a:p>
          <a:p>
            <a:pPr marL="3096895">
              <a:lnSpc>
                <a:spcPct val="100000"/>
              </a:lnSpc>
              <a:spcBef>
                <a:spcPts val="605"/>
              </a:spcBef>
            </a:pPr>
            <a:r>
              <a:rPr dirty="0" sz="2600" spc="-30" i="1">
                <a:latin typeface="Trebuchet MS"/>
                <a:cs typeface="Trebuchet MS"/>
              </a:rPr>
              <a:t>P</a:t>
            </a:r>
            <a:r>
              <a:rPr dirty="0" baseline="-21241" sz="2550" spc="-44">
                <a:latin typeface="Trebuchet MS"/>
                <a:cs typeface="Trebuchet MS"/>
              </a:rPr>
              <a:t>90</a:t>
            </a:r>
            <a:r>
              <a:rPr dirty="0" baseline="-21241" sz="2550" spc="165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90</a:t>
            </a:r>
            <a:r>
              <a:rPr dirty="0" sz="2600" spc="-120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×</a:t>
            </a:r>
            <a:r>
              <a:rPr dirty="0" sz="2600" spc="-12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51/100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12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45.9</a:t>
            </a:r>
            <a:endParaRPr sz="26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dirty="0" sz="2600" spc="-70">
                <a:latin typeface="Trebuchet MS"/>
                <a:cs typeface="Trebuchet MS"/>
              </a:rPr>
              <a:t>The</a:t>
            </a:r>
            <a:r>
              <a:rPr dirty="0" sz="2600" spc="-13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value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20">
                <a:latin typeface="Trebuchet MS"/>
                <a:cs typeface="Trebuchet MS"/>
              </a:rPr>
              <a:t>at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position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45</a:t>
            </a:r>
            <a:r>
              <a:rPr dirty="0" sz="2600" spc="-12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90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and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220">
                <a:latin typeface="Trebuchet MS"/>
                <a:cs typeface="Trebuchet MS"/>
              </a:rPr>
              <a:t>at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position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45.9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is</a:t>
            </a:r>
            <a:endParaRPr sz="2600">
              <a:latin typeface="Trebuchet MS"/>
              <a:cs typeface="Trebuchet MS"/>
            </a:endParaRPr>
          </a:p>
          <a:p>
            <a:pPr marL="2982595">
              <a:lnSpc>
                <a:spcPct val="100000"/>
              </a:lnSpc>
              <a:spcBef>
                <a:spcPts val="600"/>
              </a:spcBef>
            </a:pPr>
            <a:r>
              <a:rPr dirty="0" sz="2600" spc="-10">
                <a:latin typeface="Trebuchet MS"/>
                <a:cs typeface="Trebuchet MS"/>
              </a:rPr>
              <a:t>90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+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0.9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×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(3)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92.7</a:t>
            </a:r>
            <a:endParaRPr sz="26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dirty="0" sz="2600" spc="-114">
                <a:latin typeface="Trebuchet MS"/>
                <a:cs typeface="Trebuchet MS"/>
              </a:rPr>
              <a:t>That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is,</a:t>
            </a:r>
            <a:r>
              <a:rPr dirty="0" sz="2600" spc="-310"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90%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wire-cuts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will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250">
                <a:latin typeface="Trebuchet MS"/>
                <a:cs typeface="Trebuchet MS"/>
              </a:rPr>
              <a:t>fail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by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92.7</a:t>
            </a:r>
            <a:r>
              <a:rPr dirty="0" sz="2600" spc="-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C00000"/>
                </a:solidFill>
                <a:latin typeface="Trebuchet MS"/>
                <a:cs typeface="Trebuchet MS"/>
              </a:rPr>
              <a:t>hours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3544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 spc="275">
                <a:latin typeface="Cambria"/>
                <a:cs typeface="Cambria"/>
              </a:rPr>
              <a:t>Contd…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196644" y="1014730"/>
            <a:ext cx="44386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3888" sz="3900" spc="-37" i="1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dirty="0" sz="1700" spc="-25">
                <a:solidFill>
                  <a:srgbClr val="C00000"/>
                </a:solidFill>
                <a:latin typeface="Trebuchet MS"/>
                <a:cs typeface="Trebuchet MS"/>
              </a:rPr>
              <a:t>25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737614" y="834897"/>
            <a:ext cx="505459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17094" sz="3900" spc="-30">
                <a:latin typeface="Trebuchet MS"/>
                <a:cs typeface="Trebuchet MS"/>
              </a:rPr>
              <a:t>(1</a:t>
            </a:r>
            <a:r>
              <a:rPr dirty="0" sz="1700" spc="-20">
                <a:latin typeface="Trebuchet MS"/>
                <a:cs typeface="Trebuchet MS"/>
              </a:rPr>
              <a:t>st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28417" y="933957"/>
            <a:ext cx="633793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353820" algn="l"/>
                <a:tab pos="1841500" algn="l"/>
                <a:tab pos="2447925" algn="l"/>
                <a:tab pos="2815590" algn="l"/>
                <a:tab pos="3318510" algn="l"/>
                <a:tab pos="3685540" algn="l"/>
                <a:tab pos="4777105" algn="l"/>
                <a:tab pos="5144770" algn="l"/>
                <a:tab pos="6226810" algn="l"/>
              </a:tabLst>
            </a:pPr>
            <a:r>
              <a:rPr dirty="0" sz="2600" spc="-10">
                <a:latin typeface="Trebuchet MS"/>
                <a:cs typeface="Trebuchet MS"/>
              </a:rPr>
              <a:t>Quartile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or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 i="1">
                <a:latin typeface="Trebuchet MS"/>
                <a:cs typeface="Trebuchet MS"/>
              </a:rPr>
              <a:t>Q</a:t>
            </a:r>
            <a:r>
              <a:rPr dirty="0" baseline="-21241" sz="2550" spc="-37">
                <a:latin typeface="Trebuchet MS"/>
                <a:cs typeface="Trebuchet MS"/>
              </a:rPr>
              <a:t>1</a:t>
            </a:r>
            <a:r>
              <a:rPr dirty="0" sz="2600" spc="-25">
                <a:latin typeface="Trebuchet MS"/>
                <a:cs typeface="Trebuchet MS"/>
              </a:rPr>
              <a:t>)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95">
                <a:latin typeface="Trebuchet MS"/>
                <a:cs typeface="Trebuchet MS"/>
              </a:rPr>
              <a:t>=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25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95">
                <a:latin typeface="Trebuchet MS"/>
                <a:cs typeface="Trebuchet MS"/>
              </a:rPr>
              <a:t>×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51/100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95">
                <a:latin typeface="Trebuchet MS"/>
                <a:cs typeface="Trebuchet MS"/>
              </a:rPr>
              <a:t>=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12.75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430">
                <a:latin typeface="Trebuchet MS"/>
                <a:cs typeface="Trebuchet MS"/>
              </a:rPr>
              <a:t>,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58544" y="1329893"/>
            <a:ext cx="7514590" cy="4523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dirty="0" sz="2600" spc="-185">
                <a:latin typeface="Trebuchet MS"/>
                <a:cs typeface="Trebuchet MS"/>
              </a:rPr>
              <a:t>Value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20">
                <a:latin typeface="Trebuchet MS"/>
                <a:cs typeface="Trebuchet MS"/>
              </a:rPr>
              <a:t>at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12</a:t>
            </a:r>
            <a:r>
              <a:rPr dirty="0" baseline="26143" sz="2550" spc="-37">
                <a:latin typeface="Trebuchet MS"/>
                <a:cs typeface="Trebuchet MS"/>
              </a:rPr>
              <a:t>th</a:t>
            </a:r>
            <a:r>
              <a:rPr dirty="0" baseline="26143" sz="2550" spc="112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position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is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33,</a:t>
            </a:r>
            <a:r>
              <a:rPr dirty="0" sz="2600" spc="-33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so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76200" marR="68580">
              <a:lnSpc>
                <a:spcPct val="100000"/>
              </a:lnSpc>
            </a:pPr>
            <a:r>
              <a:rPr dirty="0" sz="2600" i="1">
                <a:latin typeface="Trebuchet MS"/>
                <a:cs typeface="Trebuchet MS"/>
              </a:rPr>
              <a:t>P</a:t>
            </a:r>
            <a:r>
              <a:rPr dirty="0" baseline="-21241" sz="2550">
                <a:latin typeface="Trebuchet MS"/>
                <a:cs typeface="Trebuchet MS"/>
              </a:rPr>
              <a:t>25</a:t>
            </a:r>
            <a:r>
              <a:rPr dirty="0" baseline="-21241" sz="2550" spc="367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33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+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0.75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(value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at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13</a:t>
            </a:r>
            <a:r>
              <a:rPr dirty="0" baseline="26143" sz="2550">
                <a:latin typeface="Trebuchet MS"/>
                <a:cs typeface="Trebuchet MS"/>
              </a:rPr>
              <a:t>th</a:t>
            </a:r>
            <a:r>
              <a:rPr dirty="0" baseline="26143" sz="2550" spc="359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position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value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at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12</a:t>
            </a:r>
            <a:r>
              <a:rPr dirty="0" baseline="26143" sz="2550" spc="-30">
                <a:latin typeface="Trebuchet MS"/>
                <a:cs typeface="Trebuchet MS"/>
              </a:rPr>
              <a:t>th </a:t>
            </a:r>
            <a:r>
              <a:rPr dirty="0" sz="2600" spc="-100">
                <a:latin typeface="Trebuchet MS"/>
                <a:cs typeface="Trebuchet MS"/>
              </a:rPr>
              <a:t>position)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33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+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0.75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(1)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33.75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2600">
              <a:latin typeface="Trebuchet MS"/>
              <a:cs typeface="Trebuchet MS"/>
            </a:endParaRPr>
          </a:p>
          <a:p>
            <a:pPr marL="76200" marR="1145540">
              <a:lnSpc>
                <a:spcPct val="119300"/>
              </a:lnSpc>
              <a:tabLst>
                <a:tab pos="3620770" algn="l"/>
              </a:tabLst>
            </a:pPr>
            <a:r>
              <a:rPr dirty="0" sz="2600" spc="-30" i="1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dirty="0" baseline="-21241" sz="2550" spc="-44">
                <a:solidFill>
                  <a:srgbClr val="C00000"/>
                </a:solidFill>
                <a:latin typeface="Trebuchet MS"/>
                <a:cs typeface="Trebuchet MS"/>
              </a:rPr>
              <a:t>75</a:t>
            </a:r>
            <a:r>
              <a:rPr dirty="0" baseline="-21241" sz="2550" spc="37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(3</a:t>
            </a:r>
            <a:r>
              <a:rPr dirty="0" baseline="26143" sz="2550" spc="-15">
                <a:latin typeface="Trebuchet MS"/>
                <a:cs typeface="Trebuchet MS"/>
              </a:rPr>
              <a:t>rd</a:t>
            </a:r>
            <a:r>
              <a:rPr dirty="0" baseline="26143" sz="2550" spc="165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Quartile</a:t>
            </a:r>
            <a:r>
              <a:rPr dirty="0" sz="2600" spc="-1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or</a:t>
            </a:r>
            <a:r>
              <a:rPr dirty="0" sz="2600" spc="-165">
                <a:latin typeface="Trebuchet MS"/>
                <a:cs typeface="Trebuchet MS"/>
              </a:rPr>
              <a:t> </a:t>
            </a:r>
            <a:r>
              <a:rPr dirty="0" sz="2600" spc="-45" i="1">
                <a:latin typeface="Trebuchet MS"/>
                <a:cs typeface="Trebuchet MS"/>
              </a:rPr>
              <a:t>Q</a:t>
            </a:r>
            <a:r>
              <a:rPr dirty="0" baseline="-21241" sz="2550" spc="-67">
                <a:latin typeface="Trebuchet MS"/>
                <a:cs typeface="Trebuchet MS"/>
              </a:rPr>
              <a:t>3</a:t>
            </a:r>
            <a:r>
              <a:rPr dirty="0" sz="2600" spc="-45">
                <a:latin typeface="Trebuchet MS"/>
                <a:cs typeface="Trebuchet MS"/>
              </a:rPr>
              <a:t>)</a:t>
            </a:r>
            <a:r>
              <a:rPr dirty="0" sz="2600" spc="-155">
                <a:latin typeface="Trebuchet MS"/>
                <a:cs typeface="Trebuchet MS"/>
              </a:rPr>
              <a:t> </a:t>
            </a:r>
            <a:r>
              <a:rPr dirty="0" sz="2600" spc="85">
                <a:latin typeface="Trebuchet MS"/>
                <a:cs typeface="Trebuchet MS"/>
              </a:rPr>
              <a:t>=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75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×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51/100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38.25 </a:t>
            </a:r>
            <a:r>
              <a:rPr dirty="0" sz="2600" spc="-185">
                <a:latin typeface="Trebuchet MS"/>
                <a:cs typeface="Trebuchet MS"/>
              </a:rPr>
              <a:t>Value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20">
                <a:latin typeface="Trebuchet MS"/>
                <a:cs typeface="Trebuchet MS"/>
              </a:rPr>
              <a:t>at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38</a:t>
            </a:r>
            <a:r>
              <a:rPr dirty="0" baseline="26143" sz="2550" spc="-30">
                <a:latin typeface="Trebuchet MS"/>
                <a:cs typeface="Trebuchet MS"/>
              </a:rPr>
              <a:t>th</a:t>
            </a:r>
            <a:r>
              <a:rPr dirty="0" baseline="26143" sz="2550" spc="112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position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175">
                <a:latin typeface="Trebuchet MS"/>
                <a:cs typeface="Trebuchet MS"/>
              </a:rPr>
              <a:t>86,</a:t>
            </a:r>
            <a:r>
              <a:rPr dirty="0" sz="2600" spc="-33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so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marL="76200" marR="68580">
              <a:lnSpc>
                <a:spcPct val="100000"/>
              </a:lnSpc>
            </a:pPr>
            <a:r>
              <a:rPr dirty="0" sz="2600" i="1">
                <a:latin typeface="Trebuchet MS"/>
                <a:cs typeface="Trebuchet MS"/>
              </a:rPr>
              <a:t>P</a:t>
            </a:r>
            <a:r>
              <a:rPr dirty="0" baseline="-21241" sz="2550">
                <a:latin typeface="Trebuchet MS"/>
                <a:cs typeface="Trebuchet MS"/>
              </a:rPr>
              <a:t>75</a:t>
            </a:r>
            <a:r>
              <a:rPr dirty="0" baseline="-21241" sz="2550" spc="367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86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+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0.25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(value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at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39</a:t>
            </a:r>
            <a:r>
              <a:rPr dirty="0" baseline="26143" sz="2550">
                <a:latin typeface="Trebuchet MS"/>
                <a:cs typeface="Trebuchet MS"/>
              </a:rPr>
              <a:t>th</a:t>
            </a:r>
            <a:r>
              <a:rPr dirty="0" baseline="26143" sz="2550" spc="352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position</a:t>
            </a:r>
            <a:r>
              <a:rPr dirty="0" sz="2600" spc="-10">
                <a:latin typeface="Trebuchet MS"/>
                <a:cs typeface="Trebuchet MS"/>
              </a:rPr>
              <a:t> </a:t>
            </a:r>
            <a:r>
              <a:rPr dirty="0" sz="2600" spc="350">
                <a:latin typeface="Trebuchet MS"/>
                <a:cs typeface="Trebuchet MS"/>
              </a:rPr>
              <a:t>–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value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at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38</a:t>
            </a:r>
            <a:r>
              <a:rPr dirty="0" baseline="26143" sz="2550" spc="-30">
                <a:latin typeface="Trebuchet MS"/>
                <a:cs typeface="Trebuchet MS"/>
              </a:rPr>
              <a:t>th </a:t>
            </a:r>
            <a:r>
              <a:rPr dirty="0" sz="2600" spc="-100">
                <a:latin typeface="Trebuchet MS"/>
                <a:cs typeface="Trebuchet MS"/>
              </a:rPr>
              <a:t>position)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86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+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0.25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(0)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145">
                <a:latin typeface="Trebuchet MS"/>
                <a:cs typeface="Trebuchet MS"/>
              </a:rPr>
              <a:t>=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86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5736" rIns="0" bIns="0" rtlCol="0" vert="horz">
            <a:spAutoFit/>
          </a:bodyPr>
          <a:lstStyle/>
          <a:p>
            <a:pPr marL="2174240">
              <a:lnSpc>
                <a:spcPct val="100000"/>
              </a:lnSpc>
              <a:spcBef>
                <a:spcPts val="95"/>
              </a:spcBef>
            </a:pPr>
            <a:r>
              <a:rPr dirty="0" spc="135">
                <a:latin typeface="Cambria"/>
                <a:cs typeface="Cambria"/>
              </a:rPr>
              <a:t>Measures</a:t>
            </a:r>
            <a:r>
              <a:rPr dirty="0" spc="345">
                <a:latin typeface="Cambria"/>
                <a:cs typeface="Cambria"/>
              </a:rPr>
              <a:t> </a:t>
            </a:r>
            <a:r>
              <a:rPr dirty="0" spc="135">
                <a:latin typeface="Cambria"/>
                <a:cs typeface="Cambria"/>
              </a:rPr>
              <a:t>of</a:t>
            </a:r>
            <a:r>
              <a:rPr dirty="0" spc="345">
                <a:latin typeface="Cambria"/>
                <a:cs typeface="Cambria"/>
              </a:rPr>
              <a:t> </a:t>
            </a:r>
            <a:r>
              <a:rPr dirty="0" spc="130">
                <a:latin typeface="Cambria"/>
                <a:cs typeface="Cambria"/>
              </a:rPr>
              <a:t>Variation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2357"/>
            <a:ext cx="807275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 spc="305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Calibri"/>
                <a:cs typeface="Calibri"/>
              </a:rPr>
              <a:t>Predictive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analytics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techniques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such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regression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 spc="-80">
                <a:latin typeface="Calibri"/>
                <a:cs typeface="Calibri"/>
              </a:rPr>
              <a:t>attempt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765">
                <a:latin typeface="Calibri"/>
                <a:cs typeface="Calibri"/>
              </a:rPr>
              <a:t>t</a:t>
            </a:r>
            <a:r>
              <a:rPr dirty="0" sz="2400" spc="-76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 explain</a:t>
            </a:r>
            <a:r>
              <a:rPr dirty="0" sz="2400" spc="3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variation</a:t>
            </a:r>
            <a:r>
              <a:rPr dirty="0" sz="2400" spc="3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3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outcome</a:t>
            </a:r>
            <a:r>
              <a:rPr dirty="0" sz="2400" spc="3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3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(Y)</a:t>
            </a:r>
            <a:r>
              <a:rPr dirty="0" sz="2400" spc="3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3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predictor </a:t>
            </a:r>
            <a:r>
              <a:rPr dirty="0" sz="2400">
                <a:latin typeface="Calibri"/>
                <a:cs typeface="Calibri"/>
              </a:rPr>
              <a:t>variables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(X)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2406522"/>
            <a:ext cx="1575435" cy="118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4450">
              <a:lnSpc>
                <a:spcPct val="100000"/>
              </a:lnSpc>
              <a:spcBef>
                <a:spcPts val="100"/>
              </a:spcBef>
              <a:tabLst>
                <a:tab pos="272415" algn="l"/>
              </a:tabLst>
            </a:pPr>
            <a:r>
              <a:rPr dirty="0" sz="1800" spc="146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0">
                <a:latin typeface="Calibri"/>
                <a:cs typeface="Calibri"/>
              </a:rPr>
              <a:t>Variabilit</a:t>
            </a:r>
            <a:r>
              <a:rPr dirty="0" sz="2400" spc="-3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measures:</a:t>
            </a:r>
            <a:endParaRPr sz="24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505"/>
              </a:spcBef>
              <a:tabLst>
                <a:tab pos="561340" algn="l"/>
              </a:tabLst>
            </a:pPr>
            <a:r>
              <a:rPr dirty="0" sz="1800" spc="1510">
                <a:solidFill>
                  <a:srgbClr val="9FB8CD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464652"/>
                </a:solidFill>
                <a:latin typeface="Calibri"/>
                <a:cs typeface="Calibri"/>
              </a:rPr>
              <a:t>Range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58314" y="2406522"/>
            <a:ext cx="6348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1085850" algn="l"/>
                <a:tab pos="1847850" algn="l"/>
                <a:tab pos="2251710" algn="l"/>
                <a:tab pos="3700779" algn="l"/>
                <a:tab pos="4568825" algn="l"/>
                <a:tab pos="5198110" algn="l"/>
              </a:tabLst>
            </a:pPr>
            <a:r>
              <a:rPr dirty="0" sz="2400" spc="-25">
                <a:latin typeface="Calibri"/>
                <a:cs typeface="Calibri"/>
              </a:rPr>
              <a:t>in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data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is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measured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using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following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10259" y="3569208"/>
            <a:ext cx="3844290" cy="131254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87020" algn="l"/>
              </a:tabLst>
            </a:pPr>
            <a:r>
              <a:rPr dirty="0" sz="1800" spc="1510">
                <a:solidFill>
                  <a:srgbClr val="9FB8CD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5">
                <a:solidFill>
                  <a:srgbClr val="464652"/>
                </a:solidFill>
                <a:latin typeface="Calibri"/>
                <a:cs typeface="Calibri"/>
              </a:rPr>
              <a:t>Inter-</a:t>
            </a:r>
            <a:r>
              <a:rPr dirty="0" sz="2400" spc="-5">
                <a:solidFill>
                  <a:srgbClr val="464652"/>
                </a:solidFill>
                <a:latin typeface="Calibri"/>
                <a:cs typeface="Calibri"/>
              </a:rPr>
              <a:t>Quartile</a:t>
            </a:r>
            <a:r>
              <a:rPr dirty="0" sz="2400" spc="-20">
                <a:solidFill>
                  <a:srgbClr val="464652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64652"/>
                </a:solidFill>
                <a:latin typeface="Calibri"/>
                <a:cs typeface="Calibri"/>
              </a:rPr>
              <a:t>Distance</a:t>
            </a:r>
            <a:r>
              <a:rPr dirty="0" sz="2400" spc="-25">
                <a:solidFill>
                  <a:srgbClr val="464652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64652"/>
                </a:solidFill>
                <a:latin typeface="Calibri"/>
                <a:cs typeface="Calibri"/>
              </a:rPr>
              <a:t>(IQD)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87020" algn="l"/>
              </a:tabLst>
            </a:pPr>
            <a:r>
              <a:rPr dirty="0" sz="1800" spc="1510">
                <a:solidFill>
                  <a:srgbClr val="9FB8CD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30">
                <a:solidFill>
                  <a:srgbClr val="464652"/>
                </a:solidFill>
                <a:latin typeface="Calibri"/>
                <a:cs typeface="Calibri"/>
              </a:rPr>
              <a:t>Variance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87020" algn="l"/>
              </a:tabLst>
            </a:pPr>
            <a:r>
              <a:rPr dirty="0" sz="1800" spc="1510">
                <a:solidFill>
                  <a:srgbClr val="9FB8CD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9FB8CD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0">
                <a:solidFill>
                  <a:srgbClr val="464652"/>
                </a:solidFill>
                <a:latin typeface="Calibri"/>
                <a:cs typeface="Calibri"/>
              </a:rPr>
              <a:t>Standard</a:t>
            </a:r>
            <a:r>
              <a:rPr dirty="0" sz="2400" spc="-25">
                <a:solidFill>
                  <a:srgbClr val="464652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64652"/>
                </a:solidFill>
                <a:latin typeface="Calibri"/>
                <a:cs typeface="Calibri"/>
              </a:rPr>
              <a:t>Deviation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97840" y="461077"/>
            <a:ext cx="8147684" cy="3735704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dirty="0" sz="2800" spc="200" b="1">
                <a:solidFill>
                  <a:srgbClr val="C00000"/>
                </a:solidFill>
                <a:latin typeface="Cambria"/>
                <a:cs typeface="Cambria"/>
              </a:rPr>
              <a:t>Range,</a:t>
            </a:r>
            <a:r>
              <a:rPr dirty="0" sz="2800" spc="34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95" b="1">
                <a:solidFill>
                  <a:srgbClr val="C00000"/>
                </a:solidFill>
                <a:latin typeface="Cambria"/>
                <a:cs typeface="Cambria"/>
              </a:rPr>
              <a:t>IQD</a:t>
            </a:r>
            <a:r>
              <a:rPr dirty="0" sz="2800" spc="34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40" b="1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dirty="0" sz="2800" spc="32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40" b="1">
                <a:solidFill>
                  <a:srgbClr val="C00000"/>
                </a:solidFill>
                <a:latin typeface="Cambria"/>
                <a:cs typeface="Cambria"/>
              </a:rPr>
              <a:t>Variance</a:t>
            </a:r>
            <a:endParaRPr sz="2800">
              <a:latin typeface="Cambria"/>
              <a:cs typeface="Cambria"/>
            </a:endParaRPr>
          </a:p>
          <a:p>
            <a:pPr algn="just" marL="323215" marR="40005" indent="-273050">
              <a:lnSpc>
                <a:spcPct val="100000"/>
              </a:lnSpc>
              <a:spcBef>
                <a:spcPts val="1340"/>
              </a:spcBef>
              <a:tabLst>
                <a:tab pos="3232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34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Range</a:t>
            </a:r>
            <a:r>
              <a:rPr dirty="0" sz="2600" spc="-3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the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difference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between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maximum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and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535">
                <a:latin typeface="Trebuchet MS"/>
                <a:cs typeface="Trebuchet MS"/>
              </a:rPr>
              <a:t>minimu</a:t>
            </a:r>
            <a:r>
              <a:rPr dirty="0" sz="2600" spc="-535">
                <a:latin typeface="Trebuchet MS"/>
                <a:cs typeface="Trebuchet MS"/>
              </a:rPr>
              <a:t>m</a:t>
            </a:r>
            <a:r>
              <a:rPr dirty="0" sz="2600" spc="-535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value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of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data.</a:t>
            </a:r>
            <a:r>
              <a:rPr dirty="0" sz="2600" spc="17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It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captures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data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spread.</a:t>
            </a:r>
            <a:endParaRPr sz="2600">
              <a:latin typeface="Trebuchet MS"/>
              <a:cs typeface="Trebuchet MS"/>
            </a:endParaRPr>
          </a:p>
          <a:p>
            <a:pPr algn="just" marL="323215" marR="44450" indent="-273050">
              <a:lnSpc>
                <a:spcPct val="100000"/>
              </a:lnSpc>
              <a:spcBef>
                <a:spcPts val="605"/>
              </a:spcBef>
              <a:tabLst>
                <a:tab pos="3232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155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Inter-</a:t>
            </a:r>
            <a:r>
              <a:rPr dirty="0" sz="2600" spc="-25">
                <a:solidFill>
                  <a:srgbClr val="C00000"/>
                </a:solidFill>
                <a:latin typeface="Trebuchet MS"/>
                <a:cs typeface="Trebuchet MS"/>
              </a:rPr>
              <a:t>quartile</a:t>
            </a:r>
            <a:r>
              <a:rPr dirty="0" sz="2600" spc="2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C00000"/>
                </a:solidFill>
                <a:latin typeface="Trebuchet MS"/>
                <a:cs typeface="Trebuchet MS"/>
              </a:rPr>
              <a:t>distance</a:t>
            </a:r>
            <a:r>
              <a:rPr dirty="0" sz="2600" spc="2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(IQD),</a:t>
            </a:r>
            <a:r>
              <a:rPr dirty="0" sz="2600" spc="9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also</a:t>
            </a:r>
            <a:r>
              <a:rPr dirty="0" sz="2600" spc="25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called</a:t>
            </a:r>
            <a:r>
              <a:rPr dirty="0" sz="2600" spc="25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inter-</a:t>
            </a:r>
            <a:r>
              <a:rPr dirty="0" sz="2600" spc="-475">
                <a:latin typeface="Trebuchet MS"/>
                <a:cs typeface="Trebuchet MS"/>
              </a:rPr>
              <a:t>quartil</a:t>
            </a:r>
            <a:r>
              <a:rPr dirty="0" sz="2600" spc="-475">
                <a:latin typeface="Trebuchet MS"/>
                <a:cs typeface="Trebuchet MS"/>
              </a:rPr>
              <a:t>e</a:t>
            </a:r>
            <a:r>
              <a:rPr dirty="0" sz="2600" spc="-47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range</a:t>
            </a:r>
            <a:r>
              <a:rPr dirty="0" sz="2600" spc="5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(IQR)</a:t>
            </a:r>
            <a:r>
              <a:rPr dirty="0" sz="2600" spc="57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570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58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measure</a:t>
            </a:r>
            <a:r>
              <a:rPr dirty="0" sz="2600" spc="57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57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58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distance</a:t>
            </a:r>
            <a:r>
              <a:rPr dirty="0" sz="2600" spc="57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between </a:t>
            </a:r>
            <a:r>
              <a:rPr dirty="0" sz="2600" spc="-75">
                <a:latin typeface="Trebuchet MS"/>
                <a:cs typeface="Trebuchet MS"/>
              </a:rPr>
              <a:t>Quartile</a:t>
            </a:r>
            <a:r>
              <a:rPr dirty="0" sz="2600" spc="-12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1</a:t>
            </a:r>
            <a:r>
              <a:rPr dirty="0" sz="2600" spc="-13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(</a:t>
            </a:r>
            <a:r>
              <a:rPr dirty="0" sz="2600" spc="-65" i="1">
                <a:latin typeface="Trebuchet MS"/>
                <a:cs typeface="Trebuchet MS"/>
              </a:rPr>
              <a:t>Q</a:t>
            </a:r>
            <a:r>
              <a:rPr dirty="0" baseline="-21241" sz="2550" spc="-97">
                <a:latin typeface="Trebuchet MS"/>
                <a:cs typeface="Trebuchet MS"/>
              </a:rPr>
              <a:t>1</a:t>
            </a:r>
            <a:r>
              <a:rPr dirty="0" sz="2600" spc="-65">
                <a:latin typeface="Trebuchet MS"/>
                <a:cs typeface="Trebuchet MS"/>
              </a:rPr>
              <a:t>)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and</a:t>
            </a:r>
            <a:r>
              <a:rPr dirty="0" sz="2600" spc="-80">
                <a:latin typeface="Trebuchet MS"/>
                <a:cs typeface="Trebuchet MS"/>
              </a:rPr>
              <a:t> Quartile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3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(</a:t>
            </a:r>
            <a:r>
              <a:rPr dirty="0" sz="2600" spc="-20" i="1">
                <a:latin typeface="Trebuchet MS"/>
                <a:cs typeface="Trebuchet MS"/>
              </a:rPr>
              <a:t>Q</a:t>
            </a:r>
            <a:r>
              <a:rPr dirty="0" baseline="-21241" sz="2550" spc="-30">
                <a:latin typeface="Trebuchet MS"/>
                <a:cs typeface="Trebuchet MS"/>
              </a:rPr>
              <a:t>3</a:t>
            </a:r>
            <a:r>
              <a:rPr dirty="0" sz="2600" spc="-20">
                <a:latin typeface="Trebuchet MS"/>
                <a:cs typeface="Trebuchet MS"/>
              </a:rPr>
              <a:t>)</a:t>
            </a:r>
            <a:endParaRPr sz="2600">
              <a:latin typeface="Trebuchet MS"/>
              <a:cs typeface="Trebuchet MS"/>
            </a:endParaRPr>
          </a:p>
          <a:p>
            <a:pPr algn="just" marL="323215" marR="43180" indent="-273050">
              <a:lnSpc>
                <a:spcPts val="3130"/>
              </a:lnSpc>
              <a:spcBef>
                <a:spcPts val="695"/>
              </a:spcBef>
              <a:tabLst>
                <a:tab pos="3232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245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Variance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-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65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measure</a:t>
            </a:r>
            <a:r>
              <a:rPr dirty="0" sz="2600" spc="-1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 </a:t>
            </a:r>
            <a:r>
              <a:rPr dirty="0" sz="2600" spc="-145">
                <a:latin typeface="Trebuchet MS"/>
                <a:cs typeface="Trebuchet MS"/>
              </a:rPr>
              <a:t>variability</a:t>
            </a:r>
            <a:r>
              <a:rPr dirty="0" sz="2600">
                <a:latin typeface="Trebuchet MS"/>
                <a:cs typeface="Trebuchet MS"/>
              </a:rPr>
              <a:t> in</a:t>
            </a:r>
            <a:r>
              <a:rPr dirty="0" sz="2600" spc="1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the</a:t>
            </a:r>
            <a:r>
              <a:rPr dirty="0" sz="2600" spc="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data</a:t>
            </a:r>
            <a:r>
              <a:rPr dirty="0" sz="2600" spc="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from</a:t>
            </a:r>
            <a:r>
              <a:rPr dirty="0" sz="2600">
                <a:latin typeface="Trebuchet MS"/>
                <a:cs typeface="Trebuchet MS"/>
              </a:rPr>
              <a:t> </a:t>
            </a:r>
            <a:r>
              <a:rPr dirty="0" sz="2600" spc="-1025">
                <a:latin typeface="Trebuchet MS"/>
                <a:cs typeface="Trebuchet MS"/>
              </a:rPr>
              <a:t>th</a:t>
            </a:r>
            <a:r>
              <a:rPr dirty="0" sz="2600" spc="-1025">
                <a:latin typeface="Trebuchet MS"/>
                <a:cs typeface="Trebuchet MS"/>
              </a:rPr>
              <a:t>e</a:t>
            </a:r>
            <a:r>
              <a:rPr dirty="0" sz="2600" spc="-175">
                <a:latin typeface="Trebuchet MS"/>
                <a:cs typeface="Trebuchet MS"/>
              </a:rPr>
              <a:t> mean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value.Variance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for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population,</a:t>
            </a:r>
            <a:r>
              <a:rPr dirty="0" sz="2600" spc="-310">
                <a:latin typeface="Trebuchet MS"/>
                <a:cs typeface="Trebuchet MS"/>
              </a:rPr>
              <a:t> </a:t>
            </a:r>
            <a:r>
              <a:rPr dirty="0" sz="2750" spc="-175">
                <a:latin typeface="Symbol"/>
                <a:cs typeface="Symbol"/>
              </a:rPr>
              <a:t></a:t>
            </a:r>
            <a:r>
              <a:rPr dirty="0" baseline="26143" sz="2550" spc="-262">
                <a:latin typeface="Trebuchet MS"/>
                <a:cs typeface="Trebuchet MS"/>
              </a:rPr>
              <a:t>2</a:t>
            </a:r>
            <a:r>
              <a:rPr dirty="0" sz="2600" spc="-175">
                <a:latin typeface="Trebuchet MS"/>
                <a:cs typeface="Trebuchet MS"/>
              </a:rPr>
              <a:t>,</a:t>
            </a:r>
            <a:r>
              <a:rPr dirty="0" sz="2600" spc="-29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is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calculated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using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432849" y="4717890"/>
            <a:ext cx="2310765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2085339" algn="l"/>
              </a:tabLst>
            </a:pPr>
            <a:r>
              <a:rPr dirty="0" sz="2650">
                <a:latin typeface="Times New Roman"/>
                <a:cs typeface="Times New Roman"/>
              </a:rPr>
              <a:t>Variance</a:t>
            </a:r>
            <a:r>
              <a:rPr dirty="0" sz="2650" spc="-85">
                <a:latin typeface="Times New Roman"/>
                <a:cs typeface="Times New Roman"/>
              </a:rPr>
              <a:t> </a:t>
            </a:r>
            <a:r>
              <a:rPr dirty="0" sz="2650">
                <a:latin typeface="Symbol"/>
                <a:cs typeface="Symbol"/>
              </a:rPr>
              <a:t></a:t>
            </a:r>
            <a:r>
              <a:rPr dirty="0" sz="2650" spc="-190">
                <a:latin typeface="Times New Roman"/>
                <a:cs typeface="Times New Roman"/>
              </a:rPr>
              <a:t> </a:t>
            </a:r>
            <a:r>
              <a:rPr dirty="0" sz="2800" spc="-90">
                <a:latin typeface="Symbol"/>
                <a:cs typeface="Symbol"/>
              </a:rPr>
              <a:t>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baseline="43010" sz="2325" spc="-75">
                <a:latin typeface="Times New Roman"/>
                <a:cs typeface="Times New Roman"/>
              </a:rPr>
              <a:t>2</a:t>
            </a:r>
            <a:r>
              <a:rPr dirty="0" baseline="43010" sz="2325">
                <a:latin typeface="Times New Roman"/>
                <a:cs typeface="Times New Roman"/>
              </a:rPr>
              <a:t>	</a:t>
            </a:r>
            <a:r>
              <a:rPr dirty="0" sz="2650" spc="-5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05793" y="4533677"/>
            <a:ext cx="124460" cy="2641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-50" i="1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76025" y="4644491"/>
            <a:ext cx="389255" cy="8223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4590"/>
              </a:lnSpc>
              <a:spcBef>
                <a:spcPts val="130"/>
              </a:spcBef>
            </a:pPr>
            <a:r>
              <a:rPr dirty="0" sz="4000" spc="-50">
                <a:latin typeface="Symbol"/>
                <a:cs typeface="Symbol"/>
              </a:rPr>
              <a:t></a:t>
            </a:r>
            <a:endParaRPr sz="4000">
              <a:latin typeface="Symbol"/>
              <a:cs typeface="Symbol"/>
            </a:endParaRPr>
          </a:p>
          <a:p>
            <a:pPr marL="65405">
              <a:lnSpc>
                <a:spcPts val="1650"/>
              </a:lnSpc>
            </a:pPr>
            <a:r>
              <a:rPr dirty="0" sz="1550" spc="-25" i="1">
                <a:latin typeface="Times New Roman"/>
                <a:cs typeface="Times New Roman"/>
              </a:rPr>
              <a:t>i</a:t>
            </a:r>
            <a:r>
              <a:rPr dirty="0" sz="1550" spc="-25">
                <a:latin typeface="Symbol"/>
                <a:cs typeface="Symbol"/>
              </a:rPr>
              <a:t></a:t>
            </a:r>
            <a:r>
              <a:rPr dirty="0" sz="1550" spc="-2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85416" y="4723747"/>
            <a:ext cx="1388110" cy="71310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  <a:tabLst>
                <a:tab pos="415290" algn="l"/>
                <a:tab pos="1362075" algn="l"/>
              </a:tabLst>
            </a:pPr>
            <a:r>
              <a:rPr dirty="0" u="heavy" sz="15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55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15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550">
              <a:latin typeface="Times New Roman"/>
              <a:cs typeface="Times New Roman"/>
            </a:endParaRPr>
          </a:p>
          <a:p>
            <a:pPr algn="ctr" marL="6985">
              <a:lnSpc>
                <a:spcPct val="100000"/>
              </a:lnSpc>
              <a:spcBef>
                <a:spcPts val="229"/>
              </a:spcBef>
            </a:pPr>
            <a:r>
              <a:rPr dirty="0" sz="2650" spc="-50" i="1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77400" y="4492661"/>
            <a:ext cx="1362075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07695" algn="l"/>
              </a:tabLst>
            </a:pPr>
            <a:r>
              <a:rPr dirty="0" sz="2650">
                <a:latin typeface="Times New Roman"/>
                <a:cs typeface="Times New Roman"/>
              </a:rPr>
              <a:t>(</a:t>
            </a:r>
            <a:r>
              <a:rPr dirty="0" sz="2650" spc="-400">
                <a:latin typeface="Times New Roman"/>
                <a:cs typeface="Times New Roman"/>
              </a:rPr>
              <a:t> </a:t>
            </a:r>
            <a:r>
              <a:rPr dirty="0" sz="2650" spc="-50" i="1">
                <a:latin typeface="Times New Roman"/>
                <a:cs typeface="Times New Roman"/>
              </a:rPr>
              <a:t>X</a:t>
            </a:r>
            <a:r>
              <a:rPr dirty="0" sz="2650" i="1">
                <a:latin typeface="Times New Roman"/>
                <a:cs typeface="Times New Roman"/>
              </a:rPr>
              <a:t>	</a:t>
            </a:r>
            <a:r>
              <a:rPr dirty="0" sz="2650">
                <a:latin typeface="Symbol"/>
                <a:cs typeface="Symbol"/>
              </a:rPr>
              <a:t></a:t>
            </a:r>
            <a:r>
              <a:rPr dirty="0" sz="2650" spc="-95">
                <a:latin typeface="Times New Roman"/>
                <a:cs typeface="Times New Roman"/>
              </a:rPr>
              <a:t> </a:t>
            </a:r>
            <a:r>
              <a:rPr dirty="0" sz="2800" spc="75">
                <a:latin typeface="Symbol"/>
                <a:cs typeface="Symbol"/>
              </a:rPr>
              <a:t></a:t>
            </a:r>
            <a:r>
              <a:rPr dirty="0" sz="2650" spc="75">
                <a:latin typeface="Times New Roman"/>
                <a:cs typeface="Times New Roman"/>
              </a:rPr>
              <a:t>)</a:t>
            </a:r>
            <a:r>
              <a:rPr dirty="0" baseline="43010" sz="2325" spc="112">
                <a:latin typeface="Times New Roman"/>
                <a:cs typeface="Times New Roman"/>
              </a:rPr>
              <a:t>2</a:t>
            </a:r>
            <a:endParaRPr baseline="43010" sz="23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0540" y="1238452"/>
            <a:ext cx="7919720" cy="819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5"/>
              </a:spcBef>
              <a:tabLst>
                <a:tab pos="3105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85">
                <a:latin typeface="Trebuchet MS"/>
                <a:cs typeface="Trebuchet MS"/>
              </a:rPr>
              <a:t>In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case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sample,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Sample</a:t>
            </a:r>
            <a:r>
              <a:rPr dirty="0" sz="2600" spc="-46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Variance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(</a:t>
            </a:r>
            <a:r>
              <a:rPr dirty="0" sz="2600" spc="-90" i="1">
                <a:latin typeface="Trebuchet MS"/>
                <a:cs typeface="Trebuchet MS"/>
              </a:rPr>
              <a:t>S</a:t>
            </a:r>
            <a:r>
              <a:rPr dirty="0" baseline="26143" sz="2550" spc="-135">
                <a:latin typeface="Trebuchet MS"/>
                <a:cs typeface="Trebuchet MS"/>
              </a:rPr>
              <a:t>2</a:t>
            </a:r>
            <a:r>
              <a:rPr dirty="0" sz="2600" spc="-90">
                <a:latin typeface="Trebuchet MS"/>
                <a:cs typeface="Trebuchet MS"/>
              </a:rPr>
              <a:t>)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is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335">
                <a:latin typeface="Trebuchet MS"/>
                <a:cs typeface="Trebuchet MS"/>
              </a:rPr>
              <a:t>calculate</a:t>
            </a:r>
            <a:r>
              <a:rPr dirty="0" sz="2600" spc="-335">
                <a:latin typeface="Trebuchet MS"/>
                <a:cs typeface="Trebuchet MS"/>
              </a:rPr>
              <a:t>d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20">
                <a:latin typeface="Trebuchet MS"/>
                <a:cs typeface="Trebuchet MS"/>
              </a:rPr>
              <a:t>using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0540" y="3052952"/>
            <a:ext cx="788670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105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35">
                <a:latin typeface="Trebuchet MS"/>
                <a:cs typeface="Trebuchet MS"/>
              </a:rPr>
              <a:t>While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calculating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sample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variance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S</a:t>
            </a:r>
            <a:r>
              <a:rPr dirty="0" baseline="26143" sz="2550" spc="-254">
                <a:latin typeface="Trebuchet MS"/>
                <a:cs typeface="Trebuchet MS"/>
              </a:rPr>
              <a:t>2</a:t>
            </a:r>
            <a:r>
              <a:rPr dirty="0" sz="2600" spc="-170">
                <a:latin typeface="Trebuchet MS"/>
                <a:cs typeface="Trebuchet MS"/>
              </a:rPr>
              <a:t>,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sum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squared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08736" y="3449192"/>
            <a:ext cx="124015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40">
                <a:latin typeface="Trebuchet MS"/>
                <a:cs typeface="Trebuchet MS"/>
              </a:rPr>
              <a:t>deviation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94175" y="3449192"/>
            <a:ext cx="430974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0">
                <a:latin typeface="Trebuchet MS"/>
                <a:cs typeface="Trebuchet MS"/>
              </a:rPr>
              <a:t>is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divided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by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(n-</a:t>
            </a:r>
            <a:r>
              <a:rPr dirty="0" sz="2600" spc="-195">
                <a:latin typeface="Trebuchet MS"/>
                <a:cs typeface="Trebuchet MS"/>
              </a:rPr>
              <a:t>1),</a:t>
            </a:r>
            <a:r>
              <a:rPr dirty="0" sz="2600" spc="-33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this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is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known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08736" y="3845128"/>
            <a:ext cx="296989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65">
                <a:latin typeface="Trebuchet MS"/>
                <a:cs typeface="Trebuchet MS"/>
              </a:rPr>
              <a:t>as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70">
                <a:solidFill>
                  <a:srgbClr val="C00000"/>
                </a:solidFill>
                <a:latin typeface="Trebuchet MS"/>
                <a:cs typeface="Trebuchet MS"/>
              </a:rPr>
              <a:t>Bessel’s</a:t>
            </a:r>
            <a:r>
              <a:rPr dirty="0" sz="2600" spc="-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correction</a:t>
            </a:r>
            <a:r>
              <a:rPr dirty="0" sz="2600" spc="-11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330647" y="2352869"/>
            <a:ext cx="1473200" cy="0"/>
          </a:xfrm>
          <a:custGeom>
            <a:avLst/>
            <a:gdLst/>
            <a:ahLst/>
            <a:cxnLst/>
            <a:rect l="l" t="t" r="r" b="b"/>
            <a:pathLst>
              <a:path w="1473200" h="0">
                <a:moveTo>
                  <a:pt x="0" y="0"/>
                </a:moveTo>
                <a:lnTo>
                  <a:pt x="1472669" y="0"/>
                </a:lnTo>
              </a:path>
            </a:pathLst>
          </a:custGeom>
          <a:ln w="129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727560" y="2041238"/>
            <a:ext cx="107950" cy="3397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15" i="1">
                <a:latin typeface="Times New Roman"/>
                <a:cs typeface="Times New Roman"/>
              </a:rPr>
              <a:t>i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959165" y="2467874"/>
            <a:ext cx="417830" cy="3397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85" i="1">
                <a:latin typeface="Times New Roman"/>
                <a:cs typeface="Times New Roman"/>
              </a:rPr>
              <a:t>i</a:t>
            </a:r>
            <a:r>
              <a:rPr dirty="0" sz="2050" spc="85">
                <a:latin typeface="Symbol"/>
                <a:cs typeface="Symbol"/>
              </a:rPr>
              <a:t></a:t>
            </a:r>
            <a:r>
              <a:rPr dirty="0" sz="2050" spc="85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01825" y="1823347"/>
            <a:ext cx="173355" cy="3397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8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53324" y="2345474"/>
            <a:ext cx="669290" cy="4019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450" spc="155" i="1">
                <a:latin typeface="Times New Roman"/>
                <a:cs typeface="Times New Roman"/>
              </a:rPr>
              <a:t>n</a:t>
            </a:r>
            <a:r>
              <a:rPr dirty="0" sz="2450" spc="-90" i="1">
                <a:latin typeface="Times New Roman"/>
                <a:cs typeface="Times New Roman"/>
              </a:rPr>
              <a:t> </a:t>
            </a:r>
            <a:r>
              <a:rPr dirty="0" sz="2450" spc="250">
                <a:latin typeface="Symbol"/>
                <a:cs typeface="Symbol"/>
              </a:rPr>
              <a:t></a:t>
            </a:r>
            <a:r>
              <a:rPr dirty="0" sz="2450" spc="25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34624" y="1658829"/>
            <a:ext cx="1609090" cy="654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217804">
              <a:lnSpc>
                <a:spcPts val="2230"/>
              </a:lnSpc>
              <a:spcBef>
                <a:spcPts val="105"/>
              </a:spcBef>
            </a:pPr>
            <a:r>
              <a:rPr dirty="0" sz="2050" spc="95">
                <a:latin typeface="Symbol"/>
                <a:cs typeface="Symbol"/>
              </a:rPr>
              <a:t></a:t>
            </a:r>
            <a:endParaRPr sz="2050">
              <a:latin typeface="Symbol"/>
              <a:cs typeface="Symbol"/>
            </a:endParaRPr>
          </a:p>
          <a:p>
            <a:pPr marL="50800">
              <a:lnSpc>
                <a:spcPts val="2710"/>
              </a:lnSpc>
              <a:tabLst>
                <a:tab pos="893444" algn="l"/>
              </a:tabLst>
            </a:pPr>
            <a:r>
              <a:rPr dirty="0" baseline="16260" sz="3075" spc="195" i="1">
                <a:latin typeface="Times New Roman"/>
                <a:cs typeface="Times New Roman"/>
              </a:rPr>
              <a:t>n</a:t>
            </a:r>
            <a:r>
              <a:rPr dirty="0" baseline="16260" sz="3075" spc="600" i="1">
                <a:latin typeface="Times New Roman"/>
                <a:cs typeface="Times New Roman"/>
              </a:rPr>
              <a:t> </a:t>
            </a:r>
            <a:r>
              <a:rPr dirty="0" sz="2450" spc="110">
                <a:latin typeface="Times New Roman"/>
                <a:cs typeface="Times New Roman"/>
              </a:rPr>
              <a:t>(</a:t>
            </a:r>
            <a:r>
              <a:rPr dirty="0" sz="2450" spc="-355">
                <a:latin typeface="Times New Roman"/>
                <a:cs typeface="Times New Roman"/>
              </a:rPr>
              <a:t> </a:t>
            </a:r>
            <a:r>
              <a:rPr dirty="0" sz="2450" spc="145" i="1">
                <a:latin typeface="Times New Roman"/>
                <a:cs typeface="Times New Roman"/>
              </a:rPr>
              <a:t>X</a:t>
            </a:r>
            <a:r>
              <a:rPr dirty="0" sz="2450" i="1">
                <a:latin typeface="Times New Roman"/>
                <a:cs typeface="Times New Roman"/>
              </a:rPr>
              <a:t>	</a:t>
            </a:r>
            <a:r>
              <a:rPr dirty="0" sz="2450" spc="175">
                <a:latin typeface="Symbol"/>
                <a:cs typeface="Symbol"/>
              </a:rPr>
              <a:t></a:t>
            </a:r>
            <a:r>
              <a:rPr dirty="0" sz="2450" spc="125">
                <a:latin typeface="Times New Roman"/>
                <a:cs typeface="Times New Roman"/>
              </a:rPr>
              <a:t> </a:t>
            </a:r>
            <a:r>
              <a:rPr dirty="0" sz="2450" spc="195" i="1">
                <a:latin typeface="Times New Roman"/>
                <a:cs typeface="Times New Roman"/>
              </a:rPr>
              <a:t>X</a:t>
            </a:r>
            <a:r>
              <a:rPr dirty="0" sz="2450" spc="-185" i="1">
                <a:latin typeface="Times New Roman"/>
                <a:cs typeface="Times New Roman"/>
              </a:rPr>
              <a:t> </a:t>
            </a:r>
            <a:r>
              <a:rPr dirty="0" sz="2450" spc="6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218335" y="2104837"/>
            <a:ext cx="1105535" cy="4019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814705" algn="l"/>
              </a:tabLst>
            </a:pPr>
            <a:r>
              <a:rPr dirty="0" sz="2450" spc="135">
                <a:latin typeface="Times New Roman"/>
                <a:cs typeface="Times New Roman"/>
              </a:rPr>
              <a:t>S</a:t>
            </a:r>
            <a:r>
              <a:rPr dirty="0" baseline="29810" sz="3075" spc="202">
                <a:latin typeface="Times New Roman"/>
                <a:cs typeface="Times New Roman"/>
              </a:rPr>
              <a:t>2</a:t>
            </a:r>
            <a:r>
              <a:rPr dirty="0" baseline="29810" sz="3075" spc="502">
                <a:latin typeface="Times New Roman"/>
                <a:cs typeface="Times New Roman"/>
              </a:rPr>
              <a:t> </a:t>
            </a:r>
            <a:r>
              <a:rPr dirty="0" sz="2450" spc="125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baseline="-3401" sz="3675" spc="262">
                <a:latin typeface="Symbol"/>
                <a:cs typeface="Symbol"/>
              </a:rPr>
              <a:t></a:t>
            </a:r>
            <a:endParaRPr baseline="-3401" sz="3675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614611" y="3671458"/>
            <a:ext cx="1358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390">
                <a:latin typeface="Symbol"/>
                <a:cs typeface="Symbol"/>
              </a:rPr>
              <a:t>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92535" y="3671457"/>
            <a:ext cx="1358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390">
                <a:latin typeface="Symbol"/>
                <a:cs typeface="Symbol"/>
              </a:rPr>
              <a:t>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592534" y="3474561"/>
            <a:ext cx="1358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390">
                <a:latin typeface="Symbol"/>
                <a:cs typeface="Symbol"/>
              </a:rPr>
              <a:t>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342234" y="3476689"/>
            <a:ext cx="1568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480" i="1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236459" y="3760745"/>
            <a:ext cx="26479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295" i="1">
                <a:latin typeface="Times New Roman"/>
                <a:cs typeface="Times New Roman"/>
              </a:rPr>
              <a:t>i</a:t>
            </a:r>
            <a:r>
              <a:rPr dirty="0" sz="1000" spc="-75" i="1">
                <a:latin typeface="Times New Roman"/>
                <a:cs typeface="Times New Roman"/>
              </a:rPr>
              <a:t> </a:t>
            </a:r>
            <a:r>
              <a:rPr dirty="0" sz="1000" spc="525">
                <a:latin typeface="Symbol"/>
                <a:cs typeface="Symbol"/>
              </a:rPr>
              <a:t>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105848" y="3593533"/>
            <a:ext cx="6705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00" spc="640">
                <a:latin typeface="Symbol"/>
                <a:cs typeface="Symbol"/>
              </a:rPr>
              <a:t></a:t>
            </a:r>
            <a:r>
              <a:rPr dirty="0" sz="1100" spc="365">
                <a:latin typeface="Times New Roman"/>
                <a:cs typeface="Times New Roman"/>
              </a:rPr>
              <a:t> </a:t>
            </a:r>
            <a:r>
              <a:rPr dirty="0" sz="1100" spc="705" i="1">
                <a:latin typeface="Times New Roman"/>
                <a:cs typeface="Times New Roman"/>
              </a:rPr>
              <a:t>X</a:t>
            </a:r>
            <a:r>
              <a:rPr dirty="0" sz="1100" spc="260" i="1">
                <a:latin typeface="Times New Roman"/>
                <a:cs typeface="Times New Roman"/>
              </a:rPr>
              <a:t> </a:t>
            </a:r>
            <a:r>
              <a:rPr dirty="0" baseline="12626" sz="1650" spc="585">
                <a:latin typeface="Symbol"/>
                <a:cs typeface="Symbol"/>
              </a:rPr>
              <a:t></a:t>
            </a:r>
            <a:endParaRPr baseline="12626" sz="1650">
              <a:latin typeface="Symbol"/>
              <a:cs typeface="Symbo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270096" y="3550644"/>
            <a:ext cx="8134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1800" spc="1357">
                <a:latin typeface="Symbol"/>
                <a:cs typeface="Symbol"/>
              </a:rPr>
              <a:t></a:t>
            </a:r>
            <a:r>
              <a:rPr dirty="0" baseline="-16203" sz="1800" spc="405">
                <a:latin typeface="Times New Roman"/>
                <a:cs typeface="Times New Roman"/>
              </a:rPr>
              <a:t> </a:t>
            </a:r>
            <a:r>
              <a:rPr dirty="0" sz="1100" spc="440">
                <a:latin typeface="Symbol"/>
                <a:cs typeface="Symbol"/>
              </a:rPr>
              <a:t>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baseline="-12626" sz="1650" spc="1057" i="1">
                <a:latin typeface="Times New Roman"/>
                <a:cs typeface="Times New Roman"/>
              </a:rPr>
              <a:t>X</a:t>
            </a:r>
            <a:r>
              <a:rPr dirty="0" baseline="-12626" sz="1650" spc="-97" i="1">
                <a:latin typeface="Times New Roman"/>
                <a:cs typeface="Times New Roman"/>
              </a:rPr>
              <a:t> </a:t>
            </a:r>
            <a:r>
              <a:rPr dirty="0" baseline="-27777" sz="1500" spc="367" i="1">
                <a:latin typeface="Times New Roman"/>
                <a:cs typeface="Times New Roman"/>
              </a:rPr>
              <a:t>i</a:t>
            </a:r>
            <a:endParaRPr baseline="-27777" sz="15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462780" y="3760693"/>
            <a:ext cx="12877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3955" algn="l"/>
              </a:tabLst>
            </a:pPr>
            <a:r>
              <a:rPr dirty="0" baseline="5555" sz="1500" spc="682">
                <a:latin typeface="Times New Roman"/>
                <a:cs typeface="Times New Roman"/>
              </a:rPr>
              <a:t>1</a:t>
            </a:r>
            <a:r>
              <a:rPr dirty="0" sz="1100" spc="455">
                <a:latin typeface="Symbol"/>
                <a:cs typeface="Symbol"/>
              </a:rPr>
              <a:t>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390">
                <a:latin typeface="Symbol"/>
                <a:cs typeface="Symbol"/>
              </a:rPr>
              <a:t>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372143" y="3391571"/>
            <a:ext cx="5486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7777" sz="1500" spc="862">
                <a:latin typeface="Symbol"/>
                <a:cs typeface="Symbol"/>
              </a:rPr>
              <a:t></a:t>
            </a:r>
            <a:r>
              <a:rPr dirty="0" baseline="-27777" sz="1500" spc="487">
                <a:latin typeface="Times New Roman"/>
                <a:cs typeface="Times New Roman"/>
              </a:rPr>
              <a:t> </a:t>
            </a:r>
            <a:r>
              <a:rPr dirty="0" baseline="-32828" sz="1650" spc="765">
                <a:latin typeface="Symbol"/>
                <a:cs typeface="Symbol"/>
              </a:rPr>
              <a:t></a:t>
            </a:r>
            <a:r>
              <a:rPr dirty="0" sz="1000" spc="509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0392" rIns="0" bIns="0" rtlCol="0" vert="horz">
            <a:spAutoFit/>
          </a:bodyPr>
          <a:lstStyle/>
          <a:p>
            <a:pPr marL="2889250">
              <a:lnSpc>
                <a:spcPct val="100000"/>
              </a:lnSpc>
              <a:spcBef>
                <a:spcPts val="95"/>
              </a:spcBef>
            </a:pPr>
            <a:r>
              <a:rPr dirty="0"/>
              <a:t>Sample</a:t>
            </a:r>
            <a:r>
              <a:rPr dirty="0" spc="-114"/>
              <a:t> </a:t>
            </a:r>
            <a:r>
              <a:rPr dirty="0" spc="-10"/>
              <a:t>Variance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5736" rIns="0" bIns="0" rtlCol="0" vert="horz">
            <a:spAutoFit/>
          </a:bodyPr>
          <a:lstStyle/>
          <a:p>
            <a:pPr marL="2355850">
              <a:lnSpc>
                <a:spcPct val="100000"/>
              </a:lnSpc>
              <a:spcBef>
                <a:spcPts val="95"/>
              </a:spcBef>
            </a:pPr>
            <a:r>
              <a:rPr dirty="0" spc="130">
                <a:latin typeface="Cambria"/>
                <a:cs typeface="Cambria"/>
              </a:rPr>
              <a:t>Degrees</a:t>
            </a:r>
            <a:r>
              <a:rPr dirty="0" spc="335">
                <a:latin typeface="Cambria"/>
                <a:cs typeface="Cambria"/>
              </a:rPr>
              <a:t> </a:t>
            </a:r>
            <a:r>
              <a:rPr dirty="0" spc="135">
                <a:latin typeface="Cambria"/>
                <a:cs typeface="Cambria"/>
              </a:rPr>
              <a:t>of</a:t>
            </a:r>
            <a:r>
              <a:rPr dirty="0" spc="335">
                <a:latin typeface="Cambria"/>
                <a:cs typeface="Cambria"/>
              </a:rPr>
              <a:t> </a:t>
            </a:r>
            <a:r>
              <a:rPr dirty="0" spc="145">
                <a:latin typeface="Cambria"/>
                <a:cs typeface="Cambria"/>
              </a:rPr>
              <a:t>Freedom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8452"/>
            <a:ext cx="8074025" cy="1216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229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Degrees</a:t>
            </a:r>
            <a:r>
              <a:rPr dirty="0" sz="2600" spc="14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dirty="0" sz="2600" spc="145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freedom</a:t>
            </a:r>
            <a:r>
              <a:rPr dirty="0" sz="2600" spc="135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140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equal</a:t>
            </a:r>
            <a:r>
              <a:rPr dirty="0" sz="2600" spc="150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145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145">
                <a:latin typeface="Trebuchet MS"/>
                <a:cs typeface="Trebuchet MS"/>
              </a:rPr>
              <a:t>  </a:t>
            </a:r>
            <a:r>
              <a:rPr dirty="0" sz="2600" spc="-130">
                <a:latin typeface="Trebuchet MS"/>
                <a:cs typeface="Trebuchet MS"/>
              </a:rPr>
              <a:t>number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690">
                <a:latin typeface="Trebuchet MS"/>
                <a:cs typeface="Trebuchet MS"/>
              </a:rPr>
              <a:t>o</a:t>
            </a:r>
            <a:r>
              <a:rPr dirty="0" sz="2600" spc="-690">
                <a:latin typeface="Trebuchet MS"/>
                <a:cs typeface="Trebuchet MS"/>
              </a:rPr>
              <a:t>f</a:t>
            </a:r>
            <a:r>
              <a:rPr dirty="0" sz="2600" spc="-140">
                <a:latin typeface="Trebuchet MS"/>
                <a:cs typeface="Trebuchet MS"/>
              </a:rPr>
              <a:t> independent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variables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in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the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model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(Trochim,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2005).</a:t>
            </a:r>
            <a:r>
              <a:rPr dirty="0" sz="2600" spc="254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For </a:t>
            </a:r>
            <a:r>
              <a:rPr dirty="0" sz="2600" spc="-180">
                <a:latin typeface="Trebuchet MS"/>
                <a:cs typeface="Trebuchet MS"/>
              </a:rPr>
              <a:t>example,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we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can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create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any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sample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size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n</a:t>
            </a:r>
            <a:r>
              <a:rPr dirty="0" sz="2600" spc="-5" i="1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with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mean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08736" y="2429078"/>
            <a:ext cx="780034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07490" algn="l"/>
              </a:tabLst>
            </a:pPr>
            <a:r>
              <a:rPr dirty="0" sz="2600" spc="-160">
                <a:latin typeface="Trebuchet MS"/>
                <a:cs typeface="Trebuchet MS"/>
              </a:rPr>
              <a:t>value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of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60">
                <a:latin typeface="Trebuchet MS"/>
                <a:cs typeface="Trebuchet MS"/>
              </a:rPr>
              <a:t>by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randomly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selecting</a:t>
            </a:r>
            <a:r>
              <a:rPr dirty="0" sz="2600" spc="1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(</a:t>
            </a:r>
            <a:r>
              <a:rPr dirty="0" sz="2600" spc="-80" i="1">
                <a:latin typeface="Trebuchet MS"/>
                <a:cs typeface="Trebuchet MS"/>
              </a:rPr>
              <a:t>n</a:t>
            </a:r>
            <a:r>
              <a:rPr dirty="0" sz="2600" spc="-15" i="1">
                <a:latin typeface="Trebuchet MS"/>
                <a:cs typeface="Trebuchet MS"/>
              </a:rPr>
              <a:t> </a:t>
            </a:r>
            <a:r>
              <a:rPr dirty="0" sz="2600">
                <a:latin typeface="Symbol"/>
                <a:cs typeface="Symbol"/>
              </a:rPr>
              <a:t></a:t>
            </a:r>
            <a:r>
              <a:rPr dirty="0" sz="2600" spc="120">
                <a:latin typeface="Times New Roman"/>
                <a:cs typeface="Times New Roman"/>
              </a:rPr>
              <a:t> </a:t>
            </a:r>
            <a:r>
              <a:rPr dirty="0" sz="2600">
                <a:latin typeface="Trebuchet MS"/>
                <a:cs typeface="Trebuchet MS"/>
              </a:rPr>
              <a:t>1)</a:t>
            </a:r>
            <a:r>
              <a:rPr dirty="0" sz="2600" spc="-10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values. </a:t>
            </a:r>
            <a:r>
              <a:rPr dirty="0" sz="2600">
                <a:latin typeface="Trebuchet MS"/>
                <a:cs typeface="Trebuchet MS"/>
              </a:rPr>
              <a:t>We</a:t>
            </a:r>
            <a:r>
              <a:rPr dirty="0" sz="2600" spc="5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need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08736" y="2824352"/>
            <a:ext cx="7798434" cy="82041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  <a:tabLst>
                <a:tab pos="490855" algn="l"/>
                <a:tab pos="998855" algn="l"/>
                <a:tab pos="1659889" algn="l"/>
                <a:tab pos="2353945" algn="l"/>
                <a:tab pos="2999740" algn="l"/>
                <a:tab pos="3451225" algn="l"/>
                <a:tab pos="3794125" algn="l"/>
                <a:tab pos="4832350" algn="l"/>
                <a:tab pos="5676265" algn="l"/>
                <a:tab pos="6297295" algn="l"/>
                <a:tab pos="7519034" algn="l"/>
              </a:tabLst>
            </a:pPr>
            <a:r>
              <a:rPr dirty="0" sz="2600" spc="-25">
                <a:latin typeface="Trebuchet MS"/>
                <a:cs typeface="Trebuchet MS"/>
              </a:rPr>
              <a:t>to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fix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0">
                <a:latin typeface="Trebuchet MS"/>
                <a:cs typeface="Trebuchet MS"/>
              </a:rPr>
              <a:t>just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one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out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of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50" i="1">
                <a:latin typeface="Trebuchet MS"/>
                <a:cs typeface="Trebuchet MS"/>
              </a:rPr>
              <a:t>n</a:t>
            </a:r>
            <a:r>
              <a:rPr dirty="0" sz="2600" i="1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values.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0">
                <a:latin typeface="Trebuchet MS"/>
                <a:cs typeface="Trebuchet MS"/>
              </a:rPr>
              <a:t>Thus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the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number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60">
                <a:latin typeface="Trebuchet MS"/>
                <a:cs typeface="Trebuchet MS"/>
              </a:rPr>
              <a:t>of independent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variables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in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this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case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is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(</a:t>
            </a:r>
            <a:r>
              <a:rPr dirty="0" sz="2600" spc="-170" i="1">
                <a:latin typeface="Trebuchet MS"/>
                <a:cs typeface="Trebuchet MS"/>
              </a:rPr>
              <a:t>n</a:t>
            </a:r>
            <a:r>
              <a:rPr dirty="0" sz="2600" spc="-25" i="1">
                <a:latin typeface="Trebuchet MS"/>
                <a:cs typeface="Trebuchet MS"/>
              </a:rPr>
              <a:t> </a:t>
            </a:r>
            <a:r>
              <a:rPr dirty="0" sz="2600">
                <a:latin typeface="Symbol"/>
                <a:cs typeface="Symbol"/>
              </a:rPr>
              <a:t></a:t>
            </a:r>
            <a:r>
              <a:rPr dirty="0" sz="2600" spc="9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1)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95234" y="2505157"/>
            <a:ext cx="11874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00" spc="325">
                <a:latin typeface="Symbol"/>
                <a:cs typeface="Symbol"/>
              </a:rPr>
              <a:t>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65658" y="2628931"/>
            <a:ext cx="158115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200" spc="450" i="1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1238452"/>
            <a:ext cx="8105140" cy="2620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3050">
              <a:lnSpc>
                <a:spcPct val="100099"/>
              </a:lnSpc>
              <a:spcBef>
                <a:spcPts val="100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30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Degrees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freedom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defined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as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the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difference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495">
                <a:latin typeface="Trebuchet MS"/>
                <a:cs typeface="Trebuchet MS"/>
              </a:rPr>
              <a:t>betwee</a:t>
            </a:r>
            <a:r>
              <a:rPr dirty="0" sz="2600" spc="-495">
                <a:latin typeface="Trebuchet MS"/>
                <a:cs typeface="Trebuchet MS"/>
              </a:rPr>
              <a:t>n</a:t>
            </a:r>
            <a:r>
              <a:rPr dirty="0" sz="2600" spc="-49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the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number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of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observations </a:t>
            </a:r>
            <a:r>
              <a:rPr dirty="0" sz="2600" spc="-55">
                <a:latin typeface="Trebuchet MS"/>
                <a:cs typeface="Trebuchet MS"/>
              </a:rPr>
              <a:t>in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the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sample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and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number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of </a:t>
            </a:r>
            <a:r>
              <a:rPr dirty="0" sz="2600" spc="-140">
                <a:latin typeface="Trebuchet MS"/>
                <a:cs typeface="Trebuchet MS"/>
              </a:rPr>
              <a:t>parameters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estimated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(Walker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1940,</a:t>
            </a:r>
            <a:r>
              <a:rPr dirty="0" sz="2600" spc="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Toothaker</a:t>
            </a:r>
            <a:r>
              <a:rPr dirty="0" sz="2600" spc="5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and</a:t>
            </a:r>
            <a:r>
              <a:rPr dirty="0" sz="2600" spc="4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Miller, </a:t>
            </a:r>
            <a:r>
              <a:rPr dirty="0" sz="2600">
                <a:latin typeface="Trebuchet MS"/>
                <a:cs typeface="Trebuchet MS"/>
              </a:rPr>
              <a:t>1996).</a:t>
            </a:r>
            <a:r>
              <a:rPr dirty="0" sz="2600" spc="45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If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there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are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i="1">
                <a:latin typeface="Trebuchet MS"/>
                <a:cs typeface="Trebuchet MS"/>
              </a:rPr>
              <a:t>n</a:t>
            </a:r>
            <a:r>
              <a:rPr dirty="0" sz="2600" spc="-85" i="1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observations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in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sample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and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50" i="1">
                <a:latin typeface="Trebuchet MS"/>
                <a:cs typeface="Trebuchet MS"/>
              </a:rPr>
              <a:t>k </a:t>
            </a:r>
            <a:r>
              <a:rPr dirty="0" sz="2600" spc="-40">
                <a:latin typeface="Trebuchet MS"/>
                <a:cs typeface="Trebuchet MS"/>
              </a:rPr>
              <a:t>parameters</a:t>
            </a:r>
            <a:r>
              <a:rPr dirty="0" sz="2600" spc="15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are</a:t>
            </a:r>
            <a:r>
              <a:rPr dirty="0" sz="2600" spc="17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estimated</a:t>
            </a:r>
            <a:r>
              <a:rPr dirty="0" sz="2600" spc="17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from</a:t>
            </a:r>
            <a:r>
              <a:rPr dirty="0" sz="2600" spc="1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17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sample,</a:t>
            </a:r>
            <a:r>
              <a:rPr dirty="0" sz="2600" spc="2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then</a:t>
            </a:r>
            <a:r>
              <a:rPr dirty="0" sz="2600" spc="17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the </a:t>
            </a:r>
            <a:r>
              <a:rPr dirty="0" sz="2600" spc="-140">
                <a:latin typeface="Trebuchet MS"/>
                <a:cs typeface="Trebuchet MS"/>
              </a:rPr>
              <a:t>degrees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of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freedom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is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(</a:t>
            </a:r>
            <a:r>
              <a:rPr dirty="0" sz="2600" spc="-170" i="1">
                <a:latin typeface="Trebuchet MS"/>
                <a:cs typeface="Trebuchet MS"/>
              </a:rPr>
              <a:t>n</a:t>
            </a:r>
            <a:r>
              <a:rPr dirty="0" sz="2600" spc="-30" i="1">
                <a:latin typeface="Trebuchet MS"/>
                <a:cs typeface="Trebuchet MS"/>
              </a:rPr>
              <a:t> </a:t>
            </a:r>
            <a:r>
              <a:rPr dirty="0" sz="2600">
                <a:latin typeface="Symbol"/>
                <a:cs typeface="Symbol"/>
              </a:rPr>
              <a:t></a:t>
            </a:r>
            <a:r>
              <a:rPr dirty="0" sz="2600" spc="85">
                <a:latin typeface="Times New Roman"/>
                <a:cs typeface="Times New Roman"/>
              </a:rPr>
              <a:t> </a:t>
            </a:r>
            <a:r>
              <a:rPr dirty="0" sz="2600" spc="-25" i="1">
                <a:latin typeface="Trebuchet MS"/>
                <a:cs typeface="Trebuchet MS"/>
              </a:rPr>
              <a:t>k</a:t>
            </a:r>
            <a:r>
              <a:rPr dirty="0" sz="2600" spc="-25">
                <a:latin typeface="Trebuchet MS"/>
                <a:cs typeface="Trebuchet MS"/>
              </a:rPr>
              <a:t>).</a:t>
            </a:r>
            <a:endParaRPr sz="2600">
              <a:latin typeface="Trebuchet MS"/>
              <a:cs typeface="Trebuchet MS"/>
            </a:endParaRPr>
          </a:p>
          <a:p>
            <a:pPr algn="ctr" marR="2599055">
              <a:lnSpc>
                <a:spcPct val="100000"/>
              </a:lnSpc>
              <a:spcBef>
                <a:spcPts val="484"/>
              </a:spcBef>
            </a:pPr>
            <a:r>
              <a:rPr dirty="0" sz="1000" spc="-50">
                <a:latin typeface="Symbol"/>
                <a:cs typeface="Symbol"/>
              </a:rPr>
              <a:t>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34671" y="3802412"/>
            <a:ext cx="89535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200" spc="-90" i="1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5736" rIns="0" bIns="0" rtlCol="0" vert="horz">
            <a:spAutoFit/>
          </a:bodyPr>
          <a:lstStyle/>
          <a:p>
            <a:pPr marL="2355850">
              <a:lnSpc>
                <a:spcPct val="100000"/>
              </a:lnSpc>
              <a:spcBef>
                <a:spcPts val="95"/>
              </a:spcBef>
            </a:pPr>
            <a:r>
              <a:rPr dirty="0" spc="130">
                <a:latin typeface="Cambria"/>
                <a:cs typeface="Cambria"/>
              </a:rPr>
              <a:t>Degrees</a:t>
            </a:r>
            <a:r>
              <a:rPr dirty="0" spc="335">
                <a:latin typeface="Cambria"/>
                <a:cs typeface="Cambria"/>
              </a:rPr>
              <a:t> </a:t>
            </a:r>
            <a:r>
              <a:rPr dirty="0" spc="135">
                <a:latin typeface="Cambria"/>
                <a:cs typeface="Cambria"/>
              </a:rPr>
              <a:t>of</a:t>
            </a:r>
            <a:r>
              <a:rPr dirty="0" spc="335">
                <a:latin typeface="Cambria"/>
                <a:cs typeface="Cambria"/>
              </a:rPr>
              <a:t> </a:t>
            </a:r>
            <a:r>
              <a:rPr dirty="0" spc="145">
                <a:latin typeface="Cambria"/>
                <a:cs typeface="Cambria"/>
              </a:rPr>
              <a:t>Freedom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3544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95"/>
              </a:spcBef>
            </a:pPr>
            <a:r>
              <a:rPr dirty="0" spc="155">
                <a:latin typeface="Cambria"/>
                <a:cs typeface="Cambria"/>
              </a:rPr>
              <a:t>Introduction</a:t>
            </a:r>
            <a:r>
              <a:rPr dirty="0" spc="390">
                <a:latin typeface="Cambria"/>
                <a:cs typeface="Cambria"/>
              </a:rPr>
              <a:t> </a:t>
            </a:r>
            <a:r>
              <a:rPr dirty="0" spc="130">
                <a:latin typeface="Cambria"/>
                <a:cs typeface="Cambria"/>
              </a:rPr>
              <a:t>To</a:t>
            </a:r>
            <a:r>
              <a:rPr dirty="0" spc="345">
                <a:latin typeface="Cambria"/>
                <a:cs typeface="Cambria"/>
              </a:rPr>
              <a:t> </a:t>
            </a:r>
            <a:r>
              <a:rPr dirty="0" spc="155">
                <a:latin typeface="Cambria"/>
                <a:cs typeface="Cambria"/>
              </a:rPr>
              <a:t>Descriptive</a:t>
            </a:r>
            <a:r>
              <a:rPr dirty="0" spc="380">
                <a:latin typeface="Cambria"/>
                <a:cs typeface="Cambria"/>
              </a:rPr>
              <a:t> </a:t>
            </a:r>
            <a:r>
              <a:rPr dirty="0" spc="165">
                <a:latin typeface="Cambria"/>
                <a:cs typeface="Cambria"/>
              </a:rPr>
              <a:t>Analytics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8452"/>
            <a:ext cx="7818755" cy="2313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55">
                <a:latin typeface="Trebuchet MS"/>
                <a:cs typeface="Trebuchet MS"/>
              </a:rPr>
              <a:t>Simple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comprehension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data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using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data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summarization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35">
                <a:latin typeface="Trebuchet MS"/>
                <a:cs typeface="Trebuchet MS"/>
              </a:rPr>
              <a:t>Basic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statistical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measures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and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visualization.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95">
                <a:latin typeface="Trebuchet MS"/>
                <a:cs typeface="Trebuchet MS"/>
              </a:rPr>
              <a:t>Designing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effective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dashboards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and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scorecards.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2998" rIns="0" bIns="0" rtlCol="0" vert="horz">
            <a:spAutoFit/>
          </a:bodyPr>
          <a:lstStyle/>
          <a:p>
            <a:pPr marL="1868170">
              <a:lnSpc>
                <a:spcPct val="100000"/>
              </a:lnSpc>
              <a:spcBef>
                <a:spcPts val="105"/>
              </a:spcBef>
            </a:pPr>
            <a:r>
              <a:rPr dirty="0" sz="3200" spc="220">
                <a:latin typeface="Cambria"/>
                <a:cs typeface="Cambria"/>
              </a:rPr>
              <a:t>Chebyshev’s</a:t>
            </a:r>
            <a:r>
              <a:rPr dirty="0" sz="3200" spc="390">
                <a:latin typeface="Cambria"/>
                <a:cs typeface="Cambria"/>
              </a:rPr>
              <a:t> </a:t>
            </a:r>
            <a:r>
              <a:rPr dirty="0" sz="3200" spc="160">
                <a:latin typeface="Cambria"/>
                <a:cs typeface="Cambria"/>
              </a:rPr>
              <a:t>Theorem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8452"/>
            <a:ext cx="8105140" cy="2008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27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Chebyshev’s</a:t>
            </a:r>
            <a:r>
              <a:rPr dirty="0" sz="2600" spc="95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theorem</a:t>
            </a:r>
            <a:r>
              <a:rPr dirty="0" sz="2600" spc="10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(also</a:t>
            </a:r>
            <a:r>
              <a:rPr dirty="0" sz="2600" spc="110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known</a:t>
            </a:r>
            <a:r>
              <a:rPr dirty="0" sz="2600" spc="105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as</a:t>
            </a:r>
            <a:r>
              <a:rPr dirty="0" sz="2600" spc="990">
                <a:latin typeface="Trebuchet MS"/>
                <a:cs typeface="Trebuchet MS"/>
              </a:rPr>
              <a:t> </a:t>
            </a:r>
            <a:r>
              <a:rPr dirty="0" sz="2600" spc="-365">
                <a:latin typeface="Trebuchet MS"/>
                <a:cs typeface="Trebuchet MS"/>
              </a:rPr>
              <a:t>Chebyshev’</a:t>
            </a:r>
            <a:r>
              <a:rPr dirty="0" sz="2600" spc="-365">
                <a:latin typeface="Trebuchet MS"/>
                <a:cs typeface="Trebuchet MS"/>
              </a:rPr>
              <a:t>s</a:t>
            </a:r>
            <a:r>
              <a:rPr dirty="0" sz="2600" spc="-36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inequality)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-1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an </a:t>
            </a:r>
            <a:r>
              <a:rPr dirty="0" sz="2600" spc="-120">
                <a:latin typeface="Trebuchet MS"/>
                <a:cs typeface="Trebuchet MS"/>
              </a:rPr>
              <a:t>empirical</a:t>
            </a:r>
            <a:r>
              <a:rPr dirty="0" sz="2600" spc="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rule</a:t>
            </a:r>
            <a:r>
              <a:rPr dirty="0" sz="2600" spc="-5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that</a:t>
            </a:r>
            <a:r>
              <a:rPr dirty="0" sz="2600" spc="-5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allows</a:t>
            </a:r>
            <a:r>
              <a:rPr dirty="0" sz="2600" spc="-1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us</a:t>
            </a:r>
            <a:r>
              <a:rPr dirty="0" sz="2600" spc="-1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-5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predict </a:t>
            </a:r>
            <a:r>
              <a:rPr dirty="0" sz="2600" spc="-70">
                <a:latin typeface="Trebuchet MS"/>
                <a:cs typeface="Trebuchet MS"/>
              </a:rPr>
              <a:t>proportion</a:t>
            </a:r>
            <a:r>
              <a:rPr dirty="0" sz="2600" spc="-13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of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observations </a:t>
            </a:r>
            <a:r>
              <a:rPr dirty="0" sz="2600" spc="-195">
                <a:latin typeface="Trebuchet MS"/>
                <a:cs typeface="Trebuchet MS"/>
              </a:rPr>
              <a:t>that</a:t>
            </a:r>
            <a:r>
              <a:rPr dirty="0" sz="260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is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likely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lie</a:t>
            </a:r>
            <a:r>
              <a:rPr dirty="0" sz="2600" spc="-1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between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an </a:t>
            </a:r>
            <a:r>
              <a:rPr dirty="0" sz="2600">
                <a:latin typeface="Trebuchet MS"/>
                <a:cs typeface="Trebuchet MS"/>
              </a:rPr>
              <a:t>interval</a:t>
            </a:r>
            <a:r>
              <a:rPr dirty="0" sz="2600" spc="30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defined</a:t>
            </a:r>
            <a:r>
              <a:rPr dirty="0" sz="2600" spc="3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using</a:t>
            </a:r>
            <a:r>
              <a:rPr dirty="0" sz="2600" spc="3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mean</a:t>
            </a:r>
            <a:r>
              <a:rPr dirty="0" sz="2600" spc="31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and</a:t>
            </a:r>
            <a:r>
              <a:rPr dirty="0" sz="2600" spc="31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standard</a:t>
            </a:r>
            <a:r>
              <a:rPr dirty="0" sz="2600" spc="31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deviation. </a:t>
            </a:r>
            <a:r>
              <a:rPr dirty="0" sz="2600" spc="-105">
                <a:latin typeface="Trebuchet MS"/>
                <a:cs typeface="Trebuchet MS"/>
              </a:rPr>
              <a:t>Probability</a:t>
            </a:r>
            <a:r>
              <a:rPr dirty="0" sz="2600" spc="31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32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finding</a:t>
            </a:r>
            <a:r>
              <a:rPr dirty="0" sz="2600" spc="32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330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randomly</a:t>
            </a:r>
            <a:r>
              <a:rPr dirty="0" sz="2600" spc="33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selected</a:t>
            </a:r>
            <a:r>
              <a:rPr dirty="0" sz="2600" spc="315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value</a:t>
            </a:r>
            <a:r>
              <a:rPr dirty="0" sz="2600" spc="33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in</a:t>
            </a:r>
            <a:r>
              <a:rPr dirty="0" sz="2600" spc="33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an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72806" y="3493742"/>
            <a:ext cx="265430" cy="260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5089" sz="2325" i="1">
                <a:latin typeface="Times New Roman"/>
                <a:cs typeface="Times New Roman"/>
              </a:rPr>
              <a:t>k</a:t>
            </a:r>
            <a:r>
              <a:rPr dirty="0" baseline="-25089" sz="2325" spc="-359" i="1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3336" y="3204231"/>
            <a:ext cx="5391785" cy="443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949065" algn="l"/>
              </a:tabLst>
            </a:pPr>
            <a:r>
              <a:rPr dirty="0" sz="2600" spc="-145">
                <a:latin typeface="Trebuchet MS"/>
                <a:cs typeface="Trebuchet MS"/>
              </a:rPr>
              <a:t>interval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defined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by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750">
                <a:latin typeface="Symbol"/>
                <a:cs typeface="Symbol"/>
              </a:rPr>
              <a:t></a:t>
            </a:r>
            <a:r>
              <a:rPr dirty="0" sz="275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Symbol"/>
                <a:cs typeface="Symbol"/>
              </a:rPr>
              <a:t></a:t>
            </a:r>
            <a:r>
              <a:rPr dirty="0" sz="2600" spc="45">
                <a:latin typeface="Times New Roman"/>
                <a:cs typeface="Times New Roman"/>
              </a:rPr>
              <a:t> </a:t>
            </a:r>
            <a:r>
              <a:rPr dirty="0" sz="2600" spc="-35" i="1">
                <a:latin typeface="Trebuchet MS"/>
                <a:cs typeface="Trebuchet MS"/>
              </a:rPr>
              <a:t>k</a:t>
            </a:r>
            <a:r>
              <a:rPr dirty="0" sz="2750" spc="-35">
                <a:latin typeface="Symbol"/>
                <a:cs typeface="Symbol"/>
              </a:rPr>
              <a:t></a:t>
            </a:r>
            <a:r>
              <a:rPr dirty="0" sz="2750" spc="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is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baseline="-10752" sz="2325">
                <a:latin typeface="Times New Roman"/>
                <a:cs typeface="Times New Roman"/>
              </a:rPr>
              <a:t>1</a:t>
            </a:r>
            <a:r>
              <a:rPr dirty="0" baseline="-10752" sz="2325" spc="-359">
                <a:latin typeface="Times New Roman"/>
                <a:cs typeface="Times New Roman"/>
              </a:rPr>
              <a:t> </a:t>
            </a:r>
            <a:r>
              <a:rPr dirty="0" baseline="-10752" sz="2325">
                <a:latin typeface="Symbol"/>
                <a:cs typeface="Symbol"/>
              </a:rPr>
              <a:t></a:t>
            </a:r>
            <a:r>
              <a:rPr dirty="0" baseline="-10752" sz="2325" spc="-112">
                <a:latin typeface="Times New Roman"/>
                <a:cs typeface="Times New Roman"/>
              </a:rPr>
              <a:t> </a:t>
            </a:r>
            <a:r>
              <a:rPr dirty="0" u="sng" baseline="23297" sz="2325" spc="17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3297" sz="23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baseline="23297" sz="2325" spc="15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23297" sz="2325" spc="555">
                <a:latin typeface="Times New Roman"/>
                <a:cs typeface="Times New Roman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that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is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874439" y="4486037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5" h="0">
                <a:moveTo>
                  <a:pt x="0" y="0"/>
                </a:moveTo>
                <a:lnTo>
                  <a:pt x="330799" y="0"/>
                </a:lnTo>
              </a:path>
            </a:pathLst>
          </a:custGeom>
          <a:ln w="114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855492" y="4399965"/>
            <a:ext cx="35496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5252" sz="3300" i="1">
                <a:latin typeface="Times New Roman"/>
                <a:cs typeface="Times New Roman"/>
              </a:rPr>
              <a:t>k</a:t>
            </a:r>
            <a:r>
              <a:rPr dirty="0" baseline="-25252" sz="3300" spc="-45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423009" y="4173535"/>
            <a:ext cx="3729990" cy="468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545204" algn="l"/>
              </a:tabLst>
            </a:pPr>
            <a:r>
              <a:rPr dirty="0" sz="2200" spc="-35" i="1">
                <a:latin typeface="Times New Roman"/>
                <a:cs typeface="Times New Roman"/>
              </a:rPr>
              <a:t>P</a:t>
            </a:r>
            <a:r>
              <a:rPr dirty="0" sz="2900" spc="-35">
                <a:latin typeface="Symbol"/>
                <a:cs typeface="Symbol"/>
              </a:rPr>
              <a:t></a:t>
            </a:r>
            <a:r>
              <a:rPr dirty="0" sz="2300" spc="-35">
                <a:latin typeface="Symbol"/>
                <a:cs typeface="Symbol"/>
              </a:rPr>
              <a:t>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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k</a:t>
            </a:r>
            <a:r>
              <a:rPr dirty="0" sz="2300">
                <a:latin typeface="Symbol"/>
                <a:cs typeface="Symbol"/>
              </a:rPr>
              <a:t></a:t>
            </a:r>
            <a:r>
              <a:rPr dirty="0" sz="2300" spc="260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</a:t>
            </a:r>
            <a:r>
              <a:rPr dirty="0" sz="2200" spc="15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sz="2200" spc="290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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300">
                <a:latin typeface="Symbol"/>
                <a:cs typeface="Symbol"/>
              </a:rPr>
              <a:t>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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20" i="1">
                <a:latin typeface="Times New Roman"/>
                <a:cs typeface="Times New Roman"/>
              </a:rPr>
              <a:t>k</a:t>
            </a:r>
            <a:r>
              <a:rPr dirty="0" sz="2300" spc="-20">
                <a:latin typeface="Symbol"/>
                <a:cs typeface="Symbol"/>
              </a:rPr>
              <a:t></a:t>
            </a:r>
            <a:r>
              <a:rPr dirty="0" sz="2300" spc="-170">
                <a:latin typeface="Times New Roman"/>
                <a:cs typeface="Times New Roman"/>
              </a:rPr>
              <a:t> </a:t>
            </a:r>
            <a:r>
              <a:rPr dirty="0" sz="2900" spc="-220">
                <a:latin typeface="Symbol"/>
                <a:cs typeface="Symbol"/>
              </a:rPr>
              <a:t></a:t>
            </a:r>
            <a:r>
              <a:rPr dirty="0" sz="2900" spc="-409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</a:t>
            </a:r>
            <a:r>
              <a:rPr dirty="0" sz="2200" spc="-2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</a:t>
            </a:r>
            <a:r>
              <a:rPr dirty="0" sz="2200" spc="-330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Symbol"/>
                <a:cs typeface="Symbol"/>
              </a:rPr>
              <a:t>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baseline="34090" sz="3300" spc="-75">
                <a:latin typeface="Times New Roman"/>
                <a:cs typeface="Times New Roman"/>
              </a:rPr>
              <a:t>1</a:t>
            </a:r>
            <a:endParaRPr baseline="34090"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78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dirty="0" spc="185">
                <a:latin typeface="Cambria"/>
                <a:cs typeface="Cambria"/>
              </a:rPr>
              <a:t>Example</a:t>
            </a:r>
            <a:r>
              <a:rPr dirty="0" spc="305">
                <a:latin typeface="Cambria"/>
                <a:cs typeface="Cambria"/>
              </a:rPr>
              <a:t> </a:t>
            </a:r>
            <a:r>
              <a:rPr dirty="0" spc="180">
                <a:latin typeface="Cambria"/>
                <a:cs typeface="Cambria"/>
              </a:rPr>
              <a:t>2.2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8452"/>
            <a:ext cx="8074025" cy="2527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245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Trebuchet MS"/>
                <a:cs typeface="Trebuchet MS"/>
              </a:rPr>
              <a:t>Amount</a:t>
            </a:r>
            <a:r>
              <a:rPr dirty="0" sz="2600" spc="9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spent</a:t>
            </a:r>
            <a:r>
              <a:rPr dirty="0" sz="2600" spc="9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per</a:t>
            </a:r>
            <a:r>
              <a:rPr dirty="0" sz="2600" spc="9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month</a:t>
            </a:r>
            <a:r>
              <a:rPr dirty="0" sz="2600" spc="9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by</a:t>
            </a:r>
            <a:r>
              <a:rPr dirty="0" sz="2600" spc="9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95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segment</a:t>
            </a:r>
            <a:r>
              <a:rPr dirty="0" sz="2600" spc="9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9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credit</a:t>
            </a:r>
            <a:r>
              <a:rPr dirty="0" sz="2600" spc="90">
                <a:latin typeface="Trebuchet MS"/>
                <a:cs typeface="Trebuchet MS"/>
              </a:rPr>
              <a:t> </a:t>
            </a:r>
            <a:r>
              <a:rPr dirty="0" sz="2600" spc="-805">
                <a:latin typeface="Trebuchet MS"/>
                <a:cs typeface="Trebuchet MS"/>
              </a:rPr>
              <a:t>car</a:t>
            </a:r>
            <a:r>
              <a:rPr dirty="0" sz="2600" spc="-805">
                <a:latin typeface="Trebuchet MS"/>
                <a:cs typeface="Trebuchet MS"/>
              </a:rPr>
              <a:t>d</a:t>
            </a:r>
            <a:r>
              <a:rPr dirty="0" sz="2600" spc="-20">
                <a:latin typeface="Trebuchet MS"/>
                <a:cs typeface="Trebuchet MS"/>
              </a:rPr>
              <a:t> users</a:t>
            </a:r>
            <a:r>
              <a:rPr dirty="0" sz="2600" spc="-18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-18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65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bank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has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6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mean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value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12000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and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standard </a:t>
            </a:r>
            <a:r>
              <a:rPr dirty="0" sz="2600" spc="-155">
                <a:latin typeface="Trebuchet MS"/>
                <a:cs typeface="Trebuchet MS"/>
              </a:rPr>
              <a:t>deviation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2000.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Calculate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proportion</a:t>
            </a:r>
            <a:r>
              <a:rPr dirty="0" sz="2600" spc="-13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of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customers </a:t>
            </a:r>
            <a:r>
              <a:rPr dirty="0" sz="2600" spc="-35">
                <a:latin typeface="Trebuchet MS"/>
                <a:cs typeface="Trebuchet MS"/>
              </a:rPr>
              <a:t>who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are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spending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between</a:t>
            </a:r>
            <a:r>
              <a:rPr dirty="0" sz="2600" spc="-60">
                <a:latin typeface="Trebuchet MS"/>
                <a:cs typeface="Trebuchet MS"/>
              </a:rPr>
              <a:t> 8000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16000?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5" b="1">
                <a:latin typeface="Trebuchet MS"/>
                <a:cs typeface="Trebuchet MS"/>
              </a:rPr>
              <a:t>Solution: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4700778"/>
            <a:ext cx="80543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10">
                <a:latin typeface="Trebuchet MS"/>
                <a:cs typeface="Trebuchet MS"/>
              </a:rPr>
              <a:t>That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is,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proportion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customers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spending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between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8000 </a:t>
            </a:r>
            <a:r>
              <a:rPr dirty="0" sz="2400" spc="-70">
                <a:latin typeface="Trebuchet MS"/>
                <a:cs typeface="Trebuchet MS"/>
              </a:rPr>
              <a:t>and </a:t>
            </a:r>
            <a:r>
              <a:rPr dirty="0" sz="2400" spc="-60">
                <a:latin typeface="Trebuchet MS"/>
                <a:cs typeface="Trebuchet MS"/>
              </a:rPr>
              <a:t>16000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10">
                <a:latin typeface="Trebuchet MS"/>
                <a:cs typeface="Trebuchet MS"/>
              </a:rPr>
              <a:t>at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least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0.75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(or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75%)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069855" y="4067912"/>
            <a:ext cx="292100" cy="0"/>
          </a:xfrm>
          <a:custGeom>
            <a:avLst/>
            <a:gdLst/>
            <a:ahLst/>
            <a:cxnLst/>
            <a:rect l="l" t="t" r="r" b="b"/>
            <a:pathLst>
              <a:path w="292100" h="0">
                <a:moveTo>
                  <a:pt x="0" y="0"/>
                </a:moveTo>
                <a:lnTo>
                  <a:pt x="292006" y="0"/>
                </a:lnTo>
              </a:path>
            </a:pathLst>
          </a:custGeom>
          <a:ln w="1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049044" y="3989177"/>
            <a:ext cx="32004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25641" sz="2925" spc="37">
                <a:latin typeface="Times New Roman"/>
                <a:cs typeface="Times New Roman"/>
              </a:rPr>
              <a:t>2</a:t>
            </a:r>
            <a:r>
              <a:rPr dirty="0" sz="1650" spc="25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10540" y="3801195"/>
            <a:ext cx="7626984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046220" algn="l"/>
                <a:tab pos="6205220" algn="l"/>
                <a:tab pos="6640830" algn="l"/>
                <a:tab pos="6922134" algn="l"/>
              </a:tabLst>
            </a:pPr>
            <a:r>
              <a:rPr dirty="0" sz="2400" spc="-100" i="1">
                <a:latin typeface="Trebuchet MS"/>
                <a:cs typeface="Trebuchet MS"/>
              </a:rPr>
              <a:t>P</a:t>
            </a:r>
            <a:r>
              <a:rPr dirty="0" sz="2400" spc="-100">
                <a:latin typeface="Trebuchet MS"/>
                <a:cs typeface="Trebuchet MS"/>
              </a:rPr>
              <a:t>(8000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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250" i="1">
                <a:latin typeface="Trebuchet MS"/>
                <a:cs typeface="Trebuchet MS"/>
              </a:rPr>
              <a:t>X</a:t>
            </a:r>
            <a:r>
              <a:rPr dirty="0" sz="2400" spc="-85" i="1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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16000)=</a:t>
            </a:r>
            <a:r>
              <a:rPr dirty="0" sz="2400" spc="-65" i="1">
                <a:latin typeface="Trebuchet MS"/>
                <a:cs typeface="Trebuchet MS"/>
              </a:rPr>
              <a:t>P</a:t>
            </a:r>
            <a:r>
              <a:rPr dirty="0" sz="2400" spc="-65">
                <a:latin typeface="Trebuchet MS"/>
                <a:cs typeface="Trebuchet MS"/>
              </a:rPr>
              <a:t>(</a:t>
            </a:r>
            <a:r>
              <a:rPr dirty="0" sz="2500" spc="-65">
                <a:latin typeface="Symbol"/>
                <a:cs typeface="Symbol"/>
              </a:rPr>
              <a:t>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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2</a:t>
            </a:r>
            <a:r>
              <a:rPr dirty="0" sz="2500" spc="-25">
                <a:latin typeface="Symbol"/>
                <a:cs typeface="Symbol"/>
              </a:rPr>
              <a:t>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400">
                <a:latin typeface="Symbol"/>
                <a:cs typeface="Symbol"/>
              </a:rPr>
              <a:t>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250" i="1">
                <a:latin typeface="Trebuchet MS"/>
                <a:cs typeface="Trebuchet MS"/>
              </a:rPr>
              <a:t>X</a:t>
            </a:r>
            <a:r>
              <a:rPr dirty="0" sz="2400" spc="-80" i="1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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500">
                <a:latin typeface="Symbol"/>
                <a:cs typeface="Symbol"/>
              </a:rPr>
              <a:t>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+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2</a:t>
            </a:r>
            <a:r>
              <a:rPr dirty="0" sz="2500" spc="-85">
                <a:latin typeface="Symbol"/>
                <a:cs typeface="Symbol"/>
              </a:rPr>
              <a:t></a:t>
            </a:r>
            <a:r>
              <a:rPr dirty="0" sz="2400" spc="-85">
                <a:latin typeface="Trebuchet MS"/>
                <a:cs typeface="Trebuchet MS"/>
              </a:rPr>
              <a:t>) </a:t>
            </a:r>
            <a:r>
              <a:rPr dirty="0" sz="2400" spc="-50">
                <a:latin typeface="Symbol"/>
                <a:cs typeface="Symbol"/>
              </a:rPr>
              <a:t>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baseline="1424" sz="2925">
                <a:latin typeface="Times New Roman"/>
                <a:cs typeface="Times New Roman"/>
              </a:rPr>
              <a:t>1</a:t>
            </a:r>
            <a:r>
              <a:rPr dirty="0" baseline="1424" sz="2925" spc="-359">
                <a:latin typeface="Times New Roman"/>
                <a:cs typeface="Times New Roman"/>
              </a:rPr>
              <a:t> </a:t>
            </a:r>
            <a:r>
              <a:rPr dirty="0" baseline="1424" sz="2925">
                <a:latin typeface="Symbol"/>
                <a:cs typeface="Symbol"/>
              </a:rPr>
              <a:t></a:t>
            </a:r>
            <a:r>
              <a:rPr dirty="0" baseline="1424" sz="2925">
                <a:latin typeface="Times New Roman"/>
                <a:cs typeface="Times New Roman"/>
              </a:rPr>
              <a:t>	</a:t>
            </a:r>
            <a:r>
              <a:rPr dirty="0" baseline="35612" sz="2925" spc="-89">
                <a:latin typeface="Times New Roman"/>
                <a:cs typeface="Times New Roman"/>
              </a:rPr>
              <a:t>1</a:t>
            </a:r>
            <a:r>
              <a:rPr dirty="0" baseline="35612" sz="2925">
                <a:latin typeface="Times New Roman"/>
                <a:cs typeface="Times New Roman"/>
              </a:rPr>
              <a:t>	</a:t>
            </a:r>
            <a:r>
              <a:rPr dirty="0" baseline="1424" sz="2925" spc="75">
                <a:latin typeface="Symbol"/>
                <a:cs typeface="Symbol"/>
              </a:rPr>
              <a:t></a:t>
            </a:r>
            <a:r>
              <a:rPr dirty="0" baseline="1424" sz="2925" spc="-75">
                <a:latin typeface="Times New Roman"/>
                <a:cs typeface="Times New Roman"/>
              </a:rPr>
              <a:t> </a:t>
            </a:r>
            <a:r>
              <a:rPr dirty="0" baseline="1424" sz="2925" spc="52">
                <a:latin typeface="Times New Roman"/>
                <a:cs typeface="Times New Roman"/>
              </a:rPr>
              <a:t>0.75</a:t>
            </a:r>
            <a:endParaRPr baseline="1424" sz="29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31140" y="410165"/>
            <a:ext cx="7868920" cy="1495425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algn="ctr" marL="659765">
              <a:lnSpc>
                <a:spcPct val="100000"/>
              </a:lnSpc>
              <a:spcBef>
                <a:spcPts val="1270"/>
              </a:spcBef>
            </a:pP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Skewness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90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following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formula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is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used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usually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for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sample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with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215" i="1"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dirty="0" sz="2600" spc="-100">
                <a:latin typeface="Trebuchet MS"/>
                <a:cs typeface="Trebuchet MS"/>
              </a:rPr>
              <a:t>observations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(Joanes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and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Gill,</a:t>
            </a:r>
            <a:r>
              <a:rPr dirty="0" sz="2600" spc="-28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1998):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1140" y="3312033"/>
            <a:ext cx="1952625" cy="81280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285115" marR="5080" indent="-273050">
              <a:lnSpc>
                <a:spcPts val="3070"/>
              </a:lnSpc>
              <a:spcBef>
                <a:spcPts val="245"/>
              </a:spcBef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70">
                <a:latin typeface="Trebuchet MS"/>
                <a:cs typeface="Trebuchet MS"/>
              </a:rPr>
              <a:t>The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value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894">
                <a:latin typeface="Trebuchet MS"/>
                <a:cs typeface="Trebuchet MS"/>
              </a:rPr>
              <a:t>o</a:t>
            </a:r>
            <a:r>
              <a:rPr dirty="0" sz="2600" spc="-894">
                <a:latin typeface="Trebuchet MS"/>
                <a:cs typeface="Trebuchet MS"/>
              </a:rPr>
              <a:t>f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65">
                <a:latin typeface="Trebuchet MS"/>
                <a:cs typeface="Trebuchet MS"/>
              </a:rPr>
              <a:t>increases.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38849" y="3312033"/>
            <a:ext cx="469836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65">
                <a:latin typeface="Trebuchet MS"/>
                <a:cs typeface="Trebuchet MS"/>
              </a:rPr>
              <a:t>will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converge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-12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1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as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value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of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50" i="1"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937884" y="2032647"/>
            <a:ext cx="1125855" cy="426084"/>
            <a:chOff x="3937884" y="2032647"/>
            <a:chExt cx="1125855" cy="426084"/>
          </a:xfrm>
        </p:grpSpPr>
        <p:sp>
          <p:nvSpPr>
            <p:cNvPr id="9" name="object 9" descr=""/>
            <p:cNvSpPr/>
            <p:nvPr/>
          </p:nvSpPr>
          <p:spPr>
            <a:xfrm>
              <a:off x="3968765" y="2269005"/>
              <a:ext cx="38100" cy="21590"/>
            </a:xfrm>
            <a:custGeom>
              <a:avLst/>
              <a:gdLst/>
              <a:ahLst/>
              <a:cxnLst/>
              <a:rect l="l" t="t" r="r" b="b"/>
              <a:pathLst>
                <a:path w="38100" h="21589">
                  <a:moveTo>
                    <a:pt x="0" y="21549"/>
                  </a:moveTo>
                  <a:lnTo>
                    <a:pt x="38032" y="0"/>
                  </a:lnTo>
                </a:path>
              </a:pathLst>
            </a:custGeom>
            <a:ln w="12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006798" y="2274831"/>
              <a:ext cx="55880" cy="125730"/>
            </a:xfrm>
            <a:custGeom>
              <a:avLst/>
              <a:gdLst/>
              <a:ahLst/>
              <a:cxnLst/>
              <a:rect l="l" t="t" r="r" b="b"/>
              <a:pathLst>
                <a:path w="55879" h="125730">
                  <a:moveTo>
                    <a:pt x="0" y="0"/>
                  </a:moveTo>
                  <a:lnTo>
                    <a:pt x="55255" y="125251"/>
                  </a:lnTo>
                </a:path>
              </a:pathLst>
            </a:custGeom>
            <a:ln w="24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937884" y="2038882"/>
              <a:ext cx="1125855" cy="414020"/>
            </a:xfrm>
            <a:custGeom>
              <a:avLst/>
              <a:gdLst/>
              <a:ahLst/>
              <a:cxnLst/>
              <a:rect l="l" t="t" r="r" b="b"/>
              <a:pathLst>
                <a:path w="1125854" h="414019">
                  <a:moveTo>
                    <a:pt x="130108" y="361201"/>
                  </a:moveTo>
                  <a:lnTo>
                    <a:pt x="203180" y="0"/>
                  </a:lnTo>
                </a:path>
                <a:path w="1125854" h="414019">
                  <a:moveTo>
                    <a:pt x="203180" y="0"/>
                  </a:moveTo>
                  <a:lnTo>
                    <a:pt x="1100334" y="0"/>
                  </a:lnTo>
                </a:path>
                <a:path w="1125854" h="414019">
                  <a:moveTo>
                    <a:pt x="0" y="413637"/>
                  </a:moveTo>
                  <a:lnTo>
                    <a:pt x="1125301" y="413637"/>
                  </a:lnTo>
                </a:path>
              </a:pathLst>
            </a:custGeom>
            <a:ln w="12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274147" y="2215302"/>
            <a:ext cx="635000" cy="38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350" i="1">
                <a:latin typeface="Times New Roman"/>
                <a:cs typeface="Times New Roman"/>
              </a:rPr>
              <a:t>G</a:t>
            </a:r>
            <a:r>
              <a:rPr dirty="0" baseline="-17094" sz="2925">
                <a:latin typeface="Times New Roman"/>
                <a:cs typeface="Times New Roman"/>
              </a:rPr>
              <a:t>1</a:t>
            </a:r>
            <a:r>
              <a:rPr dirty="0" baseline="-17094" sz="2925" spc="-142">
                <a:latin typeface="Times New Roman"/>
                <a:cs typeface="Times New Roman"/>
              </a:rPr>
              <a:t> </a:t>
            </a:r>
            <a:r>
              <a:rPr dirty="0" sz="2350" spc="-5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211557" y="2447159"/>
            <a:ext cx="590550" cy="38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i="1">
                <a:latin typeface="Times New Roman"/>
                <a:cs typeface="Times New Roman"/>
              </a:rPr>
              <a:t>n</a:t>
            </a:r>
            <a:r>
              <a:rPr dirty="0" sz="2350" spc="-204" i="1">
                <a:latin typeface="Times New Roman"/>
                <a:cs typeface="Times New Roman"/>
              </a:rPr>
              <a:t> </a:t>
            </a:r>
            <a:r>
              <a:rPr dirty="0" sz="2350">
                <a:latin typeface="Symbol"/>
                <a:cs typeface="Symbol"/>
              </a:rPr>
              <a:t></a:t>
            </a:r>
            <a:r>
              <a:rPr dirty="0" sz="2350" spc="-210">
                <a:latin typeface="Times New Roman"/>
                <a:cs typeface="Times New Roman"/>
              </a:rPr>
              <a:t> </a:t>
            </a:r>
            <a:r>
              <a:rPr dirty="0" sz="2350" spc="-5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121399" y="2010799"/>
            <a:ext cx="1306830" cy="38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350" i="1">
                <a:latin typeface="Times New Roman"/>
                <a:cs typeface="Times New Roman"/>
              </a:rPr>
              <a:t>n</a:t>
            </a:r>
            <a:r>
              <a:rPr dirty="0" sz="2350">
                <a:latin typeface="Times New Roman"/>
                <a:cs typeface="Times New Roman"/>
              </a:rPr>
              <a:t>(</a:t>
            </a:r>
            <a:r>
              <a:rPr dirty="0" sz="2350" i="1">
                <a:latin typeface="Times New Roman"/>
                <a:cs typeface="Times New Roman"/>
              </a:rPr>
              <a:t>n</a:t>
            </a:r>
            <a:r>
              <a:rPr dirty="0" sz="2350" spc="-225" i="1">
                <a:latin typeface="Times New Roman"/>
                <a:cs typeface="Times New Roman"/>
              </a:rPr>
              <a:t> </a:t>
            </a:r>
            <a:r>
              <a:rPr dirty="0" sz="2350">
                <a:latin typeface="Symbol"/>
                <a:cs typeface="Symbol"/>
              </a:rPr>
              <a:t></a:t>
            </a:r>
            <a:r>
              <a:rPr dirty="0" sz="2350">
                <a:latin typeface="Times New Roman"/>
                <a:cs typeface="Times New Roman"/>
              </a:rPr>
              <a:t>1)</a:t>
            </a:r>
            <a:r>
              <a:rPr dirty="0" sz="2350" spc="170">
                <a:latin typeface="Times New Roman"/>
                <a:cs typeface="Times New Roman"/>
              </a:rPr>
              <a:t> </a:t>
            </a:r>
            <a:r>
              <a:rPr dirty="0" baseline="-37825" sz="3525" spc="-37" i="1">
                <a:latin typeface="Times New Roman"/>
                <a:cs typeface="Times New Roman"/>
              </a:rPr>
              <a:t>g</a:t>
            </a:r>
            <a:r>
              <a:rPr dirty="0" baseline="-62678" sz="2925" spc="-37">
                <a:latin typeface="Times New Roman"/>
                <a:cs typeface="Times New Roman"/>
              </a:rPr>
              <a:t>1</a:t>
            </a:r>
            <a:endParaRPr baseline="-62678" sz="2925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335134" y="3243295"/>
            <a:ext cx="1112520" cy="306705"/>
            <a:chOff x="2335134" y="3243295"/>
            <a:chExt cx="1112520" cy="306705"/>
          </a:xfrm>
        </p:grpSpPr>
        <p:sp>
          <p:nvSpPr>
            <p:cNvPr id="16" name="object 16" descr=""/>
            <p:cNvSpPr/>
            <p:nvPr/>
          </p:nvSpPr>
          <p:spPr>
            <a:xfrm>
              <a:off x="2365773" y="3413970"/>
              <a:ext cx="38100" cy="15875"/>
            </a:xfrm>
            <a:custGeom>
              <a:avLst/>
              <a:gdLst/>
              <a:ahLst/>
              <a:cxnLst/>
              <a:rect l="l" t="t" r="r" b="b"/>
              <a:pathLst>
                <a:path w="38100" h="15875">
                  <a:moveTo>
                    <a:pt x="0" y="15420"/>
                  </a:moveTo>
                  <a:lnTo>
                    <a:pt x="37571" y="0"/>
                  </a:lnTo>
                </a:path>
              </a:pathLst>
            </a:custGeom>
            <a:ln w="9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403344" y="3418139"/>
              <a:ext cx="54610" cy="90170"/>
            </a:xfrm>
            <a:custGeom>
              <a:avLst/>
              <a:gdLst/>
              <a:ahLst/>
              <a:cxnLst/>
              <a:rect l="l" t="t" r="r" b="b"/>
              <a:pathLst>
                <a:path w="54610" h="90170">
                  <a:moveTo>
                    <a:pt x="0" y="0"/>
                  </a:moveTo>
                  <a:lnTo>
                    <a:pt x="54337" y="89627"/>
                  </a:lnTo>
                </a:path>
              </a:pathLst>
            </a:custGeom>
            <a:ln w="22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335134" y="3249299"/>
              <a:ext cx="1112520" cy="296545"/>
            </a:xfrm>
            <a:custGeom>
              <a:avLst/>
              <a:gdLst/>
              <a:ahLst/>
              <a:cxnLst/>
              <a:rect l="l" t="t" r="r" b="b"/>
              <a:pathLst>
                <a:path w="1112520" h="296545">
                  <a:moveTo>
                    <a:pt x="128328" y="258467"/>
                  </a:moveTo>
                  <a:lnTo>
                    <a:pt x="200596" y="0"/>
                  </a:lnTo>
                </a:path>
                <a:path w="1112520" h="296545">
                  <a:moveTo>
                    <a:pt x="200596" y="0"/>
                  </a:moveTo>
                  <a:lnTo>
                    <a:pt x="1087912" y="0"/>
                  </a:lnTo>
                </a:path>
                <a:path w="1112520" h="296545">
                  <a:moveTo>
                    <a:pt x="0" y="295988"/>
                  </a:moveTo>
                  <a:lnTo>
                    <a:pt x="1112180" y="295989"/>
                  </a:lnTo>
                </a:path>
              </a:pathLst>
            </a:custGeom>
            <a:ln w="10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2540943" y="3170167"/>
            <a:ext cx="882015" cy="65024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650" spc="320" i="1">
                <a:latin typeface="Times New Roman"/>
                <a:cs typeface="Times New Roman"/>
              </a:rPr>
              <a:t>n</a:t>
            </a:r>
            <a:r>
              <a:rPr dirty="0" sz="1650" spc="320">
                <a:latin typeface="Times New Roman"/>
                <a:cs typeface="Times New Roman"/>
              </a:rPr>
              <a:t>(</a:t>
            </a:r>
            <a:r>
              <a:rPr dirty="0" sz="1650" spc="320" i="1">
                <a:latin typeface="Times New Roman"/>
                <a:cs typeface="Times New Roman"/>
              </a:rPr>
              <a:t>n</a:t>
            </a:r>
            <a:r>
              <a:rPr dirty="0" sz="1650" spc="-20" i="1">
                <a:latin typeface="Times New Roman"/>
                <a:cs typeface="Times New Roman"/>
              </a:rPr>
              <a:t> </a:t>
            </a:r>
            <a:r>
              <a:rPr dirty="0" sz="1650" spc="260">
                <a:latin typeface="Symbol"/>
                <a:cs typeface="Symbol"/>
              </a:rPr>
              <a:t></a:t>
            </a:r>
            <a:r>
              <a:rPr dirty="0" sz="1650" spc="260">
                <a:latin typeface="Times New Roman"/>
                <a:cs typeface="Times New Roman"/>
              </a:rPr>
              <a:t>1)</a:t>
            </a:r>
            <a:endParaRPr sz="165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  <a:spcBef>
                <a:spcPts val="480"/>
              </a:spcBef>
            </a:pPr>
            <a:r>
              <a:rPr dirty="0" sz="1650" spc="330" i="1">
                <a:latin typeface="Times New Roman"/>
                <a:cs typeface="Times New Roman"/>
              </a:rPr>
              <a:t>n</a:t>
            </a:r>
            <a:r>
              <a:rPr dirty="0" sz="1650" spc="-20" i="1">
                <a:latin typeface="Times New Roman"/>
                <a:cs typeface="Times New Roman"/>
              </a:rPr>
              <a:t> </a:t>
            </a:r>
            <a:r>
              <a:rPr dirty="0" sz="1650" spc="365">
                <a:latin typeface="Symbol"/>
                <a:cs typeface="Symbol"/>
              </a:rPr>
              <a:t>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 spc="28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403596" y="6548425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Dinesh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Kumar,</a:t>
            </a:r>
            <a:r>
              <a:rPr dirty="0" sz="1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IIM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Bangalore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609600"/>
            <a:ext cx="83820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1238452"/>
            <a:ext cx="7919084" cy="1216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  <a:tab pos="2313940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Kurtosis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is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another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measure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shape,</a:t>
            </a:r>
            <a:r>
              <a:rPr dirty="0" sz="2600" spc="-335">
                <a:latin typeface="Trebuchet MS"/>
                <a:cs typeface="Trebuchet MS"/>
              </a:rPr>
              <a:t> </a:t>
            </a:r>
            <a:r>
              <a:rPr dirty="0" sz="2600" spc="-700">
                <a:latin typeface="Trebuchet MS"/>
                <a:cs typeface="Trebuchet MS"/>
              </a:rPr>
              <a:t>aime</a:t>
            </a:r>
            <a:r>
              <a:rPr dirty="0" sz="2600" spc="-700">
                <a:latin typeface="Trebuchet MS"/>
                <a:cs typeface="Trebuchet MS"/>
              </a:rPr>
              <a:t>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15">
                <a:latin typeface="Trebuchet MS"/>
                <a:cs typeface="Trebuchet MS"/>
              </a:rPr>
              <a:t>at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shape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40">
                <a:latin typeface="Trebuchet MS"/>
                <a:cs typeface="Trebuchet MS"/>
              </a:rPr>
              <a:t>tail,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that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is,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whether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tail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data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distribution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is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heavy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20">
                <a:latin typeface="Trebuchet MS"/>
                <a:cs typeface="Trebuchet MS"/>
              </a:rPr>
              <a:t>or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light.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55">
                <a:latin typeface="Trebuchet MS"/>
                <a:cs typeface="Trebuchet MS"/>
              </a:rPr>
              <a:t>Kurtosis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is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measured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using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following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08736" y="2427554"/>
            <a:ext cx="126365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60">
                <a:latin typeface="Trebuchet MS"/>
                <a:cs typeface="Trebuchet MS"/>
              </a:rPr>
              <a:t>equation: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64994" y="2900552"/>
            <a:ext cx="143256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45">
                <a:latin typeface="Trebuchet MS"/>
                <a:cs typeface="Trebuchet MS"/>
              </a:rPr>
              <a:t>Kurtosis</a:t>
            </a:r>
            <a:r>
              <a:rPr dirty="0" sz="2600" spc="-140">
                <a:latin typeface="Trebuchet MS"/>
                <a:cs typeface="Trebuchet MS"/>
              </a:rPr>
              <a:t> </a:t>
            </a:r>
            <a:r>
              <a:rPr dirty="0" sz="2600" spc="95">
                <a:latin typeface="Trebuchet MS"/>
                <a:cs typeface="Trebuchet MS"/>
              </a:rPr>
              <a:t>=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08736" y="4242053"/>
            <a:ext cx="3465829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3714" algn="l"/>
                <a:tab pos="2489200" algn="l"/>
              </a:tabLst>
            </a:pPr>
            <a:r>
              <a:rPr dirty="0" sz="2600" spc="-10">
                <a:solidFill>
                  <a:srgbClr val="C00000"/>
                </a:solidFill>
                <a:latin typeface="Trebuchet MS"/>
                <a:cs typeface="Trebuchet MS"/>
              </a:rPr>
              <a:t>distribution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and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35">
                <a:latin typeface="Trebuchet MS"/>
                <a:cs typeface="Trebuchet MS"/>
              </a:rPr>
              <a:t>greater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3845128"/>
            <a:ext cx="4549775" cy="819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74295">
              <a:lnSpc>
                <a:spcPct val="100000"/>
              </a:lnSpc>
              <a:spcBef>
                <a:spcPts val="105"/>
              </a:spcBef>
              <a:tabLst>
                <a:tab pos="272415" algn="l"/>
                <a:tab pos="1654810" algn="l"/>
                <a:tab pos="2600325" algn="l"/>
                <a:tab pos="3126105" algn="l"/>
                <a:tab pos="3870960" algn="l"/>
              </a:tabLst>
            </a:pPr>
            <a:r>
              <a:rPr dirty="0" sz="1950" spc="154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Kurtosis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90">
                <a:latin typeface="Trebuchet MS"/>
                <a:cs typeface="Trebuchet MS"/>
              </a:rPr>
              <a:t>value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of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455">
                <a:latin typeface="Trebuchet MS"/>
                <a:cs typeface="Trebuchet MS"/>
              </a:rPr>
              <a:t>les</a:t>
            </a:r>
            <a:r>
              <a:rPr dirty="0" sz="2600" spc="-455">
                <a:latin typeface="Trebuchet MS"/>
                <a:cs typeface="Trebuchet MS"/>
              </a:rPr>
              <a:t>s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0">
                <a:latin typeface="Trebuchet MS"/>
                <a:cs typeface="Trebuchet MS"/>
              </a:rPr>
              <a:t>than</a:t>
            </a:r>
            <a:endParaRPr sz="26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2600" spc="-20">
                <a:latin typeface="Trebuchet MS"/>
                <a:cs typeface="Trebuchet MS"/>
              </a:rPr>
              <a:t>than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52084" y="3845128"/>
            <a:ext cx="1670685" cy="819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7515" algn="l"/>
                <a:tab pos="897890" algn="l"/>
              </a:tabLst>
            </a:pPr>
            <a:r>
              <a:rPr dirty="0" sz="2600" spc="-50">
                <a:latin typeface="Trebuchet MS"/>
                <a:cs typeface="Trebuchet MS"/>
              </a:rPr>
              <a:t>3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is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75">
                <a:latin typeface="Trebuchet MS"/>
                <a:cs typeface="Trebuchet MS"/>
              </a:rPr>
              <a:t>called</a:t>
            </a:r>
            <a:endParaRPr sz="26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446405" algn="l"/>
                <a:tab pos="876300" algn="l"/>
              </a:tabLst>
            </a:pPr>
            <a:r>
              <a:rPr dirty="0" sz="2600" spc="-50">
                <a:latin typeface="Trebuchet MS"/>
                <a:cs typeface="Trebuchet MS"/>
              </a:rPr>
              <a:t>3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is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45">
                <a:latin typeface="Trebuchet MS"/>
                <a:cs typeface="Trebuchet MS"/>
              </a:rPr>
              <a:t>called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05650" y="3845128"/>
            <a:ext cx="1501140" cy="819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3340">
              <a:lnSpc>
                <a:spcPct val="100000"/>
              </a:lnSpc>
              <a:spcBef>
                <a:spcPts val="105"/>
              </a:spcBef>
            </a:pPr>
            <a:r>
              <a:rPr dirty="0" sz="2600" spc="-145">
                <a:solidFill>
                  <a:srgbClr val="C00000"/>
                </a:solidFill>
                <a:latin typeface="Trebuchet MS"/>
                <a:cs typeface="Trebuchet MS"/>
              </a:rPr>
              <a:t>platykurtic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leptokurtic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8736" y="4638294"/>
            <a:ext cx="7796530" cy="81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449830" algn="l"/>
                <a:tab pos="3696335" algn="l"/>
                <a:tab pos="4547235" algn="l"/>
                <a:tab pos="4978400" algn="l"/>
                <a:tab pos="5310505" algn="l"/>
                <a:tab pos="6637020" algn="l"/>
              </a:tabLst>
            </a:pP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distribution.</a:t>
            </a:r>
            <a:r>
              <a:rPr dirty="0" sz="2600" spc="-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The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kurtosis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value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of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50">
                <a:latin typeface="Trebuchet MS"/>
                <a:cs typeface="Trebuchet MS"/>
              </a:rPr>
              <a:t>3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0">
                <a:latin typeface="Trebuchet MS"/>
                <a:cs typeface="Trebuchet MS"/>
              </a:rPr>
              <a:t>indicates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50">
                <a:latin typeface="Trebuchet MS"/>
                <a:cs typeface="Trebuchet MS"/>
              </a:rPr>
              <a:t>standard </a:t>
            </a:r>
            <a:r>
              <a:rPr dirty="0" sz="2600" spc="-114">
                <a:latin typeface="Trebuchet MS"/>
                <a:cs typeface="Trebuchet MS"/>
              </a:rPr>
              <a:t>normal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distribution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(also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called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10" b="1">
                <a:latin typeface="Trebuchet MS"/>
                <a:cs typeface="Trebuchet MS"/>
              </a:rPr>
              <a:t>mesokurtic</a:t>
            </a:r>
            <a:r>
              <a:rPr dirty="0" sz="2600" spc="-10">
                <a:latin typeface="Trebuchet MS"/>
                <a:cs typeface="Trebuchet MS"/>
              </a:rPr>
              <a:t>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51745" y="2524459"/>
            <a:ext cx="36957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200">
                <a:latin typeface="Times New Roman"/>
                <a:cs typeface="Times New Roman"/>
              </a:rPr>
              <a:t>4</a:t>
            </a:r>
            <a:r>
              <a:rPr dirty="0" sz="1700" spc="250">
                <a:latin typeface="Times New Roman"/>
                <a:cs typeface="Times New Roman"/>
              </a:rPr>
              <a:t> </a:t>
            </a:r>
            <a:r>
              <a:rPr dirty="0" baseline="-5420" sz="3075" spc="179">
                <a:latin typeface="Symbol"/>
                <a:cs typeface="Symbol"/>
              </a:rPr>
              <a:t></a:t>
            </a:r>
            <a:endParaRPr baseline="-5420" sz="3075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915577" y="3008889"/>
            <a:ext cx="2225040" cy="626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2275"/>
              </a:lnSpc>
              <a:spcBef>
                <a:spcPts val="95"/>
              </a:spcBef>
              <a:tabLst>
                <a:tab pos="1463040" algn="l"/>
                <a:tab pos="2148205" algn="l"/>
              </a:tabLst>
            </a:pPr>
            <a:r>
              <a:rPr dirty="0" u="sng" sz="1700" spc="10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1700" spc="-229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4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dirty="0" u="sng" sz="17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baseline="-6775" sz="3075" spc="6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</a:t>
            </a:r>
            <a:r>
              <a:rPr dirty="0" u="sng" baseline="-6775" sz="30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-6775" sz="3075" spc="19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</a:t>
            </a:r>
            <a:r>
              <a:rPr dirty="0" u="sng" baseline="-6775" sz="30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baseline="-6775" sz="3075">
              <a:latin typeface="Times New Roman"/>
              <a:cs typeface="Times New Roman"/>
            </a:endParaRPr>
          </a:p>
          <a:p>
            <a:pPr algn="ctr" marR="56515">
              <a:lnSpc>
                <a:spcPts val="2455"/>
              </a:lnSpc>
            </a:pPr>
            <a:r>
              <a:rPr dirty="0" baseline="-22727" sz="3300" spc="292">
                <a:latin typeface="Symbol"/>
                <a:cs typeface="Symbol"/>
              </a:rPr>
              <a:t></a:t>
            </a:r>
            <a:r>
              <a:rPr dirty="0" baseline="-22727" sz="3300" spc="-75">
                <a:latin typeface="Times New Roman"/>
                <a:cs typeface="Times New Roman"/>
              </a:rPr>
              <a:t> </a:t>
            </a:r>
            <a:r>
              <a:rPr dirty="0" sz="1700" spc="150">
                <a:latin typeface="Times New Roman"/>
                <a:cs typeface="Times New Roman"/>
              </a:rPr>
              <a:t>4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142933" y="2391168"/>
            <a:ext cx="58547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7777" sz="2550" spc="322">
                <a:latin typeface="Symbol"/>
                <a:cs typeface="Symbol"/>
              </a:rPr>
              <a:t></a:t>
            </a:r>
            <a:r>
              <a:rPr dirty="0" baseline="-27777" sz="2550" spc="412">
                <a:latin typeface="Times New Roman"/>
                <a:cs typeface="Times New Roman"/>
              </a:rPr>
              <a:t> </a:t>
            </a:r>
            <a:r>
              <a:rPr dirty="0" baseline="-33875" sz="3075" spc="337">
                <a:latin typeface="Symbol"/>
                <a:cs typeface="Symbol"/>
              </a:rPr>
              <a:t></a:t>
            </a:r>
            <a:r>
              <a:rPr dirty="0" sz="1700" spc="225">
                <a:latin typeface="Times New Roman"/>
                <a:cs typeface="Times New Roman"/>
              </a:rPr>
              <a:t>4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839255" y="2750522"/>
            <a:ext cx="128651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35990" algn="l"/>
              </a:tabLst>
            </a:pPr>
            <a:r>
              <a:rPr dirty="0" sz="2050" spc="254">
                <a:latin typeface="Symbol"/>
                <a:cs typeface="Symbol"/>
              </a:rPr>
              <a:t></a:t>
            </a:r>
            <a:r>
              <a:rPr dirty="0" sz="2050" spc="190">
                <a:latin typeface="Times New Roman"/>
                <a:cs typeface="Times New Roman"/>
              </a:rPr>
              <a:t> </a:t>
            </a:r>
            <a:r>
              <a:rPr dirty="0" sz="2050" spc="285" i="1">
                <a:latin typeface="Times New Roman"/>
                <a:cs typeface="Times New Roman"/>
              </a:rPr>
              <a:t>X</a:t>
            </a:r>
            <a:r>
              <a:rPr dirty="0" sz="2050" spc="100" i="1">
                <a:latin typeface="Times New Roman"/>
                <a:cs typeface="Times New Roman"/>
              </a:rPr>
              <a:t> </a:t>
            </a:r>
            <a:r>
              <a:rPr dirty="0" baseline="6775" sz="3075" spc="195">
                <a:latin typeface="Symbol"/>
                <a:cs typeface="Symbol"/>
              </a:rPr>
              <a:t></a:t>
            </a:r>
            <a:r>
              <a:rPr dirty="0" baseline="6775" sz="3075">
                <a:latin typeface="Times New Roman"/>
                <a:cs typeface="Times New Roman"/>
              </a:rPr>
              <a:t>	</a:t>
            </a:r>
            <a:r>
              <a:rPr dirty="0" sz="2050" spc="125">
                <a:latin typeface="Times New Roman"/>
                <a:cs typeface="Times New Roman"/>
              </a:rPr>
              <a:t>/</a:t>
            </a:r>
            <a:r>
              <a:rPr dirty="0" sz="2050" spc="-30">
                <a:latin typeface="Times New Roman"/>
                <a:cs typeface="Times New Roman"/>
              </a:rPr>
              <a:t> </a:t>
            </a:r>
            <a:r>
              <a:rPr dirty="0" sz="2050" spc="185" i="1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976689" y="2716181"/>
            <a:ext cx="83185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0840" sz="3075" spc="502">
                <a:latin typeface="Symbol"/>
                <a:cs typeface="Symbol"/>
              </a:rPr>
              <a:t></a:t>
            </a:r>
            <a:r>
              <a:rPr dirty="0" baseline="-10840" sz="3075" spc="-292">
                <a:latin typeface="Times New Roman"/>
                <a:cs typeface="Times New Roman"/>
              </a:rPr>
              <a:t> </a:t>
            </a:r>
            <a:r>
              <a:rPr dirty="0" sz="2050" spc="180">
                <a:latin typeface="Symbol"/>
                <a:cs typeface="Symbol"/>
              </a:rPr>
              <a:t></a:t>
            </a:r>
            <a:r>
              <a:rPr dirty="0" sz="2050" spc="-40">
                <a:latin typeface="Times New Roman"/>
                <a:cs typeface="Times New Roman"/>
              </a:rPr>
              <a:t> </a:t>
            </a:r>
            <a:r>
              <a:rPr dirty="0" baseline="-6775" sz="3075" spc="434" i="1">
                <a:latin typeface="Times New Roman"/>
                <a:cs typeface="Times New Roman"/>
              </a:rPr>
              <a:t>X</a:t>
            </a:r>
            <a:r>
              <a:rPr dirty="0" baseline="-26143" sz="2550" spc="434" i="1">
                <a:latin typeface="Times New Roman"/>
                <a:cs typeface="Times New Roman"/>
              </a:rPr>
              <a:t>i</a:t>
            </a:r>
            <a:endParaRPr baseline="-26143" sz="2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4297" rIns="0" bIns="0" rtlCol="0" vert="horz">
            <a:spAutoFit/>
          </a:bodyPr>
          <a:lstStyle/>
          <a:p>
            <a:pPr marL="3407410">
              <a:lnSpc>
                <a:spcPct val="100000"/>
              </a:lnSpc>
              <a:spcBef>
                <a:spcPts val="95"/>
              </a:spcBef>
            </a:pPr>
            <a:r>
              <a:rPr dirty="0" spc="140">
                <a:latin typeface="Cambria"/>
                <a:cs typeface="Cambria"/>
              </a:rPr>
              <a:t>Kurtosis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214" y="295402"/>
            <a:ext cx="764349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32710" marR="5080" indent="-2620645">
              <a:lnSpc>
                <a:spcPct val="100000"/>
              </a:lnSpc>
              <a:spcBef>
                <a:spcPts val="95"/>
              </a:spcBef>
            </a:pPr>
            <a:r>
              <a:rPr dirty="0" spc="175">
                <a:latin typeface="Cambria"/>
                <a:cs typeface="Cambria"/>
              </a:rPr>
              <a:t>Leptokurtic,</a:t>
            </a:r>
            <a:r>
              <a:rPr dirty="0" spc="365">
                <a:latin typeface="Cambria"/>
                <a:cs typeface="Cambria"/>
              </a:rPr>
              <a:t> </a:t>
            </a:r>
            <a:r>
              <a:rPr dirty="0" spc="175">
                <a:latin typeface="Cambria"/>
                <a:cs typeface="Cambria"/>
              </a:rPr>
              <a:t>mesokurtic,</a:t>
            </a:r>
            <a:r>
              <a:rPr dirty="0" spc="375">
                <a:latin typeface="Cambria"/>
                <a:cs typeface="Cambria"/>
              </a:rPr>
              <a:t> </a:t>
            </a:r>
            <a:r>
              <a:rPr dirty="0" spc="140">
                <a:latin typeface="Cambria"/>
                <a:cs typeface="Cambria"/>
              </a:rPr>
              <a:t>and</a:t>
            </a:r>
            <a:r>
              <a:rPr dirty="0" spc="330">
                <a:latin typeface="Cambria"/>
                <a:cs typeface="Cambria"/>
              </a:rPr>
              <a:t> </a:t>
            </a:r>
            <a:r>
              <a:rPr dirty="0" spc="145">
                <a:latin typeface="Cambria"/>
                <a:cs typeface="Cambria"/>
              </a:rPr>
              <a:t>platykurtic </a:t>
            </a:r>
            <a:r>
              <a:rPr dirty="0" spc="125">
                <a:latin typeface="Cambria"/>
                <a:cs typeface="Cambria"/>
              </a:rPr>
              <a:t>distributions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206" y="1459641"/>
            <a:ext cx="7357241" cy="447832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535940" y="559053"/>
            <a:ext cx="7873365" cy="149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2799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Excess</a:t>
            </a:r>
            <a:r>
              <a:rPr dirty="0" sz="2400" spc="-1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Kurtosis</a:t>
            </a:r>
            <a:endParaRPr sz="2400">
              <a:latin typeface="Arial"/>
              <a:cs typeface="Arial"/>
            </a:endParaRPr>
          </a:p>
          <a:p>
            <a:pPr marL="285115" marR="5080" indent="-273050">
              <a:lnSpc>
                <a:spcPct val="100000"/>
              </a:lnSpc>
              <a:spcBef>
                <a:spcPts val="2475"/>
              </a:spcBef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60">
                <a:latin typeface="Trebuchet MS"/>
                <a:cs typeface="Trebuchet MS"/>
              </a:rPr>
              <a:t>The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excess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kurtosis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is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measure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that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captures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320">
                <a:latin typeface="Trebuchet MS"/>
                <a:cs typeface="Trebuchet MS"/>
              </a:rPr>
              <a:t>deviatio</a:t>
            </a:r>
            <a:r>
              <a:rPr dirty="0" sz="2600" spc="-320">
                <a:latin typeface="Trebuchet MS"/>
                <a:cs typeface="Trebuchet MS"/>
              </a:rPr>
              <a:t>n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125">
                <a:latin typeface="Trebuchet MS"/>
                <a:cs typeface="Trebuchet MS"/>
              </a:rPr>
              <a:t>from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kurtosis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normal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distribution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and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is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given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by: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50594" y="3052952"/>
            <a:ext cx="232029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85">
                <a:latin typeface="Trebuchet MS"/>
                <a:cs typeface="Trebuchet MS"/>
              </a:rPr>
              <a:t>Excess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Kurtosis=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085014" y="3268440"/>
            <a:ext cx="1889760" cy="0"/>
          </a:xfrm>
          <a:custGeom>
            <a:avLst/>
            <a:gdLst/>
            <a:ahLst/>
            <a:cxnLst/>
            <a:rect l="l" t="t" r="r" b="b"/>
            <a:pathLst>
              <a:path w="1889760" h="0">
                <a:moveTo>
                  <a:pt x="0" y="0"/>
                </a:moveTo>
                <a:lnTo>
                  <a:pt x="1889746" y="0"/>
                </a:lnTo>
              </a:path>
            </a:pathLst>
          </a:custGeom>
          <a:ln w="114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018420" y="3048748"/>
            <a:ext cx="356870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>
                <a:latin typeface="Symbol"/>
                <a:cs typeface="Symbol"/>
              </a:rPr>
              <a:t></a:t>
            </a:r>
            <a:r>
              <a:rPr dirty="0" sz="2150" spc="-215">
                <a:latin typeface="Times New Roman"/>
                <a:cs typeface="Times New Roman"/>
              </a:rPr>
              <a:t> </a:t>
            </a:r>
            <a:r>
              <a:rPr dirty="0" sz="2150" spc="-50">
                <a:latin typeface="Times New Roman"/>
                <a:cs typeface="Times New Roman"/>
              </a:rPr>
              <a:t>3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5152029" y="2235134"/>
            <a:ext cx="522605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27777" sz="2700">
                <a:latin typeface="Symbol"/>
                <a:cs typeface="Symbol"/>
              </a:rPr>
              <a:t></a:t>
            </a:r>
            <a:r>
              <a:rPr dirty="0" baseline="-27777" sz="2700" spc="270">
                <a:latin typeface="Times New Roman"/>
                <a:cs typeface="Times New Roman"/>
              </a:rPr>
              <a:t> </a:t>
            </a:r>
            <a:r>
              <a:rPr dirty="0" baseline="-33591" sz="3225" spc="67">
                <a:latin typeface="Symbol"/>
                <a:cs typeface="Symbol"/>
              </a:rPr>
              <a:t></a:t>
            </a:r>
            <a:r>
              <a:rPr dirty="0" sz="1800" spc="45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84639" y="2921746"/>
            <a:ext cx="132715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-5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183930" y="2376263"/>
            <a:ext cx="362585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>
                <a:latin typeface="Times New Roman"/>
                <a:cs typeface="Times New Roman"/>
              </a:rPr>
              <a:t>4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baseline="-5167" sz="3225" spc="-89">
                <a:latin typeface="Symbol"/>
                <a:cs typeface="Symbol"/>
              </a:rPr>
              <a:t></a:t>
            </a:r>
            <a:endParaRPr baseline="-5167" sz="3225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97282" y="3177844"/>
            <a:ext cx="419734" cy="374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23456" sz="3375" spc="-75">
                <a:latin typeface="Symbol"/>
                <a:cs typeface="Symbol"/>
              </a:rPr>
              <a:t></a:t>
            </a:r>
            <a:r>
              <a:rPr dirty="0" baseline="-23456" sz="3375" spc="-142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059070" y="2888632"/>
            <a:ext cx="513080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sz="1800" spc="-260" i="1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Symbol"/>
                <a:cs typeface="Symbol"/>
              </a:rPr>
              <a:t></a:t>
            </a:r>
            <a:r>
              <a:rPr dirty="0" sz="1800" spc="-25">
                <a:latin typeface="Times New Roman"/>
                <a:cs typeface="Times New Roman"/>
              </a:rPr>
              <a:t>1</a:t>
            </a:r>
            <a:r>
              <a:rPr dirty="0" baseline="-6459" sz="3225" spc="-37">
                <a:latin typeface="Symbol"/>
                <a:cs typeface="Symbol"/>
              </a:rPr>
              <a:t></a:t>
            </a:r>
            <a:endParaRPr baseline="-6459" sz="3225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114879" y="2615619"/>
            <a:ext cx="1884045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586230" algn="l"/>
              </a:tabLst>
            </a:pPr>
            <a:r>
              <a:rPr dirty="0" baseline="-3875" sz="3225">
                <a:latin typeface="Symbol"/>
                <a:cs typeface="Symbol"/>
              </a:rPr>
              <a:t></a:t>
            </a:r>
            <a:r>
              <a:rPr dirty="0" baseline="-3875" sz="3225" spc="82">
                <a:latin typeface="Times New Roman"/>
                <a:cs typeface="Times New Roman"/>
              </a:rPr>
              <a:t> </a:t>
            </a:r>
            <a:r>
              <a:rPr dirty="0" baseline="7751" sz="3225">
                <a:latin typeface="Symbol"/>
                <a:cs typeface="Symbol"/>
              </a:rPr>
              <a:t></a:t>
            </a:r>
            <a:r>
              <a:rPr dirty="0" baseline="7751" sz="3225" spc="-157">
                <a:latin typeface="Times New Roman"/>
                <a:cs typeface="Times New Roman"/>
              </a:rPr>
              <a:t> </a:t>
            </a:r>
            <a:r>
              <a:rPr dirty="0" sz="2150" spc="130" i="1">
                <a:latin typeface="Times New Roman"/>
                <a:cs typeface="Times New Roman"/>
              </a:rPr>
              <a:t>X</a:t>
            </a:r>
            <a:r>
              <a:rPr dirty="0" baseline="-16975" sz="2700" spc="195" i="1">
                <a:latin typeface="Times New Roman"/>
                <a:cs typeface="Times New Roman"/>
              </a:rPr>
              <a:t>i</a:t>
            </a:r>
            <a:r>
              <a:rPr dirty="0" baseline="-16975" sz="2700" spc="345" i="1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</a:t>
            </a:r>
            <a:r>
              <a:rPr dirty="0" sz="2150" spc="20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X</a:t>
            </a:r>
            <a:r>
              <a:rPr dirty="0" sz="2150" spc="20" i="1">
                <a:latin typeface="Times New Roman"/>
                <a:cs typeface="Times New Roman"/>
              </a:rPr>
              <a:t> </a:t>
            </a:r>
            <a:r>
              <a:rPr dirty="0" baseline="7751" sz="3225" spc="-75">
                <a:latin typeface="Symbol"/>
                <a:cs typeface="Symbol"/>
              </a:rPr>
              <a:t></a:t>
            </a:r>
            <a:r>
              <a:rPr dirty="0" baseline="7751" sz="3225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/</a:t>
            </a:r>
            <a:r>
              <a:rPr dirty="0" sz="2150" spc="-200">
                <a:latin typeface="Times New Roman"/>
                <a:cs typeface="Times New Roman"/>
              </a:rPr>
              <a:t> </a:t>
            </a:r>
            <a:r>
              <a:rPr dirty="0" sz="2150" spc="-50" i="1">
                <a:latin typeface="Times New Roman"/>
                <a:cs typeface="Times New Roman"/>
              </a:rPr>
              <a:t>n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777" y="581913"/>
            <a:ext cx="35540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27760" algn="l"/>
              </a:tabLst>
            </a:pPr>
            <a:r>
              <a:rPr dirty="0" sz="3200" spc="180">
                <a:latin typeface="Cambria"/>
                <a:cs typeface="Cambria"/>
              </a:rPr>
              <a:t>Data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pc="140">
                <a:latin typeface="Cambria"/>
                <a:cs typeface="Cambria"/>
              </a:rPr>
              <a:t>Visualization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8452"/>
            <a:ext cx="8106409" cy="2557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5115" marR="37465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254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dirty="0" sz="2600" spc="62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visualization</a:t>
            </a:r>
            <a:r>
              <a:rPr dirty="0" sz="2600" spc="63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6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an</a:t>
            </a:r>
            <a:r>
              <a:rPr dirty="0" sz="2600" spc="63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integral</a:t>
            </a:r>
            <a:r>
              <a:rPr dirty="0" sz="2600" spc="63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part</a:t>
            </a:r>
            <a:r>
              <a:rPr dirty="0" sz="2600" spc="6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620">
                <a:latin typeface="Trebuchet MS"/>
                <a:cs typeface="Trebuchet MS"/>
              </a:rPr>
              <a:t> </a:t>
            </a:r>
            <a:r>
              <a:rPr dirty="0" sz="2600" spc="-390">
                <a:latin typeface="Trebuchet MS"/>
                <a:cs typeface="Trebuchet MS"/>
              </a:rPr>
              <a:t>descriptiv</a:t>
            </a:r>
            <a:r>
              <a:rPr dirty="0" sz="2600" spc="-390">
                <a:latin typeface="Trebuchet MS"/>
                <a:cs typeface="Trebuchet MS"/>
              </a:rPr>
              <a:t>e</a:t>
            </a:r>
            <a:r>
              <a:rPr dirty="0" sz="2600" spc="-39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analytics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and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it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assists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decision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maker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with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useful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insights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algn="just" marL="285115" marR="5080" indent="-27305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365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There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are</a:t>
            </a:r>
            <a:r>
              <a:rPr dirty="0" sz="2600" spc="-5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many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useful</a:t>
            </a:r>
            <a:r>
              <a:rPr dirty="0" sz="260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charts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such</a:t>
            </a:r>
            <a:r>
              <a:rPr dirty="0" sz="2600" spc="-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as</a:t>
            </a:r>
            <a:r>
              <a:rPr dirty="0" sz="2600" spc="-1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histogram,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bar</a:t>
            </a:r>
            <a:r>
              <a:rPr dirty="0" sz="2600" spc="-5">
                <a:latin typeface="Trebuchet MS"/>
                <a:cs typeface="Trebuchet MS"/>
              </a:rPr>
              <a:t> </a:t>
            </a:r>
            <a:r>
              <a:rPr dirty="0" sz="2600" spc="-605">
                <a:latin typeface="Trebuchet MS"/>
                <a:cs typeface="Trebuchet MS"/>
              </a:rPr>
              <a:t>chart</a:t>
            </a:r>
            <a:r>
              <a:rPr dirty="0" sz="2600" spc="-605">
                <a:latin typeface="Trebuchet MS"/>
                <a:cs typeface="Trebuchet MS"/>
              </a:rPr>
              <a:t>,</a:t>
            </a:r>
            <a:r>
              <a:rPr dirty="0" sz="2600" spc="-160">
                <a:latin typeface="Trebuchet MS"/>
                <a:cs typeface="Trebuchet MS"/>
              </a:rPr>
              <a:t> pie-</a:t>
            </a:r>
            <a:r>
              <a:rPr dirty="0" sz="2600" spc="-140">
                <a:latin typeface="Trebuchet MS"/>
                <a:cs typeface="Trebuchet MS"/>
              </a:rPr>
              <a:t>chart,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box-</a:t>
            </a:r>
            <a:r>
              <a:rPr dirty="0" sz="2600">
                <a:latin typeface="Trebuchet MS"/>
                <a:cs typeface="Trebuchet MS"/>
              </a:rPr>
              <a:t>plot</a:t>
            </a:r>
            <a:r>
              <a:rPr dirty="0" sz="2600" spc="-195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that</a:t>
            </a:r>
            <a:r>
              <a:rPr dirty="0" sz="2600" spc="-13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would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assist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data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scientist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with </a:t>
            </a:r>
            <a:r>
              <a:rPr dirty="0" sz="2600" spc="-160">
                <a:latin typeface="Trebuchet MS"/>
                <a:cs typeface="Trebuchet MS"/>
              </a:rPr>
              <a:t>visualization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data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5736" rIns="0" bIns="0" rtlCol="0" vert="horz">
            <a:spAutoFit/>
          </a:bodyPr>
          <a:lstStyle/>
          <a:p>
            <a:pPr marL="3230880">
              <a:lnSpc>
                <a:spcPct val="100000"/>
              </a:lnSpc>
              <a:spcBef>
                <a:spcPts val="95"/>
              </a:spcBef>
            </a:pPr>
            <a:r>
              <a:rPr dirty="0" spc="150">
                <a:latin typeface="Cambria"/>
                <a:cs typeface="Cambria"/>
              </a:rPr>
              <a:t>Histogram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8452"/>
            <a:ext cx="8072755" cy="3502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29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Histogram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the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visual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representation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the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data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635">
                <a:latin typeface="Trebuchet MS"/>
                <a:cs typeface="Trebuchet MS"/>
              </a:rPr>
              <a:t>whic</a:t>
            </a:r>
            <a:r>
              <a:rPr dirty="0" sz="2600" spc="-635">
                <a:latin typeface="Trebuchet MS"/>
                <a:cs typeface="Trebuchet MS"/>
              </a:rPr>
              <a:t>h</a:t>
            </a:r>
            <a:r>
              <a:rPr dirty="0" sz="2600">
                <a:latin typeface="Trebuchet MS"/>
                <a:cs typeface="Trebuchet MS"/>
              </a:rPr>
              <a:t> can</a:t>
            </a:r>
            <a:r>
              <a:rPr dirty="0" sz="2600" spc="-15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be</a:t>
            </a:r>
            <a:r>
              <a:rPr dirty="0" sz="2600" spc="-15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used</a:t>
            </a:r>
            <a:r>
              <a:rPr dirty="0" sz="2600" spc="-10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-10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assess</a:t>
            </a:r>
            <a:r>
              <a:rPr dirty="0" sz="2600" spc="-15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-10">
                <a:latin typeface="Trebuchet MS"/>
                <a:cs typeface="Trebuchet MS"/>
              </a:rPr>
              <a:t>  </a:t>
            </a:r>
            <a:r>
              <a:rPr dirty="0" sz="2600" spc="-20">
                <a:latin typeface="Trebuchet MS"/>
                <a:cs typeface="Trebuchet MS"/>
              </a:rPr>
              <a:t>probability</a:t>
            </a:r>
            <a:r>
              <a:rPr dirty="0" sz="2600" spc="765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distributio</a:t>
            </a:r>
            <a:r>
              <a:rPr dirty="0" sz="2600" spc="-105">
                <a:latin typeface="Trebuchet MS"/>
                <a:cs typeface="Trebuchet MS"/>
              </a:rPr>
              <a:t>n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(frequency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distribution)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data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80">
                <a:latin typeface="Trebuchet MS"/>
                <a:cs typeface="Trebuchet MS"/>
              </a:rPr>
              <a:t>Histograms </a:t>
            </a:r>
            <a:r>
              <a:rPr dirty="0" sz="2600" spc="-155">
                <a:latin typeface="Trebuchet MS"/>
                <a:cs typeface="Trebuchet MS"/>
              </a:rPr>
              <a:t>are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created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for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continuous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(numerical)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240">
                <a:latin typeface="Trebuchet MS"/>
                <a:cs typeface="Trebuchet MS"/>
              </a:rPr>
              <a:t>data.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algn="just" marL="285115" marR="5715" indent="-27305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-6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Trebuchet MS"/>
                <a:cs typeface="Trebuchet MS"/>
              </a:rPr>
              <a:t>It</a:t>
            </a:r>
            <a:r>
              <a:rPr dirty="0" sz="2600" spc="5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>
                <a:latin typeface="Trebuchet MS"/>
                <a:cs typeface="Trebuchet MS"/>
              </a:rPr>
              <a:t> 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15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frequency</a:t>
            </a:r>
            <a:r>
              <a:rPr dirty="0" sz="2600" spc="5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distribution</a:t>
            </a:r>
            <a:r>
              <a:rPr dirty="0" sz="2600" spc="5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>
                <a:latin typeface="Trebuchet MS"/>
                <a:cs typeface="Trebuchet MS"/>
              </a:rPr>
              <a:t>  data</a:t>
            </a:r>
            <a:r>
              <a:rPr dirty="0" sz="2600" spc="10">
                <a:latin typeface="Trebuchet MS"/>
                <a:cs typeface="Trebuchet MS"/>
              </a:rPr>
              <a:t>  </a:t>
            </a:r>
            <a:r>
              <a:rPr dirty="0" sz="2600" spc="-175">
                <a:latin typeface="Trebuchet MS"/>
                <a:cs typeface="Trebuchet MS"/>
              </a:rPr>
              <a:t>arranged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695">
                <a:latin typeface="Trebuchet MS"/>
                <a:cs typeface="Trebuchet MS"/>
              </a:rPr>
              <a:t>i</a:t>
            </a:r>
            <a:r>
              <a:rPr dirty="0" sz="2600" spc="-695">
                <a:latin typeface="Trebuchet MS"/>
                <a:cs typeface="Trebuchet MS"/>
              </a:rPr>
              <a:t>n</a:t>
            </a:r>
            <a:r>
              <a:rPr dirty="0" sz="2600" spc="-140">
                <a:latin typeface="Trebuchet MS"/>
                <a:cs typeface="Trebuchet MS"/>
              </a:rPr>
              <a:t> consecutive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and</a:t>
            </a:r>
            <a:r>
              <a:rPr dirty="0" sz="2600" spc="1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non-</a:t>
            </a:r>
            <a:r>
              <a:rPr dirty="0" sz="2600" spc="-155">
                <a:latin typeface="Trebuchet MS"/>
                <a:cs typeface="Trebuchet MS"/>
              </a:rPr>
              <a:t>overlapping</a:t>
            </a:r>
            <a:r>
              <a:rPr dirty="0" sz="2600" spc="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intervals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785" rIns="0" bIns="0" rtlCol="0" vert="horz">
            <a:spAutoFit/>
          </a:bodyPr>
          <a:lstStyle/>
          <a:p>
            <a:pPr marL="1389380">
              <a:lnSpc>
                <a:spcPct val="100000"/>
              </a:lnSpc>
              <a:spcBef>
                <a:spcPts val="95"/>
              </a:spcBef>
            </a:pPr>
            <a:r>
              <a:rPr dirty="0" spc="200">
                <a:latin typeface="Cambria"/>
                <a:cs typeface="Cambria"/>
              </a:rPr>
              <a:t>Steps</a:t>
            </a:r>
            <a:r>
              <a:rPr dirty="0" spc="330">
                <a:latin typeface="Cambria"/>
                <a:cs typeface="Cambria"/>
              </a:rPr>
              <a:t> </a:t>
            </a:r>
            <a:r>
              <a:rPr dirty="0" spc="190">
                <a:latin typeface="Cambria"/>
                <a:cs typeface="Cambria"/>
              </a:rPr>
              <a:t>to</a:t>
            </a:r>
            <a:r>
              <a:rPr dirty="0" spc="335">
                <a:latin typeface="Cambria"/>
                <a:cs typeface="Cambria"/>
              </a:rPr>
              <a:t> </a:t>
            </a:r>
            <a:r>
              <a:rPr dirty="0" spc="190">
                <a:latin typeface="Cambria"/>
                <a:cs typeface="Cambria"/>
              </a:rPr>
              <a:t>construct</a:t>
            </a:r>
            <a:r>
              <a:rPr dirty="0" spc="365">
                <a:latin typeface="Cambria"/>
                <a:cs typeface="Cambria"/>
              </a:rPr>
              <a:t> </a:t>
            </a:r>
            <a:r>
              <a:rPr dirty="0" spc="145">
                <a:latin typeface="Cambria"/>
                <a:cs typeface="Cambria"/>
              </a:rPr>
              <a:t>histograms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9977"/>
            <a:ext cx="8027034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>
                <a:solidFill>
                  <a:srgbClr val="C00000"/>
                </a:solidFill>
                <a:latin typeface="Trebuchet MS"/>
                <a:cs typeface="Trebuchet MS"/>
              </a:rPr>
              <a:t>Step</a:t>
            </a:r>
            <a:r>
              <a:rPr dirty="0" sz="2400" spc="-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22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400" spc="-220">
                <a:latin typeface="Trebuchet MS"/>
                <a:cs typeface="Trebuchet MS"/>
              </a:rPr>
              <a:t>:</a:t>
            </a:r>
            <a:r>
              <a:rPr dirty="0" sz="2400" spc="-28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Divide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00">
                <a:latin typeface="Trebuchet MS"/>
                <a:cs typeface="Trebuchet MS"/>
              </a:rPr>
              <a:t>data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into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finite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number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non-</a:t>
            </a:r>
            <a:r>
              <a:rPr dirty="0" sz="2400" spc="-150">
                <a:latin typeface="Trebuchet MS"/>
                <a:cs typeface="Trebuchet MS"/>
              </a:rPr>
              <a:t>overlapping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35">
                <a:latin typeface="Trebuchet MS"/>
                <a:cs typeface="Trebuchet MS"/>
              </a:rPr>
              <a:t>consecutive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bins</a:t>
            </a:r>
            <a:r>
              <a:rPr dirty="0" sz="2400" spc="1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(interval)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2490038"/>
            <a:ext cx="25654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rebuchet MS"/>
                <a:cs typeface="Trebuchet MS"/>
              </a:rPr>
              <a:t>Number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bins,</a:t>
            </a:r>
            <a:r>
              <a:rPr dirty="0" sz="2400" spc="-300">
                <a:latin typeface="Trebuchet MS"/>
                <a:cs typeface="Trebuchet MS"/>
              </a:rPr>
              <a:t> </a:t>
            </a:r>
            <a:r>
              <a:rPr dirty="0" sz="2400" spc="105" i="1">
                <a:latin typeface="Trebuchet MS"/>
                <a:cs typeface="Trebuchet MS"/>
              </a:rPr>
              <a:t>N</a:t>
            </a:r>
            <a:r>
              <a:rPr dirty="0" sz="2400" spc="-60" i="1">
                <a:latin typeface="Trebuchet MS"/>
                <a:cs typeface="Trebuchet MS"/>
              </a:rPr>
              <a:t> </a:t>
            </a:r>
            <a:r>
              <a:rPr dirty="0" sz="2400" spc="85">
                <a:latin typeface="Trebuchet MS"/>
                <a:cs typeface="Trebuchet MS"/>
              </a:rPr>
              <a:t>=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0540" y="3374517"/>
            <a:ext cx="8123555" cy="1931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rebuchet MS"/>
                <a:cs typeface="Trebuchet MS"/>
              </a:rPr>
              <a:t>Here</a:t>
            </a:r>
            <a:r>
              <a:rPr dirty="0" sz="2400" spc="-160">
                <a:latin typeface="Trebuchet MS"/>
                <a:cs typeface="Trebuchet MS"/>
              </a:rPr>
              <a:t> </a:t>
            </a:r>
            <a:r>
              <a:rPr dirty="0" sz="2400" i="1">
                <a:latin typeface="Trebuchet MS"/>
                <a:cs typeface="Trebuchet MS"/>
              </a:rPr>
              <a:t>X</a:t>
            </a:r>
            <a:r>
              <a:rPr dirty="0" baseline="-20833" sz="2400">
                <a:latin typeface="Trebuchet MS"/>
                <a:cs typeface="Trebuchet MS"/>
              </a:rPr>
              <a:t>max</a:t>
            </a:r>
            <a:r>
              <a:rPr dirty="0" baseline="-20833" sz="2400" spc="27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and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i="1">
                <a:latin typeface="Trebuchet MS"/>
                <a:cs typeface="Trebuchet MS"/>
              </a:rPr>
              <a:t>X</a:t>
            </a:r>
            <a:r>
              <a:rPr dirty="0" baseline="-20833" sz="2400">
                <a:latin typeface="Trebuchet MS"/>
                <a:cs typeface="Trebuchet MS"/>
              </a:rPr>
              <a:t>min</a:t>
            </a:r>
            <a:r>
              <a:rPr dirty="0" baseline="-20833" sz="2400" spc="322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are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the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maximum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and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minimum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values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the </a:t>
            </a:r>
            <a:r>
              <a:rPr dirty="0" sz="2400" spc="-204">
                <a:latin typeface="Trebuchet MS"/>
                <a:cs typeface="Trebuchet MS"/>
              </a:rPr>
              <a:t>data</a:t>
            </a:r>
            <a:r>
              <a:rPr dirty="0" sz="2400" spc="2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160" i="1">
                <a:latin typeface="Trebuchet MS"/>
                <a:cs typeface="Trebuchet MS"/>
              </a:rPr>
              <a:t>W</a:t>
            </a:r>
            <a:r>
              <a:rPr dirty="0" sz="2400" spc="-180" i="1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is</a:t>
            </a:r>
            <a:r>
              <a:rPr dirty="0" sz="2400" spc="-13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desired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width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of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bin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(interval).</a:t>
            </a:r>
            <a:r>
              <a:rPr dirty="0" sz="2400" spc="32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Intervals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in </a:t>
            </a:r>
            <a:r>
              <a:rPr dirty="0" sz="2400" spc="-114">
                <a:latin typeface="Trebuchet MS"/>
                <a:cs typeface="Trebuchet MS"/>
              </a:rPr>
              <a:t>histograms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are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usually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equal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size</a:t>
            </a:r>
            <a:endParaRPr sz="2400">
              <a:latin typeface="Trebuchet MS"/>
              <a:cs typeface="Trebuchet MS"/>
            </a:endParaRPr>
          </a:p>
          <a:p>
            <a:pPr algn="just" marL="38100" marR="31750">
              <a:lnSpc>
                <a:spcPct val="100000"/>
              </a:lnSpc>
              <a:spcBef>
                <a:spcPts val="600"/>
              </a:spcBef>
            </a:pPr>
            <a:r>
              <a:rPr dirty="0" sz="2400" spc="-105">
                <a:latin typeface="Trebuchet MS"/>
                <a:cs typeface="Trebuchet MS"/>
              </a:rPr>
              <a:t>Sturges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(1926)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proposed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the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following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formula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for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calculating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the </a:t>
            </a:r>
            <a:r>
              <a:rPr dirty="0" sz="2400" spc="-120">
                <a:latin typeface="Trebuchet MS"/>
                <a:cs typeface="Trebuchet MS"/>
              </a:rPr>
              <a:t>number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bins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50594" y="5356352"/>
            <a:ext cx="2564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rebuchet MS"/>
                <a:cs typeface="Trebuchet MS"/>
              </a:rPr>
              <a:t>Number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bins,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105" i="1">
                <a:latin typeface="Trebuchet MS"/>
                <a:cs typeface="Trebuchet MS"/>
              </a:rPr>
              <a:t>N</a:t>
            </a:r>
            <a:r>
              <a:rPr dirty="0" sz="2400" spc="-65" i="1">
                <a:latin typeface="Trebuchet MS"/>
                <a:cs typeface="Trebuchet MS"/>
              </a:rPr>
              <a:t> </a:t>
            </a:r>
            <a:r>
              <a:rPr dirty="0" sz="2400" spc="85">
                <a:latin typeface="Trebuchet MS"/>
                <a:cs typeface="Trebuchet MS"/>
              </a:rPr>
              <a:t>=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331688" y="2753954"/>
            <a:ext cx="1851025" cy="0"/>
          </a:xfrm>
          <a:custGeom>
            <a:avLst/>
            <a:gdLst/>
            <a:ahLst/>
            <a:cxnLst/>
            <a:rect l="l" t="t" r="r" b="b"/>
            <a:pathLst>
              <a:path w="1851025" h="0">
                <a:moveTo>
                  <a:pt x="0" y="0"/>
                </a:moveTo>
                <a:lnTo>
                  <a:pt x="1850726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072523" y="2746269"/>
            <a:ext cx="30226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95" i="1">
                <a:latin typeface="Times New Roman"/>
                <a:cs typeface="Times New Roman"/>
              </a:rPr>
              <a:t>W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342119" y="2410896"/>
            <a:ext cx="181419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14492" sz="3450" spc="292" i="1">
                <a:latin typeface="Times New Roman"/>
                <a:cs typeface="Times New Roman"/>
              </a:rPr>
              <a:t>X</a:t>
            </a:r>
            <a:r>
              <a:rPr dirty="0" baseline="14492" sz="3450" spc="-457" i="1">
                <a:latin typeface="Times New Roman"/>
                <a:cs typeface="Times New Roman"/>
              </a:rPr>
              <a:t> </a:t>
            </a:r>
            <a:r>
              <a:rPr dirty="0" sz="1900" spc="120">
                <a:latin typeface="Times New Roman"/>
                <a:cs typeface="Times New Roman"/>
              </a:rPr>
              <a:t>max</a:t>
            </a:r>
            <a:r>
              <a:rPr dirty="0" sz="1900" spc="385">
                <a:latin typeface="Times New Roman"/>
                <a:cs typeface="Times New Roman"/>
              </a:rPr>
              <a:t> </a:t>
            </a:r>
            <a:r>
              <a:rPr dirty="0" baseline="14492" sz="3450" spc="240">
                <a:latin typeface="Symbol"/>
                <a:cs typeface="Symbol"/>
              </a:rPr>
              <a:t></a:t>
            </a:r>
            <a:r>
              <a:rPr dirty="0" baseline="14492" sz="3450" spc="217">
                <a:latin typeface="Times New Roman"/>
                <a:cs typeface="Times New Roman"/>
              </a:rPr>
              <a:t> </a:t>
            </a:r>
            <a:r>
              <a:rPr dirty="0" baseline="14492" sz="3450" spc="292" i="1">
                <a:latin typeface="Times New Roman"/>
                <a:cs typeface="Times New Roman"/>
              </a:rPr>
              <a:t>X</a:t>
            </a:r>
            <a:r>
              <a:rPr dirty="0" baseline="14492" sz="3450" spc="-442" i="1">
                <a:latin typeface="Times New Roman"/>
                <a:cs typeface="Times New Roman"/>
              </a:rPr>
              <a:t> </a:t>
            </a:r>
            <a:r>
              <a:rPr dirty="0" sz="1900" spc="75">
                <a:latin typeface="Times New Roman"/>
                <a:cs typeface="Times New Roman"/>
              </a:rPr>
              <a:t>min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07437" y="5319840"/>
            <a:ext cx="2597785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400" spc="395">
                <a:latin typeface="Times New Roman"/>
                <a:cs typeface="Times New Roman"/>
              </a:rPr>
              <a:t>1</a:t>
            </a:r>
            <a:r>
              <a:rPr dirty="0" sz="2400" spc="395">
                <a:latin typeface="Symbol"/>
                <a:cs typeface="Symbol"/>
              </a:rPr>
              <a:t>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155">
                <a:latin typeface="Times New Roman"/>
                <a:cs typeface="Times New Roman"/>
              </a:rPr>
              <a:t>3</a:t>
            </a:r>
            <a:r>
              <a:rPr dirty="0" sz="2400" spc="180">
                <a:latin typeface="Times New Roman"/>
                <a:cs typeface="Times New Roman"/>
              </a:rPr>
              <a:t>.</a:t>
            </a:r>
            <a:r>
              <a:rPr dirty="0" sz="2400" spc="235">
                <a:latin typeface="Times New Roman"/>
                <a:cs typeface="Times New Roman"/>
              </a:rPr>
              <a:t>32</a:t>
            </a:r>
            <a:r>
              <a:rPr dirty="0" sz="2400" spc="210">
                <a:latin typeface="Times New Roman"/>
                <a:cs typeface="Times New Roman"/>
              </a:rPr>
              <a:t>2</a:t>
            </a:r>
            <a:r>
              <a:rPr dirty="0" sz="2400" spc="245">
                <a:latin typeface="Times New Roman"/>
                <a:cs typeface="Times New Roman"/>
              </a:rPr>
              <a:t>l</a:t>
            </a:r>
            <a:r>
              <a:rPr dirty="0" sz="2400" spc="229">
                <a:latin typeface="Times New Roman"/>
                <a:cs typeface="Times New Roman"/>
              </a:rPr>
              <a:t>o</a:t>
            </a:r>
            <a:r>
              <a:rPr dirty="0" sz="2400" spc="-95">
                <a:latin typeface="Times New Roman"/>
                <a:cs typeface="Times New Roman"/>
              </a:rPr>
              <a:t>g</a:t>
            </a:r>
            <a:r>
              <a:rPr dirty="0" baseline="-16666" sz="3000" spc="240">
                <a:latin typeface="Times New Roman"/>
                <a:cs typeface="Times New Roman"/>
              </a:rPr>
              <a:t>1</a:t>
            </a:r>
            <a:r>
              <a:rPr dirty="0" baseline="-16666" sz="3000" spc="607">
                <a:latin typeface="Times New Roman"/>
                <a:cs typeface="Times New Roman"/>
              </a:rPr>
              <a:t>0</a:t>
            </a:r>
            <a:r>
              <a:rPr dirty="0" sz="2400" spc="235">
                <a:latin typeface="Times New Roman"/>
                <a:cs typeface="Times New Roman"/>
              </a:rPr>
              <a:t>(</a:t>
            </a:r>
            <a:r>
              <a:rPr dirty="0" sz="2400" spc="190" i="1">
                <a:latin typeface="Times New Roman"/>
                <a:cs typeface="Times New Roman"/>
              </a:rPr>
              <a:t>n</a:t>
            </a:r>
            <a:r>
              <a:rPr dirty="0" sz="2400" spc="204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1913"/>
            <a:ext cx="72828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37130" algn="l"/>
                <a:tab pos="3349625" algn="l"/>
                <a:tab pos="6292850" algn="l"/>
              </a:tabLst>
            </a:pPr>
            <a:r>
              <a:rPr dirty="0" sz="3200" spc="190">
                <a:latin typeface="Cambria"/>
                <a:cs typeface="Cambria"/>
              </a:rPr>
              <a:t>Structured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z="3200" spc="135">
                <a:latin typeface="Cambria"/>
                <a:cs typeface="Cambria"/>
              </a:rPr>
              <a:t>and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z="3200" spc="165">
                <a:latin typeface="Cambria"/>
                <a:cs typeface="Cambria"/>
              </a:rPr>
              <a:t>Unstructured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z="3200" spc="180">
                <a:latin typeface="Cambria"/>
                <a:cs typeface="Cambria"/>
              </a:rPr>
              <a:t>Data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9977"/>
            <a:ext cx="807275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5">
                <a:latin typeface="Trebuchet MS"/>
                <a:cs typeface="Trebuchet MS"/>
              </a:rPr>
              <a:t>Structured</a:t>
            </a:r>
            <a:r>
              <a:rPr dirty="0" sz="2400" spc="210">
                <a:latin typeface="Trebuchet MS"/>
                <a:cs typeface="Trebuchet MS"/>
              </a:rPr>
              <a:t> </a:t>
            </a:r>
            <a:r>
              <a:rPr dirty="0" sz="2400" spc="-195">
                <a:latin typeface="Trebuchet MS"/>
                <a:cs typeface="Trebuchet MS"/>
              </a:rPr>
              <a:t>data</a:t>
            </a:r>
            <a:r>
              <a:rPr dirty="0" sz="2400" spc="24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means</a:t>
            </a:r>
            <a:r>
              <a:rPr dirty="0" sz="2400" spc="229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that</a:t>
            </a:r>
            <a:r>
              <a:rPr dirty="0" sz="2400" spc="2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240">
                <a:latin typeface="Trebuchet MS"/>
                <a:cs typeface="Trebuchet MS"/>
              </a:rPr>
              <a:t> </a:t>
            </a:r>
            <a:r>
              <a:rPr dirty="0" sz="2400" spc="-200">
                <a:latin typeface="Trebuchet MS"/>
                <a:cs typeface="Trebuchet MS"/>
              </a:rPr>
              <a:t>data</a:t>
            </a:r>
            <a:r>
              <a:rPr dirty="0" sz="2400" spc="24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is</a:t>
            </a:r>
            <a:r>
              <a:rPr dirty="0" sz="2400" spc="23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described</a:t>
            </a:r>
            <a:r>
              <a:rPr dirty="0" sz="2400" spc="25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in</a:t>
            </a:r>
            <a:r>
              <a:rPr dirty="0" sz="2400" spc="23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229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matrix</a:t>
            </a:r>
            <a:endParaRPr sz="2400">
              <a:latin typeface="Trebuchet MS"/>
              <a:cs typeface="Trebuchet MS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dirty="0" sz="2400" spc="-110">
                <a:latin typeface="Trebuchet MS"/>
                <a:cs typeface="Trebuchet MS"/>
              </a:rPr>
              <a:t>form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with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labelled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rows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columns.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3374517"/>
            <a:ext cx="8103234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 spc="355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Trebuchet MS"/>
                <a:cs typeface="Trebuchet MS"/>
              </a:rPr>
              <a:t>Any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data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that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is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not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originally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matrix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form </a:t>
            </a:r>
            <a:r>
              <a:rPr dirty="0" sz="2400" spc="-20">
                <a:latin typeface="Trebuchet MS"/>
                <a:cs typeface="Trebuchet MS"/>
              </a:rPr>
              <a:t>with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590">
                <a:latin typeface="Trebuchet MS"/>
                <a:cs typeface="Trebuchet MS"/>
              </a:rPr>
              <a:t>row</a:t>
            </a:r>
            <a:r>
              <a:rPr dirty="0" sz="2400" spc="-590">
                <a:latin typeface="Trebuchet MS"/>
                <a:cs typeface="Trebuchet MS"/>
              </a:rPr>
              <a:t>s</a:t>
            </a:r>
            <a:r>
              <a:rPr dirty="0" sz="2400">
                <a:latin typeface="Trebuchet MS"/>
                <a:cs typeface="Trebuchet MS"/>
              </a:rPr>
              <a:t> and</a:t>
            </a:r>
            <a:r>
              <a:rPr dirty="0" sz="2400" spc="9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columns</a:t>
            </a:r>
            <a:r>
              <a:rPr dirty="0" sz="2400" spc="9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is</a:t>
            </a:r>
            <a:r>
              <a:rPr dirty="0" sz="2400" spc="10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</a:t>
            </a:r>
            <a:r>
              <a:rPr dirty="0" sz="2400" spc="100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unstructured</a:t>
            </a:r>
            <a:r>
              <a:rPr dirty="0" sz="2400" spc="10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data.</a:t>
            </a:r>
            <a:r>
              <a:rPr dirty="0" sz="2400" spc="25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Data</a:t>
            </a:r>
            <a:r>
              <a:rPr dirty="0" sz="2400" spc="9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such</a:t>
            </a:r>
            <a:r>
              <a:rPr dirty="0" sz="2400" spc="10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as</a:t>
            </a:r>
            <a:r>
              <a:rPr dirty="0" sz="2400" spc="10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texts, </a:t>
            </a:r>
            <a:r>
              <a:rPr dirty="0" sz="2400" spc="-200">
                <a:latin typeface="Trebuchet MS"/>
                <a:cs typeface="Trebuchet MS"/>
              </a:rPr>
              <a:t>images,</a:t>
            </a:r>
            <a:r>
              <a:rPr dirty="0" sz="2400" spc="-27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audio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20">
                <a:latin typeface="Trebuchet MS"/>
                <a:cs typeface="Trebuchet MS"/>
              </a:rPr>
              <a:t>files,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video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files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are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unstructured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12700" marR="6350" indent="365760">
              <a:lnSpc>
                <a:spcPct val="100000"/>
              </a:lnSpc>
              <a:spcBef>
                <a:spcPts val="105"/>
              </a:spcBef>
              <a:buAutoNum type="arabicParenR" startAt="2"/>
              <a:tabLst>
                <a:tab pos="378460" algn="l"/>
              </a:tabLst>
            </a:pPr>
            <a:r>
              <a:rPr dirty="0" sz="2600"/>
              <a:t>Count</a:t>
            </a:r>
            <a:r>
              <a:rPr dirty="0" sz="2600" spc="-200"/>
              <a:t> </a:t>
            </a:r>
            <a:r>
              <a:rPr dirty="0" sz="2600" spc="-160"/>
              <a:t>the</a:t>
            </a:r>
            <a:r>
              <a:rPr dirty="0" sz="2600" spc="-35"/>
              <a:t> </a:t>
            </a:r>
            <a:r>
              <a:rPr dirty="0" sz="2600" spc="-125"/>
              <a:t>number</a:t>
            </a:r>
            <a:r>
              <a:rPr dirty="0" sz="2600" spc="-70"/>
              <a:t> </a:t>
            </a:r>
            <a:r>
              <a:rPr dirty="0" sz="2600" spc="-150"/>
              <a:t>of</a:t>
            </a:r>
            <a:r>
              <a:rPr dirty="0" sz="2600" spc="-45"/>
              <a:t> </a:t>
            </a:r>
            <a:r>
              <a:rPr dirty="0" sz="2600" spc="-90"/>
              <a:t>observations</a:t>
            </a:r>
            <a:r>
              <a:rPr dirty="0" sz="2600" spc="-40"/>
              <a:t> </a:t>
            </a:r>
            <a:r>
              <a:rPr dirty="0" sz="2600" spc="-130"/>
              <a:t>from</a:t>
            </a:r>
            <a:r>
              <a:rPr dirty="0" sz="2600" spc="-50"/>
              <a:t> </a:t>
            </a:r>
            <a:r>
              <a:rPr dirty="0" sz="2600" spc="-180"/>
              <a:t>the</a:t>
            </a:r>
            <a:r>
              <a:rPr dirty="0" sz="2600" spc="-15"/>
              <a:t> </a:t>
            </a:r>
            <a:r>
              <a:rPr dirty="0" sz="2600" spc="-225"/>
              <a:t>data</a:t>
            </a:r>
            <a:r>
              <a:rPr dirty="0" sz="2600" spc="25"/>
              <a:t> </a:t>
            </a:r>
            <a:r>
              <a:rPr dirty="0" sz="2600" spc="-204"/>
              <a:t>that</a:t>
            </a:r>
            <a:r>
              <a:rPr dirty="0" sz="2600" spc="10"/>
              <a:t> </a:t>
            </a:r>
            <a:r>
              <a:rPr dirty="0" sz="2600" spc="-175"/>
              <a:t>fall </a:t>
            </a:r>
            <a:r>
              <a:rPr dirty="0" sz="2600" spc="-105"/>
              <a:t>under</a:t>
            </a:r>
            <a:r>
              <a:rPr dirty="0" sz="2600" spc="-70"/>
              <a:t> </a:t>
            </a:r>
            <a:r>
              <a:rPr dirty="0" sz="2600" spc="-185"/>
              <a:t>each</a:t>
            </a:r>
            <a:r>
              <a:rPr dirty="0" sz="2600" spc="-40"/>
              <a:t> </a:t>
            </a:r>
            <a:r>
              <a:rPr dirty="0" sz="2600" spc="-155"/>
              <a:t>bin</a:t>
            </a:r>
            <a:r>
              <a:rPr dirty="0" sz="2600" spc="-65"/>
              <a:t> </a:t>
            </a:r>
            <a:r>
              <a:rPr dirty="0" sz="2600" spc="-70"/>
              <a:t>(interval).</a:t>
            </a:r>
            <a:endParaRPr sz="2600"/>
          </a:p>
          <a:p>
            <a:pPr>
              <a:lnSpc>
                <a:spcPct val="100000"/>
              </a:lnSpc>
              <a:spcBef>
                <a:spcPts val="1300"/>
              </a:spcBef>
              <a:buFont typeface="Trebuchet MS"/>
              <a:buAutoNum type="arabicParenR" startAt="2"/>
            </a:pPr>
            <a:endParaRPr sz="2600"/>
          </a:p>
          <a:p>
            <a:pPr algn="just" marL="12700" marR="5080" indent="436245">
              <a:lnSpc>
                <a:spcPct val="100000"/>
              </a:lnSpc>
              <a:buAutoNum type="arabicParenR" startAt="2"/>
              <a:tabLst>
                <a:tab pos="448945" algn="l"/>
              </a:tabLst>
            </a:pPr>
            <a:r>
              <a:rPr dirty="0" sz="2600"/>
              <a:t>Create</a:t>
            </a:r>
            <a:r>
              <a:rPr dirty="0" sz="2600" spc="65"/>
              <a:t> </a:t>
            </a:r>
            <a:r>
              <a:rPr dirty="0" sz="2600" spc="-260"/>
              <a:t>a</a:t>
            </a:r>
            <a:r>
              <a:rPr dirty="0" sz="2600" spc="75"/>
              <a:t> </a:t>
            </a:r>
            <a:r>
              <a:rPr dirty="0" sz="2600" spc="-100"/>
              <a:t>frequency</a:t>
            </a:r>
            <a:r>
              <a:rPr dirty="0" sz="2600" spc="75"/>
              <a:t> </a:t>
            </a:r>
            <a:r>
              <a:rPr dirty="0" sz="2600" spc="-65"/>
              <a:t>distribution</a:t>
            </a:r>
            <a:r>
              <a:rPr dirty="0" sz="2600" spc="75"/>
              <a:t> </a:t>
            </a:r>
            <a:r>
              <a:rPr dirty="0" sz="2600"/>
              <a:t>(bin</a:t>
            </a:r>
            <a:r>
              <a:rPr dirty="0" sz="2600" spc="75"/>
              <a:t> </a:t>
            </a:r>
            <a:r>
              <a:rPr dirty="0" sz="2600"/>
              <a:t>in</a:t>
            </a:r>
            <a:r>
              <a:rPr dirty="0" sz="2600" spc="70"/>
              <a:t> </a:t>
            </a:r>
            <a:r>
              <a:rPr dirty="0" sz="2600"/>
              <a:t>the</a:t>
            </a:r>
            <a:r>
              <a:rPr dirty="0" sz="2600" spc="75"/>
              <a:t> </a:t>
            </a:r>
            <a:r>
              <a:rPr dirty="0" sz="2600" spc="-95"/>
              <a:t>horizontal </a:t>
            </a:r>
            <a:r>
              <a:rPr dirty="0" sz="2600" spc="-125"/>
              <a:t>axis</a:t>
            </a:r>
            <a:r>
              <a:rPr dirty="0" sz="2600" spc="-30"/>
              <a:t> </a:t>
            </a:r>
            <a:r>
              <a:rPr dirty="0" sz="2600" spc="-190"/>
              <a:t>and</a:t>
            </a:r>
            <a:r>
              <a:rPr dirty="0" sz="2600" spc="-5"/>
              <a:t> </a:t>
            </a:r>
            <a:r>
              <a:rPr dirty="0" sz="2600" spc="-170"/>
              <a:t>frequency</a:t>
            </a:r>
            <a:r>
              <a:rPr dirty="0" sz="2600" spc="-15"/>
              <a:t> </a:t>
            </a:r>
            <a:r>
              <a:rPr dirty="0" sz="2600" spc="-170"/>
              <a:t>in</a:t>
            </a:r>
            <a:r>
              <a:rPr dirty="0" sz="2600" spc="-20"/>
              <a:t> </a:t>
            </a:r>
            <a:r>
              <a:rPr dirty="0" sz="2600" spc="-180"/>
              <a:t>the</a:t>
            </a:r>
            <a:r>
              <a:rPr dirty="0" sz="2600" spc="-10"/>
              <a:t> </a:t>
            </a:r>
            <a:r>
              <a:rPr dirty="0" sz="2600" spc="-170"/>
              <a:t>vertical</a:t>
            </a:r>
            <a:r>
              <a:rPr dirty="0" sz="2600" spc="-20"/>
              <a:t> </a:t>
            </a:r>
            <a:r>
              <a:rPr dirty="0" sz="2600" spc="-120"/>
              <a:t>axis)</a:t>
            </a:r>
            <a:r>
              <a:rPr dirty="0" sz="2600" spc="-35"/>
              <a:t> </a:t>
            </a:r>
            <a:r>
              <a:rPr dirty="0" sz="2600" spc="-130"/>
              <a:t>using</a:t>
            </a:r>
            <a:r>
              <a:rPr dirty="0" sz="2600" spc="-30"/>
              <a:t> </a:t>
            </a:r>
            <a:r>
              <a:rPr dirty="0" sz="2600" spc="-165"/>
              <a:t>the</a:t>
            </a:r>
            <a:r>
              <a:rPr dirty="0" sz="2600" spc="-15"/>
              <a:t> </a:t>
            </a:r>
            <a:r>
              <a:rPr dirty="0" sz="2600" spc="-110"/>
              <a:t>information </a:t>
            </a:r>
            <a:r>
              <a:rPr dirty="0" sz="2600" spc="-150"/>
              <a:t>obtained</a:t>
            </a:r>
            <a:r>
              <a:rPr dirty="0" sz="2600" spc="-75"/>
              <a:t> </a:t>
            </a:r>
            <a:r>
              <a:rPr dirty="0" sz="2600" spc="-150"/>
              <a:t>in</a:t>
            </a:r>
            <a:r>
              <a:rPr dirty="0" sz="2600" spc="-60"/>
              <a:t> </a:t>
            </a:r>
            <a:r>
              <a:rPr dirty="0" sz="2600" spc="-120"/>
              <a:t>steps</a:t>
            </a:r>
            <a:r>
              <a:rPr dirty="0" sz="2600" spc="-60"/>
              <a:t> </a:t>
            </a:r>
            <a:r>
              <a:rPr dirty="0" sz="2600"/>
              <a:t>1</a:t>
            </a:r>
            <a:r>
              <a:rPr dirty="0" sz="2600" spc="-60"/>
              <a:t> </a:t>
            </a:r>
            <a:r>
              <a:rPr dirty="0" sz="2600" spc="-180"/>
              <a:t>and</a:t>
            </a:r>
            <a:r>
              <a:rPr dirty="0" sz="2600" spc="-70"/>
              <a:t> </a:t>
            </a:r>
            <a:r>
              <a:rPr dirty="0" sz="2600" spc="-60"/>
              <a:t>2</a:t>
            </a:r>
            <a:endParaRPr sz="26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785" rIns="0" bIns="0" rtlCol="0" vert="horz">
            <a:spAutoFit/>
          </a:bodyPr>
          <a:lstStyle/>
          <a:p>
            <a:pPr marL="1389380">
              <a:lnSpc>
                <a:spcPct val="100000"/>
              </a:lnSpc>
              <a:spcBef>
                <a:spcPts val="95"/>
              </a:spcBef>
            </a:pPr>
            <a:r>
              <a:rPr dirty="0" spc="200">
                <a:latin typeface="Cambria"/>
                <a:cs typeface="Cambria"/>
              </a:rPr>
              <a:t>Steps</a:t>
            </a:r>
            <a:r>
              <a:rPr dirty="0" spc="330">
                <a:latin typeface="Cambria"/>
                <a:cs typeface="Cambria"/>
              </a:rPr>
              <a:t> </a:t>
            </a:r>
            <a:r>
              <a:rPr dirty="0" spc="190">
                <a:latin typeface="Cambria"/>
                <a:cs typeface="Cambria"/>
              </a:rPr>
              <a:t>to</a:t>
            </a:r>
            <a:r>
              <a:rPr dirty="0" spc="335">
                <a:latin typeface="Cambria"/>
                <a:cs typeface="Cambria"/>
              </a:rPr>
              <a:t> </a:t>
            </a:r>
            <a:r>
              <a:rPr dirty="0" spc="190">
                <a:latin typeface="Cambria"/>
                <a:cs typeface="Cambria"/>
              </a:rPr>
              <a:t>construct</a:t>
            </a:r>
            <a:r>
              <a:rPr dirty="0" spc="365">
                <a:latin typeface="Cambria"/>
                <a:cs typeface="Cambria"/>
              </a:rPr>
              <a:t> </a:t>
            </a:r>
            <a:r>
              <a:rPr dirty="0" spc="145">
                <a:latin typeface="Cambria"/>
                <a:cs typeface="Cambria"/>
              </a:rPr>
              <a:t>histograms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Histogram</a:t>
            </a:r>
            <a:r>
              <a:rPr dirty="0" spc="-105"/>
              <a:t> </a:t>
            </a:r>
            <a:r>
              <a:rPr dirty="0"/>
              <a:t>is</a:t>
            </a:r>
            <a:r>
              <a:rPr dirty="0" spc="-70"/>
              <a:t> </a:t>
            </a:r>
            <a:r>
              <a:rPr dirty="0" spc="-35"/>
              <a:t>very</a:t>
            </a:r>
            <a:r>
              <a:rPr dirty="0" spc="-60"/>
              <a:t> </a:t>
            </a:r>
            <a:r>
              <a:rPr dirty="0" spc="-130"/>
              <a:t>useful</a:t>
            </a:r>
            <a:r>
              <a:rPr dirty="0" spc="-55"/>
              <a:t> </a:t>
            </a:r>
            <a:r>
              <a:rPr dirty="0" spc="-95"/>
              <a:t>since</a:t>
            </a:r>
            <a:r>
              <a:rPr dirty="0" spc="-70"/>
              <a:t> </a:t>
            </a:r>
            <a:r>
              <a:rPr dirty="0" spc="-20"/>
              <a:t>it</a:t>
            </a:r>
            <a:r>
              <a:rPr dirty="0" spc="-65"/>
              <a:t> </a:t>
            </a:r>
            <a:r>
              <a:rPr dirty="0" spc="-90"/>
              <a:t>assists</a:t>
            </a:r>
            <a:r>
              <a:rPr dirty="0" spc="-65"/>
              <a:t> </a:t>
            </a:r>
            <a:r>
              <a:rPr dirty="0" spc="-160"/>
              <a:t>data</a:t>
            </a:r>
            <a:r>
              <a:rPr dirty="0" spc="-20"/>
              <a:t> </a:t>
            </a:r>
            <a:r>
              <a:rPr dirty="0" spc="-114"/>
              <a:t>scientist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75"/>
              <a:t> </a:t>
            </a:r>
            <a:r>
              <a:rPr dirty="0" spc="-135"/>
              <a:t>identify </a:t>
            </a:r>
            <a:r>
              <a:rPr dirty="0" spc="-150"/>
              <a:t>the</a:t>
            </a:r>
            <a:r>
              <a:rPr dirty="0" spc="-35"/>
              <a:t> </a:t>
            </a:r>
            <a:r>
              <a:rPr dirty="0" spc="-65"/>
              <a:t>following:</a:t>
            </a: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tabLst>
                <a:tab pos="285115" algn="l"/>
                <a:tab pos="920750" algn="l"/>
                <a:tab pos="1768475" algn="l"/>
                <a:tab pos="2165985" algn="l"/>
                <a:tab pos="2719705" algn="l"/>
                <a:tab pos="4292600" algn="l"/>
                <a:tab pos="4882515" algn="l"/>
                <a:tab pos="5306060" algn="l"/>
                <a:tab pos="6202045" algn="l"/>
                <a:tab pos="675576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pc="-75"/>
              <a:t>The</a:t>
            </a:r>
            <a:r>
              <a:rPr dirty="0"/>
              <a:t>	</a:t>
            </a:r>
            <a:r>
              <a:rPr dirty="0" spc="-155"/>
              <a:t>shape</a:t>
            </a:r>
            <a:r>
              <a:rPr dirty="0"/>
              <a:t>	</a:t>
            </a:r>
            <a:r>
              <a:rPr dirty="0" spc="-135"/>
              <a:t>of</a:t>
            </a:r>
            <a:r>
              <a:rPr dirty="0"/>
              <a:t>	</a:t>
            </a:r>
            <a:r>
              <a:rPr dirty="0" spc="-145"/>
              <a:t>the</a:t>
            </a:r>
            <a:r>
              <a:rPr dirty="0"/>
              <a:t>	</a:t>
            </a:r>
            <a:r>
              <a:rPr dirty="0" spc="-114"/>
              <a:t>distribution</a:t>
            </a:r>
            <a:r>
              <a:rPr dirty="0"/>
              <a:t>	</a:t>
            </a:r>
            <a:r>
              <a:rPr dirty="0" spc="-160"/>
              <a:t>and</a:t>
            </a:r>
            <a:r>
              <a:rPr dirty="0"/>
              <a:t>	</a:t>
            </a:r>
            <a:r>
              <a:rPr dirty="0" spc="-65"/>
              <a:t>to</a:t>
            </a:r>
            <a:r>
              <a:rPr dirty="0"/>
              <a:t>	</a:t>
            </a:r>
            <a:r>
              <a:rPr dirty="0" spc="-110"/>
              <a:t>assess</a:t>
            </a:r>
            <a:r>
              <a:rPr dirty="0"/>
              <a:t>	</a:t>
            </a:r>
            <a:r>
              <a:rPr dirty="0" spc="-150"/>
              <a:t>the</a:t>
            </a:r>
            <a:r>
              <a:rPr dirty="0"/>
              <a:t>	</a:t>
            </a:r>
            <a:r>
              <a:rPr dirty="0" spc="-140"/>
              <a:t>probability</a:t>
            </a:r>
            <a:r>
              <a:rPr dirty="0" spc="-105"/>
              <a:t> </a:t>
            </a:r>
            <a:r>
              <a:rPr dirty="0" spc="-114"/>
              <a:t>distribution</a:t>
            </a:r>
            <a:r>
              <a:rPr dirty="0" spc="-75"/>
              <a:t> </a:t>
            </a:r>
            <a:r>
              <a:rPr dirty="0" spc="-135"/>
              <a:t>of</a:t>
            </a:r>
            <a:r>
              <a:rPr dirty="0" spc="-65"/>
              <a:t> </a:t>
            </a:r>
            <a:r>
              <a:rPr dirty="0" spc="-145"/>
              <a:t>the</a:t>
            </a:r>
            <a:r>
              <a:rPr dirty="0" spc="-55"/>
              <a:t> </a:t>
            </a:r>
            <a:r>
              <a:rPr dirty="0" spc="-229"/>
              <a:t>data.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pc="-95"/>
              <a:t>Measures</a:t>
            </a:r>
            <a:r>
              <a:rPr dirty="0" spc="-60"/>
              <a:t> </a:t>
            </a:r>
            <a:r>
              <a:rPr dirty="0" spc="-135"/>
              <a:t>of</a:t>
            </a:r>
            <a:r>
              <a:rPr dirty="0" spc="-55"/>
              <a:t> </a:t>
            </a:r>
            <a:r>
              <a:rPr dirty="0" spc="-145"/>
              <a:t>central</a:t>
            </a:r>
            <a:r>
              <a:rPr dirty="0" spc="-70"/>
              <a:t> </a:t>
            </a:r>
            <a:r>
              <a:rPr dirty="0" spc="-145"/>
              <a:t>tendency</a:t>
            </a:r>
            <a:r>
              <a:rPr dirty="0" spc="-65"/>
              <a:t> </a:t>
            </a:r>
            <a:r>
              <a:rPr dirty="0" spc="-110"/>
              <a:t>such</a:t>
            </a:r>
            <a:r>
              <a:rPr dirty="0" spc="-70"/>
              <a:t> </a:t>
            </a:r>
            <a:r>
              <a:rPr dirty="0" spc="-160"/>
              <a:t>median</a:t>
            </a:r>
            <a:r>
              <a:rPr dirty="0" spc="-55"/>
              <a:t> </a:t>
            </a:r>
            <a:r>
              <a:rPr dirty="0" spc="-160"/>
              <a:t>and</a:t>
            </a:r>
            <a:r>
              <a:rPr dirty="0" spc="-60"/>
              <a:t> </a:t>
            </a:r>
            <a:r>
              <a:rPr dirty="0" spc="-150"/>
              <a:t>mode.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pc="-95"/>
              <a:t>Measures</a:t>
            </a:r>
            <a:r>
              <a:rPr dirty="0" spc="-60"/>
              <a:t> </a:t>
            </a:r>
            <a:r>
              <a:rPr dirty="0" spc="-135"/>
              <a:t>of</a:t>
            </a:r>
            <a:r>
              <a:rPr dirty="0" spc="-55"/>
              <a:t> </a:t>
            </a:r>
            <a:r>
              <a:rPr dirty="0" spc="-160"/>
              <a:t>variability</a:t>
            </a:r>
            <a:r>
              <a:rPr dirty="0" spc="-75"/>
              <a:t> </a:t>
            </a:r>
            <a:r>
              <a:rPr dirty="0" spc="-110"/>
              <a:t>such</a:t>
            </a:r>
            <a:r>
              <a:rPr dirty="0" spc="-60"/>
              <a:t> </a:t>
            </a:r>
            <a:r>
              <a:rPr dirty="0" spc="-150"/>
              <a:t>as</a:t>
            </a:r>
            <a:r>
              <a:rPr dirty="0" spc="-55"/>
              <a:t> </a:t>
            </a:r>
            <a:r>
              <a:rPr dirty="0" spc="-170"/>
              <a:t>spread.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pc="-100"/>
              <a:t>Measure</a:t>
            </a:r>
            <a:r>
              <a:rPr dirty="0" spc="-60"/>
              <a:t> </a:t>
            </a:r>
            <a:r>
              <a:rPr dirty="0" spc="-135"/>
              <a:t>of</a:t>
            </a:r>
            <a:r>
              <a:rPr dirty="0" spc="-65"/>
              <a:t> </a:t>
            </a:r>
            <a:r>
              <a:rPr dirty="0" spc="-155"/>
              <a:t>shape</a:t>
            </a:r>
            <a:r>
              <a:rPr dirty="0" spc="-50"/>
              <a:t> </a:t>
            </a:r>
            <a:r>
              <a:rPr dirty="0" spc="-110"/>
              <a:t>such</a:t>
            </a:r>
            <a:r>
              <a:rPr dirty="0" spc="-60"/>
              <a:t> </a:t>
            </a:r>
            <a:r>
              <a:rPr dirty="0" spc="-150"/>
              <a:t>as</a:t>
            </a:r>
            <a:r>
              <a:rPr dirty="0" spc="-55"/>
              <a:t> </a:t>
            </a:r>
            <a:r>
              <a:rPr dirty="0" spc="-110"/>
              <a:t>skewness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144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dirty="0" spc="150">
                <a:latin typeface="Cambria"/>
                <a:cs typeface="Cambria"/>
              </a:rPr>
              <a:t>Use</a:t>
            </a:r>
            <a:r>
              <a:rPr dirty="0" spc="325">
                <a:latin typeface="Cambria"/>
                <a:cs typeface="Cambria"/>
              </a:rPr>
              <a:t> </a:t>
            </a:r>
            <a:r>
              <a:rPr dirty="0" spc="135">
                <a:latin typeface="Cambria"/>
                <a:cs typeface="Cambria"/>
              </a:rPr>
              <a:t>of</a:t>
            </a:r>
            <a:r>
              <a:rPr dirty="0" spc="335">
                <a:latin typeface="Cambria"/>
                <a:cs typeface="Cambria"/>
              </a:rPr>
              <a:t> </a:t>
            </a:r>
            <a:r>
              <a:rPr dirty="0" spc="150">
                <a:latin typeface="Cambria"/>
                <a:cs typeface="Cambria"/>
              </a:rPr>
              <a:t>Histogram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78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dirty="0" spc="160">
                <a:latin typeface="Cambria"/>
                <a:cs typeface="Cambria"/>
              </a:rPr>
              <a:t>Histogram</a:t>
            </a:r>
            <a:r>
              <a:rPr dirty="0" spc="365">
                <a:latin typeface="Cambria"/>
                <a:cs typeface="Cambria"/>
              </a:rPr>
              <a:t> </a:t>
            </a:r>
            <a:r>
              <a:rPr dirty="0" spc="135">
                <a:latin typeface="Cambria"/>
                <a:cs typeface="Cambria"/>
              </a:rPr>
              <a:t>of</a:t>
            </a:r>
            <a:r>
              <a:rPr dirty="0" spc="335">
                <a:latin typeface="Cambria"/>
                <a:cs typeface="Cambria"/>
              </a:rPr>
              <a:t> </a:t>
            </a:r>
            <a:r>
              <a:rPr dirty="0" spc="110">
                <a:latin typeface="Cambria"/>
                <a:cs typeface="Cambria"/>
              </a:rPr>
              <a:t>Bollywood</a:t>
            </a:r>
            <a:r>
              <a:rPr dirty="0" spc="375">
                <a:latin typeface="Cambria"/>
                <a:cs typeface="Cambria"/>
              </a:rPr>
              <a:t> </a:t>
            </a:r>
            <a:r>
              <a:rPr dirty="0" spc="170">
                <a:latin typeface="Cambria"/>
                <a:cs typeface="Cambria"/>
              </a:rPr>
              <a:t>movie</a:t>
            </a:r>
            <a:r>
              <a:rPr dirty="0" spc="345">
                <a:latin typeface="Cambria"/>
                <a:cs typeface="Cambria"/>
              </a:rPr>
              <a:t> </a:t>
            </a:r>
            <a:r>
              <a:rPr dirty="0" spc="120">
                <a:latin typeface="Cambria"/>
                <a:cs typeface="Cambria"/>
              </a:rPr>
              <a:t>budget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188" y="1459230"/>
            <a:ext cx="7485287" cy="4486275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978" y="295402"/>
            <a:ext cx="760920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89885" marR="5080" indent="-2877820">
              <a:lnSpc>
                <a:spcPct val="100000"/>
              </a:lnSpc>
              <a:spcBef>
                <a:spcPts val="95"/>
              </a:spcBef>
            </a:pPr>
            <a:r>
              <a:rPr dirty="0" spc="160">
                <a:latin typeface="Cambria"/>
                <a:cs typeface="Cambria"/>
              </a:rPr>
              <a:t>Histogram</a:t>
            </a:r>
            <a:r>
              <a:rPr dirty="0" spc="370">
                <a:latin typeface="Cambria"/>
                <a:cs typeface="Cambria"/>
              </a:rPr>
              <a:t> </a:t>
            </a:r>
            <a:r>
              <a:rPr dirty="0" spc="135">
                <a:latin typeface="Cambria"/>
                <a:cs typeface="Cambria"/>
              </a:rPr>
              <a:t>of</a:t>
            </a:r>
            <a:r>
              <a:rPr dirty="0" spc="335">
                <a:latin typeface="Cambria"/>
                <a:cs typeface="Cambria"/>
              </a:rPr>
              <a:t> </a:t>
            </a:r>
            <a:r>
              <a:rPr dirty="0" spc="110">
                <a:latin typeface="Cambria"/>
                <a:cs typeface="Cambria"/>
              </a:rPr>
              <a:t>Bollywood</a:t>
            </a:r>
            <a:r>
              <a:rPr dirty="0" spc="380">
                <a:latin typeface="Cambria"/>
                <a:cs typeface="Cambria"/>
              </a:rPr>
              <a:t> </a:t>
            </a:r>
            <a:r>
              <a:rPr dirty="0" spc="170">
                <a:latin typeface="Cambria"/>
                <a:cs typeface="Cambria"/>
              </a:rPr>
              <a:t>movie</a:t>
            </a:r>
            <a:r>
              <a:rPr dirty="0" spc="350">
                <a:latin typeface="Cambria"/>
                <a:cs typeface="Cambria"/>
              </a:rPr>
              <a:t> </a:t>
            </a:r>
            <a:r>
              <a:rPr dirty="0" spc="105">
                <a:latin typeface="Cambria"/>
                <a:cs typeface="Cambria"/>
              </a:rPr>
              <a:t>box-</a:t>
            </a:r>
            <a:r>
              <a:rPr dirty="0" spc="150">
                <a:latin typeface="Cambria"/>
                <a:cs typeface="Cambria"/>
              </a:rPr>
              <a:t>office </a:t>
            </a:r>
            <a:r>
              <a:rPr dirty="0" spc="155">
                <a:latin typeface="Cambria"/>
                <a:cs typeface="Cambria"/>
              </a:rPr>
              <a:t>collection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085" y="1619250"/>
            <a:ext cx="7236213" cy="445770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3540" y="1314652"/>
            <a:ext cx="8528685" cy="1216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195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13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cumulative</a:t>
            </a:r>
            <a:r>
              <a:rPr dirty="0" sz="2600" spc="135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histograms</a:t>
            </a:r>
            <a:r>
              <a:rPr dirty="0" sz="2600" spc="13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are</a:t>
            </a:r>
            <a:r>
              <a:rPr dirty="0" sz="2600" spc="13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called</a:t>
            </a:r>
            <a:r>
              <a:rPr dirty="0" sz="2600" spc="140"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Ogive</a:t>
            </a:r>
            <a:r>
              <a:rPr dirty="0" sz="2600" spc="13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curves</a:t>
            </a:r>
            <a:r>
              <a:rPr dirty="0" sz="2600">
                <a:latin typeface="Trebuchet MS"/>
                <a:cs typeface="Trebuchet MS"/>
              </a:rPr>
              <a:t>.</a:t>
            </a:r>
            <a:r>
              <a:rPr dirty="0" sz="2600" spc="880">
                <a:latin typeface="Trebuchet MS"/>
                <a:cs typeface="Trebuchet MS"/>
              </a:rPr>
              <a:t> </a:t>
            </a:r>
            <a:r>
              <a:rPr dirty="0" sz="2600" spc="-950">
                <a:latin typeface="Trebuchet MS"/>
                <a:cs typeface="Trebuchet MS"/>
              </a:rPr>
              <a:t>Th</a:t>
            </a:r>
            <a:r>
              <a:rPr dirty="0" sz="2600" spc="-950">
                <a:latin typeface="Trebuchet MS"/>
                <a:cs typeface="Trebuchet MS"/>
              </a:rPr>
              <a:t>e</a:t>
            </a:r>
            <a:r>
              <a:rPr dirty="0" sz="2600">
                <a:latin typeface="Trebuchet MS"/>
                <a:cs typeface="Trebuchet MS"/>
              </a:rPr>
              <a:t> Ogive</a:t>
            </a:r>
            <a:r>
              <a:rPr dirty="0" sz="2600" spc="5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curve</a:t>
            </a:r>
            <a:r>
              <a:rPr dirty="0" sz="2600" spc="5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for</a:t>
            </a:r>
            <a:r>
              <a:rPr dirty="0" sz="2600" spc="5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Bollywood</a:t>
            </a:r>
            <a:r>
              <a:rPr dirty="0" sz="2600" spc="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box-office</a:t>
            </a:r>
            <a:r>
              <a:rPr dirty="0" sz="2600" spc="5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collection</a:t>
            </a:r>
            <a:r>
              <a:rPr dirty="0" sz="2600" spc="6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4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shown </a:t>
            </a:r>
            <a:r>
              <a:rPr dirty="0" sz="2600" spc="-10">
                <a:latin typeface="Trebuchet MS"/>
                <a:cs typeface="Trebuchet MS"/>
              </a:rPr>
              <a:t>below: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168" y="2581655"/>
            <a:ext cx="7977378" cy="37863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785" rIns="0" bIns="0" rtlCol="0" vert="horz">
            <a:spAutoFit/>
          </a:bodyPr>
          <a:lstStyle/>
          <a:p>
            <a:pPr marL="2978150">
              <a:lnSpc>
                <a:spcPct val="100000"/>
              </a:lnSpc>
              <a:spcBef>
                <a:spcPts val="95"/>
              </a:spcBef>
            </a:pPr>
            <a:r>
              <a:rPr dirty="0" spc="170">
                <a:latin typeface="Cambria"/>
                <a:cs typeface="Cambria"/>
              </a:rPr>
              <a:t>Ogive</a:t>
            </a:r>
            <a:r>
              <a:rPr dirty="0" spc="325">
                <a:latin typeface="Cambria"/>
                <a:cs typeface="Cambria"/>
              </a:rPr>
              <a:t> </a:t>
            </a:r>
            <a:r>
              <a:rPr dirty="0" spc="160">
                <a:latin typeface="Cambria"/>
                <a:cs typeface="Cambria"/>
              </a:rPr>
              <a:t>Curves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06475" marR="5080" indent="-812800">
              <a:lnSpc>
                <a:spcPct val="100000"/>
              </a:lnSpc>
              <a:spcBef>
                <a:spcPts val="95"/>
              </a:spcBef>
            </a:pPr>
            <a:r>
              <a:rPr dirty="0" spc="165">
                <a:latin typeface="Cambria"/>
                <a:cs typeface="Cambria"/>
              </a:rPr>
              <a:t>Histogram</a:t>
            </a:r>
            <a:r>
              <a:rPr dirty="0" spc="375">
                <a:latin typeface="Cambria"/>
                <a:cs typeface="Cambria"/>
              </a:rPr>
              <a:t> </a:t>
            </a:r>
            <a:r>
              <a:rPr dirty="0" spc="135">
                <a:latin typeface="Cambria"/>
                <a:cs typeface="Cambria"/>
              </a:rPr>
              <a:t>of</a:t>
            </a:r>
            <a:r>
              <a:rPr dirty="0" spc="335">
                <a:latin typeface="Cambria"/>
                <a:cs typeface="Cambria"/>
              </a:rPr>
              <a:t> </a:t>
            </a:r>
            <a:r>
              <a:rPr dirty="0" spc="110">
                <a:latin typeface="Cambria"/>
                <a:cs typeface="Cambria"/>
              </a:rPr>
              <a:t>Bollywood</a:t>
            </a:r>
            <a:r>
              <a:rPr dirty="0" spc="370">
                <a:latin typeface="Cambria"/>
                <a:cs typeface="Cambria"/>
              </a:rPr>
              <a:t> </a:t>
            </a:r>
            <a:r>
              <a:rPr dirty="0" spc="170">
                <a:latin typeface="Cambria"/>
                <a:cs typeface="Cambria"/>
              </a:rPr>
              <a:t>movie</a:t>
            </a:r>
            <a:r>
              <a:rPr dirty="0" spc="365">
                <a:latin typeface="Cambria"/>
                <a:cs typeface="Cambria"/>
              </a:rPr>
              <a:t> </a:t>
            </a:r>
            <a:r>
              <a:rPr dirty="0" spc="140">
                <a:latin typeface="Cambria"/>
                <a:cs typeface="Cambria"/>
              </a:rPr>
              <a:t>budget</a:t>
            </a:r>
            <a:r>
              <a:rPr dirty="0" spc="340">
                <a:latin typeface="Cambria"/>
                <a:cs typeface="Cambria"/>
              </a:rPr>
              <a:t> </a:t>
            </a:r>
            <a:r>
              <a:rPr dirty="0" spc="125">
                <a:latin typeface="Cambria"/>
                <a:cs typeface="Cambria"/>
              </a:rPr>
              <a:t>along </a:t>
            </a:r>
            <a:r>
              <a:rPr dirty="0" spc="140">
                <a:latin typeface="Cambria"/>
                <a:cs typeface="Cambria"/>
              </a:rPr>
              <a:t>with</a:t>
            </a:r>
            <a:r>
              <a:rPr dirty="0" spc="355">
                <a:latin typeface="Cambria"/>
                <a:cs typeface="Cambria"/>
              </a:rPr>
              <a:t> </a:t>
            </a:r>
            <a:r>
              <a:rPr dirty="0" spc="130">
                <a:latin typeface="Cambria"/>
                <a:cs typeface="Cambria"/>
              </a:rPr>
              <a:t>normal</a:t>
            </a:r>
            <a:r>
              <a:rPr dirty="0" spc="350">
                <a:latin typeface="Cambria"/>
                <a:cs typeface="Cambria"/>
              </a:rPr>
              <a:t> </a:t>
            </a:r>
            <a:r>
              <a:rPr dirty="0" spc="135">
                <a:latin typeface="Cambria"/>
                <a:cs typeface="Cambria"/>
              </a:rPr>
              <a:t>distribution</a:t>
            </a:r>
            <a:r>
              <a:rPr dirty="0" spc="370">
                <a:latin typeface="Cambria"/>
                <a:cs typeface="Cambria"/>
              </a:rPr>
              <a:t> </a:t>
            </a:r>
            <a:r>
              <a:rPr dirty="0" spc="135">
                <a:latin typeface="Cambria"/>
                <a:cs typeface="Cambria"/>
              </a:rPr>
              <a:t>frequency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724" y="1472292"/>
            <a:ext cx="7025664" cy="462869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7965" y="578865"/>
            <a:ext cx="20688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66775" algn="l"/>
              </a:tabLst>
            </a:pPr>
            <a:r>
              <a:rPr dirty="0" sz="3200" spc="80">
                <a:latin typeface="Cambria"/>
                <a:cs typeface="Cambria"/>
              </a:rPr>
              <a:t>Bar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z="3200" spc="229">
                <a:latin typeface="Cambria"/>
                <a:cs typeface="Cambria"/>
              </a:rPr>
              <a:t>Chart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8452"/>
            <a:ext cx="8074025" cy="3502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Bar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chart</a:t>
            </a:r>
            <a:r>
              <a:rPr dirty="0" sz="2600" spc="-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6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frequency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chart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for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qualitative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variable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530">
                <a:latin typeface="Trebuchet MS"/>
                <a:cs typeface="Trebuchet MS"/>
              </a:rPr>
              <a:t>(o</a:t>
            </a:r>
            <a:r>
              <a:rPr dirty="0" sz="2600" spc="-530">
                <a:latin typeface="Trebuchet MS"/>
                <a:cs typeface="Trebuchet MS"/>
              </a:rPr>
              <a:t>r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160">
                <a:latin typeface="Trebuchet MS"/>
                <a:cs typeface="Trebuchet MS"/>
              </a:rPr>
              <a:t>categorical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variable)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285115" marR="6985" indent="-273050">
              <a:lnSpc>
                <a:spcPct val="100000"/>
              </a:lnSpc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>
                <a:latin typeface="Trebuchet MS"/>
                <a:cs typeface="Trebuchet MS"/>
              </a:rPr>
              <a:t>Bar</a:t>
            </a:r>
            <a:r>
              <a:rPr dirty="0" sz="2600" spc="-65">
                <a:latin typeface="Trebuchet MS"/>
                <a:cs typeface="Trebuchet MS"/>
              </a:rPr>
              <a:t> chart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can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be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used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assess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the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most-</a:t>
            </a:r>
            <a:r>
              <a:rPr dirty="0" sz="2600" spc="-70">
                <a:latin typeface="Trebuchet MS"/>
                <a:cs typeface="Trebuchet MS"/>
              </a:rPr>
              <a:t>occurring </a:t>
            </a:r>
            <a:r>
              <a:rPr dirty="0" sz="2600" spc="-685">
                <a:latin typeface="Trebuchet MS"/>
                <a:cs typeface="Trebuchet MS"/>
              </a:rPr>
              <a:t>an</a:t>
            </a:r>
            <a:r>
              <a:rPr dirty="0" sz="2600" spc="-685">
                <a:latin typeface="Trebuchet MS"/>
                <a:cs typeface="Trebuchet MS"/>
              </a:rPr>
              <a:t>d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170">
                <a:latin typeface="Trebuchet MS"/>
                <a:cs typeface="Trebuchet MS"/>
              </a:rPr>
              <a:t>least-</a:t>
            </a:r>
            <a:r>
              <a:rPr dirty="0" sz="2600" spc="-105">
                <a:latin typeface="Trebuchet MS"/>
                <a:cs typeface="Trebuchet MS"/>
              </a:rPr>
              <a:t>occurring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categories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within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dataset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marL="285115" marR="5080" indent="-273050">
              <a:lnSpc>
                <a:spcPct val="100000"/>
              </a:lnSpc>
              <a:tabLst>
                <a:tab pos="285115" algn="l"/>
                <a:tab pos="2098675" algn="l"/>
                <a:tab pos="3294379" algn="l"/>
                <a:tab pos="3905250" algn="l"/>
                <a:tab pos="4810760" algn="l"/>
                <a:tab pos="5825490" algn="l"/>
                <a:tab pos="6545580" algn="l"/>
                <a:tab pos="7859395" algn="l"/>
              </a:tabLst>
            </a:pPr>
            <a:r>
              <a:rPr dirty="0" sz="1950" spc="154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Histograms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cannot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be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0">
                <a:latin typeface="Trebuchet MS"/>
                <a:cs typeface="Trebuchet MS"/>
              </a:rPr>
              <a:t>used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195">
                <a:latin typeface="Trebuchet MS"/>
                <a:cs typeface="Trebuchet MS"/>
              </a:rPr>
              <a:t>whe</a:t>
            </a:r>
            <a:r>
              <a:rPr dirty="0" sz="2600" spc="-1195">
                <a:latin typeface="Trebuchet MS"/>
                <a:cs typeface="Trebuchet MS"/>
              </a:rPr>
              <a:t>n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the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variable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0">
                <a:latin typeface="Trebuchet MS"/>
                <a:cs typeface="Trebuchet MS"/>
              </a:rPr>
              <a:t>is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qualitative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78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dirty="0" spc="90">
                <a:latin typeface="Cambria"/>
                <a:cs typeface="Cambria"/>
              </a:rPr>
              <a:t>Bar</a:t>
            </a:r>
            <a:r>
              <a:rPr dirty="0" spc="335">
                <a:latin typeface="Cambria"/>
                <a:cs typeface="Cambria"/>
              </a:rPr>
              <a:t> </a:t>
            </a:r>
            <a:r>
              <a:rPr dirty="0" spc="170">
                <a:latin typeface="Cambria"/>
                <a:cs typeface="Cambria"/>
              </a:rPr>
              <a:t>chart</a:t>
            </a:r>
            <a:r>
              <a:rPr dirty="0" spc="350">
                <a:latin typeface="Cambria"/>
                <a:cs typeface="Cambria"/>
              </a:rPr>
              <a:t> </a:t>
            </a:r>
            <a:r>
              <a:rPr dirty="0" spc="85">
                <a:latin typeface="Cambria"/>
                <a:cs typeface="Cambria"/>
              </a:rPr>
              <a:t>for</a:t>
            </a:r>
            <a:r>
              <a:rPr dirty="0" spc="330">
                <a:latin typeface="Cambria"/>
                <a:cs typeface="Cambria"/>
              </a:rPr>
              <a:t> </a:t>
            </a:r>
            <a:r>
              <a:rPr dirty="0" spc="160">
                <a:latin typeface="Cambria"/>
                <a:cs typeface="Cambria"/>
              </a:rPr>
              <a:t>movie</a:t>
            </a:r>
            <a:r>
              <a:rPr dirty="0" spc="355">
                <a:latin typeface="Cambria"/>
                <a:cs typeface="Cambria"/>
              </a:rPr>
              <a:t> </a:t>
            </a:r>
            <a:r>
              <a:rPr dirty="0" spc="95">
                <a:latin typeface="Cambria"/>
                <a:cs typeface="Cambria"/>
              </a:rPr>
              <a:t>genre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344" y="1459230"/>
            <a:ext cx="7756166" cy="445770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5736" rIns="0" bIns="0" rtlCol="0" vert="horz">
            <a:spAutoFit/>
          </a:bodyPr>
          <a:lstStyle/>
          <a:p>
            <a:pPr marL="3325495">
              <a:lnSpc>
                <a:spcPct val="100000"/>
              </a:lnSpc>
              <a:spcBef>
                <a:spcPts val="95"/>
              </a:spcBef>
            </a:pPr>
            <a:r>
              <a:rPr dirty="0" spc="114">
                <a:latin typeface="Cambria"/>
                <a:cs typeface="Cambria"/>
              </a:rPr>
              <a:t>Pie</a:t>
            </a:r>
            <a:r>
              <a:rPr dirty="0" spc="345">
                <a:latin typeface="Cambria"/>
                <a:cs typeface="Cambria"/>
              </a:rPr>
              <a:t> </a:t>
            </a:r>
            <a:r>
              <a:rPr dirty="0" spc="195">
                <a:latin typeface="Cambria"/>
                <a:cs typeface="Cambria"/>
              </a:rPr>
              <a:t>Chart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8452"/>
            <a:ext cx="7188834" cy="16884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165">
                <a:solidFill>
                  <a:srgbClr val="C00000"/>
                </a:solidFill>
                <a:latin typeface="Trebuchet MS"/>
                <a:cs typeface="Trebuchet MS"/>
              </a:rPr>
              <a:t>Pie</a:t>
            </a:r>
            <a:r>
              <a:rPr dirty="0" sz="2600" spc="-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chart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is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mainly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used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for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categorical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data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and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is</a:t>
            </a:r>
            <a:r>
              <a:rPr dirty="0" sz="2600" spc="-765">
                <a:latin typeface="Trebuchet MS"/>
                <a:cs typeface="Trebuchet MS"/>
              </a:rPr>
              <a:t> </a:t>
            </a:r>
            <a:r>
              <a:rPr dirty="0" sz="2600" spc="-1015">
                <a:latin typeface="Trebuchet MS"/>
                <a:cs typeface="Trebuchet MS"/>
              </a:rPr>
              <a:t>a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140">
                <a:latin typeface="Trebuchet MS"/>
                <a:cs typeface="Trebuchet MS"/>
              </a:rPr>
              <a:t>circular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chart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that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displays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proportion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each </a:t>
            </a:r>
            <a:r>
              <a:rPr dirty="0" sz="2600" spc="-130">
                <a:latin typeface="Trebuchet MS"/>
                <a:cs typeface="Trebuchet MS"/>
              </a:rPr>
              <a:t>category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in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dataset</a:t>
            </a:r>
            <a:endParaRPr sz="2600">
              <a:latin typeface="Trebuchet MS"/>
              <a:cs typeface="Trebuchet MS"/>
            </a:endParaRPr>
          </a:p>
          <a:p>
            <a:pPr marL="2326005">
              <a:lnSpc>
                <a:spcPct val="100000"/>
              </a:lnSpc>
              <a:spcBef>
                <a:spcPts val="605"/>
              </a:spcBef>
            </a:pPr>
            <a:r>
              <a:rPr dirty="0" sz="2600" spc="-165">
                <a:latin typeface="Trebuchet MS"/>
                <a:cs typeface="Trebuchet MS"/>
              </a:rPr>
              <a:t>Pie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chart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for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movie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genre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014472"/>
            <a:ext cx="6400800" cy="310896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5736" rIns="0" bIns="0" rtlCol="0" vert="horz">
            <a:spAutoFit/>
          </a:bodyPr>
          <a:lstStyle/>
          <a:p>
            <a:pPr marL="3087370">
              <a:lnSpc>
                <a:spcPct val="100000"/>
              </a:lnSpc>
              <a:spcBef>
                <a:spcPts val="95"/>
              </a:spcBef>
            </a:pPr>
            <a:r>
              <a:rPr dirty="0" spc="204">
                <a:latin typeface="Cambria"/>
                <a:cs typeface="Cambria"/>
              </a:rPr>
              <a:t>Scatter</a:t>
            </a:r>
            <a:r>
              <a:rPr dirty="0" spc="350">
                <a:latin typeface="Cambria"/>
                <a:cs typeface="Cambria"/>
              </a:rPr>
              <a:t> </a:t>
            </a:r>
            <a:r>
              <a:rPr dirty="0" spc="120">
                <a:latin typeface="Cambria"/>
                <a:cs typeface="Cambria"/>
              </a:rPr>
              <a:t>Plot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8452"/>
            <a:ext cx="7992109" cy="3898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14859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Scatter</a:t>
            </a:r>
            <a:r>
              <a:rPr dirty="0" sz="2600" spc="-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plot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is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plot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two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variables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that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will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assist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575">
                <a:latin typeface="Trebuchet MS"/>
                <a:cs typeface="Trebuchet MS"/>
              </a:rPr>
              <a:t>dat</a:t>
            </a:r>
            <a:r>
              <a:rPr dirty="0" sz="2600" spc="-575">
                <a:latin typeface="Trebuchet MS"/>
                <a:cs typeface="Trebuchet MS"/>
              </a:rPr>
              <a:t>a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130">
                <a:latin typeface="Trebuchet MS"/>
                <a:cs typeface="Trebuchet MS"/>
              </a:rPr>
              <a:t>scientists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understand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250">
                <a:latin typeface="Trebuchet MS"/>
                <a:cs typeface="Trebuchet MS"/>
              </a:rPr>
              <a:t>if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there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is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any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relationship </a:t>
            </a:r>
            <a:r>
              <a:rPr dirty="0" sz="2600" spc="-160">
                <a:latin typeface="Trebuchet MS"/>
                <a:cs typeface="Trebuchet MS"/>
              </a:rPr>
              <a:t>between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two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variables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8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relationship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could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be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linear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20">
                <a:latin typeface="Trebuchet MS"/>
                <a:cs typeface="Trebuchet MS"/>
              </a:rPr>
              <a:t>or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non-</a:t>
            </a:r>
            <a:r>
              <a:rPr dirty="0" sz="2600" spc="-150">
                <a:latin typeface="Trebuchet MS"/>
                <a:cs typeface="Trebuchet MS"/>
              </a:rPr>
              <a:t>linear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600">
              <a:latin typeface="Trebuchet MS"/>
              <a:cs typeface="Trebuchet MS"/>
            </a:endParaRPr>
          </a:p>
          <a:p>
            <a:pPr marL="285115" marR="5080" indent="-273050">
              <a:lnSpc>
                <a:spcPct val="100000"/>
              </a:lnSpc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145">
                <a:latin typeface="Trebuchet MS"/>
                <a:cs typeface="Trebuchet MS"/>
              </a:rPr>
              <a:t>scatter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plot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is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also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useful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for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assessing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strength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650">
                <a:latin typeface="Trebuchet MS"/>
                <a:cs typeface="Trebuchet MS"/>
              </a:rPr>
              <a:t>th</a:t>
            </a:r>
            <a:r>
              <a:rPr dirty="0" sz="2600" spc="-650">
                <a:latin typeface="Trebuchet MS"/>
                <a:cs typeface="Trebuchet MS"/>
              </a:rPr>
              <a:t>e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145">
                <a:latin typeface="Trebuchet MS"/>
                <a:cs typeface="Trebuchet MS"/>
              </a:rPr>
              <a:t>relationship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and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to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find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254">
                <a:latin typeface="Trebuchet MS"/>
                <a:cs typeface="Trebuchet MS"/>
              </a:rPr>
              <a:t>if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there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are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any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outliers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in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the </a:t>
            </a:r>
            <a:r>
              <a:rPr dirty="0" sz="2600" spc="-20">
                <a:latin typeface="Trebuchet MS"/>
                <a:cs typeface="Trebuchet MS"/>
              </a:rPr>
              <a:t>data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561" y="295402"/>
            <a:ext cx="788987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84170" marR="5080" indent="-2872105">
              <a:lnSpc>
                <a:spcPct val="100000"/>
              </a:lnSpc>
              <a:spcBef>
                <a:spcPts val="95"/>
              </a:spcBef>
            </a:pPr>
            <a:r>
              <a:rPr dirty="0" spc="170">
                <a:latin typeface="Cambria"/>
                <a:cs typeface="Cambria"/>
              </a:rPr>
              <a:t>Structured</a:t>
            </a:r>
            <a:r>
              <a:rPr dirty="0" spc="380">
                <a:latin typeface="Cambria"/>
                <a:cs typeface="Cambria"/>
              </a:rPr>
              <a:t> </a:t>
            </a:r>
            <a:r>
              <a:rPr dirty="0" spc="135">
                <a:latin typeface="Cambria"/>
                <a:cs typeface="Cambria"/>
              </a:rPr>
              <a:t>data</a:t>
            </a:r>
            <a:r>
              <a:rPr dirty="0" spc="355">
                <a:latin typeface="Cambria"/>
                <a:cs typeface="Cambria"/>
              </a:rPr>
              <a:t> </a:t>
            </a:r>
            <a:r>
              <a:rPr dirty="0" spc="175">
                <a:latin typeface="Cambria"/>
                <a:cs typeface="Cambria"/>
              </a:rPr>
              <a:t>consisting</a:t>
            </a:r>
            <a:r>
              <a:rPr dirty="0" spc="375">
                <a:latin typeface="Cambria"/>
                <a:cs typeface="Cambria"/>
              </a:rPr>
              <a:t> </a:t>
            </a:r>
            <a:r>
              <a:rPr dirty="0" spc="135">
                <a:latin typeface="Cambria"/>
                <a:cs typeface="Cambria"/>
              </a:rPr>
              <a:t>of</a:t>
            </a:r>
            <a:r>
              <a:rPr dirty="0" spc="360">
                <a:latin typeface="Cambria"/>
                <a:cs typeface="Cambria"/>
              </a:rPr>
              <a:t> </a:t>
            </a:r>
            <a:r>
              <a:rPr dirty="0" spc="165">
                <a:latin typeface="Cambria"/>
                <a:cs typeface="Cambria"/>
              </a:rPr>
              <a:t>nominal</a:t>
            </a:r>
            <a:r>
              <a:rPr dirty="0" spc="365">
                <a:latin typeface="Cambria"/>
                <a:cs typeface="Cambria"/>
              </a:rPr>
              <a:t> </a:t>
            </a:r>
            <a:r>
              <a:rPr dirty="0" spc="114">
                <a:latin typeface="Cambria"/>
                <a:cs typeface="Cambria"/>
              </a:rPr>
              <a:t>and </a:t>
            </a:r>
            <a:r>
              <a:rPr dirty="0" spc="120">
                <a:latin typeface="Cambria"/>
                <a:cs typeface="Cambria"/>
              </a:rPr>
              <a:t>ratio</a:t>
            </a:r>
            <a:r>
              <a:rPr dirty="0" spc="340">
                <a:latin typeface="Cambria"/>
                <a:cs typeface="Cambria"/>
              </a:rPr>
              <a:t> </a:t>
            </a:r>
            <a:r>
              <a:rPr dirty="0" spc="135">
                <a:latin typeface="Cambria"/>
                <a:cs typeface="Cambria"/>
              </a:rPr>
              <a:t>scales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7200" y="1447793"/>
          <a:ext cx="8305800" cy="440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/>
                <a:gridCol w="878840"/>
                <a:gridCol w="822960"/>
                <a:gridCol w="1285875"/>
                <a:gridCol w="1285875"/>
                <a:gridCol w="1209039"/>
                <a:gridCol w="1285875"/>
                <a:gridCol w="939800"/>
              </a:tblGrid>
              <a:tr h="729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Gender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9875">
                        <a:lnSpc>
                          <a:spcPct val="100000"/>
                        </a:lnSpc>
                      </a:pPr>
                      <a:r>
                        <a:rPr dirty="0" sz="1200" spc="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Age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4769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Percentage</a:t>
                      </a:r>
                      <a:r>
                        <a:rPr dirty="0" sz="1200" spc="-3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SSC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Board</a:t>
                      </a:r>
                      <a:r>
                        <a:rPr dirty="0" sz="1200" spc="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10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SSC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Percentage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 spc="1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HSC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67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Percentage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Degree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67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Salary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90805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dirty="0" sz="1200" spc="35">
                          <a:latin typeface="Trebuchet MS"/>
                          <a:cs typeface="Trebuchet MS"/>
                        </a:rPr>
                        <a:t>M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2230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62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Others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88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52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55880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270000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5"/>
                        </a:lnSpc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 spc="35">
                          <a:latin typeface="Trebuchet MS"/>
                          <a:cs typeface="Trebuchet MS"/>
                        </a:rPr>
                        <a:t>M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38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5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76.33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 spc="-20">
                          <a:latin typeface="Trebuchet MS"/>
                          <a:cs typeface="Trebuchet MS"/>
                        </a:rPr>
                        <a:t>ICSE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5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75.33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ts val="1385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75.48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55880">
                        <a:lnSpc>
                          <a:spcPts val="1385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220000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dirty="0" sz="1200" spc="35">
                          <a:latin typeface="Trebuchet MS"/>
                          <a:cs typeface="Trebuchet MS"/>
                        </a:rPr>
                        <a:t>M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2230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72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Others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78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66.63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55880">
                        <a:lnSpc>
                          <a:spcPts val="1385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240000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5"/>
                        </a:lnSpc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85"/>
                        </a:lnSpc>
                      </a:pPr>
                      <a:r>
                        <a:rPr dirty="0" sz="1200" spc="35">
                          <a:latin typeface="Trebuchet MS"/>
                          <a:cs typeface="Trebuchet MS"/>
                        </a:rPr>
                        <a:t>M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38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2230">
                        <a:lnSpc>
                          <a:spcPts val="138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60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ts val="1385"/>
                        </a:lnSpc>
                      </a:pPr>
                      <a:r>
                        <a:rPr dirty="0" sz="1200" spc="-20">
                          <a:latin typeface="Trebuchet MS"/>
                          <a:cs typeface="Trebuchet MS"/>
                        </a:rPr>
                        <a:t>CBSE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63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ts val="1385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58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55880">
                        <a:lnSpc>
                          <a:spcPts val="1385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250000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0"/>
                        </a:lnSpc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35">
                          <a:latin typeface="Trebuchet MS"/>
                          <a:cs typeface="Trebuchet MS"/>
                        </a:rPr>
                        <a:t>M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2230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61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ts val="1380"/>
                        </a:lnSpc>
                      </a:pPr>
                      <a:r>
                        <a:rPr dirty="0" sz="1200" spc="-20">
                          <a:latin typeface="Trebuchet MS"/>
                          <a:cs typeface="Trebuchet MS"/>
                        </a:rPr>
                        <a:t>CBSE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55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54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55880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180000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0"/>
                        </a:lnSpc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35">
                          <a:latin typeface="Trebuchet MS"/>
                          <a:cs typeface="Trebuchet MS"/>
                        </a:rPr>
                        <a:t>M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2230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55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20">
                          <a:latin typeface="Trebuchet MS"/>
                          <a:cs typeface="Trebuchet MS"/>
                        </a:rPr>
                        <a:t>ICSE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64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50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55880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300000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F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2230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70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Others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54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65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55880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240000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0"/>
                        </a:lnSpc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71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35">
                          <a:latin typeface="Trebuchet MS"/>
                          <a:cs typeface="Trebuchet MS"/>
                        </a:rPr>
                        <a:t>M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2230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68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80"/>
                        </a:lnSpc>
                      </a:pPr>
                      <a:r>
                        <a:rPr dirty="0" sz="1200" spc="-20">
                          <a:latin typeface="Trebuchet MS"/>
                          <a:cs typeface="Trebuchet MS"/>
                        </a:rPr>
                        <a:t>ICSE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77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ts val="1380"/>
                        </a:lnSpc>
                      </a:pPr>
                      <a:r>
                        <a:rPr dirty="0" sz="1200" spc="-20">
                          <a:latin typeface="Trebuchet MS"/>
                          <a:cs typeface="Trebuchet MS"/>
                        </a:rPr>
                        <a:t>72.5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55880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235000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715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35">
                          <a:latin typeface="Trebuchet MS"/>
                          <a:cs typeface="Trebuchet MS"/>
                        </a:rPr>
                        <a:t>M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-20">
                          <a:latin typeface="Trebuchet MS"/>
                          <a:cs typeface="Trebuchet MS"/>
                        </a:rPr>
                        <a:t>82.8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-20">
                          <a:latin typeface="Trebuchet MS"/>
                          <a:cs typeface="Trebuchet MS"/>
                        </a:rPr>
                        <a:t>CBSE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-20">
                          <a:latin typeface="Trebuchet MS"/>
                          <a:cs typeface="Trebuchet MS"/>
                        </a:rPr>
                        <a:t>70.6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-20">
                          <a:latin typeface="Trebuchet MS"/>
                          <a:cs typeface="Trebuchet MS"/>
                        </a:rPr>
                        <a:t>69.3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55880">
                        <a:lnSpc>
                          <a:spcPts val="138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425000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2230">
                        <a:lnSpc>
                          <a:spcPts val="1355"/>
                        </a:lnSpc>
                        <a:spcBef>
                          <a:spcPts val="5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717B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355"/>
                        </a:lnSpc>
                        <a:spcBef>
                          <a:spcPts val="5"/>
                        </a:spcBef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F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325">
                        <a:lnSpc>
                          <a:spcPts val="1355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23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2230">
                        <a:lnSpc>
                          <a:spcPts val="1355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59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ts val="1355"/>
                        </a:lnSpc>
                        <a:spcBef>
                          <a:spcPts val="5"/>
                        </a:spcBef>
                      </a:pPr>
                      <a:r>
                        <a:rPr dirty="0" sz="1200" spc="-20">
                          <a:latin typeface="Trebuchet MS"/>
                          <a:cs typeface="Trebuchet MS"/>
                        </a:rPr>
                        <a:t>CBSE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1594">
                        <a:lnSpc>
                          <a:spcPts val="1355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74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60960">
                        <a:lnSpc>
                          <a:spcPts val="1355"/>
                        </a:lnSpc>
                        <a:spcBef>
                          <a:spcPts val="5"/>
                        </a:spcBef>
                      </a:pPr>
                      <a:r>
                        <a:rPr dirty="0" sz="1200" spc="-25">
                          <a:latin typeface="Trebuchet MS"/>
                          <a:cs typeface="Trebuchet MS"/>
                        </a:rPr>
                        <a:t>59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55880">
                        <a:lnSpc>
                          <a:spcPts val="1355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240000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204">
                <a:latin typeface="Cambria"/>
                <a:cs typeface="Cambria"/>
              </a:rPr>
              <a:t>Scatter</a:t>
            </a:r>
            <a:r>
              <a:rPr dirty="0" spc="345">
                <a:latin typeface="Cambria"/>
                <a:cs typeface="Cambria"/>
              </a:rPr>
              <a:t> </a:t>
            </a:r>
            <a:r>
              <a:rPr dirty="0" spc="140">
                <a:latin typeface="Cambria"/>
                <a:cs typeface="Cambria"/>
              </a:rPr>
              <a:t>plot</a:t>
            </a:r>
            <a:r>
              <a:rPr dirty="0" spc="355">
                <a:latin typeface="Cambria"/>
                <a:cs typeface="Cambria"/>
              </a:rPr>
              <a:t> </a:t>
            </a:r>
            <a:r>
              <a:rPr dirty="0" spc="114">
                <a:latin typeface="Cambria"/>
                <a:cs typeface="Cambria"/>
              </a:rPr>
              <a:t>between</a:t>
            </a:r>
            <a:r>
              <a:rPr dirty="0" spc="355">
                <a:latin typeface="Cambria"/>
                <a:cs typeface="Cambria"/>
              </a:rPr>
              <a:t> </a:t>
            </a:r>
            <a:r>
              <a:rPr dirty="0" spc="170">
                <a:latin typeface="Cambria"/>
                <a:cs typeface="Cambria"/>
              </a:rPr>
              <a:t>movie</a:t>
            </a:r>
            <a:r>
              <a:rPr dirty="0" spc="350">
                <a:latin typeface="Cambria"/>
                <a:cs typeface="Cambria"/>
              </a:rPr>
              <a:t> </a:t>
            </a:r>
            <a:r>
              <a:rPr dirty="0" spc="130">
                <a:latin typeface="Cambria"/>
                <a:cs typeface="Cambria"/>
              </a:rPr>
              <a:t>budget</a:t>
            </a:r>
            <a:r>
              <a:rPr dirty="0" spc="340">
                <a:latin typeface="Cambria"/>
                <a:cs typeface="Cambria"/>
              </a:rPr>
              <a:t> </a:t>
            </a:r>
            <a:r>
              <a:rPr dirty="0" spc="140">
                <a:latin typeface="Cambria"/>
                <a:cs typeface="Cambria"/>
              </a:rPr>
              <a:t>and</a:t>
            </a:r>
            <a:r>
              <a:rPr dirty="0" spc="340">
                <a:latin typeface="Cambria"/>
                <a:cs typeface="Cambria"/>
              </a:rPr>
              <a:t> </a:t>
            </a:r>
            <a:r>
              <a:rPr dirty="0" spc="70">
                <a:latin typeface="Cambria"/>
                <a:cs typeface="Cambria"/>
              </a:rPr>
              <a:t>box </a:t>
            </a:r>
            <a:r>
              <a:rPr dirty="0" spc="160">
                <a:latin typeface="Cambria"/>
                <a:cs typeface="Cambria"/>
              </a:rPr>
              <a:t>office</a:t>
            </a:r>
            <a:r>
              <a:rPr dirty="0" spc="340">
                <a:latin typeface="Cambria"/>
                <a:cs typeface="Cambria"/>
              </a:rPr>
              <a:t> </a:t>
            </a:r>
            <a:r>
              <a:rPr dirty="0" spc="155">
                <a:latin typeface="Cambria"/>
                <a:cs typeface="Cambria"/>
              </a:rPr>
              <a:t>collection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680" y="1468797"/>
            <a:ext cx="6914388" cy="441079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5736" rIns="0" bIns="0" rtlCol="0" vert="horz">
            <a:spAutoFit/>
          </a:bodyPr>
          <a:lstStyle/>
          <a:p>
            <a:pPr marL="2764155">
              <a:lnSpc>
                <a:spcPct val="100000"/>
              </a:lnSpc>
              <a:spcBef>
                <a:spcPts val="95"/>
              </a:spcBef>
            </a:pPr>
            <a:r>
              <a:rPr dirty="0" spc="220">
                <a:latin typeface="Cambria"/>
                <a:cs typeface="Cambria"/>
              </a:rPr>
              <a:t>Coxcomb</a:t>
            </a:r>
            <a:r>
              <a:rPr dirty="0" spc="315">
                <a:latin typeface="Cambria"/>
                <a:cs typeface="Cambria"/>
              </a:rPr>
              <a:t> </a:t>
            </a:r>
            <a:r>
              <a:rPr dirty="0" spc="195">
                <a:latin typeface="Cambria"/>
                <a:cs typeface="Cambria"/>
              </a:rPr>
              <a:t>Chart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8452"/>
            <a:ext cx="8044815" cy="4142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10">
                <a:solidFill>
                  <a:srgbClr val="C00000"/>
                </a:solidFill>
                <a:latin typeface="Trebuchet MS"/>
                <a:cs typeface="Trebuchet MS"/>
              </a:rPr>
              <a:t>Coxcomb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chart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(also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known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as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polar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area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chart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or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325">
                <a:latin typeface="Trebuchet MS"/>
                <a:cs typeface="Trebuchet MS"/>
              </a:rPr>
              <a:t>roses</a:t>
            </a:r>
            <a:r>
              <a:rPr dirty="0" sz="2600" spc="-325">
                <a:latin typeface="Trebuchet MS"/>
                <a:cs typeface="Trebuchet MS"/>
              </a:rPr>
              <a:t>)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90">
                <a:latin typeface="Trebuchet MS"/>
                <a:cs typeface="Trebuchet MS"/>
              </a:rPr>
              <a:t>is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an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extension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pie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chart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made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popular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by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Florence </a:t>
            </a:r>
            <a:r>
              <a:rPr dirty="0" sz="2600" spc="-135">
                <a:latin typeface="Trebuchet MS"/>
                <a:cs typeface="Trebuchet MS"/>
              </a:rPr>
              <a:t>Nightingale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(Lewi,</a:t>
            </a:r>
            <a:r>
              <a:rPr dirty="0" sz="2600" spc="-27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2006)</a:t>
            </a:r>
            <a:endParaRPr sz="2600">
              <a:latin typeface="Trebuchet MS"/>
              <a:cs typeface="Trebuchet MS"/>
            </a:endParaRPr>
          </a:p>
          <a:p>
            <a:pPr marL="285115" marR="85725" indent="-273050">
              <a:lnSpc>
                <a:spcPct val="100000"/>
              </a:lnSpc>
              <a:spcBef>
                <a:spcPts val="605"/>
              </a:spcBef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85">
                <a:latin typeface="Trebuchet MS"/>
                <a:cs typeface="Trebuchet MS"/>
              </a:rPr>
              <a:t>In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Coxcomb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chart,</a:t>
            </a:r>
            <a:r>
              <a:rPr dirty="0" sz="2600" spc="-32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each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area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represents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magnitude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885">
                <a:latin typeface="Trebuchet MS"/>
                <a:cs typeface="Trebuchet MS"/>
              </a:rPr>
              <a:t>o</a:t>
            </a:r>
            <a:r>
              <a:rPr dirty="0" sz="2600" spc="-885">
                <a:latin typeface="Trebuchet MS"/>
                <a:cs typeface="Trebuchet MS"/>
              </a:rPr>
              <a:t>f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category</a:t>
            </a:r>
            <a:endParaRPr sz="2600">
              <a:latin typeface="Trebuchet MS"/>
              <a:cs typeface="Trebuchet MS"/>
            </a:endParaRPr>
          </a:p>
          <a:p>
            <a:pPr marL="285115" marR="225425" indent="-273050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60">
                <a:latin typeface="Trebuchet MS"/>
                <a:cs typeface="Trebuchet MS"/>
              </a:rPr>
              <a:t>The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main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difference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between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regular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pie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chart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and</a:t>
            </a:r>
            <a:r>
              <a:rPr dirty="0" sz="2600" spc="650">
                <a:latin typeface="Trebuchet MS"/>
                <a:cs typeface="Trebuchet MS"/>
              </a:rPr>
              <a:t>  </a:t>
            </a:r>
            <a:r>
              <a:rPr dirty="0" sz="2600" spc="-90">
                <a:latin typeface="Trebuchet MS"/>
                <a:cs typeface="Trebuchet MS"/>
              </a:rPr>
              <a:t>coxcomb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chart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is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that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in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case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pie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chart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radius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each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sector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is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same,</a:t>
            </a:r>
            <a:r>
              <a:rPr dirty="0" sz="2600" spc="-30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whereas,</a:t>
            </a:r>
            <a:r>
              <a:rPr dirty="0" sz="2600" spc="-31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in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coxcomb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chart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the </a:t>
            </a:r>
            <a:r>
              <a:rPr dirty="0" sz="2600" spc="-120">
                <a:latin typeface="Trebuchet MS"/>
                <a:cs typeface="Trebuchet MS"/>
              </a:rPr>
              <a:t>radius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sector </a:t>
            </a:r>
            <a:r>
              <a:rPr dirty="0" sz="2600" spc="-100">
                <a:latin typeface="Trebuchet MS"/>
                <a:cs typeface="Trebuchet MS"/>
              </a:rPr>
              <a:t>is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adjusted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create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magnitude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area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95402"/>
            <a:ext cx="8303259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220">
                <a:latin typeface="Cambria"/>
                <a:cs typeface="Cambria"/>
              </a:rPr>
              <a:t>Coxcomb</a:t>
            </a:r>
            <a:r>
              <a:rPr dirty="0" spc="310">
                <a:latin typeface="Cambria"/>
                <a:cs typeface="Cambria"/>
              </a:rPr>
              <a:t> </a:t>
            </a:r>
            <a:r>
              <a:rPr dirty="0" spc="170">
                <a:latin typeface="Cambria"/>
                <a:cs typeface="Cambria"/>
              </a:rPr>
              <a:t>chart</a:t>
            </a:r>
            <a:r>
              <a:rPr dirty="0" spc="350">
                <a:latin typeface="Cambria"/>
                <a:cs typeface="Cambria"/>
              </a:rPr>
              <a:t> </a:t>
            </a:r>
            <a:r>
              <a:rPr dirty="0" spc="160">
                <a:latin typeface="Cambria"/>
                <a:cs typeface="Cambria"/>
              </a:rPr>
              <a:t>on</a:t>
            </a:r>
            <a:r>
              <a:rPr dirty="0" spc="330">
                <a:latin typeface="Cambria"/>
                <a:cs typeface="Cambria"/>
              </a:rPr>
              <a:t> </a:t>
            </a:r>
            <a:r>
              <a:rPr dirty="0" spc="165">
                <a:latin typeface="Cambria"/>
                <a:cs typeface="Cambria"/>
              </a:rPr>
              <a:t>causes</a:t>
            </a:r>
            <a:r>
              <a:rPr dirty="0" spc="335">
                <a:latin typeface="Cambria"/>
                <a:cs typeface="Cambria"/>
              </a:rPr>
              <a:t> </a:t>
            </a:r>
            <a:r>
              <a:rPr dirty="0" spc="135">
                <a:latin typeface="Cambria"/>
                <a:cs typeface="Cambria"/>
              </a:rPr>
              <a:t>of</a:t>
            </a:r>
            <a:r>
              <a:rPr dirty="0" spc="345">
                <a:latin typeface="Cambria"/>
                <a:cs typeface="Cambria"/>
              </a:rPr>
              <a:t> </a:t>
            </a:r>
            <a:r>
              <a:rPr dirty="0" spc="155">
                <a:latin typeface="Cambria"/>
                <a:cs typeface="Cambria"/>
              </a:rPr>
              <a:t>mortality</a:t>
            </a:r>
            <a:r>
              <a:rPr dirty="0" spc="360">
                <a:latin typeface="Cambria"/>
                <a:cs typeface="Cambria"/>
              </a:rPr>
              <a:t> </a:t>
            </a:r>
            <a:r>
              <a:rPr dirty="0" spc="160">
                <a:latin typeface="Cambria"/>
                <a:cs typeface="Cambria"/>
              </a:rPr>
              <a:t>in</a:t>
            </a:r>
            <a:r>
              <a:rPr dirty="0" spc="335">
                <a:latin typeface="Cambria"/>
                <a:cs typeface="Cambria"/>
              </a:rPr>
              <a:t> </a:t>
            </a:r>
            <a:r>
              <a:rPr dirty="0" spc="165">
                <a:latin typeface="Cambria"/>
                <a:cs typeface="Cambria"/>
              </a:rPr>
              <a:t>the </a:t>
            </a:r>
            <a:r>
              <a:rPr dirty="0" spc="145">
                <a:latin typeface="Cambria"/>
                <a:cs typeface="Cambria"/>
              </a:rPr>
              <a:t>army</a:t>
            </a:r>
            <a:r>
              <a:rPr dirty="0" spc="340">
                <a:latin typeface="Cambria"/>
                <a:cs typeface="Cambria"/>
              </a:rPr>
              <a:t> </a:t>
            </a:r>
            <a:r>
              <a:rPr dirty="0" spc="80">
                <a:latin typeface="Cambria"/>
                <a:cs typeface="Cambria"/>
              </a:rPr>
              <a:t>prepared</a:t>
            </a:r>
            <a:r>
              <a:rPr dirty="0" spc="350">
                <a:latin typeface="Cambria"/>
                <a:cs typeface="Cambria"/>
              </a:rPr>
              <a:t> </a:t>
            </a:r>
            <a:r>
              <a:rPr dirty="0" spc="120">
                <a:latin typeface="Cambria"/>
                <a:cs typeface="Cambria"/>
              </a:rPr>
              <a:t>by</a:t>
            </a:r>
            <a:r>
              <a:rPr dirty="0" spc="330">
                <a:latin typeface="Cambria"/>
                <a:cs typeface="Cambria"/>
              </a:rPr>
              <a:t> </a:t>
            </a:r>
            <a:r>
              <a:rPr dirty="0" spc="155">
                <a:latin typeface="Cambria"/>
                <a:cs typeface="Cambria"/>
              </a:rPr>
              <a:t>Florence</a:t>
            </a:r>
            <a:r>
              <a:rPr dirty="0" spc="375">
                <a:latin typeface="Cambria"/>
                <a:cs typeface="Cambria"/>
              </a:rPr>
              <a:t> </a:t>
            </a:r>
            <a:r>
              <a:rPr dirty="0" spc="135">
                <a:latin typeface="Cambria"/>
                <a:cs typeface="Cambria"/>
              </a:rPr>
              <a:t>Nightingale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18" y="1238000"/>
            <a:ext cx="7789014" cy="4906995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5736" rIns="0" bIns="0" rtlCol="0" vert="horz">
            <a:spAutoFit/>
          </a:bodyPr>
          <a:lstStyle/>
          <a:p>
            <a:pPr marL="1007110">
              <a:lnSpc>
                <a:spcPct val="100000"/>
              </a:lnSpc>
              <a:spcBef>
                <a:spcPts val="95"/>
              </a:spcBef>
            </a:pPr>
            <a:r>
              <a:rPr dirty="0" spc="160">
                <a:latin typeface="Cambria"/>
                <a:cs typeface="Cambria"/>
              </a:rPr>
              <a:t>Box</a:t>
            </a:r>
            <a:r>
              <a:rPr dirty="0" spc="320">
                <a:latin typeface="Cambria"/>
                <a:cs typeface="Cambria"/>
              </a:rPr>
              <a:t> </a:t>
            </a:r>
            <a:r>
              <a:rPr dirty="0" spc="140">
                <a:latin typeface="Cambria"/>
                <a:cs typeface="Cambria"/>
              </a:rPr>
              <a:t>Plot</a:t>
            </a:r>
            <a:r>
              <a:rPr dirty="0" spc="325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(or</a:t>
            </a:r>
            <a:r>
              <a:rPr dirty="0" spc="315">
                <a:latin typeface="Cambria"/>
                <a:cs typeface="Cambria"/>
              </a:rPr>
              <a:t> </a:t>
            </a:r>
            <a:r>
              <a:rPr dirty="0" spc="160">
                <a:latin typeface="Cambria"/>
                <a:cs typeface="Cambria"/>
              </a:rPr>
              <a:t>Box</a:t>
            </a:r>
            <a:r>
              <a:rPr dirty="0" spc="325">
                <a:latin typeface="Cambria"/>
                <a:cs typeface="Cambria"/>
              </a:rPr>
              <a:t> </a:t>
            </a:r>
            <a:r>
              <a:rPr dirty="0" spc="140">
                <a:latin typeface="Cambria"/>
                <a:cs typeface="Cambria"/>
              </a:rPr>
              <a:t>and</a:t>
            </a:r>
            <a:r>
              <a:rPr dirty="0" spc="310">
                <a:latin typeface="Cambria"/>
                <a:cs typeface="Cambria"/>
              </a:rPr>
              <a:t> </a:t>
            </a:r>
            <a:r>
              <a:rPr dirty="0" spc="105">
                <a:latin typeface="Cambria"/>
                <a:cs typeface="Cambria"/>
              </a:rPr>
              <a:t>Whisker</a:t>
            </a:r>
            <a:r>
              <a:rPr dirty="0" spc="335">
                <a:latin typeface="Cambria"/>
                <a:cs typeface="Cambria"/>
              </a:rPr>
              <a:t> </a:t>
            </a:r>
            <a:r>
              <a:rPr dirty="0" spc="50">
                <a:latin typeface="Cambria"/>
                <a:cs typeface="Cambria"/>
              </a:rPr>
              <a:t>Plot)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0540" y="1238452"/>
            <a:ext cx="8081009" cy="4075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5"/>
              </a:spcBef>
              <a:tabLst>
                <a:tab pos="3105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Box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plot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(aka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Box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and</a:t>
            </a:r>
            <a:r>
              <a:rPr dirty="0" sz="2600" spc="-40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Whisker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plot)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is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graphical  </a:t>
            </a:r>
            <a:r>
              <a:rPr dirty="0" sz="2600" spc="-135">
                <a:latin typeface="Trebuchet MS"/>
                <a:cs typeface="Trebuchet MS"/>
              </a:rPr>
              <a:t>representation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of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numerical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data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that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can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be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used</a:t>
            </a:r>
            <a:r>
              <a:rPr dirty="0" sz="2600" spc="-25">
                <a:latin typeface="Trebuchet MS"/>
                <a:cs typeface="Trebuchet MS"/>
              </a:rPr>
              <a:t> to </a:t>
            </a:r>
            <a:r>
              <a:rPr dirty="0" sz="2600" spc="-130">
                <a:latin typeface="Trebuchet MS"/>
                <a:cs typeface="Trebuchet MS"/>
              </a:rPr>
              <a:t>understand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the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variability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data</a:t>
            </a:r>
            <a:r>
              <a:rPr dirty="0" sz="2600" spc="-2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and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existence</a:t>
            </a:r>
            <a:r>
              <a:rPr dirty="0" sz="2600" spc="-25">
                <a:latin typeface="Trebuchet MS"/>
                <a:cs typeface="Trebuchet MS"/>
              </a:rPr>
              <a:t> of </a:t>
            </a:r>
            <a:r>
              <a:rPr dirty="0" sz="2600" spc="-10">
                <a:latin typeface="Trebuchet MS"/>
                <a:cs typeface="Trebuchet MS"/>
              </a:rPr>
              <a:t>outliers</a:t>
            </a:r>
            <a:endParaRPr sz="2600">
              <a:latin typeface="Trebuchet MS"/>
              <a:cs typeface="Trebuchet MS"/>
            </a:endParaRPr>
          </a:p>
          <a:p>
            <a:pPr marL="310515" marR="1390015" indent="-273050">
              <a:lnSpc>
                <a:spcPct val="100000"/>
              </a:lnSpc>
              <a:spcBef>
                <a:spcPts val="605"/>
              </a:spcBef>
              <a:tabLst>
                <a:tab pos="3105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>
                <a:latin typeface="Trebuchet MS"/>
                <a:cs typeface="Trebuchet MS"/>
              </a:rPr>
              <a:t>Box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plot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is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designed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by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identifying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310">
                <a:latin typeface="Trebuchet MS"/>
                <a:cs typeface="Trebuchet MS"/>
              </a:rPr>
              <a:t>followin</a:t>
            </a:r>
            <a:r>
              <a:rPr dirty="0" sz="2600" spc="-310">
                <a:latin typeface="Trebuchet MS"/>
                <a:cs typeface="Trebuchet MS"/>
              </a:rPr>
              <a:t>g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150">
                <a:latin typeface="Trebuchet MS"/>
                <a:cs typeface="Trebuchet MS"/>
              </a:rPr>
              <a:t>descriptive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statistics:</a:t>
            </a:r>
            <a:endParaRPr sz="2600">
              <a:latin typeface="Trebuchet MS"/>
              <a:cs typeface="Trebuchet MS"/>
            </a:endParaRPr>
          </a:p>
          <a:p>
            <a:pPr marL="311785">
              <a:lnSpc>
                <a:spcPct val="100000"/>
              </a:lnSpc>
              <a:spcBef>
                <a:spcPts val="515"/>
              </a:spcBef>
              <a:tabLst>
                <a:tab pos="586740" algn="l"/>
              </a:tabLst>
            </a:pPr>
            <a:r>
              <a:rPr dirty="0" sz="1750" spc="1415">
                <a:solidFill>
                  <a:srgbClr val="9FB8CD"/>
                </a:solidFill>
                <a:latin typeface="Microsoft Sans Serif"/>
                <a:cs typeface="Microsoft Sans Serif"/>
              </a:rPr>
              <a:t>🞂</a:t>
            </a:r>
            <a:r>
              <a:rPr dirty="0" sz="1750">
                <a:solidFill>
                  <a:srgbClr val="9FB8CD"/>
                </a:solidFill>
                <a:latin typeface="Microsoft Sans Serif"/>
                <a:cs typeface="Microsoft Sans Serif"/>
              </a:rPr>
              <a:t>​</a:t>
            </a:r>
            <a:r>
              <a:rPr dirty="0" sz="1750">
                <a:solidFill>
                  <a:srgbClr val="9FB8CD"/>
                </a:solidFill>
                <a:latin typeface="Microsoft Sans Serif"/>
                <a:cs typeface="Microsoft Sans Serif"/>
              </a:rPr>
              <a:t>	</a:t>
            </a:r>
            <a:r>
              <a:rPr dirty="0" sz="2300" spc="-65">
                <a:solidFill>
                  <a:srgbClr val="464652"/>
                </a:solidFill>
                <a:latin typeface="Trebuchet MS"/>
                <a:cs typeface="Trebuchet MS"/>
              </a:rPr>
              <a:t>Lower</a:t>
            </a:r>
            <a:r>
              <a:rPr dirty="0" sz="2300" spc="-60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dirty="0" sz="2300" spc="-135">
                <a:solidFill>
                  <a:srgbClr val="464652"/>
                </a:solidFill>
                <a:latin typeface="Trebuchet MS"/>
                <a:cs typeface="Trebuchet MS"/>
              </a:rPr>
              <a:t>quartile</a:t>
            </a:r>
            <a:r>
              <a:rPr dirty="0" sz="2300" spc="-85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dirty="0" sz="2300" spc="-75">
                <a:solidFill>
                  <a:srgbClr val="464652"/>
                </a:solidFill>
                <a:latin typeface="Trebuchet MS"/>
                <a:cs typeface="Trebuchet MS"/>
              </a:rPr>
              <a:t>(1</a:t>
            </a:r>
            <a:r>
              <a:rPr dirty="0" baseline="25925" sz="2250" spc="-112">
                <a:solidFill>
                  <a:srgbClr val="464652"/>
                </a:solidFill>
                <a:latin typeface="Trebuchet MS"/>
                <a:cs typeface="Trebuchet MS"/>
              </a:rPr>
              <a:t>st</a:t>
            </a:r>
            <a:r>
              <a:rPr dirty="0" baseline="25925" sz="2250" spc="262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dirty="0" sz="2300" spc="-110">
                <a:solidFill>
                  <a:srgbClr val="464652"/>
                </a:solidFill>
                <a:latin typeface="Trebuchet MS"/>
                <a:cs typeface="Trebuchet MS"/>
              </a:rPr>
              <a:t>Quartile),</a:t>
            </a:r>
            <a:r>
              <a:rPr dirty="0" sz="2300" spc="-330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dirty="0" sz="2300" spc="-155">
                <a:solidFill>
                  <a:srgbClr val="464652"/>
                </a:solidFill>
                <a:latin typeface="Trebuchet MS"/>
                <a:cs typeface="Trebuchet MS"/>
              </a:rPr>
              <a:t>median</a:t>
            </a:r>
            <a:r>
              <a:rPr dirty="0" sz="2300" spc="-65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dirty="0" sz="2300" spc="-155">
                <a:solidFill>
                  <a:srgbClr val="464652"/>
                </a:solidFill>
                <a:latin typeface="Trebuchet MS"/>
                <a:cs typeface="Trebuchet MS"/>
              </a:rPr>
              <a:t>and</a:t>
            </a:r>
            <a:r>
              <a:rPr dirty="0" sz="2300" spc="-60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dirty="0" sz="2300" spc="-110">
                <a:solidFill>
                  <a:srgbClr val="464652"/>
                </a:solidFill>
                <a:latin typeface="Trebuchet MS"/>
                <a:cs typeface="Trebuchet MS"/>
              </a:rPr>
              <a:t>upper</a:t>
            </a:r>
            <a:r>
              <a:rPr dirty="0" sz="2300" spc="-75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dirty="0" sz="2300" spc="-135">
                <a:solidFill>
                  <a:srgbClr val="464652"/>
                </a:solidFill>
                <a:latin typeface="Trebuchet MS"/>
                <a:cs typeface="Trebuchet MS"/>
              </a:rPr>
              <a:t>quartile</a:t>
            </a:r>
            <a:r>
              <a:rPr dirty="0" sz="2300" spc="-75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dirty="0" sz="2300" spc="-65">
                <a:solidFill>
                  <a:srgbClr val="464652"/>
                </a:solidFill>
                <a:latin typeface="Trebuchet MS"/>
                <a:cs typeface="Trebuchet MS"/>
              </a:rPr>
              <a:t>(3</a:t>
            </a:r>
            <a:r>
              <a:rPr dirty="0" baseline="25925" sz="2250" spc="-97">
                <a:solidFill>
                  <a:srgbClr val="464652"/>
                </a:solidFill>
                <a:latin typeface="Trebuchet MS"/>
                <a:cs typeface="Trebuchet MS"/>
              </a:rPr>
              <a:t>rd</a:t>
            </a:r>
            <a:endParaRPr baseline="25925" sz="2250">
              <a:latin typeface="Trebuchet MS"/>
              <a:cs typeface="Trebuchet MS"/>
            </a:endParaRPr>
          </a:p>
          <a:p>
            <a:pPr marL="586740">
              <a:lnSpc>
                <a:spcPct val="100000"/>
              </a:lnSpc>
              <a:spcBef>
                <a:spcPts val="5"/>
              </a:spcBef>
            </a:pPr>
            <a:r>
              <a:rPr dirty="0" sz="2300" spc="-10">
                <a:solidFill>
                  <a:srgbClr val="464652"/>
                </a:solidFill>
                <a:latin typeface="Trebuchet MS"/>
                <a:cs typeface="Trebuchet MS"/>
              </a:rPr>
              <a:t>Quartile).</a:t>
            </a:r>
            <a:endParaRPr sz="2300">
              <a:latin typeface="Trebuchet MS"/>
              <a:cs typeface="Trebuchet MS"/>
            </a:endParaRPr>
          </a:p>
          <a:p>
            <a:pPr marL="311785">
              <a:lnSpc>
                <a:spcPct val="100000"/>
              </a:lnSpc>
              <a:spcBef>
                <a:spcPts val="505"/>
              </a:spcBef>
              <a:tabLst>
                <a:tab pos="586740" algn="l"/>
              </a:tabLst>
            </a:pPr>
            <a:r>
              <a:rPr dirty="0" sz="1750" spc="1415">
                <a:solidFill>
                  <a:srgbClr val="9FB8CD"/>
                </a:solidFill>
                <a:latin typeface="Microsoft Sans Serif"/>
                <a:cs typeface="Microsoft Sans Serif"/>
              </a:rPr>
              <a:t>🞂</a:t>
            </a:r>
            <a:r>
              <a:rPr dirty="0" sz="1750">
                <a:solidFill>
                  <a:srgbClr val="9FB8CD"/>
                </a:solidFill>
                <a:latin typeface="Microsoft Sans Serif"/>
                <a:cs typeface="Microsoft Sans Serif"/>
              </a:rPr>
              <a:t>​</a:t>
            </a:r>
            <a:r>
              <a:rPr dirty="0" sz="1750">
                <a:solidFill>
                  <a:srgbClr val="9FB8CD"/>
                </a:solidFill>
                <a:latin typeface="Microsoft Sans Serif"/>
                <a:cs typeface="Microsoft Sans Serif"/>
              </a:rPr>
              <a:t>	</a:t>
            </a:r>
            <a:r>
              <a:rPr dirty="0" sz="2300" spc="-85">
                <a:solidFill>
                  <a:srgbClr val="464652"/>
                </a:solidFill>
                <a:latin typeface="Trebuchet MS"/>
                <a:cs typeface="Trebuchet MS"/>
              </a:rPr>
              <a:t>Lowest</a:t>
            </a:r>
            <a:r>
              <a:rPr dirty="0" sz="2300" spc="-70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dirty="0" sz="2300" spc="-165">
                <a:solidFill>
                  <a:srgbClr val="464652"/>
                </a:solidFill>
                <a:latin typeface="Trebuchet MS"/>
                <a:cs typeface="Trebuchet MS"/>
              </a:rPr>
              <a:t>and</a:t>
            </a:r>
            <a:r>
              <a:rPr dirty="0" sz="2300" spc="-55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dirty="0" sz="2300" spc="-130">
                <a:solidFill>
                  <a:srgbClr val="464652"/>
                </a:solidFill>
                <a:latin typeface="Trebuchet MS"/>
                <a:cs typeface="Trebuchet MS"/>
              </a:rPr>
              <a:t>highest</a:t>
            </a:r>
            <a:r>
              <a:rPr dirty="0" sz="2300" spc="-75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dirty="0" sz="2300" spc="-155">
                <a:solidFill>
                  <a:srgbClr val="464652"/>
                </a:solidFill>
                <a:latin typeface="Trebuchet MS"/>
                <a:cs typeface="Trebuchet MS"/>
              </a:rPr>
              <a:t>value</a:t>
            </a:r>
            <a:endParaRPr sz="2300">
              <a:latin typeface="Trebuchet MS"/>
              <a:cs typeface="Trebuchet MS"/>
            </a:endParaRPr>
          </a:p>
          <a:p>
            <a:pPr marL="311785">
              <a:lnSpc>
                <a:spcPct val="100000"/>
              </a:lnSpc>
              <a:spcBef>
                <a:spcPts val="490"/>
              </a:spcBef>
              <a:tabLst>
                <a:tab pos="586740" algn="l"/>
              </a:tabLst>
            </a:pPr>
            <a:r>
              <a:rPr dirty="0" sz="1750" spc="1415">
                <a:solidFill>
                  <a:srgbClr val="9FB8CD"/>
                </a:solidFill>
                <a:latin typeface="Microsoft Sans Serif"/>
                <a:cs typeface="Microsoft Sans Serif"/>
              </a:rPr>
              <a:t>🞂</a:t>
            </a:r>
            <a:r>
              <a:rPr dirty="0" sz="1750">
                <a:solidFill>
                  <a:srgbClr val="9FB8CD"/>
                </a:solidFill>
                <a:latin typeface="Microsoft Sans Serif"/>
                <a:cs typeface="Microsoft Sans Serif"/>
              </a:rPr>
              <a:t>​</a:t>
            </a:r>
            <a:r>
              <a:rPr dirty="0" sz="1750">
                <a:solidFill>
                  <a:srgbClr val="9FB8CD"/>
                </a:solidFill>
                <a:latin typeface="Microsoft Sans Serif"/>
                <a:cs typeface="Microsoft Sans Serif"/>
              </a:rPr>
              <a:t>	</a:t>
            </a:r>
            <a:r>
              <a:rPr dirty="0" sz="2300" spc="-135">
                <a:solidFill>
                  <a:srgbClr val="464652"/>
                </a:solidFill>
                <a:latin typeface="Trebuchet MS"/>
                <a:cs typeface="Trebuchet MS"/>
              </a:rPr>
              <a:t>Inter-quartile</a:t>
            </a:r>
            <a:r>
              <a:rPr dirty="0" sz="2300" spc="-70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dirty="0" sz="2300" spc="-140">
                <a:solidFill>
                  <a:srgbClr val="464652"/>
                </a:solidFill>
                <a:latin typeface="Trebuchet MS"/>
                <a:cs typeface="Trebuchet MS"/>
              </a:rPr>
              <a:t>range</a:t>
            </a:r>
            <a:r>
              <a:rPr dirty="0" sz="2300" spc="-85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dirty="0" sz="2300" spc="-50">
                <a:solidFill>
                  <a:srgbClr val="464652"/>
                </a:solidFill>
                <a:latin typeface="Trebuchet MS"/>
                <a:cs typeface="Trebuchet MS"/>
              </a:rPr>
              <a:t>(IQR).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785" rIns="0" bIns="0" rtlCol="0" vert="horz">
            <a:spAutoFit/>
          </a:bodyPr>
          <a:lstStyle/>
          <a:p>
            <a:pPr marL="3002280">
              <a:lnSpc>
                <a:spcPct val="100000"/>
              </a:lnSpc>
              <a:spcBef>
                <a:spcPts val="95"/>
              </a:spcBef>
            </a:pPr>
            <a:r>
              <a:rPr dirty="0" spc="235">
                <a:latin typeface="Cambria"/>
                <a:cs typeface="Cambria"/>
              </a:rPr>
              <a:t>IQR</a:t>
            </a:r>
            <a:r>
              <a:rPr dirty="0" spc="345">
                <a:latin typeface="Cambria"/>
                <a:cs typeface="Cambria"/>
              </a:rPr>
              <a:t> </a:t>
            </a:r>
            <a:r>
              <a:rPr dirty="0" spc="160">
                <a:latin typeface="Cambria"/>
                <a:cs typeface="Cambria"/>
              </a:rPr>
              <a:t>Box</a:t>
            </a:r>
            <a:r>
              <a:rPr dirty="0" spc="340">
                <a:latin typeface="Cambria"/>
                <a:cs typeface="Cambria"/>
              </a:rPr>
              <a:t> </a:t>
            </a:r>
            <a:r>
              <a:rPr dirty="0" spc="120">
                <a:latin typeface="Cambria"/>
                <a:cs typeface="Cambria"/>
              </a:rPr>
              <a:t>Plot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8452"/>
            <a:ext cx="7390765" cy="819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60">
                <a:latin typeface="Trebuchet MS"/>
                <a:cs typeface="Trebuchet MS"/>
              </a:rPr>
              <a:t>The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box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plot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is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constructed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using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IQR,</a:t>
            </a:r>
            <a:r>
              <a:rPr dirty="0" sz="2600" spc="-31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minimum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670">
                <a:latin typeface="Trebuchet MS"/>
                <a:cs typeface="Trebuchet MS"/>
              </a:rPr>
              <a:t>an</a:t>
            </a:r>
            <a:r>
              <a:rPr dirty="0" sz="2600" spc="-670">
                <a:latin typeface="Trebuchet MS"/>
                <a:cs typeface="Trebuchet MS"/>
              </a:rPr>
              <a:t>d</a:t>
            </a:r>
            <a:r>
              <a:rPr dirty="0" sz="2600" spc="650">
                <a:latin typeface="Trebuchet MS"/>
                <a:cs typeface="Trebuchet MS"/>
              </a:rPr>
              <a:t>   </a:t>
            </a:r>
            <a:r>
              <a:rPr dirty="0" sz="2600" spc="-165">
                <a:latin typeface="Trebuchet MS"/>
                <a:cs typeface="Trebuchet MS"/>
              </a:rPr>
              <a:t>maximum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values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0621" y="2169204"/>
            <a:ext cx="6170771" cy="391654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785" rIns="0" bIns="0" rtlCol="0" vert="horz">
            <a:spAutoFit/>
          </a:bodyPr>
          <a:lstStyle/>
          <a:p>
            <a:pPr marL="1141095">
              <a:lnSpc>
                <a:spcPct val="100000"/>
              </a:lnSpc>
              <a:spcBef>
                <a:spcPts val="95"/>
              </a:spcBef>
            </a:pPr>
            <a:r>
              <a:rPr dirty="0" spc="110">
                <a:latin typeface="Cambria"/>
                <a:cs typeface="Cambria"/>
              </a:rPr>
              <a:t>Bollywood</a:t>
            </a:r>
            <a:r>
              <a:rPr dirty="0" spc="370">
                <a:latin typeface="Cambria"/>
                <a:cs typeface="Cambria"/>
              </a:rPr>
              <a:t> </a:t>
            </a:r>
            <a:r>
              <a:rPr dirty="0" spc="170">
                <a:latin typeface="Cambria"/>
                <a:cs typeface="Cambria"/>
              </a:rPr>
              <a:t>movie</a:t>
            </a:r>
            <a:r>
              <a:rPr dirty="0" spc="330">
                <a:latin typeface="Cambria"/>
                <a:cs typeface="Cambria"/>
              </a:rPr>
              <a:t> </a:t>
            </a:r>
            <a:r>
              <a:rPr dirty="0" spc="165">
                <a:latin typeface="Cambria"/>
                <a:cs typeface="Cambria"/>
              </a:rPr>
              <a:t>Budget</a:t>
            </a:r>
            <a:r>
              <a:rPr dirty="0" spc="350">
                <a:latin typeface="Cambria"/>
                <a:cs typeface="Cambria"/>
              </a:rPr>
              <a:t> </a:t>
            </a:r>
            <a:r>
              <a:rPr dirty="0" spc="145">
                <a:latin typeface="Cambria"/>
                <a:cs typeface="Cambria"/>
              </a:rPr>
              <a:t>Boxplot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8452"/>
            <a:ext cx="648208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90">
                <a:latin typeface="Trebuchet MS"/>
                <a:cs typeface="Trebuchet MS"/>
              </a:rPr>
              <a:t>The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box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plot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for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Bollywood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movie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budget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676400"/>
            <a:ext cx="7543800" cy="47244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2998" rIns="0" bIns="0" rtlCol="0" vert="horz">
            <a:spAutoFit/>
          </a:bodyPr>
          <a:lstStyle/>
          <a:p>
            <a:pPr marL="3264535">
              <a:lnSpc>
                <a:spcPct val="100000"/>
              </a:lnSpc>
              <a:spcBef>
                <a:spcPts val="105"/>
              </a:spcBef>
            </a:pPr>
            <a:r>
              <a:rPr dirty="0" sz="3200" spc="135">
                <a:latin typeface="Cambria"/>
                <a:cs typeface="Cambria"/>
              </a:rPr>
              <a:t>Treemap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8452"/>
            <a:ext cx="8074025" cy="2953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265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Treemap</a:t>
            </a:r>
            <a:r>
              <a:rPr dirty="0" sz="2600" spc="6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610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62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hierarchical</a:t>
            </a:r>
            <a:r>
              <a:rPr dirty="0" sz="2600" spc="63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map</a:t>
            </a:r>
            <a:r>
              <a:rPr dirty="0" sz="2600" spc="6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made</a:t>
            </a:r>
            <a:r>
              <a:rPr dirty="0" sz="2600" spc="6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up</a:t>
            </a:r>
            <a:r>
              <a:rPr dirty="0" sz="2600" spc="6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620">
                <a:latin typeface="Trebuchet MS"/>
                <a:cs typeface="Trebuchet MS"/>
              </a:rPr>
              <a:t> </a:t>
            </a:r>
            <a:r>
              <a:rPr dirty="0" sz="2600" spc="-560">
                <a:latin typeface="Trebuchet MS"/>
                <a:cs typeface="Trebuchet MS"/>
              </a:rPr>
              <a:t>neste</a:t>
            </a:r>
            <a:r>
              <a:rPr dirty="0" sz="2600" spc="-560">
                <a:latin typeface="Trebuchet MS"/>
                <a:cs typeface="Trebuchet MS"/>
              </a:rPr>
              <a:t>d</a:t>
            </a:r>
            <a:r>
              <a:rPr dirty="0" sz="2600" spc="-5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rectangles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frequently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used</a:t>
            </a:r>
            <a:r>
              <a:rPr dirty="0" sz="2600" spc="-12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as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part</a:t>
            </a:r>
            <a:r>
              <a:rPr dirty="0" sz="2600" spc="-114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business </a:t>
            </a:r>
            <a:r>
              <a:rPr dirty="0" sz="2600" spc="-145">
                <a:latin typeface="Trebuchet MS"/>
                <a:cs typeface="Trebuchet MS"/>
              </a:rPr>
              <a:t>intelligence </a:t>
            </a:r>
            <a:r>
              <a:rPr dirty="0" sz="2600" spc="-40">
                <a:latin typeface="Trebuchet MS"/>
                <a:cs typeface="Trebuchet MS"/>
              </a:rPr>
              <a:t>reports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which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helps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organizations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understand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the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data </a:t>
            </a:r>
            <a:r>
              <a:rPr dirty="0" sz="2600" spc="-90">
                <a:latin typeface="Trebuchet MS"/>
                <a:cs typeface="Trebuchet MS"/>
              </a:rPr>
              <a:t>hierarchically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algn="just" marL="285115" marR="8890" indent="-27305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335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Trebuchet MS"/>
                <a:cs typeface="Trebuchet MS"/>
              </a:rPr>
              <a:t>The</a:t>
            </a:r>
            <a:r>
              <a:rPr dirty="0" sz="2600" spc="170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size</a:t>
            </a:r>
            <a:r>
              <a:rPr dirty="0" sz="2600" spc="170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of</a:t>
            </a:r>
            <a:r>
              <a:rPr dirty="0" sz="2600" spc="170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rectangle</a:t>
            </a:r>
            <a:r>
              <a:rPr dirty="0" sz="2600" spc="170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and</a:t>
            </a:r>
            <a:r>
              <a:rPr dirty="0" sz="2600" spc="165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colour</a:t>
            </a:r>
            <a:r>
              <a:rPr dirty="0" sz="2600" spc="170">
                <a:latin typeface="Trebuchet MS"/>
                <a:cs typeface="Trebuchet MS"/>
              </a:rPr>
              <a:t>  </a:t>
            </a:r>
            <a:r>
              <a:rPr dirty="0" sz="2600">
                <a:latin typeface="Trebuchet MS"/>
                <a:cs typeface="Trebuchet MS"/>
              </a:rPr>
              <a:t>are</a:t>
            </a:r>
            <a:r>
              <a:rPr dirty="0" sz="2600" spc="170">
                <a:latin typeface="Trebuchet MS"/>
                <a:cs typeface="Trebuchet MS"/>
              </a:rPr>
              <a:t>  </a:t>
            </a:r>
            <a:r>
              <a:rPr dirty="0" sz="2600" spc="-20">
                <a:latin typeface="Trebuchet MS"/>
                <a:cs typeface="Trebuchet MS"/>
              </a:rPr>
              <a:t>used</a:t>
            </a:r>
            <a:r>
              <a:rPr dirty="0" sz="2600" spc="1645">
                <a:latin typeface="Trebuchet MS"/>
                <a:cs typeface="Trebuchet MS"/>
              </a:rPr>
              <a:t> </a:t>
            </a:r>
            <a:r>
              <a:rPr dirty="0" sz="2600" spc="-885">
                <a:latin typeface="Trebuchet MS"/>
                <a:cs typeface="Trebuchet MS"/>
              </a:rPr>
              <a:t>fo</a:t>
            </a:r>
            <a:r>
              <a:rPr dirty="0" sz="2600" spc="-885">
                <a:latin typeface="Trebuchet MS"/>
                <a:cs typeface="Trebuchet MS"/>
              </a:rPr>
              <a:t>r</a:t>
            </a:r>
            <a:r>
              <a:rPr dirty="0" sz="2600" spc="80">
                <a:latin typeface="Trebuchet MS"/>
                <a:cs typeface="Trebuchet MS"/>
              </a:rPr>
              <a:t> </a:t>
            </a:r>
            <a:r>
              <a:rPr dirty="0" sz="2600" spc="-185">
                <a:latin typeface="Trebuchet MS"/>
                <a:cs typeface="Trebuchet MS"/>
              </a:rPr>
              <a:t>describing/differentiating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characteristics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of</a:t>
            </a:r>
            <a:r>
              <a:rPr dirty="0" sz="2600" spc="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data.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6" name="object 6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0" y="6553199"/>
            <a:ext cx="9144000" cy="304800"/>
            <a:chOff x="0" y="6553199"/>
            <a:chExt cx="9144000" cy="304800"/>
          </a:xfrm>
        </p:grpSpPr>
        <p:sp>
          <p:nvSpPr>
            <p:cNvPr id="10" name="object 10" descr=""/>
            <p:cNvSpPr/>
            <p:nvPr/>
          </p:nvSpPr>
          <p:spPr>
            <a:xfrm>
              <a:off x="457200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6553199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3540" y="170433"/>
            <a:ext cx="7779384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98345" algn="l"/>
                <a:tab pos="2543810" algn="l"/>
                <a:tab pos="3228340" algn="l"/>
                <a:tab pos="4309745" algn="l"/>
                <a:tab pos="6503034" algn="l"/>
                <a:tab pos="7065009" algn="l"/>
              </a:tabLst>
            </a:pPr>
            <a:r>
              <a:rPr dirty="0" sz="3200" spc="135">
                <a:latin typeface="Cambria"/>
                <a:cs typeface="Cambria"/>
              </a:rPr>
              <a:t>Treemap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z="3200" spc="130">
                <a:latin typeface="Cambria"/>
                <a:cs typeface="Cambria"/>
              </a:rPr>
              <a:t>of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z="3200" spc="195">
                <a:latin typeface="Cambria"/>
                <a:cs typeface="Cambria"/>
              </a:rPr>
              <a:t>student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z="3200" spc="155">
                <a:latin typeface="Cambria"/>
                <a:cs typeface="Cambria"/>
              </a:rPr>
              <a:t>discipline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z="3200" spc="190">
                <a:latin typeface="Cambria"/>
                <a:cs typeface="Cambria"/>
              </a:rPr>
              <a:t>at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z="3200" spc="210">
                <a:latin typeface="Cambria"/>
                <a:cs typeface="Cambria"/>
              </a:rPr>
              <a:t>the </a:t>
            </a:r>
            <a:r>
              <a:rPr dirty="0" sz="3200" spc="130">
                <a:latin typeface="Cambria"/>
                <a:cs typeface="Cambria"/>
              </a:rPr>
              <a:t>undergraduate</a:t>
            </a:r>
            <a:r>
              <a:rPr dirty="0" sz="3200">
                <a:latin typeface="Cambria"/>
                <a:cs typeface="Cambria"/>
              </a:rPr>
              <a:t>	</a:t>
            </a:r>
            <a:r>
              <a:rPr dirty="0" sz="3200" spc="130">
                <a:latin typeface="Cambria"/>
                <a:cs typeface="Cambria"/>
              </a:rPr>
              <a:t>level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168" y="1286255"/>
            <a:ext cx="8282178" cy="5081778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8270">
              <a:lnSpc>
                <a:spcPts val="2135"/>
              </a:lnSpc>
            </a:pPr>
            <a:r>
              <a:rPr dirty="0" spc="100"/>
              <a:t>U</a:t>
            </a:r>
            <a:r>
              <a:rPr dirty="0" spc="-35"/>
              <a:t> </a:t>
            </a:r>
            <a:r>
              <a:rPr dirty="0" spc="-30"/>
              <a:t>Dinesh</a:t>
            </a:r>
            <a:r>
              <a:rPr dirty="0" spc="-45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5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6046" rIns="0" bIns="0" rtlCol="0" vert="horz">
            <a:spAutoFit/>
          </a:bodyPr>
          <a:lstStyle/>
          <a:p>
            <a:pPr marL="3174365">
              <a:lnSpc>
                <a:spcPct val="100000"/>
              </a:lnSpc>
              <a:spcBef>
                <a:spcPts val="105"/>
              </a:spcBef>
            </a:pPr>
            <a:r>
              <a:rPr dirty="0" sz="3200" spc="225">
                <a:latin typeface="Cambria"/>
                <a:cs typeface="Cambria"/>
              </a:rPr>
              <a:t>Summary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9977"/>
            <a:ext cx="8072755" cy="4355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 spc="43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Descriptive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analytics</a:t>
            </a:r>
            <a:r>
              <a:rPr dirty="0" sz="2400" spc="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is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beginning</a:t>
            </a:r>
            <a:r>
              <a:rPr dirty="0" sz="2400">
                <a:latin typeface="Trebuchet MS"/>
                <a:cs typeface="Trebuchet MS"/>
              </a:rPr>
              <a:t> of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any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analytics</a:t>
            </a:r>
            <a:r>
              <a:rPr dirty="0" sz="2400" spc="1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project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765">
                <a:latin typeface="Trebuchet MS"/>
                <a:cs typeface="Trebuchet MS"/>
              </a:rPr>
              <a:t>tha</a:t>
            </a:r>
            <a:r>
              <a:rPr dirty="0" sz="2400" spc="-765">
                <a:latin typeface="Trebuchet MS"/>
                <a:cs typeface="Trebuchet MS"/>
              </a:rPr>
              <a:t>t</a:t>
            </a:r>
            <a:r>
              <a:rPr dirty="0" sz="2400" spc="-80">
                <a:latin typeface="Trebuchet MS"/>
                <a:cs typeface="Trebuchet MS"/>
              </a:rPr>
              <a:t> uses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data</a:t>
            </a:r>
            <a:r>
              <a:rPr dirty="0" sz="2400" spc="2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summarization,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descriptive</a:t>
            </a:r>
            <a:r>
              <a:rPr dirty="0" sz="2400" spc="75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statistics,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visualization</a:t>
            </a:r>
            <a:r>
              <a:rPr dirty="0" sz="2400" spc="11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and </a:t>
            </a:r>
            <a:r>
              <a:rPr dirty="0" sz="2400" spc="-120">
                <a:latin typeface="Trebuchet MS"/>
                <a:cs typeface="Trebuchet MS"/>
              </a:rPr>
              <a:t>queries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gain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insights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about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what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happened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in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past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400">
              <a:latin typeface="Trebuchet MS"/>
              <a:cs typeface="Trebuchet MS"/>
            </a:endParaRPr>
          </a:p>
          <a:p>
            <a:pPr algn="just" marL="285115" marR="5080" indent="-273050">
              <a:lnSpc>
                <a:spcPct val="100000"/>
              </a:lnSpc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 spc="225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Trebuchet MS"/>
                <a:cs typeface="Trebuchet MS"/>
              </a:rPr>
              <a:t>Measures</a:t>
            </a:r>
            <a:r>
              <a:rPr dirty="0" sz="2400" spc="26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27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central</a:t>
            </a:r>
            <a:r>
              <a:rPr dirty="0" sz="2400" spc="26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tendency,</a:t>
            </a:r>
            <a:r>
              <a:rPr dirty="0" sz="2400" spc="1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measures</a:t>
            </a:r>
            <a:r>
              <a:rPr dirty="0" sz="2400" spc="27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27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variation</a:t>
            </a:r>
            <a:r>
              <a:rPr dirty="0" sz="2400" spc="260">
                <a:latin typeface="Trebuchet MS"/>
                <a:cs typeface="Trebuchet MS"/>
              </a:rPr>
              <a:t> </a:t>
            </a:r>
            <a:r>
              <a:rPr dirty="0" sz="2400" spc="-975">
                <a:latin typeface="Trebuchet MS"/>
                <a:cs typeface="Trebuchet MS"/>
              </a:rPr>
              <a:t>an</a:t>
            </a:r>
            <a:r>
              <a:rPr dirty="0" sz="2400" spc="-975">
                <a:latin typeface="Trebuchet MS"/>
                <a:cs typeface="Trebuchet MS"/>
              </a:rPr>
              <a:t>d</a:t>
            </a:r>
            <a:r>
              <a:rPr dirty="0" sz="2400" spc="-120">
                <a:latin typeface="Trebuchet MS"/>
                <a:cs typeface="Trebuchet MS"/>
              </a:rPr>
              <a:t> measures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of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shape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assist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data</a:t>
            </a:r>
            <a:r>
              <a:rPr dirty="0" sz="2400" spc="2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scientists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to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understand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data </a:t>
            </a:r>
            <a:r>
              <a:rPr dirty="0" sz="2400" spc="-85">
                <a:latin typeface="Trebuchet MS"/>
                <a:cs typeface="Trebuchet MS"/>
              </a:rPr>
              <a:t>for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characteristics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such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as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variability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skewness.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2400">
              <a:latin typeface="Trebuchet MS"/>
              <a:cs typeface="Trebuchet MS"/>
            </a:endParaRPr>
          </a:p>
          <a:p>
            <a:pPr algn="just" marL="285115" marR="5080" indent="-273050">
              <a:lnSpc>
                <a:spcPct val="100000"/>
              </a:lnSpc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 spc="195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Descriptive</a:t>
            </a:r>
            <a:r>
              <a:rPr dirty="0" sz="2400" spc="135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analytics</a:t>
            </a:r>
            <a:r>
              <a:rPr dirty="0" sz="2400" spc="1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can</a:t>
            </a:r>
            <a:r>
              <a:rPr dirty="0" sz="2400" spc="1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help</a:t>
            </a:r>
            <a:r>
              <a:rPr dirty="0" sz="2400" spc="1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data</a:t>
            </a:r>
            <a:r>
              <a:rPr dirty="0" sz="2400" spc="15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scientists</a:t>
            </a:r>
            <a:r>
              <a:rPr dirty="0" sz="2400" spc="1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with</a:t>
            </a:r>
            <a:r>
              <a:rPr dirty="0" sz="2400" spc="140">
                <a:latin typeface="Trebuchet MS"/>
                <a:cs typeface="Trebuchet MS"/>
              </a:rPr>
              <a:t> </a:t>
            </a:r>
            <a:r>
              <a:rPr dirty="0" sz="2400" spc="-465">
                <a:latin typeface="Trebuchet MS"/>
                <a:cs typeface="Trebuchet MS"/>
              </a:rPr>
              <a:t>furthe</a:t>
            </a:r>
            <a:r>
              <a:rPr dirty="0" sz="2400" spc="-465">
                <a:latin typeface="Trebuchet MS"/>
                <a:cs typeface="Trebuchet MS"/>
              </a:rPr>
              <a:t>r</a:t>
            </a:r>
            <a:r>
              <a:rPr dirty="0" sz="2400" spc="-46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analysis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data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by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identifying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relationships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that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may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exist </a:t>
            </a:r>
            <a:r>
              <a:rPr dirty="0" sz="2400" spc="-140">
                <a:latin typeface="Trebuchet MS"/>
                <a:cs typeface="Trebuchet MS"/>
              </a:rPr>
              <a:t>in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1239977"/>
            <a:ext cx="8074659" cy="2739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7620" indent="-27305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 spc="64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Data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visualization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260">
                <a:latin typeface="Trebuchet MS"/>
                <a:cs typeface="Trebuchet MS"/>
              </a:rPr>
              <a:t>an</a:t>
            </a:r>
            <a:r>
              <a:rPr dirty="0" sz="2400" spc="8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integral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part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of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descriptive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analytics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969">
                <a:latin typeface="Trebuchet MS"/>
                <a:cs typeface="Trebuchet MS"/>
              </a:rPr>
              <a:t>an</a:t>
            </a:r>
            <a:r>
              <a:rPr dirty="0" sz="2400" spc="-969">
                <a:latin typeface="Trebuchet MS"/>
                <a:cs typeface="Trebuchet MS"/>
              </a:rPr>
              <a:t>d</a:t>
            </a:r>
            <a:r>
              <a:rPr dirty="0" sz="2400" spc="-65">
                <a:latin typeface="Trebuchet MS"/>
                <a:cs typeface="Trebuchet MS"/>
              </a:rPr>
              <a:t> plays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major</a:t>
            </a:r>
            <a:r>
              <a:rPr dirty="0" sz="2400" spc="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role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in</a:t>
            </a:r>
            <a:r>
              <a:rPr dirty="0" sz="2400" spc="40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business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intelligence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(BI)</a:t>
            </a:r>
            <a:r>
              <a:rPr dirty="0" sz="2400" spc="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by</a:t>
            </a:r>
            <a:r>
              <a:rPr dirty="0" sz="2400" spc="4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displaying </a:t>
            </a:r>
            <a:r>
              <a:rPr dirty="0" sz="2400">
                <a:latin typeface="Trebuchet MS"/>
                <a:cs typeface="Trebuchet MS"/>
              </a:rPr>
              <a:t>data</a:t>
            </a:r>
            <a:r>
              <a:rPr dirty="0" sz="2400" spc="59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using</a:t>
            </a:r>
            <a:r>
              <a:rPr dirty="0" sz="2400" spc="59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innovative</a:t>
            </a:r>
            <a:r>
              <a:rPr dirty="0" sz="2400" spc="58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graphs</a:t>
            </a:r>
            <a:r>
              <a:rPr dirty="0" sz="2400" spc="59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and</a:t>
            </a:r>
            <a:r>
              <a:rPr dirty="0" sz="2400" spc="59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dashboards</a:t>
            </a:r>
            <a:r>
              <a:rPr dirty="0" sz="2400" spc="59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for</a:t>
            </a:r>
            <a:r>
              <a:rPr dirty="0" sz="2400" spc="59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easy </a:t>
            </a:r>
            <a:r>
              <a:rPr dirty="0" sz="2400" spc="-110">
                <a:latin typeface="Trebuchet MS"/>
                <a:cs typeface="Trebuchet MS"/>
              </a:rPr>
              <a:t>comprehension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00">
                <a:latin typeface="Trebuchet MS"/>
                <a:cs typeface="Trebuchet MS"/>
              </a:rPr>
              <a:t>data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top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management.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400">
              <a:latin typeface="Trebuchet MS"/>
              <a:cs typeface="Trebuchet MS"/>
            </a:endParaRPr>
          </a:p>
          <a:p>
            <a:pPr algn="just" marL="285115" marR="5080" indent="-273050">
              <a:lnSpc>
                <a:spcPct val="100000"/>
              </a:lnSpc>
              <a:tabLst>
                <a:tab pos="285115" algn="l"/>
              </a:tabLst>
            </a:pPr>
            <a:r>
              <a:rPr dirty="0" sz="1800" spc="151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80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800" spc="315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Trebuchet MS"/>
                <a:cs typeface="Trebuchet MS"/>
              </a:rPr>
              <a:t>Descriptive</a:t>
            </a:r>
            <a:r>
              <a:rPr dirty="0" sz="2400" spc="35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analytics</a:t>
            </a:r>
            <a:r>
              <a:rPr dirty="0" sz="2400" spc="40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will</a:t>
            </a:r>
            <a:r>
              <a:rPr dirty="0" sz="2400" spc="40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provide</a:t>
            </a:r>
            <a:r>
              <a:rPr dirty="0" sz="2400" spc="45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hints</a:t>
            </a:r>
            <a:r>
              <a:rPr dirty="0" sz="2400" spc="40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for</a:t>
            </a:r>
            <a:r>
              <a:rPr dirty="0" sz="2400" spc="805">
                <a:latin typeface="Trebuchet MS"/>
                <a:cs typeface="Trebuchet MS"/>
              </a:rPr>
              <a:t> </a:t>
            </a:r>
            <a:r>
              <a:rPr dirty="0" sz="2400" spc="-395">
                <a:latin typeface="Trebuchet MS"/>
                <a:cs typeface="Trebuchet MS"/>
              </a:rPr>
              <a:t>developin</a:t>
            </a:r>
            <a:r>
              <a:rPr dirty="0" sz="2400" spc="-395">
                <a:latin typeface="Trebuchet MS"/>
                <a:cs typeface="Trebuchet MS"/>
              </a:rPr>
              <a:t>g</a:t>
            </a:r>
            <a:r>
              <a:rPr dirty="0" sz="2400" spc="-39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predictive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analytics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models.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6592" rIns="0" bIns="0" rtlCol="0" vert="horz">
            <a:spAutoFit/>
          </a:bodyPr>
          <a:lstStyle/>
          <a:p>
            <a:pPr marL="315277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Summary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78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dirty="0" spc="155">
                <a:latin typeface="Cambria"/>
                <a:cs typeface="Cambria"/>
              </a:rPr>
              <a:t>Unstructured</a:t>
            </a:r>
            <a:r>
              <a:rPr dirty="0" spc="380">
                <a:latin typeface="Cambria"/>
                <a:cs typeface="Cambria"/>
              </a:rPr>
              <a:t> </a:t>
            </a:r>
            <a:r>
              <a:rPr dirty="0" spc="135">
                <a:latin typeface="Cambria"/>
                <a:cs typeface="Cambria"/>
              </a:rPr>
              <a:t>data</a:t>
            </a:r>
            <a:r>
              <a:rPr dirty="0" spc="340">
                <a:latin typeface="Cambria"/>
                <a:cs typeface="Cambria"/>
              </a:rPr>
              <a:t> </a:t>
            </a:r>
            <a:r>
              <a:rPr dirty="0" spc="85">
                <a:latin typeface="Cambria"/>
                <a:cs typeface="Cambria"/>
              </a:rPr>
              <a:t>(sample</a:t>
            </a:r>
            <a:r>
              <a:rPr dirty="0" spc="340">
                <a:latin typeface="Cambria"/>
                <a:cs typeface="Cambria"/>
              </a:rPr>
              <a:t> </a:t>
            </a:r>
            <a:r>
              <a:rPr dirty="0" spc="175">
                <a:latin typeface="Cambria"/>
                <a:cs typeface="Cambria"/>
              </a:rPr>
              <a:t>clickstream</a:t>
            </a:r>
            <a:r>
              <a:rPr dirty="0" spc="39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data</a:t>
            </a:r>
            <a:r>
              <a:rPr dirty="0" spc="-10">
                <a:latin typeface="Cambria"/>
                <a:cs typeface="Cambria"/>
              </a:rPr>
              <a:t>)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94246" y="14278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161" y="0"/>
                </a:lnTo>
              </a:path>
            </a:pathLst>
          </a:custGeom>
          <a:ln w="12700">
            <a:solidFill>
              <a:srgbClr val="D2DA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94246" y="6380924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161" y="0"/>
                </a:lnTo>
              </a:path>
            </a:pathLst>
          </a:custGeom>
          <a:ln w="12700">
            <a:solidFill>
              <a:srgbClr val="D2DA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50291" y="1617929"/>
            <a:ext cx="7821295" cy="2999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Trebuchet MS"/>
                <a:cs typeface="Trebuchet MS"/>
                <a:hlinkClick r:id="rId2"/>
              </a:rPr>
              <a:t>https://en.wikipedia.org/wiki/Clickstream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u="sng" sz="2000" spc="-35" b="1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Trebuchet MS"/>
                <a:cs typeface="Trebuchet MS"/>
                <a:hlinkClick r:id="rId3"/>
              </a:rPr>
              <a:t>http://hortonworks.com/hadoop-</a:t>
            </a:r>
            <a:r>
              <a:rPr dirty="0" u="sng" sz="2000" spc="-40" b="1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Trebuchet MS"/>
                <a:cs typeface="Trebuchet MS"/>
                <a:hlinkClick r:id="rId3"/>
              </a:rPr>
              <a:t>tutorial/how-</a:t>
            </a:r>
            <a:r>
              <a:rPr dirty="0" u="sng" sz="2000" spc="-10" b="1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Trebuchet MS"/>
                <a:cs typeface="Trebuchet MS"/>
                <a:hlinkClick r:id="rId3"/>
              </a:rPr>
              <a:t>to-</a:t>
            </a:r>
            <a:r>
              <a:rPr dirty="0" u="sng" sz="2000" spc="-55" b="1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Trebuchet MS"/>
                <a:cs typeface="Trebuchet MS"/>
                <a:hlinkClick r:id="rId3"/>
              </a:rPr>
              <a:t>visualize-</a:t>
            </a:r>
            <a:r>
              <a:rPr dirty="0" u="sng" sz="2000" spc="-10" b="1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Trebuchet MS"/>
                <a:cs typeface="Trebuchet MS"/>
                <a:hlinkClick r:id="rId3"/>
              </a:rPr>
              <a:t>website-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2000" spc="-10" b="1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Trebuchet MS"/>
                <a:cs typeface="Trebuchet MS"/>
                <a:hlinkClick r:id="rId3"/>
              </a:rPr>
              <a:t>clickstream-</a:t>
            </a:r>
            <a:r>
              <a:rPr dirty="0" u="sng" sz="2000" spc="-20" b="1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Trebuchet MS"/>
                <a:cs typeface="Trebuchet MS"/>
                <a:hlinkClick r:id="rId3"/>
              </a:rPr>
              <a:t>data/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2000" spc="-40" b="1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Trebuchet MS"/>
                <a:cs typeface="Trebuchet MS"/>
                <a:hlinkClick r:id="rId4"/>
              </a:rPr>
              <a:t>http://searchcrm.techtarget.com/definition/clickstream-</a:t>
            </a:r>
            <a:r>
              <a:rPr dirty="0" u="sng" sz="2000" spc="-10" b="1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Trebuchet MS"/>
                <a:cs typeface="Trebuchet MS"/>
                <a:hlinkClick r:id="rId4"/>
              </a:rPr>
              <a:t>analysis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u="sng" sz="2000" spc="-55" b="1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Trebuchet MS"/>
                <a:cs typeface="Trebuchet MS"/>
                <a:hlinkClick r:id="rId5"/>
              </a:rPr>
              <a:t>https://www.qubole.com/blog/big-</a:t>
            </a:r>
            <a:r>
              <a:rPr dirty="0" u="sng" sz="2000" spc="-25" b="1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Trebuchet MS"/>
                <a:cs typeface="Trebuchet MS"/>
                <a:hlinkClick r:id="rId5"/>
              </a:rPr>
              <a:t>data/clickstream-data-</a:t>
            </a:r>
            <a:r>
              <a:rPr dirty="0" u="sng" sz="2000" spc="-10" b="1">
                <a:solidFill>
                  <a:srgbClr val="B192C9"/>
                </a:solidFill>
                <a:uFill>
                  <a:solidFill>
                    <a:srgbClr val="B192C9"/>
                  </a:solidFill>
                </a:uFill>
                <a:latin typeface="Trebuchet MS"/>
                <a:cs typeface="Trebuchet MS"/>
                <a:hlinkClick r:id="rId5"/>
              </a:rPr>
              <a:t>analysis/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8117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Calibri"/>
                <a:cs typeface="Calibri"/>
              </a:rPr>
              <a:t>Data</a:t>
            </a:r>
            <a:r>
              <a:rPr dirty="0" spc="-95">
                <a:latin typeface="Calibri"/>
                <a:cs typeface="Calibri"/>
              </a:rPr>
              <a:t> </a:t>
            </a:r>
            <a:r>
              <a:rPr dirty="0" spc="-20">
                <a:latin typeface="Calibri"/>
                <a:cs typeface="Calibri"/>
              </a:rPr>
              <a:t>Type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8452"/>
            <a:ext cx="8073390" cy="4295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5115" marR="5715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33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Cross-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Sectional</a:t>
            </a:r>
            <a:r>
              <a:rPr dirty="0" sz="2600" spc="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65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dirty="0" sz="2600" spc="-165">
                <a:latin typeface="Trebuchet MS"/>
                <a:cs typeface="Trebuchet MS"/>
              </a:rPr>
              <a:t>: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195">
                <a:latin typeface="Trebuchet MS"/>
                <a:cs typeface="Trebuchet MS"/>
              </a:rPr>
              <a:t>A</a:t>
            </a:r>
            <a:r>
              <a:rPr dirty="0" sz="2600" spc="5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data</a:t>
            </a:r>
            <a:r>
              <a:rPr dirty="0" sz="2600" spc="6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collected</a:t>
            </a:r>
            <a:r>
              <a:rPr dirty="0" sz="2600" spc="4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on</a:t>
            </a:r>
            <a:r>
              <a:rPr dirty="0" sz="2600" spc="5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many</a:t>
            </a:r>
            <a:r>
              <a:rPr dirty="0" sz="2600" spc="55">
                <a:latin typeface="Trebuchet MS"/>
                <a:cs typeface="Trebuchet MS"/>
              </a:rPr>
              <a:t> </a:t>
            </a:r>
            <a:r>
              <a:rPr dirty="0" sz="2600" spc="-450">
                <a:latin typeface="Trebuchet MS"/>
                <a:cs typeface="Trebuchet MS"/>
              </a:rPr>
              <a:t>variable</a:t>
            </a:r>
            <a:r>
              <a:rPr dirty="0" sz="2600" spc="-450">
                <a:latin typeface="Trebuchet MS"/>
                <a:cs typeface="Trebuchet MS"/>
              </a:rPr>
              <a:t>s</a:t>
            </a:r>
            <a:r>
              <a:rPr dirty="0" sz="2600" spc="-45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of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interest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20">
                <a:latin typeface="Trebuchet MS"/>
                <a:cs typeface="Trebuchet MS"/>
              </a:rPr>
              <a:t>at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same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time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or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duration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time.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algn="just" marL="285115" marR="5080" indent="-27305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26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Time</a:t>
            </a:r>
            <a:r>
              <a:rPr dirty="0" sz="2600" spc="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C00000"/>
                </a:solidFill>
                <a:latin typeface="Trebuchet MS"/>
                <a:cs typeface="Trebuchet MS"/>
              </a:rPr>
              <a:t>Series</a:t>
            </a:r>
            <a:r>
              <a:rPr dirty="0" sz="2600" spc="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dirty="0" sz="2600" spc="-105">
                <a:latin typeface="Trebuchet MS"/>
                <a:cs typeface="Trebuchet MS"/>
              </a:rPr>
              <a:t>: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195">
                <a:latin typeface="Trebuchet MS"/>
                <a:cs typeface="Trebuchet MS"/>
              </a:rPr>
              <a:t>A</a:t>
            </a:r>
            <a:r>
              <a:rPr dirty="0" sz="2600" spc="85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data</a:t>
            </a:r>
            <a:r>
              <a:rPr dirty="0" sz="2600" spc="75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collected</a:t>
            </a:r>
            <a:r>
              <a:rPr dirty="0" sz="2600" spc="8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for</a:t>
            </a:r>
            <a:r>
              <a:rPr dirty="0" sz="2600" spc="70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80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single</a:t>
            </a:r>
            <a:r>
              <a:rPr dirty="0" sz="2600" spc="75">
                <a:latin typeface="Trebuchet MS"/>
                <a:cs typeface="Trebuchet MS"/>
              </a:rPr>
              <a:t> </a:t>
            </a:r>
            <a:r>
              <a:rPr dirty="0" sz="2600" spc="-495">
                <a:latin typeface="Trebuchet MS"/>
                <a:cs typeface="Trebuchet MS"/>
              </a:rPr>
              <a:t>variabl</a:t>
            </a:r>
            <a:r>
              <a:rPr dirty="0" sz="2600" spc="-495">
                <a:latin typeface="Trebuchet MS"/>
                <a:cs typeface="Trebuchet MS"/>
              </a:rPr>
              <a:t>e</a:t>
            </a:r>
            <a:r>
              <a:rPr dirty="0" sz="2600" spc="-49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such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as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demand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for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smartphones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collected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over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several </a:t>
            </a:r>
            <a:r>
              <a:rPr dirty="0" sz="2600" spc="-180">
                <a:latin typeface="Trebuchet MS"/>
                <a:cs typeface="Trebuchet MS"/>
              </a:rPr>
              <a:t>time</a:t>
            </a:r>
            <a:r>
              <a:rPr dirty="0" sz="2600" spc="-1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intervals</a:t>
            </a:r>
            <a:r>
              <a:rPr dirty="0" sz="2600" spc="-15"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(weekly,</a:t>
            </a:r>
            <a:r>
              <a:rPr dirty="0" sz="2600" spc="-285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monthly,</a:t>
            </a:r>
            <a:r>
              <a:rPr dirty="0" sz="2600" spc="-305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etc.).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algn="just" marL="285115" marR="5715" indent="-27305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22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Panel</a:t>
            </a:r>
            <a:r>
              <a:rPr dirty="0" sz="2600" spc="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dirty="0" sz="2600" spc="-130">
                <a:latin typeface="Trebuchet MS"/>
                <a:cs typeface="Trebuchet MS"/>
              </a:rPr>
              <a:t>: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Data</a:t>
            </a:r>
            <a:r>
              <a:rPr dirty="0" sz="2600" spc="4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collected</a:t>
            </a:r>
            <a:r>
              <a:rPr dirty="0" sz="2600" spc="4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on</a:t>
            </a:r>
            <a:r>
              <a:rPr dirty="0" sz="2600" spc="4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several</a:t>
            </a:r>
            <a:r>
              <a:rPr dirty="0" sz="2600" spc="4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variables</a:t>
            </a:r>
            <a:r>
              <a:rPr dirty="0" sz="2600" spc="35">
                <a:latin typeface="Trebuchet MS"/>
                <a:cs typeface="Trebuchet MS"/>
              </a:rPr>
              <a:t> </a:t>
            </a:r>
            <a:r>
              <a:rPr dirty="0" sz="2600" spc="-455">
                <a:latin typeface="Trebuchet MS"/>
                <a:cs typeface="Trebuchet MS"/>
              </a:rPr>
              <a:t>(multipl</a:t>
            </a:r>
            <a:r>
              <a:rPr dirty="0" sz="2600" spc="-455">
                <a:latin typeface="Trebuchet MS"/>
                <a:cs typeface="Trebuchet MS"/>
              </a:rPr>
              <a:t>e</a:t>
            </a:r>
            <a:r>
              <a:rPr dirty="0" sz="2600" spc="-45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dimensions)</a:t>
            </a:r>
            <a:r>
              <a:rPr dirty="0" sz="2600" spc="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over</a:t>
            </a:r>
            <a:r>
              <a:rPr dirty="0" sz="2600" spc="20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several</a:t>
            </a:r>
            <a:r>
              <a:rPr dirty="0" sz="2600" spc="2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time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 spc="-45">
                <a:latin typeface="Trebuchet MS"/>
                <a:cs typeface="Trebuchet MS"/>
              </a:rPr>
              <a:t>intervals</a:t>
            </a:r>
            <a:r>
              <a:rPr dirty="0" sz="2600" spc="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is</a:t>
            </a:r>
            <a:r>
              <a:rPr dirty="0" sz="2600" spc="1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called</a:t>
            </a:r>
            <a:r>
              <a:rPr dirty="0" sz="2600" spc="2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panel </a:t>
            </a:r>
            <a:r>
              <a:rPr dirty="0" sz="2600" spc="-210">
                <a:latin typeface="Trebuchet MS"/>
                <a:cs typeface="Trebuchet MS"/>
              </a:rPr>
              <a:t>data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(also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known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as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longitudinal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data).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966" y="295402"/>
            <a:ext cx="703707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85110" marR="5080" indent="-2773045">
              <a:lnSpc>
                <a:spcPct val="100000"/>
              </a:lnSpc>
              <a:spcBef>
                <a:spcPts val="95"/>
              </a:spcBef>
            </a:pPr>
            <a:r>
              <a:rPr dirty="0" spc="254">
                <a:latin typeface="Cambria"/>
                <a:cs typeface="Cambria"/>
              </a:rPr>
              <a:t>TYPES</a:t>
            </a:r>
            <a:r>
              <a:rPr dirty="0" spc="350">
                <a:latin typeface="Cambria"/>
                <a:cs typeface="Cambria"/>
              </a:rPr>
              <a:t> </a:t>
            </a:r>
            <a:r>
              <a:rPr dirty="0" spc="310">
                <a:latin typeface="Cambria"/>
                <a:cs typeface="Cambria"/>
              </a:rPr>
              <a:t>OF</a:t>
            </a:r>
            <a:r>
              <a:rPr dirty="0" spc="335">
                <a:latin typeface="Cambria"/>
                <a:cs typeface="Cambria"/>
              </a:rPr>
              <a:t> </a:t>
            </a:r>
            <a:r>
              <a:rPr dirty="0" spc="229">
                <a:latin typeface="Cambria"/>
                <a:cs typeface="Cambria"/>
              </a:rPr>
              <a:t>VARIABLE</a:t>
            </a:r>
            <a:r>
              <a:rPr dirty="0" spc="340">
                <a:latin typeface="Cambria"/>
                <a:cs typeface="Cambria"/>
              </a:rPr>
              <a:t> </a:t>
            </a:r>
            <a:r>
              <a:rPr dirty="0" spc="260">
                <a:latin typeface="Cambria"/>
                <a:cs typeface="Cambria"/>
              </a:rPr>
              <a:t>MEASUREMENT </a:t>
            </a:r>
            <a:r>
              <a:rPr dirty="0" spc="330">
                <a:latin typeface="Cambria"/>
                <a:cs typeface="Cambria"/>
              </a:rPr>
              <a:t>SCALES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238452"/>
            <a:ext cx="8531860" cy="4615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85115" marR="6985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155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Nominal</a:t>
            </a:r>
            <a:r>
              <a:rPr dirty="0" sz="2600" spc="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C00000"/>
                </a:solidFill>
                <a:latin typeface="Trebuchet MS"/>
                <a:cs typeface="Trebuchet MS"/>
              </a:rPr>
              <a:t>scale</a:t>
            </a:r>
            <a:r>
              <a:rPr dirty="0" sz="2600" spc="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refers</a:t>
            </a:r>
            <a:r>
              <a:rPr dirty="0" sz="2600" spc="3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to</a:t>
            </a:r>
            <a:r>
              <a:rPr dirty="0" sz="2600" spc="3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variables</a:t>
            </a:r>
            <a:r>
              <a:rPr dirty="0" sz="2600" spc="2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that</a:t>
            </a:r>
            <a:r>
              <a:rPr dirty="0" sz="2600" spc="3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are</a:t>
            </a:r>
            <a:r>
              <a:rPr dirty="0" sz="2600" spc="2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basically</a:t>
            </a:r>
            <a:r>
              <a:rPr dirty="0" sz="2600" spc="5">
                <a:latin typeface="Trebuchet MS"/>
                <a:cs typeface="Trebuchet MS"/>
              </a:rPr>
              <a:t> </a:t>
            </a:r>
            <a:r>
              <a:rPr dirty="0" sz="2600" spc="-670">
                <a:latin typeface="Trebuchet MS"/>
                <a:cs typeface="Trebuchet MS"/>
              </a:rPr>
              <a:t>name</a:t>
            </a:r>
            <a:r>
              <a:rPr dirty="0" sz="2600" spc="-670">
                <a:latin typeface="Trebuchet MS"/>
                <a:cs typeface="Trebuchet MS"/>
              </a:rPr>
              <a:t>s</a:t>
            </a:r>
            <a:r>
              <a:rPr dirty="0" sz="2600" spc="-185">
                <a:latin typeface="Trebuchet MS"/>
                <a:cs typeface="Trebuchet MS"/>
              </a:rPr>
              <a:t> (qualitative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data)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and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also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known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as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categorical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variables.</a:t>
            </a:r>
            <a:endParaRPr sz="2600">
              <a:latin typeface="Trebuchet MS"/>
              <a:cs typeface="Trebuchet MS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57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Ordinal</a:t>
            </a:r>
            <a:r>
              <a:rPr dirty="0" sz="2600" spc="2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0">
                <a:solidFill>
                  <a:srgbClr val="C00000"/>
                </a:solidFill>
                <a:latin typeface="Trebuchet MS"/>
                <a:cs typeface="Trebuchet MS"/>
              </a:rPr>
              <a:t>scale</a:t>
            </a:r>
            <a:r>
              <a:rPr dirty="0" sz="2600" spc="2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is</a:t>
            </a:r>
            <a:r>
              <a:rPr dirty="0" sz="2600" spc="250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26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variable</a:t>
            </a:r>
            <a:r>
              <a:rPr dirty="0" sz="2600" spc="27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</a:t>
            </a:r>
            <a:r>
              <a:rPr dirty="0" sz="2600" spc="26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which</a:t>
            </a:r>
            <a:r>
              <a:rPr dirty="0" sz="2600" spc="26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26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value</a:t>
            </a:r>
            <a:r>
              <a:rPr dirty="0" sz="2600" spc="26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254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260"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data</a:t>
            </a:r>
            <a:r>
              <a:rPr dirty="0" sz="2600" spc="-570">
                <a:latin typeface="Trebuchet MS"/>
                <a:cs typeface="Trebuchet MS"/>
              </a:rPr>
              <a:t> </a:t>
            </a:r>
            <a:r>
              <a:rPr dirty="0" sz="2600" spc="-850">
                <a:latin typeface="Trebuchet MS"/>
                <a:cs typeface="Trebuchet MS"/>
              </a:rPr>
              <a:t>i</a:t>
            </a:r>
            <a:r>
              <a:rPr dirty="0" sz="2600" spc="-850">
                <a:latin typeface="Trebuchet MS"/>
                <a:cs typeface="Trebuchet MS"/>
              </a:rPr>
              <a:t>s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captured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from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an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ordered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set,</a:t>
            </a:r>
            <a:r>
              <a:rPr dirty="0" sz="2600" spc="-31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which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recorded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the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order</a:t>
            </a:r>
            <a:r>
              <a:rPr dirty="0" sz="2600" spc="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magnitude.</a:t>
            </a:r>
            <a:endParaRPr sz="2600">
              <a:latin typeface="Trebuchet MS"/>
              <a:cs typeface="Trebuchet MS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57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Interval</a:t>
            </a:r>
            <a:r>
              <a:rPr dirty="0" sz="2600" spc="9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5">
                <a:solidFill>
                  <a:srgbClr val="C00000"/>
                </a:solidFill>
                <a:latin typeface="Trebuchet MS"/>
                <a:cs typeface="Trebuchet MS"/>
              </a:rPr>
              <a:t>scale</a:t>
            </a:r>
            <a:r>
              <a:rPr dirty="0" sz="2600" spc="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corresponds</a:t>
            </a:r>
            <a:r>
              <a:rPr dirty="0" sz="2600" spc="8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to</a:t>
            </a:r>
            <a:r>
              <a:rPr dirty="0" sz="2600" spc="80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7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variable</a:t>
            </a:r>
            <a:r>
              <a:rPr dirty="0" sz="2600" spc="8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</a:t>
            </a:r>
            <a:r>
              <a:rPr dirty="0" sz="2600" spc="8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which</a:t>
            </a:r>
            <a:r>
              <a:rPr dirty="0" sz="2600" spc="9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8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value</a:t>
            </a:r>
            <a:r>
              <a:rPr dirty="0" sz="2600" spc="-745">
                <a:latin typeface="Trebuchet MS"/>
                <a:cs typeface="Trebuchet MS"/>
              </a:rPr>
              <a:t> </a:t>
            </a:r>
            <a:r>
              <a:rPr dirty="0" sz="2600" spc="-850">
                <a:latin typeface="Trebuchet MS"/>
                <a:cs typeface="Trebuchet MS"/>
              </a:rPr>
              <a:t>i</a:t>
            </a:r>
            <a:r>
              <a:rPr dirty="0" sz="2600" spc="-850">
                <a:latin typeface="Trebuchet MS"/>
                <a:cs typeface="Trebuchet MS"/>
              </a:rPr>
              <a:t>s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chosen</a:t>
            </a:r>
            <a:r>
              <a:rPr dirty="0" sz="2600" spc="48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from</a:t>
            </a:r>
            <a:r>
              <a:rPr dirty="0" sz="2600" spc="470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an</a:t>
            </a:r>
            <a:r>
              <a:rPr dirty="0" sz="2600" spc="484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interval</a:t>
            </a:r>
            <a:r>
              <a:rPr dirty="0" sz="2600" spc="490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set.</a:t>
            </a:r>
            <a:r>
              <a:rPr dirty="0" sz="2600" spc="22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Variable</a:t>
            </a:r>
            <a:r>
              <a:rPr dirty="0" sz="2600" spc="47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such</a:t>
            </a:r>
            <a:r>
              <a:rPr dirty="0" sz="2600" spc="46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as</a:t>
            </a:r>
            <a:r>
              <a:rPr dirty="0" sz="2600" spc="48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temperature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measured</a:t>
            </a:r>
            <a:r>
              <a:rPr dirty="0" sz="2600" spc="29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</a:t>
            </a:r>
            <a:r>
              <a:rPr dirty="0" sz="2600" spc="29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centigrade)</a:t>
            </a:r>
            <a:r>
              <a:rPr dirty="0" sz="2600" spc="290">
                <a:latin typeface="Trebuchet MS"/>
                <a:cs typeface="Trebuchet MS"/>
              </a:rPr>
              <a:t> </a:t>
            </a:r>
            <a:r>
              <a:rPr dirty="0" sz="2600" spc="20">
                <a:latin typeface="Trebuchet MS"/>
                <a:cs typeface="Trebuchet MS"/>
              </a:rPr>
              <a:t>or</a:t>
            </a:r>
            <a:r>
              <a:rPr dirty="0" sz="2600" spc="28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intelligence</a:t>
            </a:r>
            <a:r>
              <a:rPr dirty="0" sz="2600" spc="30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quotient</a:t>
            </a:r>
            <a:r>
              <a:rPr dirty="0" sz="2600" spc="295">
                <a:latin typeface="Trebuchet MS"/>
                <a:cs typeface="Trebuchet MS"/>
              </a:rPr>
              <a:t> </a:t>
            </a:r>
            <a:r>
              <a:rPr dirty="0" sz="2600" spc="15">
                <a:latin typeface="Trebuchet MS"/>
                <a:cs typeface="Trebuchet MS"/>
              </a:rPr>
              <a:t>(IQ)</a:t>
            </a:r>
            <a:r>
              <a:rPr dirty="0" sz="2600" spc="285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score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are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examples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interval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scale</a:t>
            </a:r>
            <a:endParaRPr sz="2600">
              <a:latin typeface="Trebuchet MS"/>
              <a:cs typeface="Trebuchet MS"/>
            </a:endParaRPr>
          </a:p>
          <a:p>
            <a:pPr algn="just" marL="285115" marR="5080" indent="-273050">
              <a:lnSpc>
                <a:spcPct val="100000"/>
              </a:lnSpc>
              <a:spcBef>
                <a:spcPts val="605"/>
              </a:spcBef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 spc="570">
                <a:solidFill>
                  <a:srgbClr val="717BA2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Ratio</a:t>
            </a:r>
            <a:r>
              <a:rPr dirty="0" sz="2600" spc="10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10">
                <a:solidFill>
                  <a:srgbClr val="C00000"/>
                </a:solidFill>
                <a:latin typeface="Trebuchet MS"/>
                <a:cs typeface="Trebuchet MS"/>
              </a:rPr>
              <a:t>Scale</a:t>
            </a:r>
            <a:r>
              <a:rPr dirty="0" sz="2600" spc="-210">
                <a:latin typeface="Trebuchet MS"/>
                <a:cs typeface="Trebuchet MS"/>
              </a:rPr>
              <a:t>:</a:t>
            </a:r>
            <a:r>
              <a:rPr dirty="0" sz="2600" spc="80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Any</a:t>
            </a:r>
            <a:r>
              <a:rPr dirty="0" sz="2600" spc="1065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variable</a:t>
            </a:r>
            <a:r>
              <a:rPr dirty="0" sz="2600" spc="107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for</a:t>
            </a:r>
            <a:r>
              <a:rPr dirty="0" sz="2600" spc="105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which</a:t>
            </a:r>
            <a:r>
              <a:rPr dirty="0" sz="2600" spc="1070"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the</a:t>
            </a:r>
            <a:r>
              <a:rPr dirty="0" sz="2600" spc="106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ratios</a:t>
            </a:r>
            <a:r>
              <a:rPr dirty="0" sz="2600" spc="106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can</a:t>
            </a:r>
            <a:r>
              <a:rPr dirty="0" sz="2600" spc="1070">
                <a:latin typeface="Trebuchet MS"/>
                <a:cs typeface="Trebuchet MS"/>
              </a:rPr>
              <a:t> </a:t>
            </a:r>
            <a:r>
              <a:rPr dirty="0" sz="2600" spc="-1420">
                <a:latin typeface="Trebuchet MS"/>
                <a:cs typeface="Trebuchet MS"/>
              </a:rPr>
              <a:t>b</a:t>
            </a:r>
            <a:r>
              <a:rPr dirty="0" sz="2600" spc="-1420">
                <a:latin typeface="Trebuchet MS"/>
                <a:cs typeface="Trebuchet MS"/>
              </a:rPr>
              <a:t>e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computed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and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are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meaningful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is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called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ratio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95">
                <a:solidFill>
                  <a:srgbClr val="C00000"/>
                </a:solidFill>
                <a:latin typeface="Trebuchet MS"/>
                <a:cs typeface="Trebuchet MS"/>
              </a:rPr>
              <a:t>scale</a:t>
            </a:r>
            <a:r>
              <a:rPr dirty="0" sz="2600" spc="-19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1238452"/>
            <a:ext cx="7786370" cy="2160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dirty="0" sz="1950" spc="-1950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Population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is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set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-225">
                <a:latin typeface="Trebuchet MS"/>
                <a:cs typeface="Trebuchet MS"/>
              </a:rPr>
              <a:t>all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possible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observations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(ofte</a:t>
            </a:r>
            <a:r>
              <a:rPr dirty="0" sz="2600" spc="-10">
                <a:latin typeface="Trebuchet MS"/>
                <a:cs typeface="Trebuchet MS"/>
              </a:rPr>
              <a:t>n</a:t>
            </a:r>
            <a:r>
              <a:rPr dirty="0" sz="2600" spc="650">
                <a:latin typeface="Trebuchet MS"/>
                <a:cs typeface="Trebuchet MS"/>
              </a:rPr>
              <a:t>  </a:t>
            </a:r>
            <a:r>
              <a:rPr dirty="0" sz="2600" spc="-195">
                <a:latin typeface="Trebuchet MS"/>
                <a:cs typeface="Trebuchet MS"/>
              </a:rPr>
              <a:t>called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cases,</a:t>
            </a:r>
            <a:r>
              <a:rPr dirty="0" sz="2600" spc="-30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records,</a:t>
            </a:r>
            <a:r>
              <a:rPr dirty="0" sz="2600" spc="-31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subjects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or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data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points)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for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given context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of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the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problem.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5115" algn="l"/>
              </a:tabLst>
            </a:pPr>
            <a:r>
              <a:rPr dirty="0" sz="1950" spc="1595">
                <a:solidFill>
                  <a:srgbClr val="717BA2"/>
                </a:solidFill>
                <a:latin typeface="Microsoft Sans Serif"/>
                <a:cs typeface="Microsoft Sans Serif"/>
              </a:rPr>
              <a:t>🞂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​</a:t>
            </a:r>
            <a:r>
              <a:rPr dirty="0" sz="1950">
                <a:solidFill>
                  <a:srgbClr val="717BA2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65">
                <a:solidFill>
                  <a:srgbClr val="C00000"/>
                </a:solidFill>
                <a:latin typeface="Trebuchet MS"/>
                <a:cs typeface="Trebuchet MS"/>
              </a:rPr>
              <a:t>Sample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is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the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subset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taken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from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population.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5"/>
              </a:lnSpc>
            </a:pPr>
            <a:r>
              <a:rPr dirty="0"/>
              <a:t>©</a:t>
            </a:r>
            <a:r>
              <a:rPr dirty="0" spc="-30"/>
              <a:t> </a:t>
            </a:r>
            <a:r>
              <a:rPr dirty="0" spc="100"/>
              <a:t>U</a:t>
            </a:r>
            <a:r>
              <a:rPr dirty="0" spc="-25"/>
              <a:t> </a:t>
            </a:r>
            <a:r>
              <a:rPr dirty="0" spc="-30"/>
              <a:t>Dinesh</a:t>
            </a:r>
            <a:r>
              <a:rPr dirty="0" spc="-40"/>
              <a:t> </a:t>
            </a:r>
            <a:r>
              <a:rPr dirty="0" spc="-145"/>
              <a:t>Kumar,</a:t>
            </a:r>
            <a:r>
              <a:rPr dirty="0" spc="-220"/>
              <a:t> </a:t>
            </a:r>
            <a:r>
              <a:rPr dirty="0"/>
              <a:t>IIM</a:t>
            </a:r>
            <a:r>
              <a:rPr dirty="0" spc="-45"/>
              <a:t> </a:t>
            </a:r>
            <a:r>
              <a:rPr dirty="0" spc="-80"/>
              <a:t>Bangalore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3400" rIns="0" bIns="0" rtlCol="0" vert="horz">
            <a:spAutoFit/>
          </a:bodyPr>
          <a:lstStyle/>
          <a:p>
            <a:pPr marL="1916430">
              <a:lnSpc>
                <a:spcPct val="100000"/>
              </a:lnSpc>
              <a:spcBef>
                <a:spcPts val="95"/>
              </a:spcBef>
            </a:pPr>
            <a:r>
              <a:rPr dirty="0" spc="135">
                <a:latin typeface="Cambria"/>
                <a:cs typeface="Cambria"/>
              </a:rPr>
              <a:t>Population</a:t>
            </a:r>
            <a:r>
              <a:rPr dirty="0" spc="370">
                <a:latin typeface="Cambria"/>
                <a:cs typeface="Cambria"/>
              </a:rPr>
              <a:t> </a:t>
            </a:r>
            <a:r>
              <a:rPr dirty="0" spc="165">
                <a:latin typeface="Cambria"/>
                <a:cs typeface="Cambria"/>
              </a:rPr>
              <a:t>And</a:t>
            </a:r>
            <a:r>
              <a:rPr dirty="0" spc="335">
                <a:latin typeface="Cambria"/>
                <a:cs typeface="Cambria"/>
              </a:rPr>
              <a:t> </a:t>
            </a:r>
            <a:r>
              <a:rPr dirty="0" spc="170">
                <a:latin typeface="Cambria"/>
                <a:cs typeface="Cambria"/>
              </a:rPr>
              <a:t>Sample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192C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dineshk</dc:creator>
  <dc:title>Bandit Models</dc:title>
  <dcterms:created xsi:type="dcterms:W3CDTF">2025-10-03T14:06:14Z</dcterms:created>
  <dcterms:modified xsi:type="dcterms:W3CDTF">2025-10-03T14:06:14Z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2025-10-03T00:00:00Z</vt:filetime>
  </property>
  <property fmtid="{D5CDD505-2E9C-101B-9397-08002B2CF9AE}" pid="5" name="Producer">
    <vt:lpwstr>Microsoft® PowerPoint® 2016</vt:lpwstr>
  </property>
</Properties>
</file>