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png" ContentType="image/pn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2140" y="587755"/>
            <a:ext cx="748728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753" y="322021"/>
            <a:ext cx="869061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4500" y="1751838"/>
            <a:ext cx="5715000" cy="2370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10759" y="6631711"/>
            <a:ext cx="409511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810759" y="6593535"/>
            <a:ext cx="40951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3500628"/>
            <a:ext cx="5420867" cy="11018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526" rIns="0" bIns="0" rtlCol="0" vert="horz">
            <a:spAutoFit/>
          </a:bodyPr>
          <a:lstStyle/>
          <a:p>
            <a:pPr marL="3527425">
              <a:lnSpc>
                <a:spcPct val="100000"/>
              </a:lnSpc>
              <a:spcBef>
                <a:spcPts val="95"/>
              </a:spcBef>
            </a:pPr>
            <a:r>
              <a:rPr dirty="0" sz="2800" spc="170"/>
              <a:t>Solution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08659"/>
            <a:ext cx="79140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Trebuchet MS"/>
                <a:cs typeface="Trebuchet MS"/>
              </a:rPr>
              <a:t>(a)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Number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customers </a:t>
            </a:r>
            <a:r>
              <a:rPr dirty="0" sz="2400" spc="-155">
                <a:latin typeface="Trebuchet MS"/>
                <a:cs typeface="Trebuchet MS"/>
              </a:rPr>
              <a:t>clicking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an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advertisement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 </a:t>
            </a:r>
            <a:r>
              <a:rPr dirty="0" sz="2400" spc="-20">
                <a:latin typeface="Trebuchet MS"/>
                <a:cs typeface="Trebuchet MS"/>
              </a:rPr>
              <a:t>50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total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number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visitors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is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2500.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Thus,</a:t>
            </a:r>
            <a:r>
              <a:rPr dirty="0" sz="2400" spc="-31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probability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visitor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website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will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click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an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advertisement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157854"/>
            <a:ext cx="803465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Trebuchet MS"/>
                <a:cs typeface="Trebuchet MS"/>
              </a:rPr>
              <a:t>(b)</a:t>
            </a:r>
            <a:r>
              <a:rPr dirty="0" sz="2400" spc="3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Number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customers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clicking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at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least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2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advertisements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dirty="0" sz="2400" spc="-135">
                <a:latin typeface="Trebuchet MS"/>
                <a:cs typeface="Trebuchet MS"/>
              </a:rPr>
              <a:t>20.Thus,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visitor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will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click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at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least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dirty="0" sz="2400" spc="-140">
                <a:latin typeface="Trebuchet MS"/>
                <a:cs typeface="Trebuchet MS"/>
              </a:rPr>
              <a:t>advertisements</a:t>
            </a:r>
            <a:r>
              <a:rPr dirty="0" sz="2400" spc="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66142" y="2609028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 h="0">
                <a:moveTo>
                  <a:pt x="0" y="0"/>
                </a:moveTo>
                <a:lnTo>
                  <a:pt x="48414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301200" y="2424758"/>
            <a:ext cx="6051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0.02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69000" y="2600210"/>
            <a:ext cx="4813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2500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80654" y="2283497"/>
            <a:ext cx="2533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imes New Roman"/>
                <a:cs typeface="Times New Roman"/>
              </a:rPr>
              <a:t>50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25225" y="4157546"/>
            <a:ext cx="1218565" cy="47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785"/>
              </a:lnSpc>
              <a:spcBef>
                <a:spcPts val="100"/>
              </a:spcBef>
            </a:pPr>
            <a:r>
              <a:rPr dirty="0" u="sng" baseline="35493" sz="2700" spc="63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493" sz="2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</a:t>
            </a:r>
            <a:r>
              <a:rPr dirty="0" u="sng" baseline="35493" sz="2700" spc="60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5493" sz="2700" spc="-67">
                <a:latin typeface="Times New Roman"/>
                <a:cs typeface="Times New Roman"/>
              </a:rPr>
              <a:t> </a:t>
            </a:r>
            <a:r>
              <a:rPr dirty="0" sz="1800" spc="-75">
                <a:latin typeface="Symbol"/>
                <a:cs typeface="Symbol"/>
              </a:rPr>
              <a:t>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0.008</a:t>
            </a:r>
            <a:endParaRPr sz="1800">
              <a:latin typeface="Times New Roman"/>
              <a:cs typeface="Times New Roman"/>
            </a:endParaRPr>
          </a:p>
          <a:p>
            <a:pPr marL="52069">
              <a:lnSpc>
                <a:spcPts val="1785"/>
              </a:lnSpc>
            </a:pPr>
            <a:r>
              <a:rPr dirty="0" sz="1800" spc="-20">
                <a:latin typeface="Times New Roman"/>
                <a:cs typeface="Times New Roman"/>
              </a:rPr>
              <a:t>2500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903862" y="5713416"/>
            <a:ext cx="435609" cy="0"/>
          </a:xfrm>
          <a:custGeom>
            <a:avLst/>
            <a:gdLst/>
            <a:ahLst/>
            <a:cxnLst/>
            <a:rect l="l" t="t" r="r" b="b"/>
            <a:pathLst>
              <a:path w="435610" h="0">
                <a:moveTo>
                  <a:pt x="0" y="0"/>
                </a:moveTo>
                <a:lnTo>
                  <a:pt x="435251" y="0"/>
                </a:lnTo>
              </a:path>
            </a:pathLst>
          </a:custGeom>
          <a:ln w="94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905096" y="5708647"/>
            <a:ext cx="43560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0">
                <a:latin typeface="Times New Roman"/>
                <a:cs typeface="Times New Roman"/>
              </a:rPr>
              <a:t>2500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510540" y="4767148"/>
            <a:ext cx="7859395" cy="106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rebuchet MS"/>
                <a:cs typeface="Trebuchet MS"/>
              </a:rPr>
              <a:t>(c)</a:t>
            </a:r>
            <a:r>
              <a:rPr dirty="0" sz="2400" spc="6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visitor </a:t>
            </a:r>
            <a:r>
              <a:rPr dirty="0" sz="2400" spc="-165">
                <a:latin typeface="Trebuchet MS"/>
                <a:cs typeface="Trebuchet MS"/>
              </a:rPr>
              <a:t>will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not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click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any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advertisement</a:t>
            </a:r>
            <a:endParaRPr sz="2400">
              <a:latin typeface="Trebuchet MS"/>
              <a:cs typeface="Trebuchet MS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algn="ctr" marR="46355">
              <a:lnSpc>
                <a:spcPct val="100000"/>
              </a:lnSpc>
              <a:spcBef>
                <a:spcPts val="235"/>
              </a:spcBef>
            </a:pPr>
            <a:r>
              <a:rPr dirty="0" baseline="35493" sz="2700" spc="-120">
                <a:latin typeface="Times New Roman"/>
                <a:cs typeface="Times New Roman"/>
              </a:rPr>
              <a:t>2450</a:t>
            </a:r>
            <a:r>
              <a:rPr dirty="0" baseline="35493" sz="2700" spc="-30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Symbol"/>
                <a:cs typeface="Symbol"/>
              </a:rPr>
              <a:t></a:t>
            </a:r>
            <a:r>
              <a:rPr dirty="0" sz="1800" spc="-1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0.98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3605" y="394461"/>
            <a:ext cx="32588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95"/>
              <a:t>Algebra</a:t>
            </a:r>
            <a:r>
              <a:rPr dirty="0" sz="2800" spc="330"/>
              <a:t> </a:t>
            </a:r>
            <a:r>
              <a:rPr dirty="0" sz="2800" spc="135"/>
              <a:t>of</a:t>
            </a:r>
            <a:r>
              <a:rPr dirty="0" sz="2800" spc="345"/>
              <a:t> </a:t>
            </a:r>
            <a:r>
              <a:rPr dirty="0" sz="2800" spc="195"/>
              <a:t>Events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1007109"/>
            <a:ext cx="8376920" cy="3505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2425" marR="5080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Assume</a:t>
            </a:r>
            <a:r>
              <a:rPr dirty="0" sz="2000" spc="25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35">
                <a:latin typeface="Calibri"/>
                <a:cs typeface="Calibri"/>
              </a:rPr>
              <a:t>  </a:t>
            </a:r>
            <a:r>
              <a:rPr dirty="0" sz="2000" i="1">
                <a:latin typeface="Calibri"/>
                <a:cs typeface="Calibri"/>
              </a:rPr>
              <a:t>X,</a:t>
            </a:r>
            <a:r>
              <a:rPr dirty="0" sz="2000" spc="25" i="1">
                <a:latin typeface="Calibri"/>
                <a:cs typeface="Calibri"/>
              </a:rPr>
              <a:t> 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30" i="1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30">
                <a:latin typeface="Calibri"/>
                <a:cs typeface="Calibri"/>
              </a:rPr>
              <a:t>  </a:t>
            </a:r>
            <a:r>
              <a:rPr dirty="0" sz="2000" i="1">
                <a:latin typeface="Calibri"/>
                <a:cs typeface="Calibri"/>
              </a:rPr>
              <a:t>Z</a:t>
            </a:r>
            <a:r>
              <a:rPr dirty="0" sz="2000" spc="25" i="1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35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three</a:t>
            </a:r>
            <a:r>
              <a:rPr dirty="0" sz="2000" spc="3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events</a:t>
            </a:r>
            <a:r>
              <a:rPr dirty="0" sz="2000" spc="3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3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3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sample</a:t>
            </a:r>
            <a:r>
              <a:rPr dirty="0" sz="2000" spc="35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space.</a:t>
            </a:r>
            <a:r>
              <a:rPr dirty="0" sz="2000" spc="25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49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following</a:t>
            </a:r>
            <a:r>
              <a:rPr dirty="0" sz="2000" spc="55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algebraic</a:t>
            </a:r>
            <a:r>
              <a:rPr dirty="0" sz="2000" spc="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relationships</a:t>
            </a:r>
            <a:r>
              <a:rPr dirty="0" sz="2000" spc="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valid</a:t>
            </a:r>
            <a:r>
              <a:rPr dirty="0" sz="2000" spc="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5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useful</a:t>
            </a:r>
            <a:r>
              <a:rPr dirty="0" sz="2000" spc="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while</a:t>
            </a:r>
            <a:r>
              <a:rPr dirty="0" sz="2000" spc="55">
                <a:latin typeface="Calibri"/>
                <a:cs typeface="Calibri"/>
              </a:rPr>
              <a:t>  </a:t>
            </a:r>
            <a:r>
              <a:rPr dirty="0" sz="2000" spc="-10">
                <a:latin typeface="Calibri"/>
                <a:cs typeface="Calibri"/>
              </a:rPr>
              <a:t>deriving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probabilities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events: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 b="1">
                <a:latin typeface="Calibri"/>
                <a:cs typeface="Calibri"/>
              </a:rPr>
              <a:t>Commutative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rule: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= Y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50" i="1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Calibri"/>
                <a:cs typeface="Calibri"/>
              </a:rPr>
              <a:t>Associative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rule:</a:t>
            </a:r>
            <a:r>
              <a:rPr dirty="0" sz="2000" spc="42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2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)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Z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Z</a:t>
            </a:r>
            <a:r>
              <a:rPr dirty="0" sz="2000">
                <a:latin typeface="Calibri"/>
                <a:cs typeface="Calibri"/>
              </a:rPr>
              <a:t>) and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)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Z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Calibri"/>
                <a:cs typeface="Calibri"/>
              </a:rPr>
              <a:t>Z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spc="-10" b="1">
                <a:latin typeface="Calibri"/>
                <a:cs typeface="Calibri"/>
              </a:rPr>
              <a:t>Distributive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rule:</a:t>
            </a:r>
            <a:r>
              <a:rPr dirty="0" sz="2000" spc="440" b="1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Z</a:t>
            </a:r>
            <a:r>
              <a:rPr dirty="0" sz="2000">
                <a:latin typeface="Calibri"/>
                <a:cs typeface="Calibri"/>
              </a:rPr>
              <a:t>) = (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445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Calibri"/>
                <a:cs typeface="Calibri"/>
              </a:rPr>
              <a:t>Z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algn="ctr" marL="272415">
              <a:lnSpc>
                <a:spcPct val="100000"/>
              </a:lnSpc>
              <a:spcBef>
                <a:spcPts val="484"/>
              </a:spcBef>
            </a:pP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Z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X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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25" i="1">
                <a:latin typeface="Calibri"/>
                <a:cs typeface="Calibri"/>
              </a:rPr>
              <a:t>Z</a:t>
            </a:r>
            <a:r>
              <a:rPr dirty="0" sz="2000" spc="-25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540" y="1314653"/>
            <a:ext cx="83019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1128395" algn="l"/>
                <a:tab pos="2631440" algn="l"/>
                <a:tab pos="3542665" algn="l"/>
                <a:tab pos="4725670" algn="l"/>
                <a:tab pos="5223510" algn="l"/>
                <a:tab pos="7044055" algn="l"/>
                <a:tab pos="7914005" algn="l"/>
              </a:tabLst>
            </a:pPr>
            <a:r>
              <a:rPr dirty="0" sz="2800" spc="-25">
                <a:latin typeface="Trebuchet MS"/>
                <a:cs typeface="Trebuchet MS"/>
              </a:rPr>
              <a:t>The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10">
                <a:latin typeface="Trebuchet MS"/>
                <a:cs typeface="Trebuchet MS"/>
              </a:rPr>
              <a:t>following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10">
                <a:latin typeface="Trebuchet MS"/>
                <a:cs typeface="Trebuchet MS"/>
              </a:rPr>
              <a:t>rules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10">
                <a:latin typeface="Trebuchet MS"/>
                <a:cs typeface="Trebuchet MS"/>
              </a:rPr>
              <a:t>known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25">
                <a:latin typeface="Trebuchet MS"/>
                <a:cs typeface="Trebuchet MS"/>
              </a:rPr>
              <a:t>as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35" i="1">
                <a:solidFill>
                  <a:srgbClr val="C00000"/>
                </a:solidFill>
                <a:latin typeface="Trebuchet MS"/>
                <a:cs typeface="Trebuchet MS"/>
              </a:rPr>
              <a:t>DeMorgan’s</a:t>
            </a:r>
            <a:r>
              <a:rPr dirty="0" sz="2800" i="1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800" spc="-20" i="1">
                <a:latin typeface="Trebuchet MS"/>
                <a:cs typeface="Trebuchet MS"/>
              </a:rPr>
              <a:t>Laws</a:t>
            </a:r>
            <a:r>
              <a:rPr dirty="0" sz="2800" i="1">
                <a:latin typeface="Trebuchet MS"/>
                <a:cs typeface="Trebuchet MS"/>
              </a:rPr>
              <a:t>	</a:t>
            </a:r>
            <a:r>
              <a:rPr dirty="0" sz="2800" spc="-25">
                <a:latin typeface="Trebuchet MS"/>
                <a:cs typeface="Trebuchet MS"/>
              </a:rPr>
              <a:t>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62169" y="1742058"/>
            <a:ext cx="3521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9995" algn="l"/>
                <a:tab pos="2376170" algn="l"/>
              </a:tabLst>
            </a:pPr>
            <a:r>
              <a:rPr dirty="0" sz="2800" spc="-10">
                <a:latin typeface="Trebuchet MS"/>
                <a:cs typeface="Trebuchet MS"/>
              </a:rPr>
              <a:t>useful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10">
                <a:latin typeface="Trebuchet MS"/>
                <a:cs typeface="Trebuchet MS"/>
              </a:rPr>
              <a:t>while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145">
                <a:latin typeface="Trebuchet MS"/>
                <a:cs typeface="Trebuchet MS"/>
              </a:rPr>
              <a:t>deriving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1040" y="1742058"/>
            <a:ext cx="4144010" cy="1760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51435">
              <a:lnSpc>
                <a:spcPct val="100000"/>
              </a:lnSpc>
              <a:spcBef>
                <a:spcPts val="95"/>
              </a:spcBef>
              <a:tabLst>
                <a:tab pos="2679700" algn="l"/>
                <a:tab pos="3630295" algn="l"/>
              </a:tabLst>
            </a:pPr>
            <a:r>
              <a:rPr dirty="0" sz="2800" spc="-10">
                <a:latin typeface="Trebuchet MS"/>
                <a:cs typeface="Trebuchet MS"/>
              </a:rPr>
              <a:t>complementary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20">
                <a:latin typeface="Trebuchet MS"/>
                <a:cs typeface="Trebuchet MS"/>
              </a:rPr>
              <a:t>sets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190">
                <a:latin typeface="Trebuchet MS"/>
                <a:cs typeface="Trebuchet MS"/>
              </a:rPr>
              <a:t>are </a:t>
            </a:r>
            <a:r>
              <a:rPr dirty="0" sz="2800" spc="-110">
                <a:latin typeface="Trebuchet MS"/>
                <a:cs typeface="Trebuchet MS"/>
              </a:rPr>
              <a:t>probabilities:</a:t>
            </a:r>
            <a:endParaRPr sz="2800">
              <a:latin typeface="Trebuchet MS"/>
              <a:cs typeface="Trebuchet MS"/>
            </a:endParaRPr>
          </a:p>
          <a:p>
            <a:pPr marL="1524000">
              <a:lnSpc>
                <a:spcPct val="100000"/>
              </a:lnSpc>
              <a:spcBef>
                <a:spcPts val="605"/>
              </a:spcBef>
            </a:pPr>
            <a:r>
              <a:rPr dirty="0" sz="2400" spc="65">
                <a:latin typeface="Trebuchet MS"/>
                <a:cs typeface="Trebuchet MS"/>
              </a:rPr>
              <a:t>(</a:t>
            </a:r>
            <a:r>
              <a:rPr dirty="0" sz="2400" spc="65" i="1">
                <a:latin typeface="Trebuchet MS"/>
                <a:cs typeface="Trebuchet MS"/>
              </a:rPr>
              <a:t>X</a:t>
            </a:r>
            <a:r>
              <a:rPr dirty="0" sz="2400" spc="-95" i="1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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Y</a:t>
            </a:r>
            <a:r>
              <a:rPr dirty="0" sz="2400">
                <a:latin typeface="Trebuchet MS"/>
                <a:cs typeface="Trebuchet MS"/>
              </a:rPr>
              <a:t>)</a:t>
            </a:r>
            <a:r>
              <a:rPr dirty="0" baseline="24305" sz="2400">
                <a:latin typeface="Trebuchet MS"/>
                <a:cs typeface="Trebuchet MS"/>
              </a:rPr>
              <a:t>C</a:t>
            </a:r>
            <a:r>
              <a:rPr dirty="0" baseline="24305" sz="2400" spc="24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200" i="1">
                <a:latin typeface="Trebuchet MS"/>
                <a:cs typeface="Trebuchet MS"/>
              </a:rPr>
              <a:t>X</a:t>
            </a:r>
            <a:r>
              <a:rPr dirty="0" baseline="24305" sz="2400" spc="300">
                <a:latin typeface="Trebuchet MS"/>
                <a:cs typeface="Trebuchet MS"/>
              </a:rPr>
              <a:t>C</a:t>
            </a:r>
            <a:r>
              <a:rPr dirty="0" baseline="24305" sz="2400" spc="240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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rebuchet MS"/>
                <a:cs typeface="Trebuchet MS"/>
              </a:rPr>
              <a:t>Y</a:t>
            </a:r>
            <a:r>
              <a:rPr dirty="0" baseline="24305" sz="2400" spc="-37">
                <a:latin typeface="Trebuchet MS"/>
                <a:cs typeface="Trebuchet MS"/>
              </a:rPr>
              <a:t>C</a:t>
            </a:r>
            <a:endParaRPr baseline="24305" sz="2400">
              <a:latin typeface="Trebuchet MS"/>
              <a:cs typeface="Trebuchet MS"/>
            </a:endParaRPr>
          </a:p>
          <a:p>
            <a:pPr marL="1607820">
              <a:lnSpc>
                <a:spcPct val="100000"/>
              </a:lnSpc>
              <a:spcBef>
                <a:spcPts val="575"/>
              </a:spcBef>
            </a:pPr>
            <a:r>
              <a:rPr dirty="0" sz="2400" spc="65">
                <a:latin typeface="Trebuchet MS"/>
                <a:cs typeface="Trebuchet MS"/>
              </a:rPr>
              <a:t>(</a:t>
            </a:r>
            <a:r>
              <a:rPr dirty="0" sz="2400" spc="65" i="1">
                <a:latin typeface="Trebuchet MS"/>
                <a:cs typeface="Trebuchet MS"/>
              </a:rPr>
              <a:t>X</a:t>
            </a:r>
            <a:r>
              <a:rPr dirty="0" sz="2400" spc="-95" i="1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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Y</a:t>
            </a:r>
            <a:r>
              <a:rPr dirty="0" sz="2400">
                <a:latin typeface="Trebuchet MS"/>
                <a:cs typeface="Trebuchet MS"/>
              </a:rPr>
              <a:t>)</a:t>
            </a:r>
            <a:r>
              <a:rPr dirty="0" baseline="24305" sz="2400">
                <a:latin typeface="Trebuchet MS"/>
                <a:cs typeface="Trebuchet MS"/>
              </a:rPr>
              <a:t>C</a:t>
            </a:r>
            <a:r>
              <a:rPr dirty="0" baseline="24305" sz="2400" spc="22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204" i="1">
                <a:latin typeface="Trebuchet MS"/>
                <a:cs typeface="Trebuchet MS"/>
              </a:rPr>
              <a:t>X</a:t>
            </a:r>
            <a:r>
              <a:rPr dirty="0" baseline="24305" sz="2400" spc="307">
                <a:latin typeface="Trebuchet MS"/>
                <a:cs typeface="Trebuchet MS"/>
              </a:rPr>
              <a:t>C</a:t>
            </a:r>
            <a:r>
              <a:rPr dirty="0" baseline="24305" sz="2400" spc="240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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rebuchet MS"/>
                <a:cs typeface="Trebuchet MS"/>
              </a:rPr>
              <a:t>Y</a:t>
            </a:r>
            <a:r>
              <a:rPr dirty="0" baseline="24305" sz="2400" spc="-37">
                <a:latin typeface="Trebuchet MS"/>
                <a:cs typeface="Trebuchet MS"/>
              </a:rPr>
              <a:t>C</a:t>
            </a:r>
            <a:endParaRPr baseline="24305"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0040" y="4046982"/>
            <a:ext cx="83915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1150620" algn="l"/>
                <a:tab pos="1720214" algn="l"/>
                <a:tab pos="2397125" algn="l"/>
                <a:tab pos="2906395" algn="l"/>
                <a:tab pos="3528060" algn="l"/>
                <a:tab pos="4162425" algn="l"/>
                <a:tab pos="6581775" algn="l"/>
                <a:tab pos="7665084" algn="l"/>
                <a:tab pos="8115934" algn="l"/>
              </a:tabLst>
            </a:pPr>
            <a:r>
              <a:rPr dirty="0" sz="2800" spc="-10">
                <a:latin typeface="Trebuchet MS"/>
                <a:cs typeface="Trebuchet MS"/>
              </a:rPr>
              <a:t>where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225" i="1">
                <a:latin typeface="Trebuchet MS"/>
                <a:cs typeface="Trebuchet MS"/>
              </a:rPr>
              <a:t>X</a:t>
            </a:r>
            <a:r>
              <a:rPr dirty="0" baseline="25525" sz="2775" spc="337">
                <a:latin typeface="Trebuchet MS"/>
                <a:cs typeface="Trebuchet MS"/>
              </a:rPr>
              <a:t>C</a:t>
            </a:r>
            <a:r>
              <a:rPr dirty="0" baseline="25525" sz="2775">
                <a:latin typeface="Trebuchet MS"/>
                <a:cs typeface="Trebuchet MS"/>
              </a:rPr>
              <a:t>	</a:t>
            </a:r>
            <a:r>
              <a:rPr dirty="0" sz="2800" spc="-25">
                <a:latin typeface="Trebuchet MS"/>
                <a:cs typeface="Trebuchet MS"/>
              </a:rPr>
              <a:t>and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25" i="1">
                <a:latin typeface="Trebuchet MS"/>
                <a:cs typeface="Trebuchet MS"/>
              </a:rPr>
              <a:t>Y</a:t>
            </a:r>
            <a:r>
              <a:rPr dirty="0" baseline="25525" sz="2775" spc="-37">
                <a:latin typeface="Trebuchet MS"/>
                <a:cs typeface="Trebuchet MS"/>
              </a:rPr>
              <a:t>C</a:t>
            </a:r>
            <a:r>
              <a:rPr dirty="0" baseline="25525" sz="2775">
                <a:latin typeface="Trebuchet MS"/>
                <a:cs typeface="Trebuchet MS"/>
              </a:rPr>
              <a:t>	</a:t>
            </a:r>
            <a:r>
              <a:rPr dirty="0" sz="2800" spc="-25">
                <a:latin typeface="Trebuchet MS"/>
                <a:cs typeface="Trebuchet MS"/>
              </a:rPr>
              <a:t>are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25">
                <a:latin typeface="Trebuchet MS"/>
                <a:cs typeface="Trebuchet MS"/>
              </a:rPr>
              <a:t>the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50">
                <a:latin typeface="Trebuchet MS"/>
                <a:cs typeface="Trebuchet MS"/>
              </a:rPr>
              <a:t>complementary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10">
                <a:latin typeface="Trebuchet MS"/>
                <a:cs typeface="Trebuchet MS"/>
              </a:rPr>
              <a:t>events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-25">
                <a:latin typeface="Trebuchet MS"/>
                <a:cs typeface="Trebuchet MS"/>
              </a:rPr>
              <a:t>of</a:t>
            </a:r>
            <a:r>
              <a:rPr dirty="0" sz="2800">
                <a:latin typeface="Trebuchet MS"/>
                <a:cs typeface="Trebuchet MS"/>
              </a:rPr>
              <a:t>	</a:t>
            </a:r>
            <a:r>
              <a:rPr dirty="0" sz="2800" spc="245" i="1">
                <a:latin typeface="Trebuchet MS"/>
                <a:cs typeface="Trebuchet MS"/>
              </a:rPr>
              <a:t>X</a:t>
            </a:r>
            <a:endParaRPr sz="2800">
              <a:latin typeface="Trebuchet MS"/>
              <a:cs typeface="Trebuchet MS"/>
            </a:endParaRPr>
          </a:p>
          <a:p>
            <a:pPr marL="76200">
              <a:lnSpc>
                <a:spcPct val="100000"/>
              </a:lnSpc>
            </a:pPr>
            <a:r>
              <a:rPr dirty="0" sz="2800" spc="-185">
                <a:latin typeface="Trebuchet MS"/>
                <a:cs typeface="Trebuchet MS"/>
              </a:rPr>
              <a:t>and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 spc="-335" i="1">
                <a:latin typeface="Trebuchet MS"/>
                <a:cs typeface="Trebuchet MS"/>
              </a:rPr>
              <a:t>Y</a:t>
            </a:r>
            <a:r>
              <a:rPr dirty="0" sz="2800" spc="-335">
                <a:latin typeface="Trebuchet MS"/>
                <a:cs typeface="Trebuchet MS"/>
              </a:rPr>
              <a:t>,</a:t>
            </a:r>
            <a:r>
              <a:rPr dirty="0" sz="2800" spc="-340"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respectively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452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95"/>
              </a:spcBef>
            </a:pPr>
            <a:r>
              <a:rPr dirty="0" sz="2800" spc="275"/>
              <a:t>Contd…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2732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Axioms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Probability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9977"/>
            <a:ext cx="8287384" cy="4123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Trebuchet MS"/>
                <a:cs typeface="Trebuchet MS"/>
              </a:rPr>
              <a:t>According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to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axiomatic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theory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probability,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70">
                <a:latin typeface="Trebuchet MS"/>
                <a:cs typeface="Trebuchet MS"/>
              </a:rPr>
              <a:t>event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E</a:t>
            </a:r>
            <a:r>
              <a:rPr dirty="0" sz="2400" spc="-35" i="1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satisfies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following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axioms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40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dirty="0" sz="2400" spc="-60">
                <a:latin typeface="Trebuchet MS"/>
                <a:cs typeface="Trebuchet MS"/>
              </a:rPr>
              <a:t>The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event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E</a:t>
            </a:r>
            <a:r>
              <a:rPr dirty="0" sz="2400" spc="-60" i="1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always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lies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between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0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1.</a:t>
            </a:r>
            <a:r>
              <a:rPr dirty="0" sz="2400" spc="7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That</a:t>
            </a:r>
            <a:r>
              <a:rPr dirty="0" sz="2400" spc="-60">
                <a:latin typeface="Trebuchet MS"/>
                <a:cs typeface="Trebuchet MS"/>
              </a:rPr>
              <a:t> is,</a:t>
            </a:r>
            <a:endParaRPr sz="2400">
              <a:latin typeface="Trebuchet MS"/>
              <a:cs typeface="Trebuchet MS"/>
            </a:endParaRPr>
          </a:p>
          <a:p>
            <a:pPr marL="527685">
              <a:lnSpc>
                <a:spcPct val="100000"/>
              </a:lnSpc>
              <a:spcBef>
                <a:spcPts val="15"/>
              </a:spcBef>
            </a:pPr>
            <a:r>
              <a:rPr dirty="0" sz="2400">
                <a:latin typeface="Trebuchet MS"/>
                <a:cs typeface="Trebuchet MS"/>
              </a:rPr>
              <a:t>0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140" i="1">
                <a:latin typeface="Trebuchet MS"/>
                <a:cs typeface="Trebuchet MS"/>
              </a:rPr>
              <a:t>P</a:t>
            </a:r>
            <a:r>
              <a:rPr dirty="0" sz="2400" spc="-140">
                <a:latin typeface="Trebuchet MS"/>
                <a:cs typeface="Trebuchet MS"/>
              </a:rPr>
              <a:t>(</a:t>
            </a:r>
            <a:r>
              <a:rPr dirty="0" sz="2400" spc="-140" i="1">
                <a:latin typeface="Trebuchet MS"/>
                <a:cs typeface="Trebuchet MS"/>
              </a:rPr>
              <a:t>E</a:t>
            </a:r>
            <a:r>
              <a:rPr dirty="0" sz="2400" spc="-140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25">
                <a:latin typeface="Symbol"/>
                <a:cs typeface="Symbol"/>
              </a:rPr>
              <a:t></a:t>
            </a:r>
            <a:r>
              <a:rPr dirty="0" sz="2400" spc="-25">
                <a:latin typeface="Trebuchet MS"/>
                <a:cs typeface="Trebuchet MS"/>
              </a:rPr>
              <a:t>1.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40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buAutoNum type="arabicPeriod" startAt="2"/>
              <a:tabLst>
                <a:tab pos="527685" algn="l"/>
              </a:tabLst>
            </a:pPr>
            <a:r>
              <a:rPr dirty="0" sz="2400" spc="-60">
                <a:latin typeface="Trebuchet MS"/>
                <a:cs typeface="Trebuchet MS"/>
              </a:rPr>
              <a:t>The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universal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set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S</a:t>
            </a:r>
            <a:r>
              <a:rPr dirty="0" sz="2400" spc="-55" i="1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1.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That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is,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135" i="1">
                <a:latin typeface="Trebuchet MS"/>
                <a:cs typeface="Trebuchet MS"/>
              </a:rPr>
              <a:t>P</a:t>
            </a:r>
            <a:r>
              <a:rPr dirty="0" sz="2400" spc="-135">
                <a:latin typeface="Trebuchet MS"/>
                <a:cs typeface="Trebuchet MS"/>
              </a:rPr>
              <a:t>(</a:t>
            </a:r>
            <a:r>
              <a:rPr dirty="0" sz="2400" spc="-135" i="1">
                <a:latin typeface="Trebuchet MS"/>
                <a:cs typeface="Trebuchet MS"/>
              </a:rPr>
              <a:t>S</a:t>
            </a:r>
            <a:r>
              <a:rPr dirty="0" sz="2400" spc="-135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65"/>
              </a:spcBef>
              <a:buAutoNum type="arabicPeriod" startAt="2"/>
            </a:pPr>
            <a:endParaRPr sz="2400">
              <a:latin typeface="Trebuchet MS"/>
              <a:cs typeface="Trebuchet MS"/>
            </a:endParaRPr>
          </a:p>
          <a:p>
            <a:pPr marL="527685" marR="852169" indent="-515620">
              <a:lnSpc>
                <a:spcPts val="2870"/>
              </a:lnSpc>
              <a:buAutoNum type="arabicPeriod" startAt="2"/>
              <a:tabLst>
                <a:tab pos="527685" algn="l"/>
              </a:tabLst>
            </a:pPr>
            <a:r>
              <a:rPr dirty="0" sz="2400" i="1">
                <a:latin typeface="Trebuchet MS"/>
                <a:cs typeface="Trebuchet MS"/>
              </a:rPr>
              <a:t>P</a:t>
            </a:r>
            <a:r>
              <a:rPr dirty="0" sz="2400">
                <a:latin typeface="Trebuchet MS"/>
                <a:cs typeface="Trebuchet MS"/>
              </a:rPr>
              <a:t>(</a:t>
            </a:r>
            <a:r>
              <a:rPr dirty="0" sz="2400" i="1">
                <a:latin typeface="Trebuchet MS"/>
                <a:cs typeface="Trebuchet MS"/>
              </a:rPr>
              <a:t>X</a:t>
            </a:r>
            <a:r>
              <a:rPr dirty="0" sz="2400" spc="-100" i="1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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170" i="1">
                <a:latin typeface="Trebuchet MS"/>
                <a:cs typeface="Trebuchet MS"/>
              </a:rPr>
              <a:t>Y</a:t>
            </a:r>
            <a:r>
              <a:rPr dirty="0" sz="2400" spc="-170">
                <a:latin typeface="Trebuchet MS"/>
                <a:cs typeface="Trebuchet MS"/>
              </a:rPr>
              <a:t>)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45" i="1">
                <a:latin typeface="Trebuchet MS"/>
                <a:cs typeface="Trebuchet MS"/>
              </a:rPr>
              <a:t>P</a:t>
            </a:r>
            <a:r>
              <a:rPr dirty="0" sz="2400" spc="-45">
                <a:latin typeface="Trebuchet MS"/>
                <a:cs typeface="Trebuchet MS"/>
              </a:rPr>
              <a:t>(</a:t>
            </a:r>
            <a:r>
              <a:rPr dirty="0" sz="2400" spc="-45" i="1">
                <a:latin typeface="Trebuchet MS"/>
                <a:cs typeface="Trebuchet MS"/>
              </a:rPr>
              <a:t>X</a:t>
            </a:r>
            <a:r>
              <a:rPr dirty="0" sz="2400" spc="-45">
                <a:latin typeface="Trebuchet MS"/>
                <a:cs typeface="Trebuchet MS"/>
              </a:rPr>
              <a:t>)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+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15" i="1">
                <a:latin typeface="Trebuchet MS"/>
                <a:cs typeface="Trebuchet MS"/>
              </a:rPr>
              <a:t>P</a:t>
            </a:r>
            <a:r>
              <a:rPr dirty="0" sz="2400" spc="-215">
                <a:latin typeface="Trebuchet MS"/>
                <a:cs typeface="Trebuchet MS"/>
              </a:rPr>
              <a:t>(</a:t>
            </a:r>
            <a:r>
              <a:rPr dirty="0" sz="2400" spc="-215" i="1">
                <a:latin typeface="Trebuchet MS"/>
                <a:cs typeface="Trebuchet MS"/>
              </a:rPr>
              <a:t>Y</a:t>
            </a:r>
            <a:r>
              <a:rPr dirty="0" sz="2400" spc="-215">
                <a:latin typeface="Trebuchet MS"/>
                <a:cs typeface="Trebuchet MS"/>
              </a:rPr>
              <a:t>),</a:t>
            </a:r>
            <a:r>
              <a:rPr dirty="0" sz="2400" spc="-32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where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250" i="1">
                <a:latin typeface="Trebuchet MS"/>
                <a:cs typeface="Trebuchet MS"/>
              </a:rPr>
              <a:t>X</a:t>
            </a:r>
            <a:r>
              <a:rPr dirty="0" sz="2400" spc="-65" i="1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15" i="1">
                <a:latin typeface="Trebuchet MS"/>
                <a:cs typeface="Trebuchet MS"/>
              </a:rPr>
              <a:t>Y</a:t>
            </a:r>
            <a:r>
              <a:rPr dirty="0" sz="2400" spc="-55" i="1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are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two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mutually </a:t>
            </a:r>
            <a:r>
              <a:rPr dirty="0" sz="2400" spc="-135">
                <a:latin typeface="Trebuchet MS"/>
                <a:cs typeface="Trebuchet MS"/>
              </a:rPr>
              <a:t>exclusive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events.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8440" y="702309"/>
            <a:ext cx="8750935" cy="4950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1600" marR="43053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elementary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rules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directly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deduced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original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three </a:t>
            </a:r>
            <a:r>
              <a:rPr dirty="0" sz="2000">
                <a:latin typeface="Calibri"/>
                <a:cs typeface="Calibri"/>
              </a:rPr>
              <a:t>axioms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probability,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theory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relationships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000">
              <a:latin typeface="Calibri"/>
              <a:cs typeface="Calibri"/>
            </a:endParaRPr>
          </a:p>
          <a:p>
            <a:pPr marL="101600" marR="93980" indent="248920">
              <a:lnSpc>
                <a:spcPct val="100000"/>
              </a:lnSpc>
              <a:buAutoNum type="arabicPeriod"/>
              <a:tabLst>
                <a:tab pos="350520" algn="l"/>
              </a:tabLst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complementary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written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A</a:t>
            </a:r>
            <a:r>
              <a:rPr dirty="0" baseline="25641" sz="195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given </a:t>
            </a:r>
            <a:r>
              <a:rPr dirty="0" sz="2000" spc="-25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Calibri"/>
              <a:buAutoNum type="arabicPeriod"/>
            </a:pPr>
            <a:endParaRPr sz="2000">
              <a:latin typeface="Calibri"/>
              <a:cs typeface="Calibri"/>
            </a:endParaRPr>
          </a:p>
          <a:p>
            <a:pPr marL="1016000">
              <a:lnSpc>
                <a:spcPct val="100000"/>
              </a:lnSpc>
            </a:pPr>
            <a:r>
              <a:rPr dirty="0" sz="2000" i="1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–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 i="1">
                <a:latin typeface="Calibri"/>
                <a:cs typeface="Calibri"/>
              </a:rPr>
              <a:t>P</a:t>
            </a:r>
            <a:r>
              <a:rPr dirty="0" sz="2000" spc="-20">
                <a:latin typeface="Calibri"/>
                <a:cs typeface="Calibri"/>
              </a:rPr>
              <a:t>(</a:t>
            </a:r>
            <a:r>
              <a:rPr dirty="0" sz="2000" spc="-20" i="1">
                <a:latin typeface="Calibri"/>
                <a:cs typeface="Calibri"/>
              </a:rPr>
              <a:t>A</a:t>
            </a:r>
            <a:r>
              <a:rPr dirty="0" baseline="25641" sz="1950" spc="-30">
                <a:latin typeface="Calibri"/>
                <a:cs typeface="Calibri"/>
              </a:rPr>
              <a:t>C</a:t>
            </a:r>
            <a:r>
              <a:rPr dirty="0" sz="2000" spc="-2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39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observing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fraudulent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transaction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e-</a:t>
            </a:r>
            <a:r>
              <a:rPr dirty="0" sz="2000" spc="-10">
                <a:latin typeface="Calibri"/>
                <a:cs typeface="Calibri"/>
              </a:rPr>
              <a:t>commerce</a:t>
            </a:r>
            <a:endParaRPr sz="20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portal,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A</a:t>
            </a:r>
            <a:r>
              <a:rPr dirty="0" baseline="25641" sz="1950">
                <a:latin typeface="Calibri"/>
                <a:cs typeface="Calibri"/>
              </a:rPr>
              <a:t>C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observing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genuine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transaction.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00">
              <a:latin typeface="Calibri"/>
              <a:cs typeface="Calibri"/>
            </a:endParaRPr>
          </a:p>
          <a:p>
            <a:pPr marL="350520" indent="-248920">
              <a:lnSpc>
                <a:spcPct val="100000"/>
              </a:lnSpc>
              <a:buAutoNum type="arabicPeriod" startAt="2"/>
              <a:tabLst>
                <a:tab pos="350520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empty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impossible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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zero: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000">
              <a:latin typeface="Calibri"/>
              <a:cs typeface="Calibri"/>
            </a:endParaRPr>
          </a:p>
          <a:p>
            <a:pPr algn="ctr" marR="601345">
              <a:lnSpc>
                <a:spcPct val="100000"/>
              </a:lnSpc>
            </a:pPr>
            <a:r>
              <a:rPr dirty="0" sz="2750" spc="65" i="1">
                <a:latin typeface="Times New Roman"/>
                <a:cs typeface="Times New Roman"/>
              </a:rPr>
              <a:t>P</a:t>
            </a:r>
            <a:r>
              <a:rPr dirty="0" sz="2750" spc="65">
                <a:latin typeface="Times New Roman"/>
                <a:cs typeface="Times New Roman"/>
              </a:rPr>
              <a:t>(</a:t>
            </a:r>
            <a:r>
              <a:rPr dirty="0" sz="2950" spc="65">
                <a:latin typeface="Symbol"/>
                <a:cs typeface="Symbol"/>
              </a:rPr>
              <a:t></a:t>
            </a:r>
            <a:r>
              <a:rPr dirty="0" sz="2750" spc="65">
                <a:latin typeface="Times New Roman"/>
                <a:cs typeface="Times New Roman"/>
              </a:rPr>
              <a:t>)</a:t>
            </a:r>
            <a:r>
              <a:rPr dirty="0" sz="2750" spc="114">
                <a:latin typeface="Times New Roman"/>
                <a:cs typeface="Times New Roman"/>
              </a:rPr>
              <a:t> </a:t>
            </a:r>
            <a:r>
              <a:rPr dirty="0" sz="2750">
                <a:latin typeface="Symbol"/>
                <a:cs typeface="Symbol"/>
              </a:rPr>
              <a:t>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 spc="-5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35507"/>
            <a:ext cx="798957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90" b="0">
                <a:solidFill>
                  <a:srgbClr val="000000"/>
                </a:solidFill>
                <a:latin typeface="Trebuchet MS"/>
                <a:cs typeface="Trebuchet MS"/>
              </a:rPr>
              <a:t>3.</a:t>
            </a:r>
            <a:r>
              <a:rPr dirty="0" sz="2000" spc="-2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55" b="0">
                <a:solidFill>
                  <a:srgbClr val="000000"/>
                </a:solidFill>
                <a:latin typeface="Trebuchet MS"/>
                <a:cs typeface="Trebuchet MS"/>
              </a:rPr>
              <a:t>If</a:t>
            </a:r>
            <a:r>
              <a:rPr dirty="0" sz="20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90" b="0">
                <a:solidFill>
                  <a:srgbClr val="000000"/>
                </a:solidFill>
                <a:latin typeface="Trebuchet MS"/>
                <a:cs typeface="Trebuchet MS"/>
              </a:rPr>
              <a:t>occurrence</a:t>
            </a:r>
            <a:r>
              <a:rPr dirty="0" sz="20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0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55" b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dirty="0" sz="20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40" b="0">
                <a:solidFill>
                  <a:srgbClr val="000000"/>
                </a:solidFill>
                <a:latin typeface="Trebuchet MS"/>
                <a:cs typeface="Trebuchet MS"/>
              </a:rPr>
              <a:t>event</a:t>
            </a:r>
            <a:r>
              <a:rPr dirty="0" sz="2000" spc="-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90" b="0" i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2000" spc="-35" b="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30" b="0">
                <a:solidFill>
                  <a:srgbClr val="000000"/>
                </a:solidFill>
                <a:latin typeface="Trebuchet MS"/>
                <a:cs typeface="Trebuchet MS"/>
              </a:rPr>
              <a:t>implies</a:t>
            </a:r>
            <a:r>
              <a:rPr dirty="0" sz="20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40" b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dirty="0" sz="20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55" b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dirty="0" sz="20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40" b="0">
                <a:solidFill>
                  <a:srgbClr val="000000"/>
                </a:solidFill>
                <a:latin typeface="Trebuchet MS"/>
                <a:cs typeface="Trebuchet MS"/>
              </a:rPr>
              <a:t>event</a:t>
            </a:r>
            <a:r>
              <a:rPr dirty="0" sz="2000" spc="-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30" b="0" i="1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dirty="0" sz="2000" spc="-25" b="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05" b="0">
                <a:solidFill>
                  <a:srgbClr val="000000"/>
                </a:solidFill>
                <a:latin typeface="Trebuchet MS"/>
                <a:cs typeface="Trebuchet MS"/>
              </a:rPr>
              <a:t>also</a:t>
            </a:r>
            <a:r>
              <a:rPr dirty="0" sz="20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05" b="0">
                <a:solidFill>
                  <a:srgbClr val="000000"/>
                </a:solidFill>
                <a:latin typeface="Trebuchet MS"/>
                <a:cs typeface="Trebuchet MS"/>
              </a:rPr>
              <a:t>occurs,</a:t>
            </a:r>
            <a:r>
              <a:rPr dirty="0" sz="2000" spc="-25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b="0">
                <a:solidFill>
                  <a:srgbClr val="000000"/>
                </a:solidFill>
                <a:latin typeface="Trebuchet MS"/>
                <a:cs typeface="Trebuchet MS"/>
              </a:rPr>
              <a:t>so</a:t>
            </a:r>
            <a:r>
              <a:rPr dirty="0" sz="2000" spc="-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40" b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dirty="0" sz="20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25" b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dirty="0" sz="2400" spc="-170" b="0">
                <a:solidFill>
                  <a:srgbClr val="000000"/>
                </a:solidFill>
                <a:latin typeface="Trebuchet MS"/>
                <a:cs typeface="Trebuchet MS"/>
              </a:rPr>
              <a:t>event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20" b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r>
              <a:rPr dirty="0" sz="20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90" b="0" i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2000" spc="-50" b="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85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20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204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20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95" b="0">
                <a:solidFill>
                  <a:srgbClr val="000000"/>
                </a:solidFill>
                <a:latin typeface="Trebuchet MS"/>
                <a:cs typeface="Trebuchet MS"/>
              </a:rPr>
              <a:t>subset</a:t>
            </a:r>
            <a:r>
              <a:rPr dirty="0" sz="20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0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40" b="0">
                <a:solidFill>
                  <a:srgbClr val="000000"/>
                </a:solidFill>
                <a:latin typeface="Trebuchet MS"/>
                <a:cs typeface="Trebuchet MS"/>
              </a:rPr>
              <a:t>event</a:t>
            </a:r>
            <a:r>
              <a:rPr dirty="0" sz="20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20" b="0">
                <a:solidFill>
                  <a:srgbClr val="000000"/>
                </a:solidFill>
                <a:latin typeface="Trebuchet MS"/>
                <a:cs typeface="Trebuchet MS"/>
              </a:rPr>
              <a:t>class</a:t>
            </a:r>
            <a:r>
              <a:rPr dirty="0" sz="20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225" b="0" i="1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dirty="0" sz="2000" spc="-225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000" spc="-2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0" b="0">
                <a:solidFill>
                  <a:srgbClr val="000000"/>
                </a:solidFill>
                <a:latin typeface="Trebuchet MS"/>
                <a:cs typeface="Trebuchet MS"/>
              </a:rPr>
              <a:t>then</a:t>
            </a:r>
            <a:r>
              <a:rPr dirty="0" sz="20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0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dirty="0" sz="2000" spc="-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000" spc="-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90" b="0" i="1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2000" spc="-50" b="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85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20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90" b="0">
                <a:solidFill>
                  <a:srgbClr val="000000"/>
                </a:solidFill>
                <a:latin typeface="Trebuchet MS"/>
                <a:cs typeface="Trebuchet MS"/>
              </a:rPr>
              <a:t>less</a:t>
            </a:r>
            <a:r>
              <a:rPr dirty="0" sz="20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40" b="0">
                <a:solidFill>
                  <a:srgbClr val="000000"/>
                </a:solidFill>
                <a:latin typeface="Trebuchet MS"/>
                <a:cs typeface="Trebuchet MS"/>
              </a:rPr>
              <a:t>than </a:t>
            </a:r>
            <a:r>
              <a:rPr dirty="0" sz="2000" b="0">
                <a:solidFill>
                  <a:srgbClr val="000000"/>
                </a:solidFill>
                <a:latin typeface="Trebuchet MS"/>
                <a:cs typeface="Trebuchet MS"/>
              </a:rPr>
              <a:t>or</a:t>
            </a:r>
            <a:r>
              <a:rPr dirty="0" sz="2000" spc="-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45" b="0">
                <a:solidFill>
                  <a:srgbClr val="000000"/>
                </a:solidFill>
                <a:latin typeface="Trebuchet MS"/>
                <a:cs typeface="Trebuchet MS"/>
              </a:rPr>
              <a:t>equal</a:t>
            </a:r>
            <a:r>
              <a:rPr dirty="0" sz="2000" spc="-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0" b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dirty="0" sz="20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2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000" spc="-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0" b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dirty="0" sz="2000" spc="-8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0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0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25" b="0" i="1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dirty="0" sz="2000" spc="-25" b="0">
                <a:solidFill>
                  <a:srgbClr val="000000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268231"/>
            <a:ext cx="7663180" cy="123698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2295525">
              <a:lnSpc>
                <a:spcPct val="100000"/>
              </a:lnSpc>
              <a:spcBef>
                <a:spcPts val="730"/>
              </a:spcBef>
            </a:pPr>
            <a:r>
              <a:rPr dirty="0" sz="1550" spc="365" i="1">
                <a:latin typeface="Times New Roman"/>
                <a:cs typeface="Times New Roman"/>
              </a:rPr>
              <a:t>P</a:t>
            </a:r>
            <a:r>
              <a:rPr dirty="0" sz="1550" spc="365">
                <a:latin typeface="Times New Roman"/>
                <a:cs typeface="Times New Roman"/>
              </a:rPr>
              <a:t>(</a:t>
            </a:r>
            <a:r>
              <a:rPr dirty="0" sz="1550" spc="-165">
                <a:latin typeface="Times New Roman"/>
                <a:cs typeface="Times New Roman"/>
              </a:rPr>
              <a:t> </a:t>
            </a:r>
            <a:r>
              <a:rPr dirty="0" sz="1550" spc="315" i="1">
                <a:latin typeface="Times New Roman"/>
                <a:cs typeface="Times New Roman"/>
              </a:rPr>
              <a:t>A</a:t>
            </a:r>
            <a:r>
              <a:rPr dirty="0" sz="1550" spc="315">
                <a:latin typeface="Times New Roman"/>
                <a:cs typeface="Times New Roman"/>
              </a:rPr>
              <a:t>)</a:t>
            </a:r>
            <a:r>
              <a:rPr dirty="0" sz="1550" spc="155">
                <a:latin typeface="Times New Roman"/>
                <a:cs typeface="Times New Roman"/>
              </a:rPr>
              <a:t> </a:t>
            </a:r>
            <a:r>
              <a:rPr dirty="0" sz="1550" spc="405">
                <a:latin typeface="Symbol"/>
                <a:cs typeface="Symbol"/>
              </a:rPr>
              <a:t></a:t>
            </a:r>
            <a:r>
              <a:rPr dirty="0" sz="1550" spc="254">
                <a:latin typeface="Times New Roman"/>
                <a:cs typeface="Times New Roman"/>
              </a:rPr>
              <a:t> </a:t>
            </a:r>
            <a:r>
              <a:rPr dirty="0" sz="1550" spc="375" i="1">
                <a:latin typeface="Times New Roman"/>
                <a:cs typeface="Times New Roman"/>
              </a:rPr>
              <a:t>P</a:t>
            </a:r>
            <a:r>
              <a:rPr dirty="0" sz="1550" spc="375">
                <a:latin typeface="Times New Roman"/>
                <a:cs typeface="Times New Roman"/>
              </a:rPr>
              <a:t>(</a:t>
            </a:r>
            <a:r>
              <a:rPr dirty="0" sz="1550" spc="375" i="1">
                <a:latin typeface="Times New Roman"/>
                <a:cs typeface="Times New Roman"/>
              </a:rPr>
              <a:t>B</a:t>
            </a:r>
            <a:r>
              <a:rPr dirty="0" sz="1550" spc="375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000" spc="-85">
                <a:latin typeface="Trebuchet MS"/>
                <a:cs typeface="Trebuchet MS"/>
              </a:rPr>
              <a:t>4.The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probability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either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events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90" i="1">
                <a:latin typeface="Trebuchet MS"/>
                <a:cs typeface="Trebuchet MS"/>
              </a:rPr>
              <a:t>A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 i="1">
                <a:latin typeface="Trebuchet MS"/>
                <a:cs typeface="Trebuchet MS"/>
              </a:rPr>
              <a:t>B</a:t>
            </a:r>
            <a:r>
              <a:rPr dirty="0" sz="2000" spc="-35" i="1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occur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both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occur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given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  <a:p>
            <a:pPr marL="2256155">
              <a:lnSpc>
                <a:spcPct val="100000"/>
              </a:lnSpc>
              <a:spcBef>
                <a:spcPts val="1875"/>
              </a:spcBef>
            </a:pPr>
            <a:r>
              <a:rPr dirty="0" sz="1650" i="1">
                <a:latin typeface="Times New Roman"/>
                <a:cs typeface="Times New Roman"/>
              </a:rPr>
              <a:t>P</a:t>
            </a:r>
            <a:r>
              <a:rPr dirty="0" sz="1650">
                <a:latin typeface="Times New Roman"/>
                <a:cs typeface="Times New Roman"/>
              </a:rPr>
              <a:t>(</a:t>
            </a:r>
            <a:r>
              <a:rPr dirty="0" sz="1650" spc="-155">
                <a:latin typeface="Times New Roman"/>
                <a:cs typeface="Times New Roman"/>
              </a:rPr>
              <a:t> </a:t>
            </a:r>
            <a:r>
              <a:rPr dirty="0" sz="1650" spc="50" i="1">
                <a:latin typeface="Times New Roman"/>
                <a:cs typeface="Times New Roman"/>
              </a:rPr>
              <a:t>A</a:t>
            </a:r>
            <a:r>
              <a:rPr dirty="0" sz="1650" spc="-145" i="1">
                <a:latin typeface="Times New Roman"/>
                <a:cs typeface="Times New Roman"/>
              </a:rPr>
              <a:t> </a:t>
            </a:r>
            <a:r>
              <a:rPr dirty="0" sz="1650" spc="75">
                <a:latin typeface="Symbol"/>
                <a:cs typeface="Symbol"/>
              </a:rPr>
              <a:t>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B</a:t>
            </a:r>
            <a:r>
              <a:rPr dirty="0" sz="1650">
                <a:latin typeface="Times New Roman"/>
                <a:cs typeface="Times New Roman"/>
              </a:rPr>
              <a:t>)</a:t>
            </a:r>
            <a:r>
              <a:rPr dirty="0" sz="1650" spc="90">
                <a:latin typeface="Times New Roman"/>
                <a:cs typeface="Times New Roman"/>
              </a:rPr>
              <a:t> </a:t>
            </a:r>
            <a:r>
              <a:rPr dirty="0" sz="1650" spc="50">
                <a:latin typeface="Symbol"/>
                <a:cs typeface="Symbol"/>
              </a:rPr>
              <a:t></a:t>
            </a:r>
            <a:r>
              <a:rPr dirty="0" sz="1650" spc="229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P</a:t>
            </a:r>
            <a:r>
              <a:rPr dirty="0" sz="1650">
                <a:latin typeface="Times New Roman"/>
                <a:cs typeface="Times New Roman"/>
              </a:rPr>
              <a:t>(</a:t>
            </a:r>
            <a:r>
              <a:rPr dirty="0" sz="1650" spc="-155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A</a:t>
            </a:r>
            <a:r>
              <a:rPr dirty="0" sz="1650">
                <a:latin typeface="Times New Roman"/>
                <a:cs typeface="Times New Roman"/>
              </a:rPr>
              <a:t>)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 spc="50">
                <a:latin typeface="Symbol"/>
                <a:cs typeface="Symbol"/>
              </a:rPr>
              <a:t></a:t>
            </a:r>
            <a:r>
              <a:rPr dirty="0" sz="1650" spc="120">
                <a:latin typeface="Times New Roman"/>
                <a:cs typeface="Times New Roman"/>
              </a:rPr>
              <a:t> </a:t>
            </a:r>
            <a:r>
              <a:rPr dirty="0" sz="1650" spc="80" i="1">
                <a:latin typeface="Times New Roman"/>
                <a:cs typeface="Times New Roman"/>
              </a:rPr>
              <a:t>P</a:t>
            </a:r>
            <a:r>
              <a:rPr dirty="0" sz="1650" spc="80">
                <a:latin typeface="Times New Roman"/>
                <a:cs typeface="Times New Roman"/>
              </a:rPr>
              <a:t>(</a:t>
            </a:r>
            <a:r>
              <a:rPr dirty="0" sz="1650" spc="80" i="1">
                <a:latin typeface="Times New Roman"/>
                <a:cs typeface="Times New Roman"/>
              </a:rPr>
              <a:t>B</a:t>
            </a:r>
            <a:r>
              <a:rPr dirty="0" sz="1650" spc="80">
                <a:latin typeface="Times New Roman"/>
                <a:cs typeface="Times New Roman"/>
              </a:rPr>
              <a:t>)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50">
                <a:latin typeface="Symbol"/>
                <a:cs typeface="Symbol"/>
              </a:rPr>
              <a:t></a:t>
            </a:r>
            <a:r>
              <a:rPr dirty="0" sz="1650" spc="105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P</a:t>
            </a:r>
            <a:r>
              <a:rPr dirty="0" sz="1650">
                <a:latin typeface="Times New Roman"/>
                <a:cs typeface="Times New Roman"/>
              </a:rPr>
              <a:t>(</a:t>
            </a:r>
            <a:r>
              <a:rPr dirty="0" sz="1650" spc="-150">
                <a:latin typeface="Times New Roman"/>
                <a:cs typeface="Times New Roman"/>
              </a:rPr>
              <a:t> </a:t>
            </a:r>
            <a:r>
              <a:rPr dirty="0" sz="1650" spc="50" i="1">
                <a:latin typeface="Times New Roman"/>
                <a:cs typeface="Times New Roman"/>
              </a:rPr>
              <a:t>A</a:t>
            </a:r>
            <a:r>
              <a:rPr dirty="0" sz="1650" spc="-145" i="1">
                <a:latin typeface="Times New Roman"/>
                <a:cs typeface="Times New Roman"/>
              </a:rPr>
              <a:t> </a:t>
            </a:r>
            <a:r>
              <a:rPr dirty="0" sz="1650" spc="75">
                <a:latin typeface="Symbol"/>
                <a:cs typeface="Symbol"/>
              </a:rPr>
              <a:t></a:t>
            </a:r>
            <a:r>
              <a:rPr dirty="0" sz="1650">
                <a:latin typeface="Times New Roman"/>
                <a:cs typeface="Times New Roman"/>
              </a:rPr>
              <a:t> </a:t>
            </a:r>
            <a:r>
              <a:rPr dirty="0" sz="1650" spc="-25" i="1">
                <a:latin typeface="Times New Roman"/>
                <a:cs typeface="Times New Roman"/>
              </a:rPr>
              <a:t>B</a:t>
            </a:r>
            <a:r>
              <a:rPr dirty="0" sz="1650" spc="-25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562350"/>
            <a:ext cx="7198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23050" algn="l"/>
              </a:tabLst>
            </a:pPr>
            <a:r>
              <a:rPr dirty="0" sz="2000" spc="-190">
                <a:latin typeface="Trebuchet MS"/>
                <a:cs typeface="Trebuchet MS"/>
              </a:rPr>
              <a:t>5.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If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90" i="1">
                <a:latin typeface="Trebuchet MS"/>
                <a:cs typeface="Trebuchet MS"/>
              </a:rPr>
              <a:t>A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0" i="1">
                <a:latin typeface="Trebuchet MS"/>
                <a:cs typeface="Trebuchet MS"/>
              </a:rPr>
              <a:t>B</a:t>
            </a:r>
            <a:r>
              <a:rPr dirty="0" sz="2000" spc="-35" i="1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mutually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exclusive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events,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so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that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305">
                <a:latin typeface="Trebuchet MS"/>
                <a:cs typeface="Trebuchet MS"/>
              </a:rPr>
              <a:t>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then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540" y="4124105"/>
            <a:ext cx="7615555" cy="117157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2303780">
              <a:lnSpc>
                <a:spcPct val="100000"/>
              </a:lnSpc>
              <a:spcBef>
                <a:spcPts val="1135"/>
              </a:spcBef>
            </a:pPr>
            <a:r>
              <a:rPr dirty="0" sz="1650" spc="85" i="1">
                <a:latin typeface="Times New Roman"/>
                <a:cs typeface="Times New Roman"/>
              </a:rPr>
              <a:t>P</a:t>
            </a:r>
            <a:r>
              <a:rPr dirty="0" sz="1650" spc="85">
                <a:latin typeface="Times New Roman"/>
                <a:cs typeface="Times New Roman"/>
              </a:rPr>
              <a:t>(</a:t>
            </a:r>
            <a:r>
              <a:rPr dirty="0" sz="1650" spc="-165">
                <a:latin typeface="Times New Roman"/>
                <a:cs typeface="Times New Roman"/>
              </a:rPr>
              <a:t> </a:t>
            </a:r>
            <a:r>
              <a:rPr dirty="0" sz="1650" spc="90" i="1">
                <a:latin typeface="Times New Roman"/>
                <a:cs typeface="Times New Roman"/>
              </a:rPr>
              <a:t>A</a:t>
            </a:r>
            <a:r>
              <a:rPr dirty="0" sz="1650" spc="-155" i="1">
                <a:latin typeface="Times New Roman"/>
                <a:cs typeface="Times New Roman"/>
              </a:rPr>
              <a:t> </a:t>
            </a:r>
            <a:r>
              <a:rPr dirty="0" sz="1650" spc="125">
                <a:latin typeface="Symbol"/>
                <a:cs typeface="Symbol"/>
              </a:rPr>
              <a:t>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 spc="80" i="1">
                <a:latin typeface="Times New Roman"/>
                <a:cs typeface="Times New Roman"/>
              </a:rPr>
              <a:t>B</a:t>
            </a:r>
            <a:r>
              <a:rPr dirty="0" sz="1650" spc="80">
                <a:latin typeface="Times New Roman"/>
                <a:cs typeface="Times New Roman"/>
              </a:rPr>
              <a:t>)</a:t>
            </a:r>
            <a:r>
              <a:rPr dirty="0" sz="1650" spc="75">
                <a:latin typeface="Times New Roman"/>
                <a:cs typeface="Times New Roman"/>
              </a:rPr>
              <a:t> </a:t>
            </a:r>
            <a:r>
              <a:rPr dirty="0" sz="1650" spc="90">
                <a:latin typeface="Symbol"/>
                <a:cs typeface="Symbol"/>
              </a:rPr>
              <a:t></a:t>
            </a:r>
            <a:r>
              <a:rPr dirty="0" sz="1650" spc="204">
                <a:latin typeface="Times New Roman"/>
                <a:cs typeface="Times New Roman"/>
              </a:rPr>
              <a:t> </a:t>
            </a:r>
            <a:r>
              <a:rPr dirty="0" sz="1650" spc="85" i="1">
                <a:latin typeface="Times New Roman"/>
                <a:cs typeface="Times New Roman"/>
              </a:rPr>
              <a:t>P</a:t>
            </a:r>
            <a:r>
              <a:rPr dirty="0" sz="1650" spc="85">
                <a:latin typeface="Times New Roman"/>
                <a:cs typeface="Times New Roman"/>
              </a:rPr>
              <a:t>(</a:t>
            </a:r>
            <a:r>
              <a:rPr dirty="0" sz="1650" spc="-165">
                <a:latin typeface="Times New Roman"/>
                <a:cs typeface="Times New Roman"/>
              </a:rPr>
              <a:t> </a:t>
            </a:r>
            <a:r>
              <a:rPr dirty="0" sz="1650" spc="55" i="1">
                <a:latin typeface="Times New Roman"/>
                <a:cs typeface="Times New Roman"/>
              </a:rPr>
              <a:t>A</a:t>
            </a:r>
            <a:r>
              <a:rPr dirty="0" sz="1650" spc="55">
                <a:latin typeface="Times New Roman"/>
                <a:cs typeface="Times New Roman"/>
              </a:rPr>
              <a:t>)</a:t>
            </a:r>
            <a:r>
              <a:rPr dirty="0" sz="1650" spc="-35">
                <a:latin typeface="Times New Roman"/>
                <a:cs typeface="Times New Roman"/>
              </a:rPr>
              <a:t> </a:t>
            </a:r>
            <a:r>
              <a:rPr dirty="0" sz="1650" spc="90">
                <a:latin typeface="Symbol"/>
                <a:cs typeface="Symbol"/>
              </a:rPr>
              <a:t></a:t>
            </a:r>
            <a:r>
              <a:rPr dirty="0" sz="1650" spc="95">
                <a:latin typeface="Times New Roman"/>
                <a:cs typeface="Times New Roman"/>
              </a:rPr>
              <a:t> </a:t>
            </a:r>
            <a:r>
              <a:rPr dirty="0" sz="1650" spc="95" i="1">
                <a:latin typeface="Times New Roman"/>
                <a:cs typeface="Times New Roman"/>
              </a:rPr>
              <a:t>P</a:t>
            </a:r>
            <a:r>
              <a:rPr dirty="0" sz="1650" spc="95">
                <a:latin typeface="Times New Roman"/>
                <a:cs typeface="Times New Roman"/>
              </a:rPr>
              <a:t>(</a:t>
            </a:r>
            <a:r>
              <a:rPr dirty="0" sz="1650" spc="95" i="1">
                <a:latin typeface="Times New Roman"/>
                <a:cs typeface="Times New Roman"/>
              </a:rPr>
              <a:t>B</a:t>
            </a:r>
            <a:r>
              <a:rPr dirty="0" sz="1650" spc="95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1205"/>
              </a:spcBef>
            </a:pPr>
            <a:r>
              <a:rPr dirty="0" sz="2000" spc="-190">
                <a:latin typeface="Trebuchet MS"/>
                <a:cs typeface="Trebuchet MS"/>
              </a:rPr>
              <a:t>6.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If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80" i="1">
                <a:latin typeface="Trebuchet MS"/>
                <a:cs typeface="Trebuchet MS"/>
              </a:rPr>
              <a:t>A</a:t>
            </a:r>
            <a:r>
              <a:rPr dirty="0" baseline="-21367" sz="1950" spc="-270">
                <a:latin typeface="Trebuchet MS"/>
                <a:cs typeface="Trebuchet MS"/>
              </a:rPr>
              <a:t>1</a:t>
            </a:r>
            <a:r>
              <a:rPr dirty="0" sz="2000" spc="-180">
                <a:latin typeface="Trebuchet MS"/>
                <a:cs typeface="Trebuchet MS"/>
              </a:rPr>
              <a:t>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180" i="1">
                <a:latin typeface="Trebuchet MS"/>
                <a:cs typeface="Trebuchet MS"/>
              </a:rPr>
              <a:t>A</a:t>
            </a:r>
            <a:r>
              <a:rPr dirty="0" baseline="-21367" sz="1950" spc="-270">
                <a:latin typeface="Trebuchet MS"/>
                <a:cs typeface="Trebuchet MS"/>
              </a:rPr>
              <a:t>2</a:t>
            </a:r>
            <a:r>
              <a:rPr dirty="0" sz="2000" spc="-180">
                <a:latin typeface="Trebuchet MS"/>
                <a:cs typeface="Trebuchet MS"/>
              </a:rPr>
              <a:t>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…,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55" i="1">
                <a:latin typeface="Trebuchet MS"/>
                <a:cs typeface="Trebuchet MS"/>
              </a:rPr>
              <a:t>A</a:t>
            </a:r>
            <a:r>
              <a:rPr dirty="0" baseline="-21367" sz="1950" spc="-82" i="1">
                <a:latin typeface="Trebuchet MS"/>
                <a:cs typeface="Trebuchet MS"/>
              </a:rPr>
              <a:t>n</a:t>
            </a:r>
            <a:r>
              <a:rPr dirty="0" baseline="-21367" sz="1950" spc="225" i="1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are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60" i="1">
                <a:latin typeface="Trebuchet MS"/>
                <a:cs typeface="Trebuchet MS"/>
              </a:rPr>
              <a:t>n</a:t>
            </a:r>
            <a:r>
              <a:rPr dirty="0" sz="2000" spc="-50" i="1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events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form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partition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sample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space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90" i="1">
                <a:latin typeface="Trebuchet MS"/>
                <a:cs typeface="Trebuchet MS"/>
              </a:rPr>
              <a:t>S</a:t>
            </a:r>
            <a:r>
              <a:rPr dirty="0" sz="2000" spc="-190">
                <a:latin typeface="Trebuchet MS"/>
                <a:cs typeface="Trebuchet MS"/>
              </a:rPr>
              <a:t>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then </a:t>
            </a:r>
            <a:r>
              <a:rPr dirty="0" sz="2000" spc="-100">
                <a:latin typeface="Trebuchet MS"/>
                <a:cs typeface="Trebuchet MS"/>
              </a:rPr>
              <a:t>their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probabilities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must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add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up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1: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50214" y="3593160"/>
            <a:ext cx="117221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i="1">
                <a:latin typeface="Times New Roman"/>
                <a:cs typeface="Times New Roman"/>
              </a:rPr>
              <a:t>P</a:t>
            </a:r>
            <a:r>
              <a:rPr dirty="0" sz="1650">
                <a:latin typeface="Times New Roman"/>
                <a:cs typeface="Times New Roman"/>
              </a:rPr>
              <a:t>(</a:t>
            </a:r>
            <a:r>
              <a:rPr dirty="0" sz="1650" spc="-165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A</a:t>
            </a:r>
            <a:r>
              <a:rPr dirty="0" sz="1650" spc="-155" i="1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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 i="1">
                <a:latin typeface="Times New Roman"/>
                <a:cs typeface="Times New Roman"/>
              </a:rPr>
              <a:t>B</a:t>
            </a:r>
            <a:r>
              <a:rPr dirty="0" sz="1650">
                <a:latin typeface="Times New Roman"/>
                <a:cs typeface="Times New Roman"/>
              </a:rPr>
              <a:t>)</a:t>
            </a:r>
            <a:r>
              <a:rPr dirty="0" sz="1650" spc="70">
                <a:latin typeface="Times New Roman"/>
                <a:cs typeface="Times New Roman"/>
              </a:rPr>
              <a:t> </a:t>
            </a:r>
            <a:r>
              <a:rPr dirty="0" sz="1650">
                <a:latin typeface="Symbol"/>
                <a:cs typeface="Symbol"/>
              </a:rPr>
              <a:t></a:t>
            </a:r>
            <a:r>
              <a:rPr dirty="0" sz="1650" spc="45">
                <a:latin typeface="Times New Roman"/>
                <a:cs typeface="Times New Roman"/>
              </a:rPr>
              <a:t> </a:t>
            </a:r>
            <a:r>
              <a:rPr dirty="0" sz="1650" spc="-5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81698" y="5542984"/>
            <a:ext cx="73660" cy="163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 spc="-50" i="1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38862" y="5528724"/>
            <a:ext cx="2827020" cy="56451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45"/>
              </a:spcBef>
              <a:tabLst>
                <a:tab pos="1280795" algn="l"/>
              </a:tabLst>
            </a:pPr>
            <a:r>
              <a:rPr dirty="0" sz="1550" spc="-135" i="1">
                <a:latin typeface="Times New Roman"/>
                <a:cs typeface="Times New Roman"/>
              </a:rPr>
              <a:t>P</a:t>
            </a:r>
            <a:r>
              <a:rPr dirty="0" sz="1550" spc="-135">
                <a:latin typeface="Times New Roman"/>
                <a:cs typeface="Times New Roman"/>
              </a:rPr>
              <a:t>(</a:t>
            </a:r>
            <a:r>
              <a:rPr dirty="0" sz="1550" spc="-135" i="1">
                <a:latin typeface="Times New Roman"/>
                <a:cs typeface="Times New Roman"/>
              </a:rPr>
              <a:t>A</a:t>
            </a:r>
            <a:r>
              <a:rPr dirty="0" baseline="-24691" sz="1350" spc="-202">
                <a:latin typeface="Times New Roman"/>
                <a:cs typeface="Times New Roman"/>
              </a:rPr>
              <a:t>1</a:t>
            </a:r>
            <a:r>
              <a:rPr dirty="0" baseline="-24691" sz="1350" spc="-187">
                <a:latin typeface="Times New Roman"/>
                <a:cs typeface="Times New Roman"/>
              </a:rPr>
              <a:t> </a:t>
            </a:r>
            <a:r>
              <a:rPr dirty="0" sz="1550" spc="-85">
                <a:latin typeface="Times New Roman"/>
                <a:cs typeface="Times New Roman"/>
              </a:rPr>
              <a:t>)</a:t>
            </a:r>
            <a:r>
              <a:rPr dirty="0" sz="1550" spc="-120">
                <a:latin typeface="Times New Roman"/>
                <a:cs typeface="Times New Roman"/>
              </a:rPr>
              <a:t> </a:t>
            </a:r>
            <a:r>
              <a:rPr dirty="0" sz="1550" spc="-145">
                <a:latin typeface="Symbol"/>
                <a:cs typeface="Symbol"/>
              </a:rPr>
              <a:t></a:t>
            </a:r>
            <a:r>
              <a:rPr dirty="0" sz="1550" spc="-65">
                <a:latin typeface="Times New Roman"/>
                <a:cs typeface="Times New Roman"/>
              </a:rPr>
              <a:t> </a:t>
            </a:r>
            <a:r>
              <a:rPr dirty="0" sz="1550" spc="-110" i="1">
                <a:latin typeface="Times New Roman"/>
                <a:cs typeface="Times New Roman"/>
              </a:rPr>
              <a:t>P</a:t>
            </a:r>
            <a:r>
              <a:rPr dirty="0" sz="1550" spc="-110">
                <a:latin typeface="Times New Roman"/>
                <a:cs typeface="Times New Roman"/>
              </a:rPr>
              <a:t>(</a:t>
            </a:r>
            <a:r>
              <a:rPr dirty="0" sz="1550" spc="-110" i="1">
                <a:latin typeface="Times New Roman"/>
                <a:cs typeface="Times New Roman"/>
              </a:rPr>
              <a:t>A</a:t>
            </a:r>
            <a:r>
              <a:rPr dirty="0" baseline="-24691" sz="1350" spc="-165">
                <a:latin typeface="Times New Roman"/>
                <a:cs typeface="Times New Roman"/>
              </a:rPr>
              <a:t>2</a:t>
            </a:r>
            <a:r>
              <a:rPr dirty="0" baseline="-24691" sz="1350" spc="-82">
                <a:latin typeface="Times New Roman"/>
                <a:cs typeface="Times New Roman"/>
              </a:rPr>
              <a:t> </a:t>
            </a:r>
            <a:r>
              <a:rPr dirty="0" sz="1550" spc="-85">
                <a:latin typeface="Times New Roman"/>
                <a:cs typeface="Times New Roman"/>
              </a:rPr>
              <a:t>)</a:t>
            </a:r>
            <a:r>
              <a:rPr dirty="0" sz="1550" spc="-125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Symbol"/>
                <a:cs typeface="Symbol"/>
              </a:rPr>
              <a:t>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-145">
                <a:latin typeface="Symbol"/>
                <a:cs typeface="Symbol"/>
              </a:rPr>
              <a:t></a:t>
            </a:r>
            <a:r>
              <a:rPr dirty="0" sz="1550" spc="-70">
                <a:latin typeface="Times New Roman"/>
                <a:cs typeface="Times New Roman"/>
              </a:rPr>
              <a:t> </a:t>
            </a:r>
            <a:r>
              <a:rPr dirty="0" sz="1550" spc="-85" i="1">
                <a:latin typeface="Times New Roman"/>
                <a:cs typeface="Times New Roman"/>
              </a:rPr>
              <a:t>P</a:t>
            </a:r>
            <a:r>
              <a:rPr dirty="0" sz="1550" spc="-85">
                <a:latin typeface="Times New Roman"/>
                <a:cs typeface="Times New Roman"/>
              </a:rPr>
              <a:t>(</a:t>
            </a:r>
            <a:r>
              <a:rPr dirty="0" sz="1550" spc="-85" i="1">
                <a:latin typeface="Times New Roman"/>
                <a:cs typeface="Times New Roman"/>
              </a:rPr>
              <a:t>A</a:t>
            </a:r>
            <a:r>
              <a:rPr dirty="0" sz="1550" spc="-245" i="1">
                <a:latin typeface="Times New Roman"/>
                <a:cs typeface="Times New Roman"/>
              </a:rPr>
              <a:t> </a:t>
            </a:r>
            <a:r>
              <a:rPr dirty="0" baseline="-24691" sz="1350" spc="-120" i="1">
                <a:latin typeface="Times New Roman"/>
                <a:cs typeface="Times New Roman"/>
              </a:rPr>
              <a:t>n</a:t>
            </a:r>
            <a:r>
              <a:rPr dirty="0" baseline="-24691" sz="1350" spc="-142" i="1">
                <a:latin typeface="Times New Roman"/>
                <a:cs typeface="Times New Roman"/>
              </a:rPr>
              <a:t> </a:t>
            </a:r>
            <a:r>
              <a:rPr dirty="0" sz="1550" spc="-80">
                <a:latin typeface="Times New Roman"/>
                <a:cs typeface="Times New Roman"/>
              </a:rPr>
              <a:t>)</a:t>
            </a:r>
            <a:r>
              <a:rPr dirty="0" sz="1550" spc="-75">
                <a:latin typeface="Times New Roman"/>
                <a:cs typeface="Times New Roman"/>
              </a:rPr>
              <a:t> </a:t>
            </a:r>
            <a:r>
              <a:rPr dirty="0" sz="1550" spc="-145">
                <a:latin typeface="Symbol"/>
                <a:cs typeface="Symbol"/>
              </a:rPr>
              <a:t></a:t>
            </a:r>
            <a:r>
              <a:rPr dirty="0" sz="1550" spc="-85">
                <a:latin typeface="Times New Roman"/>
                <a:cs typeface="Times New Roman"/>
              </a:rPr>
              <a:t> </a:t>
            </a:r>
            <a:r>
              <a:rPr dirty="0" baseline="-8274" sz="3525" spc="-165">
                <a:latin typeface="Symbol"/>
                <a:cs typeface="Symbol"/>
              </a:rPr>
              <a:t></a:t>
            </a:r>
            <a:r>
              <a:rPr dirty="0" sz="1550" spc="-110" i="1">
                <a:latin typeface="Times New Roman"/>
                <a:cs typeface="Times New Roman"/>
              </a:rPr>
              <a:t>P</a:t>
            </a:r>
            <a:r>
              <a:rPr dirty="0" sz="1550" spc="-110">
                <a:latin typeface="Times New Roman"/>
                <a:cs typeface="Times New Roman"/>
              </a:rPr>
              <a:t>(</a:t>
            </a:r>
            <a:r>
              <a:rPr dirty="0" sz="1550" spc="-110" i="1">
                <a:latin typeface="Times New Roman"/>
                <a:cs typeface="Times New Roman"/>
              </a:rPr>
              <a:t>A</a:t>
            </a:r>
            <a:r>
              <a:rPr dirty="0" baseline="-24691" sz="1350" spc="-165" i="1">
                <a:latin typeface="Times New Roman"/>
                <a:cs typeface="Times New Roman"/>
              </a:rPr>
              <a:t>i</a:t>
            </a:r>
            <a:r>
              <a:rPr dirty="0" baseline="-24691" sz="1350" spc="-60" i="1">
                <a:latin typeface="Times New Roman"/>
                <a:cs typeface="Times New Roman"/>
              </a:rPr>
              <a:t> </a:t>
            </a:r>
            <a:r>
              <a:rPr dirty="0" sz="1550" spc="-80">
                <a:latin typeface="Times New Roman"/>
                <a:cs typeface="Times New Roman"/>
              </a:rPr>
              <a:t>)</a:t>
            </a:r>
            <a:r>
              <a:rPr dirty="0" sz="1550" spc="-70">
                <a:latin typeface="Times New Roman"/>
                <a:cs typeface="Times New Roman"/>
              </a:rPr>
              <a:t> </a:t>
            </a:r>
            <a:r>
              <a:rPr dirty="0" sz="1550" spc="-145">
                <a:latin typeface="Symbol"/>
                <a:cs typeface="Symbol"/>
              </a:rPr>
              <a:t></a:t>
            </a:r>
            <a:r>
              <a:rPr dirty="0" sz="1550" spc="-235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  <a:p>
            <a:pPr algn="r" marR="670560">
              <a:lnSpc>
                <a:spcPct val="100000"/>
              </a:lnSpc>
              <a:spcBef>
                <a:spcPts val="95"/>
              </a:spcBef>
            </a:pPr>
            <a:r>
              <a:rPr dirty="0" sz="900" spc="-25" i="1">
                <a:latin typeface="Times New Roman"/>
                <a:cs typeface="Times New Roman"/>
              </a:rPr>
              <a:t>i</a:t>
            </a:r>
            <a:r>
              <a:rPr dirty="0" sz="900" spc="-25">
                <a:latin typeface="Symbol"/>
                <a:cs typeface="Symbol"/>
              </a:rPr>
              <a:t></a:t>
            </a:r>
            <a:r>
              <a:rPr dirty="0" sz="900" spc="-25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573" y="5642817"/>
            <a:ext cx="656480" cy="342198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232030" y="4055974"/>
            <a:ext cx="4312285" cy="0"/>
          </a:xfrm>
          <a:custGeom>
            <a:avLst/>
            <a:gdLst/>
            <a:ahLst/>
            <a:cxnLst/>
            <a:rect l="l" t="t" r="r" b="b"/>
            <a:pathLst>
              <a:path w="4312284" h="0">
                <a:moveTo>
                  <a:pt x="0" y="0"/>
                </a:moveTo>
                <a:lnTo>
                  <a:pt x="4311839" y="0"/>
                </a:lnTo>
              </a:path>
            </a:pathLst>
          </a:custGeom>
          <a:ln w="188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10540" y="681990"/>
            <a:ext cx="8122284" cy="38849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5"/>
              </a:spcBef>
            </a:pPr>
            <a:r>
              <a:rPr dirty="0" sz="2800" spc="300" b="1">
                <a:solidFill>
                  <a:srgbClr val="C00000"/>
                </a:solidFill>
                <a:latin typeface="Cambria"/>
                <a:cs typeface="Cambria"/>
              </a:rPr>
              <a:t>Joint</a:t>
            </a:r>
            <a:r>
              <a:rPr dirty="0" sz="2800" spc="34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90" b="1">
                <a:solidFill>
                  <a:srgbClr val="C00000"/>
                </a:solidFill>
                <a:latin typeface="Cambria"/>
                <a:cs typeface="Cambria"/>
              </a:rPr>
              <a:t>Probability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Cambria"/>
              <a:cs typeface="Cambria"/>
            </a:endParaRPr>
          </a:p>
          <a:p>
            <a:pPr marL="381000" marR="30480" indent="-342900">
              <a:lnSpc>
                <a:spcPct val="100000"/>
              </a:lnSpc>
              <a:buFont typeface="Arial MT"/>
              <a:buChar char="•"/>
              <a:tabLst>
                <a:tab pos="381000" algn="l"/>
              </a:tabLst>
            </a:pPr>
            <a:r>
              <a:rPr dirty="0" sz="2800" spc="-25">
                <a:latin typeface="Trebuchet MS"/>
                <a:cs typeface="Trebuchet MS"/>
              </a:rPr>
              <a:t>Let</a:t>
            </a:r>
            <a:r>
              <a:rPr dirty="0" sz="2800" spc="-114">
                <a:latin typeface="Trebuchet MS"/>
                <a:cs typeface="Trebuchet MS"/>
              </a:rPr>
              <a:t> </a:t>
            </a:r>
            <a:r>
              <a:rPr dirty="0" sz="2800" spc="-260" i="1">
                <a:latin typeface="Trebuchet MS"/>
                <a:cs typeface="Trebuchet MS"/>
              </a:rPr>
              <a:t>A</a:t>
            </a:r>
            <a:r>
              <a:rPr dirty="0" sz="2800" spc="50" i="1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and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i="1">
                <a:latin typeface="Trebuchet MS"/>
                <a:cs typeface="Trebuchet MS"/>
              </a:rPr>
              <a:t>B</a:t>
            </a:r>
            <a:r>
              <a:rPr dirty="0" sz="2800" spc="35" i="1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be</a:t>
            </a:r>
            <a:r>
              <a:rPr dirty="0" sz="2800" spc="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two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events</a:t>
            </a:r>
            <a:r>
              <a:rPr dirty="0" sz="2800" spc="4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in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 spc="-295">
                <a:latin typeface="Trebuchet MS"/>
                <a:cs typeface="Trebuchet MS"/>
              </a:rPr>
              <a:t>a</a:t>
            </a:r>
            <a:r>
              <a:rPr dirty="0" sz="2800" spc="85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sample</a:t>
            </a:r>
            <a:r>
              <a:rPr dirty="0" sz="2800" spc="40">
                <a:latin typeface="Trebuchet MS"/>
                <a:cs typeface="Trebuchet MS"/>
              </a:rPr>
              <a:t> </a:t>
            </a:r>
            <a:r>
              <a:rPr dirty="0" sz="2800" spc="-215">
                <a:latin typeface="Trebuchet MS"/>
                <a:cs typeface="Trebuchet MS"/>
              </a:rPr>
              <a:t>space.</a:t>
            </a:r>
            <a:r>
              <a:rPr dirty="0" sz="2800" spc="-20">
                <a:latin typeface="Trebuchet MS"/>
                <a:cs typeface="Trebuchet MS"/>
              </a:rPr>
              <a:t> Then </a:t>
            </a:r>
            <a:r>
              <a:rPr dirty="0" sz="2800" spc="-140">
                <a:latin typeface="Trebuchet MS"/>
                <a:cs typeface="Trebuchet MS"/>
              </a:rPr>
              <a:t>the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joint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probability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90">
                <a:latin typeface="Trebuchet MS"/>
                <a:cs typeface="Trebuchet MS"/>
              </a:rPr>
              <a:t>of</a:t>
            </a:r>
            <a:r>
              <a:rPr dirty="0" sz="2800" spc="-110">
                <a:latin typeface="Trebuchet MS"/>
                <a:cs typeface="Trebuchet MS"/>
              </a:rPr>
              <a:t> </a:t>
            </a:r>
            <a:r>
              <a:rPr dirty="0" sz="2800" spc="-140">
                <a:latin typeface="Trebuchet MS"/>
                <a:cs typeface="Trebuchet MS"/>
              </a:rPr>
              <a:t>the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two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20">
                <a:latin typeface="Trebuchet MS"/>
                <a:cs typeface="Trebuchet MS"/>
              </a:rPr>
              <a:t>events,</a:t>
            </a:r>
            <a:r>
              <a:rPr dirty="0" sz="2800" spc="-270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written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as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85" i="1">
                <a:latin typeface="Trebuchet MS"/>
                <a:cs typeface="Trebuchet MS"/>
              </a:rPr>
              <a:t>P</a:t>
            </a:r>
            <a:r>
              <a:rPr dirty="0" sz="2800" spc="-85">
                <a:latin typeface="Trebuchet MS"/>
                <a:cs typeface="Trebuchet MS"/>
              </a:rPr>
              <a:t>(</a:t>
            </a:r>
            <a:r>
              <a:rPr dirty="0" sz="2800" spc="-85" i="1"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  <a:spcBef>
                <a:spcPts val="10"/>
              </a:spcBef>
            </a:pPr>
            <a:r>
              <a:rPr dirty="0" sz="2800">
                <a:latin typeface="Symbol"/>
                <a:cs typeface="Symbol"/>
              </a:rPr>
              <a:t></a:t>
            </a:r>
            <a:r>
              <a:rPr dirty="0" sz="2800" spc="90">
                <a:latin typeface="Times New Roman"/>
                <a:cs typeface="Times New Roman"/>
              </a:rPr>
              <a:t> </a:t>
            </a:r>
            <a:r>
              <a:rPr dirty="0" sz="2800" spc="-245" i="1">
                <a:latin typeface="Trebuchet MS"/>
                <a:cs typeface="Trebuchet MS"/>
              </a:rPr>
              <a:t>B</a:t>
            </a:r>
            <a:r>
              <a:rPr dirty="0" sz="2800" spc="-245">
                <a:latin typeface="Trebuchet MS"/>
                <a:cs typeface="Trebuchet MS"/>
              </a:rPr>
              <a:t>),</a:t>
            </a:r>
            <a:r>
              <a:rPr dirty="0" sz="2800" spc="-350">
                <a:latin typeface="Trebuchet MS"/>
                <a:cs typeface="Trebuchet MS"/>
              </a:rPr>
              <a:t> </a:t>
            </a:r>
            <a:r>
              <a:rPr dirty="0" sz="2800" spc="-125">
                <a:latin typeface="Trebuchet MS"/>
                <a:cs typeface="Trebuchet MS"/>
              </a:rPr>
              <a:t>is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04">
                <a:latin typeface="Trebuchet MS"/>
                <a:cs typeface="Trebuchet MS"/>
              </a:rPr>
              <a:t>given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by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2800">
              <a:latin typeface="Trebuchet MS"/>
              <a:cs typeface="Trebuchet MS"/>
            </a:endParaRPr>
          </a:p>
          <a:p>
            <a:pPr algn="ctr" marL="127635">
              <a:lnSpc>
                <a:spcPct val="100000"/>
              </a:lnSpc>
            </a:pPr>
            <a:r>
              <a:rPr dirty="0" baseline="-35273" sz="4725" spc="-397" i="1">
                <a:latin typeface="Times New Roman"/>
                <a:cs typeface="Times New Roman"/>
              </a:rPr>
              <a:t>P</a:t>
            </a:r>
            <a:r>
              <a:rPr dirty="0" baseline="-35273" sz="4725" spc="-397">
                <a:latin typeface="Times New Roman"/>
                <a:cs typeface="Times New Roman"/>
              </a:rPr>
              <a:t>(</a:t>
            </a:r>
            <a:r>
              <a:rPr dirty="0" baseline="-35273" sz="4725" spc="-397" i="1">
                <a:latin typeface="Times New Roman"/>
                <a:cs typeface="Times New Roman"/>
              </a:rPr>
              <a:t>A</a:t>
            </a:r>
            <a:r>
              <a:rPr dirty="0" baseline="-35273" sz="4725" spc="-697" i="1">
                <a:latin typeface="Times New Roman"/>
                <a:cs typeface="Times New Roman"/>
              </a:rPr>
              <a:t> </a:t>
            </a:r>
            <a:r>
              <a:rPr dirty="0" baseline="-35273" sz="4725" spc="-765">
                <a:latin typeface="Symbol"/>
                <a:cs typeface="Symbol"/>
              </a:rPr>
              <a:t></a:t>
            </a:r>
            <a:r>
              <a:rPr dirty="0" baseline="-35273" sz="4725" spc="-487">
                <a:latin typeface="Times New Roman"/>
                <a:cs typeface="Times New Roman"/>
              </a:rPr>
              <a:t> </a:t>
            </a:r>
            <a:r>
              <a:rPr dirty="0" baseline="-35273" sz="4725" spc="-442" i="1">
                <a:latin typeface="Times New Roman"/>
                <a:cs typeface="Times New Roman"/>
              </a:rPr>
              <a:t>B</a:t>
            </a:r>
            <a:r>
              <a:rPr dirty="0" baseline="-35273" sz="4725" spc="-442">
                <a:latin typeface="Times New Roman"/>
                <a:cs typeface="Times New Roman"/>
              </a:rPr>
              <a:t>)</a:t>
            </a:r>
            <a:r>
              <a:rPr dirty="0" baseline="-35273" sz="4725" spc="-367">
                <a:latin typeface="Times New Roman"/>
                <a:cs typeface="Times New Roman"/>
              </a:rPr>
              <a:t> </a:t>
            </a:r>
            <a:r>
              <a:rPr dirty="0" baseline="-35273" sz="4725" spc="-547">
                <a:latin typeface="Symbol"/>
                <a:cs typeface="Symbol"/>
              </a:rPr>
              <a:t></a:t>
            </a:r>
            <a:r>
              <a:rPr dirty="0" baseline="-35273" sz="4725" spc="15">
                <a:latin typeface="Times New Roman"/>
                <a:cs typeface="Times New Roman"/>
              </a:rPr>
              <a:t> </a:t>
            </a:r>
            <a:r>
              <a:rPr dirty="0" sz="3150" spc="-409">
                <a:latin typeface="Times New Roman"/>
                <a:cs typeface="Times New Roman"/>
              </a:rPr>
              <a:t>Number</a:t>
            </a:r>
            <a:r>
              <a:rPr dirty="0" sz="3150" spc="-204">
                <a:latin typeface="Times New Roman"/>
                <a:cs typeface="Times New Roman"/>
              </a:rPr>
              <a:t> </a:t>
            </a:r>
            <a:r>
              <a:rPr dirty="0" sz="3150" spc="-300">
                <a:latin typeface="Times New Roman"/>
                <a:cs typeface="Times New Roman"/>
              </a:rPr>
              <a:t>of</a:t>
            </a:r>
            <a:r>
              <a:rPr dirty="0" sz="3150" spc="-210">
                <a:latin typeface="Times New Roman"/>
                <a:cs typeface="Times New Roman"/>
              </a:rPr>
              <a:t> </a:t>
            </a:r>
            <a:r>
              <a:rPr dirty="0" sz="3150" spc="-320">
                <a:latin typeface="Times New Roman"/>
                <a:cs typeface="Times New Roman"/>
              </a:rPr>
              <a:t>observations</a:t>
            </a:r>
            <a:r>
              <a:rPr dirty="0" sz="3150" spc="-200">
                <a:latin typeface="Times New Roman"/>
                <a:cs typeface="Times New Roman"/>
              </a:rPr>
              <a:t> </a:t>
            </a:r>
            <a:r>
              <a:rPr dirty="0" sz="3150" spc="-265">
                <a:latin typeface="Times New Roman"/>
                <a:cs typeface="Times New Roman"/>
              </a:rPr>
              <a:t>in</a:t>
            </a:r>
            <a:r>
              <a:rPr dirty="0" sz="3150" spc="-225">
                <a:latin typeface="Times New Roman"/>
                <a:cs typeface="Times New Roman"/>
              </a:rPr>
              <a:t> </a:t>
            </a:r>
            <a:r>
              <a:rPr dirty="0" sz="3150" spc="-405" i="1">
                <a:latin typeface="Times New Roman"/>
                <a:cs typeface="Times New Roman"/>
              </a:rPr>
              <a:t>A</a:t>
            </a:r>
            <a:r>
              <a:rPr dirty="0" sz="3150" spc="350" i="1">
                <a:latin typeface="Times New Roman"/>
                <a:cs typeface="Times New Roman"/>
              </a:rPr>
              <a:t> </a:t>
            </a:r>
            <a:r>
              <a:rPr dirty="0" sz="3150" spc="-509">
                <a:latin typeface="Symbol"/>
                <a:cs typeface="Symbol"/>
              </a:rPr>
              <a:t></a:t>
            </a:r>
            <a:r>
              <a:rPr dirty="0" sz="3150" spc="260">
                <a:latin typeface="Times New Roman"/>
                <a:cs typeface="Times New Roman"/>
              </a:rPr>
              <a:t> </a:t>
            </a:r>
            <a:r>
              <a:rPr dirty="0" sz="3150" spc="-455" i="1">
                <a:latin typeface="Times New Roman"/>
                <a:cs typeface="Times New Roman"/>
              </a:rPr>
              <a:t>B</a:t>
            </a:r>
            <a:endParaRPr sz="3150">
              <a:latin typeface="Times New Roman"/>
              <a:cs typeface="Times New Roman"/>
            </a:endParaRPr>
          </a:p>
          <a:p>
            <a:pPr marL="3063875">
              <a:lnSpc>
                <a:spcPct val="100000"/>
              </a:lnSpc>
              <a:spcBef>
                <a:spcPts val="720"/>
              </a:spcBef>
            </a:pPr>
            <a:r>
              <a:rPr dirty="0" sz="3150" spc="-305">
                <a:latin typeface="Times New Roman"/>
                <a:cs typeface="Times New Roman"/>
              </a:rPr>
              <a:t>Total</a:t>
            </a:r>
            <a:r>
              <a:rPr dirty="0" sz="3150" spc="-220">
                <a:latin typeface="Times New Roman"/>
                <a:cs typeface="Times New Roman"/>
              </a:rPr>
              <a:t> </a:t>
            </a:r>
            <a:r>
              <a:rPr dirty="0" sz="3150" spc="-385">
                <a:latin typeface="Times New Roman"/>
                <a:cs typeface="Times New Roman"/>
              </a:rPr>
              <a:t>number</a:t>
            </a:r>
            <a:r>
              <a:rPr dirty="0" sz="3150" spc="-200">
                <a:latin typeface="Times New Roman"/>
                <a:cs typeface="Times New Roman"/>
              </a:rPr>
              <a:t> </a:t>
            </a:r>
            <a:r>
              <a:rPr dirty="0" sz="3150" spc="-300">
                <a:latin typeface="Times New Roman"/>
                <a:cs typeface="Times New Roman"/>
              </a:rPr>
              <a:t>of</a:t>
            </a:r>
            <a:r>
              <a:rPr dirty="0" sz="3150" spc="-200">
                <a:latin typeface="Times New Roman"/>
                <a:cs typeface="Times New Roman"/>
              </a:rPr>
              <a:t> </a:t>
            </a:r>
            <a:r>
              <a:rPr dirty="0" sz="3150" spc="-330">
                <a:latin typeface="Times New Roman"/>
                <a:cs typeface="Times New Roman"/>
              </a:rPr>
              <a:t>observations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5945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dirty="0" sz="2800" spc="185"/>
              <a:t>Example</a:t>
            </a:r>
            <a:r>
              <a:rPr dirty="0" sz="2800" spc="305"/>
              <a:t> </a:t>
            </a:r>
            <a:r>
              <a:rPr dirty="0" sz="2800" spc="180"/>
              <a:t>3.2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64082"/>
            <a:ext cx="8073390" cy="3538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rebuchet MS"/>
                <a:cs typeface="Trebuchet MS"/>
              </a:rPr>
              <a:t>At</a:t>
            </a:r>
            <a:r>
              <a:rPr dirty="0" sz="2400" spc="2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</a:t>
            </a:r>
            <a:r>
              <a:rPr dirty="0" sz="2400" spc="21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e-</a:t>
            </a:r>
            <a:r>
              <a:rPr dirty="0" sz="2400" spc="-10">
                <a:latin typeface="Trebuchet MS"/>
                <a:cs typeface="Trebuchet MS"/>
              </a:rPr>
              <a:t>commerce</a:t>
            </a:r>
            <a:r>
              <a:rPr dirty="0" sz="2400" spc="2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customer</a:t>
            </a:r>
            <a:r>
              <a:rPr dirty="0" sz="2400" spc="2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service</a:t>
            </a:r>
            <a:r>
              <a:rPr dirty="0" sz="2400" spc="20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centre</a:t>
            </a:r>
            <a:r>
              <a:rPr dirty="0" sz="2400" spc="204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20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total</a:t>
            </a:r>
            <a:r>
              <a:rPr dirty="0" sz="2400" spc="2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204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112 </a:t>
            </a:r>
            <a:r>
              <a:rPr dirty="0" sz="2400" spc="-114">
                <a:latin typeface="Trebuchet MS"/>
                <a:cs typeface="Trebuchet MS"/>
              </a:rPr>
              <a:t>complaints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were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received.</a:t>
            </a:r>
            <a:r>
              <a:rPr dirty="0" sz="2400" spc="1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78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customers</a:t>
            </a:r>
            <a:r>
              <a:rPr dirty="0" sz="2400" spc="-120">
                <a:latin typeface="Trebuchet MS"/>
                <a:cs typeface="Trebuchet MS"/>
              </a:rPr>
              <a:t> complained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about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late </a:t>
            </a:r>
            <a:r>
              <a:rPr dirty="0" sz="2400" spc="-65">
                <a:latin typeface="Trebuchet MS"/>
                <a:cs typeface="Trebuchet MS"/>
              </a:rPr>
              <a:t>delivery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items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40</a:t>
            </a:r>
            <a:r>
              <a:rPr dirty="0" sz="2400" spc="3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complained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about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poor</a:t>
            </a:r>
            <a:r>
              <a:rPr dirty="0" sz="2400" spc="4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product </a:t>
            </a:r>
            <a:r>
              <a:rPr dirty="0" sz="2400" spc="-95">
                <a:latin typeface="Trebuchet MS"/>
                <a:cs typeface="Trebuchet MS"/>
              </a:rPr>
              <a:t>quality.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6350" indent="421005">
              <a:lnSpc>
                <a:spcPct val="100000"/>
              </a:lnSpc>
              <a:buAutoNum type="alphaLcParenBoth"/>
              <a:tabLst>
                <a:tab pos="433705" algn="l"/>
              </a:tabLst>
            </a:pPr>
            <a:r>
              <a:rPr dirty="0" sz="2400" spc="-130">
                <a:latin typeface="Trebuchet MS"/>
                <a:cs typeface="Trebuchet MS"/>
              </a:rPr>
              <a:t>Calculate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probability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that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customer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will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complain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about </a:t>
            </a:r>
            <a:r>
              <a:rPr dirty="0" sz="2400" spc="-100">
                <a:latin typeface="Trebuchet MS"/>
                <a:cs typeface="Trebuchet MS"/>
              </a:rPr>
              <a:t>both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late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delivery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product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quality.</a:t>
            </a:r>
            <a:endParaRPr sz="2400">
              <a:latin typeface="Trebuchet MS"/>
              <a:cs typeface="Trebuchet MS"/>
            </a:endParaRPr>
          </a:p>
          <a:p>
            <a:pPr marL="477520" indent="-464820">
              <a:lnSpc>
                <a:spcPct val="100000"/>
              </a:lnSpc>
              <a:spcBef>
                <a:spcPts val="575"/>
              </a:spcBef>
              <a:buAutoNum type="alphaLcParenBoth"/>
              <a:tabLst>
                <a:tab pos="477520" algn="l"/>
              </a:tabLst>
            </a:pPr>
            <a:r>
              <a:rPr dirty="0" sz="2400">
                <a:latin typeface="Trebuchet MS"/>
                <a:cs typeface="Trebuchet MS"/>
              </a:rPr>
              <a:t>What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probability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that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complaint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only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about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poor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80">
                <a:latin typeface="Trebuchet MS"/>
                <a:cs typeface="Trebuchet MS"/>
              </a:rPr>
              <a:t>quality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product?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946" rIns="0" bIns="0" rtlCol="0" vert="horz">
            <a:spAutoFit/>
          </a:bodyPr>
          <a:lstStyle/>
          <a:p>
            <a:pPr marL="360680">
              <a:lnSpc>
                <a:spcPct val="100000"/>
              </a:lnSpc>
              <a:spcBef>
                <a:spcPts val="95"/>
              </a:spcBef>
            </a:pPr>
            <a:r>
              <a:rPr dirty="0" sz="2800" spc="175"/>
              <a:t>Solution</a:t>
            </a:r>
            <a:r>
              <a:rPr dirty="0" sz="2800" spc="365"/>
              <a:t> </a:t>
            </a:r>
            <a:r>
              <a:rPr dirty="0" sz="2800" spc="190"/>
              <a:t>to</a:t>
            </a:r>
            <a:r>
              <a:rPr dirty="0" sz="2800" spc="350"/>
              <a:t> </a:t>
            </a:r>
            <a:r>
              <a:rPr dirty="0" sz="2800" spc="185"/>
              <a:t>Example</a:t>
            </a:r>
            <a:r>
              <a:rPr dirty="0" sz="2800" spc="320"/>
              <a:t> </a:t>
            </a:r>
            <a:r>
              <a:rPr dirty="0" sz="2800" spc="180"/>
              <a:t>3.2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33983"/>
            <a:ext cx="8027034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20">
                <a:latin typeface="Trebuchet MS"/>
                <a:cs typeface="Trebuchet MS"/>
              </a:rPr>
              <a:t>Let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20" i="1">
                <a:latin typeface="Trebuchet MS"/>
                <a:cs typeface="Trebuchet MS"/>
              </a:rPr>
              <a:t>A</a:t>
            </a:r>
            <a:r>
              <a:rPr dirty="0" sz="2400" spc="-70" i="1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Late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delivery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 i="1">
                <a:latin typeface="Trebuchet MS"/>
                <a:cs typeface="Trebuchet MS"/>
              </a:rPr>
              <a:t>B</a:t>
            </a:r>
            <a:r>
              <a:rPr dirty="0" sz="2400" spc="-55" i="1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Poor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quality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product.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Let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	</a:t>
            </a:r>
            <a:r>
              <a:rPr dirty="0" sz="2400" spc="-165" i="1">
                <a:latin typeface="Trebuchet MS"/>
                <a:cs typeface="Trebuchet MS"/>
              </a:rPr>
              <a:t>n</a:t>
            </a:r>
            <a:r>
              <a:rPr dirty="0" sz="2400" spc="-165">
                <a:latin typeface="Trebuchet MS"/>
                <a:cs typeface="Trebuchet MS"/>
              </a:rPr>
              <a:t>(</a:t>
            </a:r>
            <a:r>
              <a:rPr dirty="0" sz="2400" spc="-165" i="1">
                <a:latin typeface="Trebuchet MS"/>
                <a:cs typeface="Trebuchet MS"/>
              </a:rPr>
              <a:t>A</a:t>
            </a:r>
            <a:r>
              <a:rPr dirty="0" sz="2400" spc="-165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 i="1">
                <a:latin typeface="Trebuchet MS"/>
                <a:cs typeface="Trebuchet MS"/>
              </a:rPr>
              <a:t>n</a:t>
            </a:r>
            <a:r>
              <a:rPr dirty="0" sz="2400" spc="-145">
                <a:latin typeface="Trebuchet MS"/>
                <a:cs typeface="Trebuchet MS"/>
              </a:rPr>
              <a:t>(</a:t>
            </a:r>
            <a:r>
              <a:rPr dirty="0" sz="2400" spc="-145" i="1">
                <a:latin typeface="Trebuchet MS"/>
                <a:cs typeface="Trebuchet MS"/>
              </a:rPr>
              <a:t>B</a:t>
            </a:r>
            <a:r>
              <a:rPr dirty="0" sz="2400" spc="-145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number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events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favour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20" i="1">
                <a:latin typeface="Trebuchet MS"/>
                <a:cs typeface="Trebuchet MS"/>
              </a:rPr>
              <a:t>A</a:t>
            </a:r>
            <a:r>
              <a:rPr dirty="0" sz="2400" spc="-55" i="1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60" i="1">
                <a:latin typeface="Trebuchet MS"/>
                <a:cs typeface="Trebuchet MS"/>
              </a:rPr>
              <a:t>B</a:t>
            </a:r>
            <a:r>
              <a:rPr dirty="0" sz="2400" spc="-260">
                <a:latin typeface="Trebuchet MS"/>
                <a:cs typeface="Trebuchet MS"/>
              </a:rPr>
              <a:t>.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5">
                <a:latin typeface="Trebuchet MS"/>
                <a:cs typeface="Trebuchet MS"/>
              </a:rPr>
              <a:t>So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	</a:t>
            </a:r>
            <a:r>
              <a:rPr dirty="0" sz="2400" spc="-165" i="1">
                <a:latin typeface="Trebuchet MS"/>
                <a:cs typeface="Trebuchet MS"/>
              </a:rPr>
              <a:t>n</a:t>
            </a:r>
            <a:r>
              <a:rPr dirty="0" sz="2400" spc="-165">
                <a:latin typeface="Trebuchet MS"/>
                <a:cs typeface="Trebuchet MS"/>
              </a:rPr>
              <a:t>(</a:t>
            </a:r>
            <a:r>
              <a:rPr dirty="0" sz="2400" spc="-165" i="1">
                <a:latin typeface="Trebuchet MS"/>
                <a:cs typeface="Trebuchet MS"/>
              </a:rPr>
              <a:t>A</a:t>
            </a:r>
            <a:r>
              <a:rPr dirty="0" sz="2400" spc="-165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78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 i="1">
                <a:latin typeface="Trebuchet MS"/>
                <a:cs typeface="Trebuchet MS"/>
              </a:rPr>
              <a:t>n</a:t>
            </a:r>
            <a:r>
              <a:rPr dirty="0" sz="2400" spc="-145">
                <a:latin typeface="Trebuchet MS"/>
                <a:cs typeface="Trebuchet MS"/>
              </a:rPr>
              <a:t>(</a:t>
            </a:r>
            <a:r>
              <a:rPr dirty="0" sz="2400" spc="-145" i="1">
                <a:latin typeface="Trebuchet MS"/>
                <a:cs typeface="Trebuchet MS"/>
              </a:rPr>
              <a:t>B</a:t>
            </a:r>
            <a:r>
              <a:rPr dirty="0" sz="2400" spc="-145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40.</a:t>
            </a:r>
            <a:r>
              <a:rPr dirty="0" sz="2400" spc="37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Since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total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number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complaints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	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112,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hence</a:t>
            </a:r>
            <a:endParaRPr sz="2400">
              <a:latin typeface="Trebuchet MS"/>
              <a:cs typeface="Trebuchet MS"/>
            </a:endParaRPr>
          </a:p>
          <a:p>
            <a:pPr algn="just" marL="1841500">
              <a:lnSpc>
                <a:spcPct val="100000"/>
              </a:lnSpc>
              <a:spcBef>
                <a:spcPts val="590"/>
              </a:spcBef>
            </a:pPr>
            <a:r>
              <a:rPr dirty="0" sz="2400" spc="-185" i="1">
                <a:latin typeface="Trebuchet MS"/>
                <a:cs typeface="Trebuchet MS"/>
              </a:rPr>
              <a:t>n</a:t>
            </a:r>
            <a:r>
              <a:rPr dirty="0" sz="2400" spc="-185">
                <a:latin typeface="Trebuchet MS"/>
                <a:cs typeface="Trebuchet MS"/>
              </a:rPr>
              <a:t>(</a:t>
            </a:r>
            <a:r>
              <a:rPr dirty="0" sz="2400" spc="-185" i="1">
                <a:latin typeface="Trebuchet MS"/>
                <a:cs typeface="Trebuchet MS"/>
              </a:rPr>
              <a:t>A</a:t>
            </a:r>
            <a:r>
              <a:rPr dirty="0" sz="2400" spc="-70" i="1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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45" i="1">
                <a:latin typeface="Trebuchet MS"/>
                <a:cs typeface="Trebuchet MS"/>
              </a:rPr>
              <a:t>B</a:t>
            </a:r>
            <a:r>
              <a:rPr dirty="0" sz="2400" spc="-145">
                <a:latin typeface="Trebuchet MS"/>
                <a:cs typeface="Trebuchet MS"/>
              </a:rPr>
              <a:t>)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118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310">
                <a:latin typeface="Trebuchet MS"/>
                <a:cs typeface="Trebuchet MS"/>
              </a:rPr>
              <a:t>–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112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6</a:t>
            </a:r>
            <a:endParaRPr sz="2400">
              <a:latin typeface="Trebuchet MS"/>
              <a:cs typeface="Trebuchet MS"/>
            </a:endParaRPr>
          </a:p>
          <a:p>
            <a:pPr algn="just" marL="353060" marR="792480" indent="-34036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40">
                <a:latin typeface="Trebuchet MS"/>
                <a:cs typeface="Trebuchet MS"/>
              </a:rPr>
              <a:t>Probability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complaint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about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both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delivery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poor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">
                <a:latin typeface="Trebuchet MS"/>
                <a:cs typeface="Trebuchet MS"/>
              </a:rPr>
              <a:t>	</a:t>
            </a:r>
            <a:r>
              <a:rPr dirty="0" sz="2400" spc="-105">
                <a:latin typeface="Trebuchet MS"/>
                <a:cs typeface="Trebuchet MS"/>
              </a:rPr>
              <a:t>product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quality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37597" y="5370439"/>
            <a:ext cx="50800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434">
                <a:latin typeface="Times New Roman"/>
                <a:cs typeface="Times New Roman"/>
              </a:rPr>
              <a:t>112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3240" y="4792471"/>
            <a:ext cx="7559675" cy="7131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68300" marR="17780" indent="-342900">
              <a:lnSpc>
                <a:spcPts val="2530"/>
              </a:lnSpc>
              <a:spcBef>
                <a:spcPts val="475"/>
              </a:spcBef>
              <a:buFont typeface="Arial MT"/>
              <a:buChar char="•"/>
              <a:tabLst>
                <a:tab pos="368300" algn="l"/>
              </a:tabLst>
            </a:pP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complaint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only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about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poor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quality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85">
                <a:latin typeface="Trebuchet MS"/>
                <a:cs typeface="Trebuchet MS"/>
              </a:rPr>
              <a:t>= </a:t>
            </a:r>
            <a:r>
              <a:rPr dirty="0" baseline="-8101" sz="3600" spc="-240">
                <a:latin typeface="Trebuchet MS"/>
                <a:cs typeface="Trebuchet MS"/>
              </a:rPr>
              <a:t>1</a:t>
            </a:r>
            <a:r>
              <a:rPr dirty="0" baseline="-8101" sz="3600" spc="-240" i="1">
                <a:latin typeface="Trebuchet MS"/>
                <a:cs typeface="Trebuchet MS"/>
              </a:rPr>
              <a:t>P</a:t>
            </a:r>
            <a:r>
              <a:rPr dirty="0" baseline="-8101" sz="3600" spc="-240">
                <a:latin typeface="Trebuchet MS"/>
                <a:cs typeface="Trebuchet MS"/>
              </a:rPr>
              <a:t>(</a:t>
            </a:r>
            <a:r>
              <a:rPr dirty="0" baseline="-8101" sz="3600" spc="-240" i="1">
                <a:latin typeface="Trebuchet MS"/>
                <a:cs typeface="Trebuchet MS"/>
              </a:rPr>
              <a:t>A</a:t>
            </a:r>
            <a:r>
              <a:rPr dirty="0" baseline="-8101" sz="3600" spc="-240">
                <a:latin typeface="Trebuchet MS"/>
                <a:cs typeface="Trebuchet MS"/>
              </a:rPr>
              <a:t>)</a:t>
            </a:r>
            <a:r>
              <a:rPr dirty="0" baseline="-8101" sz="3600" spc="-104">
                <a:latin typeface="Trebuchet MS"/>
                <a:cs typeface="Trebuchet MS"/>
              </a:rPr>
              <a:t> </a:t>
            </a:r>
            <a:r>
              <a:rPr dirty="0" baseline="-8101" sz="3600" spc="202">
                <a:latin typeface="Trebuchet MS"/>
                <a:cs typeface="Trebuchet MS"/>
              </a:rPr>
              <a:t>=</a:t>
            </a:r>
            <a:r>
              <a:rPr dirty="0" baseline="-8101" sz="3600" spc="345">
                <a:latin typeface="Trebuchet MS"/>
                <a:cs typeface="Trebuchet MS"/>
              </a:rPr>
              <a:t> </a:t>
            </a:r>
            <a:r>
              <a:rPr dirty="0" sz="1600" spc="480">
                <a:latin typeface="Times New Roman"/>
                <a:cs typeface="Times New Roman"/>
              </a:rPr>
              <a:t>1</a:t>
            </a:r>
            <a:r>
              <a:rPr dirty="0" sz="1600" spc="-130">
                <a:latin typeface="Times New Roman"/>
                <a:cs typeface="Times New Roman"/>
              </a:rPr>
              <a:t> </a:t>
            </a:r>
            <a:r>
              <a:rPr dirty="0" sz="1600" spc="525">
                <a:latin typeface="Symbol"/>
                <a:cs typeface="Symbol"/>
              </a:rPr>
              <a:t>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u="sng" baseline="34722" sz="2400" spc="4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722" sz="2400" spc="7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78</a:t>
            </a:r>
            <a:r>
              <a:rPr dirty="0" u="sng" baseline="34722" sz="2400" spc="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4722" sz="2400" spc="465">
                <a:latin typeface="Times New Roman"/>
                <a:cs typeface="Times New Roman"/>
              </a:rPr>
              <a:t> </a:t>
            </a:r>
            <a:r>
              <a:rPr dirty="0" sz="1600" spc="525">
                <a:latin typeface="Symbol"/>
                <a:cs typeface="Symbol"/>
              </a:rPr>
              <a:t>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415">
                <a:latin typeface="Times New Roman"/>
                <a:cs typeface="Times New Roman"/>
              </a:rPr>
              <a:t>0.3035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300484" y="4207221"/>
            <a:ext cx="3162300" cy="0"/>
          </a:xfrm>
          <a:custGeom>
            <a:avLst/>
            <a:gdLst/>
            <a:ahLst/>
            <a:cxnLst/>
            <a:rect l="l" t="t" r="r" b="b"/>
            <a:pathLst>
              <a:path w="3162300" h="0">
                <a:moveTo>
                  <a:pt x="0" y="0"/>
                </a:moveTo>
                <a:lnTo>
                  <a:pt x="3162052" y="0"/>
                </a:lnTo>
              </a:path>
            </a:pathLst>
          </a:custGeom>
          <a:ln w="14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66624" y="4207221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4" h="0">
                <a:moveTo>
                  <a:pt x="0" y="0"/>
                </a:moveTo>
                <a:lnTo>
                  <a:pt x="419570" y="0"/>
                </a:lnTo>
              </a:path>
            </a:pathLst>
          </a:custGeom>
          <a:ln w="143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950608" y="3965576"/>
            <a:ext cx="129413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80" i="1">
                <a:latin typeface="Times New Roman"/>
                <a:cs typeface="Times New Roman"/>
              </a:rPr>
              <a:t>P</a:t>
            </a:r>
            <a:r>
              <a:rPr dirty="0" sz="2400" spc="-80">
                <a:latin typeface="Times New Roman"/>
                <a:cs typeface="Times New Roman"/>
              </a:rPr>
              <a:t>(</a:t>
            </a:r>
            <a:r>
              <a:rPr dirty="0" sz="2400" spc="-80" i="1">
                <a:latin typeface="Times New Roman"/>
                <a:cs typeface="Times New Roman"/>
              </a:rPr>
              <a:t>A</a:t>
            </a:r>
            <a:r>
              <a:rPr dirty="0" sz="2400" spc="-275" i="1">
                <a:latin typeface="Times New Roman"/>
                <a:cs typeface="Times New Roman"/>
              </a:rPr>
              <a:t> </a:t>
            </a:r>
            <a:r>
              <a:rPr dirty="0" sz="2400" spc="-120">
                <a:latin typeface="Symbol"/>
                <a:cs typeface="Symbol"/>
              </a:rPr>
              <a:t>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50" i="1">
                <a:latin typeface="Times New Roman"/>
                <a:cs typeface="Times New Roman"/>
              </a:rPr>
              <a:t>B</a:t>
            </a:r>
            <a:r>
              <a:rPr dirty="0" sz="2400" spc="-50">
                <a:latin typeface="Times New Roman"/>
                <a:cs typeface="Times New Roman"/>
              </a:rPr>
              <a:t>)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301382" y="4203999"/>
            <a:ext cx="3891279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49954" algn="l"/>
              </a:tabLst>
            </a:pPr>
            <a:r>
              <a:rPr dirty="0" sz="2400" spc="-75">
                <a:latin typeface="Times New Roman"/>
                <a:cs typeface="Times New Roman"/>
              </a:rPr>
              <a:t>Total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Times New Roman"/>
                <a:cs typeface="Times New Roman"/>
              </a:rPr>
              <a:t>number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of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complaints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65">
                <a:latin typeface="Times New Roman"/>
                <a:cs typeface="Times New Roman"/>
              </a:rPr>
              <a:t>112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68387" y="3773488"/>
            <a:ext cx="269621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8730" algn="l"/>
              </a:tabLst>
            </a:pPr>
            <a:r>
              <a:rPr dirty="0" sz="2400" spc="-85" i="1">
                <a:latin typeface="Times New Roman"/>
                <a:cs typeface="Times New Roman"/>
              </a:rPr>
              <a:t>n</a:t>
            </a:r>
            <a:r>
              <a:rPr dirty="0" sz="2400" spc="-85">
                <a:latin typeface="Times New Roman"/>
                <a:cs typeface="Times New Roman"/>
              </a:rPr>
              <a:t>(</a:t>
            </a:r>
            <a:r>
              <a:rPr dirty="0" sz="2400" spc="-85" i="1">
                <a:latin typeface="Times New Roman"/>
                <a:cs typeface="Times New Roman"/>
              </a:rPr>
              <a:t>A</a:t>
            </a:r>
            <a:r>
              <a:rPr dirty="0" sz="2400" spc="-270" i="1">
                <a:latin typeface="Times New Roman"/>
                <a:cs typeface="Times New Roman"/>
              </a:rPr>
              <a:t> </a:t>
            </a:r>
            <a:r>
              <a:rPr dirty="0" sz="2400" spc="-120">
                <a:latin typeface="Symbol"/>
                <a:cs typeface="Symbol"/>
              </a:rPr>
              <a:t>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B</a:t>
            </a:r>
            <a:r>
              <a:rPr dirty="0" sz="2400" spc="-25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26576" y="3965577"/>
            <a:ext cx="175006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5965" algn="l"/>
              </a:tabLst>
            </a:pPr>
            <a:r>
              <a:rPr dirty="0" sz="2400" spc="-50">
                <a:latin typeface="Symbol"/>
                <a:cs typeface="Symbol"/>
              </a:rPr>
              <a:t>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85">
                <a:latin typeface="Symbol"/>
                <a:cs typeface="Symbol"/>
              </a:rPr>
              <a:t>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0.0535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626109"/>
            <a:ext cx="8074025" cy="4355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2425" marR="5080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Marginal</a:t>
            </a:r>
            <a:r>
              <a:rPr dirty="0" sz="2000" spc="-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r>
              <a:rPr dirty="0" sz="2000" spc="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simply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 probability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 event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denoted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P</a:t>
            </a:r>
            <a:r>
              <a:rPr dirty="0" sz="2000" spc="-10">
                <a:latin typeface="Calibri"/>
                <a:cs typeface="Calibri"/>
              </a:rPr>
              <a:t>(</a:t>
            </a:r>
            <a:r>
              <a:rPr dirty="0" sz="2000" spc="-10" i="1">
                <a:latin typeface="Calibri"/>
                <a:cs typeface="Calibri"/>
              </a:rPr>
              <a:t>X</a:t>
            </a:r>
            <a:r>
              <a:rPr dirty="0" sz="2000" spc="-10">
                <a:latin typeface="Calibri"/>
                <a:cs typeface="Calibri"/>
              </a:rPr>
              <a:t>),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without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conditions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Clr>
                <a:srgbClr val="C00000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algn="just" marL="352425" marR="5715" indent="-33972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Independent</a:t>
            </a:r>
            <a:r>
              <a:rPr dirty="0" sz="2000" spc="15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Events</a:t>
            </a:r>
            <a:r>
              <a:rPr dirty="0" sz="2000" spc="16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1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15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events</a:t>
            </a:r>
            <a:r>
              <a:rPr dirty="0" sz="2000" spc="1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1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15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1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independent</a:t>
            </a:r>
            <a:r>
              <a:rPr dirty="0" sz="2000" spc="165">
                <a:latin typeface="Calibri"/>
                <a:cs typeface="Calibri"/>
              </a:rPr>
              <a:t>  </a:t>
            </a:r>
            <a:r>
              <a:rPr dirty="0" sz="2000" spc="-20">
                <a:latin typeface="Calibri"/>
                <a:cs typeface="Calibri"/>
              </a:rPr>
              <a:t>when </a:t>
            </a:r>
            <a:r>
              <a:rPr dirty="0" sz="2000" spc="-2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occurrence</a:t>
            </a:r>
            <a:r>
              <a:rPr dirty="0" sz="2000" spc="1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1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(say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A)</a:t>
            </a:r>
            <a:r>
              <a:rPr dirty="0" sz="2000" spc="1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does</a:t>
            </a:r>
            <a:r>
              <a:rPr dirty="0" sz="2000" spc="1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affect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occurrence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other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2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(event</a:t>
            </a:r>
            <a:r>
              <a:rPr dirty="0" sz="2000" spc="2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B).</a:t>
            </a:r>
            <a:r>
              <a:rPr dirty="0" sz="2000" spc="21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Mathematically,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events</a:t>
            </a:r>
            <a:r>
              <a:rPr dirty="0" sz="2000" spc="22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 </a:t>
            </a:r>
            <a:r>
              <a:rPr dirty="0" sz="2000" spc="-5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independent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when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  <a:buClr>
                <a:srgbClr val="C00000"/>
              </a:buClr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P(A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Calibri"/>
                <a:cs typeface="Calibri"/>
              </a:rPr>
              <a:t>B)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P(A)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Symbol"/>
                <a:cs typeface="Symbol"/>
              </a:rPr>
              <a:t>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Calibri"/>
                <a:cs typeface="Calibri"/>
              </a:rPr>
              <a:t>P(B).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000">
              <a:latin typeface="Calibri"/>
              <a:cs typeface="Calibri"/>
            </a:endParaRPr>
          </a:p>
          <a:p>
            <a:pPr algn="just" marL="352425" marR="6985" indent="-33972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Conditional</a:t>
            </a:r>
            <a:r>
              <a:rPr dirty="0" sz="2000" spc="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events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sample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space,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conditional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1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1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1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1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already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occurred,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denoted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P(B|A),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defined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756636" y="5851522"/>
            <a:ext cx="824230" cy="0"/>
          </a:xfrm>
          <a:custGeom>
            <a:avLst/>
            <a:gdLst/>
            <a:ahLst/>
            <a:cxnLst/>
            <a:rect l="l" t="t" r="r" b="b"/>
            <a:pathLst>
              <a:path w="824229" h="0">
                <a:moveTo>
                  <a:pt x="0" y="0"/>
                </a:moveTo>
                <a:lnTo>
                  <a:pt x="823782" y="0"/>
                </a:lnTo>
              </a:path>
            </a:pathLst>
          </a:custGeom>
          <a:ln w="126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50720" y="5637641"/>
            <a:ext cx="76200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-180" i="1">
                <a:latin typeface="Times New Roman"/>
                <a:cs typeface="Times New Roman"/>
              </a:rPr>
              <a:t>P</a:t>
            </a:r>
            <a:r>
              <a:rPr dirty="0" sz="2100" spc="-180">
                <a:latin typeface="Times New Roman"/>
                <a:cs typeface="Times New Roman"/>
              </a:rPr>
              <a:t>(</a:t>
            </a:r>
            <a:r>
              <a:rPr dirty="0" sz="2100" spc="-180" i="1">
                <a:latin typeface="Times New Roman"/>
                <a:cs typeface="Times New Roman"/>
              </a:rPr>
              <a:t>A</a:t>
            </a:r>
            <a:r>
              <a:rPr dirty="0" sz="2100" spc="-180">
                <a:latin typeface="Times New Roman"/>
                <a:cs typeface="Times New Roman"/>
              </a:rPr>
              <a:t>)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229">
                <a:latin typeface="Symbol"/>
                <a:cs typeface="Symbol"/>
              </a:rPr>
              <a:t></a:t>
            </a:r>
            <a:r>
              <a:rPr dirty="0" sz="2100" spc="-180">
                <a:latin typeface="Times New Roman"/>
                <a:cs typeface="Times New Roman"/>
              </a:rPr>
              <a:t> </a:t>
            </a:r>
            <a:r>
              <a:rPr dirty="0" sz="2100" spc="-125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951187" y="5847151"/>
            <a:ext cx="44640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-160" i="1">
                <a:latin typeface="Times New Roman"/>
                <a:cs typeface="Times New Roman"/>
              </a:rPr>
              <a:t>P</a:t>
            </a:r>
            <a:r>
              <a:rPr dirty="0" sz="2100" spc="-160">
                <a:latin typeface="Times New Roman"/>
                <a:cs typeface="Times New Roman"/>
              </a:rPr>
              <a:t>(</a:t>
            </a:r>
            <a:r>
              <a:rPr dirty="0" sz="2100" spc="-160" i="1">
                <a:latin typeface="Times New Roman"/>
                <a:cs typeface="Times New Roman"/>
              </a:rPr>
              <a:t>A</a:t>
            </a:r>
            <a:r>
              <a:rPr dirty="0" sz="2100" spc="-16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24380" y="5637641"/>
            <a:ext cx="187515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100" spc="-200" i="1">
                <a:latin typeface="Times New Roman"/>
                <a:cs typeface="Times New Roman"/>
              </a:rPr>
              <a:t>P</a:t>
            </a:r>
            <a:r>
              <a:rPr dirty="0" sz="2100" spc="-200">
                <a:latin typeface="Times New Roman"/>
                <a:cs typeface="Times New Roman"/>
              </a:rPr>
              <a:t>(</a:t>
            </a:r>
            <a:r>
              <a:rPr dirty="0" sz="2100" spc="-200" i="1">
                <a:latin typeface="Times New Roman"/>
                <a:cs typeface="Times New Roman"/>
              </a:rPr>
              <a:t>B</a:t>
            </a:r>
            <a:r>
              <a:rPr dirty="0" sz="2100" spc="-220" i="1">
                <a:latin typeface="Times New Roman"/>
                <a:cs typeface="Times New Roman"/>
              </a:rPr>
              <a:t> </a:t>
            </a:r>
            <a:r>
              <a:rPr dirty="0" sz="2100" spc="-90">
                <a:latin typeface="Times New Roman"/>
                <a:cs typeface="Times New Roman"/>
              </a:rPr>
              <a:t>|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 spc="-240" i="1">
                <a:latin typeface="Times New Roman"/>
                <a:cs typeface="Times New Roman"/>
              </a:rPr>
              <a:t>A</a:t>
            </a:r>
            <a:r>
              <a:rPr dirty="0" sz="2100" spc="-240">
                <a:latin typeface="Times New Roman"/>
                <a:cs typeface="Times New Roman"/>
              </a:rPr>
              <a:t>)</a:t>
            </a:r>
            <a:r>
              <a:rPr dirty="0" sz="2100" spc="-140">
                <a:latin typeface="Times New Roman"/>
                <a:cs typeface="Times New Roman"/>
              </a:rPr>
              <a:t> </a:t>
            </a:r>
            <a:r>
              <a:rPr dirty="0" sz="2100" spc="-229">
                <a:latin typeface="Symbol"/>
                <a:cs typeface="Symbol"/>
              </a:rPr>
              <a:t></a:t>
            </a:r>
            <a:r>
              <a:rPr dirty="0" sz="2100" spc="45">
                <a:latin typeface="Times New Roman"/>
                <a:cs typeface="Times New Roman"/>
              </a:rPr>
              <a:t> </a:t>
            </a:r>
            <a:r>
              <a:rPr dirty="0" baseline="35714" sz="3150" spc="-262" i="1">
                <a:latin typeface="Times New Roman"/>
                <a:cs typeface="Times New Roman"/>
              </a:rPr>
              <a:t>P</a:t>
            </a:r>
            <a:r>
              <a:rPr dirty="0" baseline="35714" sz="3150" spc="-262">
                <a:latin typeface="Times New Roman"/>
                <a:cs typeface="Times New Roman"/>
              </a:rPr>
              <a:t>(</a:t>
            </a:r>
            <a:r>
              <a:rPr dirty="0" baseline="35714" sz="3150" spc="-262" i="1">
                <a:latin typeface="Times New Roman"/>
                <a:cs typeface="Times New Roman"/>
              </a:rPr>
              <a:t>A</a:t>
            </a:r>
            <a:r>
              <a:rPr dirty="0" baseline="35714" sz="3150" spc="-419" i="1">
                <a:latin typeface="Times New Roman"/>
                <a:cs typeface="Times New Roman"/>
              </a:rPr>
              <a:t> </a:t>
            </a:r>
            <a:r>
              <a:rPr dirty="0" baseline="35714" sz="3150" spc="-509">
                <a:latin typeface="Symbol"/>
                <a:cs typeface="Symbol"/>
              </a:rPr>
              <a:t></a:t>
            </a:r>
            <a:r>
              <a:rPr dirty="0" baseline="35714" sz="3150" spc="-284">
                <a:latin typeface="Times New Roman"/>
                <a:cs typeface="Times New Roman"/>
              </a:rPr>
              <a:t> </a:t>
            </a:r>
            <a:r>
              <a:rPr dirty="0" baseline="35714" sz="3150" spc="-300" i="1">
                <a:latin typeface="Times New Roman"/>
                <a:cs typeface="Times New Roman"/>
              </a:rPr>
              <a:t>B</a:t>
            </a:r>
            <a:r>
              <a:rPr dirty="0" baseline="35714" sz="3150" spc="-300">
                <a:latin typeface="Times New Roman"/>
                <a:cs typeface="Times New Roman"/>
              </a:rPr>
              <a:t>)</a:t>
            </a:r>
            <a:r>
              <a:rPr dirty="0" baseline="35714" sz="3150" spc="-367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4430" y="2631770"/>
            <a:ext cx="7234555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spc="305" b="1">
                <a:solidFill>
                  <a:srgbClr val="C00000"/>
                </a:solidFill>
                <a:latin typeface="Cambria"/>
                <a:cs typeface="Cambria"/>
              </a:rPr>
              <a:t>CHAPTER</a:t>
            </a:r>
            <a:r>
              <a:rPr dirty="0" sz="3200" spc="36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3200" spc="155" b="1">
                <a:solidFill>
                  <a:srgbClr val="C00000"/>
                </a:solidFill>
                <a:latin typeface="Cambria"/>
                <a:cs typeface="Cambria"/>
              </a:rPr>
              <a:t>3</a:t>
            </a:r>
            <a:endParaRPr sz="3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tabLst>
                <a:tab pos="4264025" algn="l"/>
              </a:tabLst>
            </a:pPr>
            <a:r>
              <a:rPr dirty="0" sz="3200" spc="245" b="1">
                <a:solidFill>
                  <a:srgbClr val="C00000"/>
                </a:solidFill>
                <a:latin typeface="Cambria"/>
                <a:cs typeface="Cambria"/>
              </a:rPr>
              <a:t>INTRODUCTION</a:t>
            </a:r>
            <a:r>
              <a:rPr dirty="0" sz="3200" spc="33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3200" spc="229" b="1">
                <a:solidFill>
                  <a:srgbClr val="C00000"/>
                </a:solidFill>
                <a:latin typeface="Cambria"/>
                <a:cs typeface="Cambria"/>
              </a:rPr>
              <a:t>TO</a:t>
            </a:r>
            <a:r>
              <a:rPr dirty="0" sz="3200" b="1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dirty="0" sz="3200" spc="215" b="1">
                <a:solidFill>
                  <a:srgbClr val="C00000"/>
                </a:solidFill>
                <a:latin typeface="Cambria"/>
                <a:cs typeface="Cambria"/>
              </a:rPr>
              <a:t>PROBABILITY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284723" y="6599478"/>
            <a:ext cx="31464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Dinesh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Kumar,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IIM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Bangalore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9577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Application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Simple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Probability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Rules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Analytics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766442"/>
            <a:ext cx="8074025" cy="309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Association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rule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mining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popular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used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solve</a:t>
            </a:r>
            <a:r>
              <a:rPr dirty="0" sz="2400" spc="2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problems</a:t>
            </a:r>
            <a:r>
              <a:rPr dirty="0" sz="2400" spc="2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2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240">
                <a:latin typeface="Calibri"/>
                <a:cs typeface="Calibri"/>
              </a:rPr>
              <a:t>  </a:t>
            </a:r>
            <a:r>
              <a:rPr dirty="0" sz="2400" i="1">
                <a:solidFill>
                  <a:srgbClr val="C00000"/>
                </a:solidFill>
                <a:latin typeface="Calibri"/>
                <a:cs typeface="Calibri"/>
              </a:rPr>
              <a:t>market</a:t>
            </a:r>
            <a:r>
              <a:rPr dirty="0" sz="2400" spc="235" i="1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dirty="0" sz="2400" i="1">
                <a:solidFill>
                  <a:srgbClr val="C00000"/>
                </a:solidFill>
                <a:latin typeface="Calibri"/>
                <a:cs typeface="Calibri"/>
              </a:rPr>
              <a:t>basket</a:t>
            </a:r>
            <a:r>
              <a:rPr dirty="0" sz="2400" spc="229" i="1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dirty="0" sz="2400" i="1">
                <a:solidFill>
                  <a:srgbClr val="C00000"/>
                </a:solidFill>
                <a:latin typeface="Calibri"/>
                <a:cs typeface="Calibri"/>
              </a:rPr>
              <a:t>analysis</a:t>
            </a:r>
            <a:r>
              <a:rPr dirty="0" sz="2400" spc="250" i="1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 i="1">
                <a:solidFill>
                  <a:srgbClr val="C00000"/>
                </a:solidFill>
                <a:latin typeface="Calibri"/>
                <a:cs typeface="Calibri"/>
              </a:rPr>
              <a:t>recommender</a:t>
            </a:r>
            <a:r>
              <a:rPr dirty="0" sz="2400" spc="-40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C00000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algn="just" marL="353060" marR="5080" indent="-3403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Market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basket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(MBA)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frequently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retailers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predict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products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customer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likely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buy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together,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which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further</a:t>
            </a:r>
            <a:r>
              <a:rPr dirty="0" sz="2400" spc="5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5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5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designing</a:t>
            </a:r>
            <a:r>
              <a:rPr dirty="0" sz="2400" spc="5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planogram</a:t>
            </a:r>
            <a:r>
              <a:rPr dirty="0" sz="2400" spc="5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product 	promotions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3540" y="1766442"/>
            <a:ext cx="8376920" cy="2442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Association</a:t>
            </a:r>
            <a:r>
              <a:rPr dirty="0" sz="2400" spc="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rule</a:t>
            </a:r>
            <a:r>
              <a:rPr dirty="0" sz="2400" spc="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learning </a:t>
            </a:r>
            <a:r>
              <a:rPr dirty="0" sz="2400">
                <a:latin typeface="Calibri"/>
                <a:cs typeface="Calibri"/>
              </a:rPr>
              <a:t>(also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known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association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rule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mining)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finding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association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different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entities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 spc="-5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Association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rule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relationship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form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dirty="0" sz="2400" i="1">
                <a:latin typeface="Calibri"/>
                <a:cs typeface="Calibri"/>
              </a:rPr>
              <a:t>X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i="1">
                <a:latin typeface="Calibri"/>
                <a:cs typeface="Calibri"/>
              </a:rPr>
              <a:t>Y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(that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X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implies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Y</a:t>
            </a:r>
            <a:r>
              <a:rPr dirty="0" sz="2400" spc="-25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7197" rIns="0" bIns="0" rtlCol="0" vert="horz">
            <a:spAutoFit/>
          </a:bodyPr>
          <a:lstStyle/>
          <a:p>
            <a:pPr marL="2058035">
              <a:lnSpc>
                <a:spcPct val="100000"/>
              </a:lnSpc>
              <a:spcBef>
                <a:spcPts val="95"/>
              </a:spcBef>
            </a:pPr>
            <a:r>
              <a:rPr dirty="0" sz="2800" spc="165"/>
              <a:t>Association</a:t>
            </a:r>
            <a:r>
              <a:rPr dirty="0" sz="2800" spc="355"/>
              <a:t> </a:t>
            </a:r>
            <a:r>
              <a:rPr dirty="0" sz="2800" spc="170"/>
              <a:t>Rule</a:t>
            </a:r>
            <a:r>
              <a:rPr dirty="0" sz="2800" spc="360"/>
              <a:t> </a:t>
            </a:r>
            <a:r>
              <a:rPr dirty="0" sz="2800" spc="160"/>
              <a:t>Mining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605" y="234442"/>
            <a:ext cx="793750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98500" marR="5080" indent="-686435">
              <a:lnSpc>
                <a:spcPct val="100000"/>
              </a:lnSpc>
              <a:spcBef>
                <a:spcPts val="95"/>
              </a:spcBef>
            </a:pPr>
            <a:r>
              <a:rPr dirty="0" sz="2800" spc="170"/>
              <a:t>Association</a:t>
            </a:r>
            <a:r>
              <a:rPr dirty="0" sz="2800" spc="370"/>
              <a:t> </a:t>
            </a:r>
            <a:r>
              <a:rPr dirty="0" sz="2800" spc="85"/>
              <a:t>rule</a:t>
            </a:r>
            <a:r>
              <a:rPr dirty="0" sz="2800" spc="360"/>
              <a:t> </a:t>
            </a:r>
            <a:r>
              <a:rPr dirty="0" sz="2800" spc="114"/>
              <a:t>learning</a:t>
            </a:r>
            <a:r>
              <a:rPr dirty="0" sz="2800" spc="350"/>
              <a:t> </a:t>
            </a:r>
            <a:r>
              <a:rPr dirty="0" sz="2800" spc="185"/>
              <a:t>Example</a:t>
            </a:r>
            <a:r>
              <a:rPr dirty="0" sz="2800" spc="300"/>
              <a:t> </a:t>
            </a:r>
            <a:r>
              <a:rPr dirty="0" sz="2800" spc="65"/>
              <a:t>-</a:t>
            </a:r>
            <a:r>
              <a:rPr dirty="0" sz="2800" spc="350"/>
              <a:t> </a:t>
            </a:r>
            <a:r>
              <a:rPr dirty="0" sz="2800" spc="125"/>
              <a:t>Binary </a:t>
            </a:r>
            <a:r>
              <a:rPr dirty="0" sz="2800" spc="130"/>
              <a:t>representation</a:t>
            </a:r>
            <a:r>
              <a:rPr dirty="0" sz="2800" spc="385"/>
              <a:t> </a:t>
            </a:r>
            <a:r>
              <a:rPr dirty="0" sz="2800" spc="135"/>
              <a:t>of</a:t>
            </a:r>
            <a:r>
              <a:rPr dirty="0" sz="2800" spc="335"/>
              <a:t> </a:t>
            </a:r>
            <a:r>
              <a:rPr dirty="0" sz="2800" spc="160"/>
              <a:t>point</a:t>
            </a:r>
            <a:r>
              <a:rPr dirty="0" sz="2800" spc="360"/>
              <a:t> </a:t>
            </a:r>
            <a:r>
              <a:rPr dirty="0" sz="2800" spc="135"/>
              <a:t>of</a:t>
            </a:r>
            <a:r>
              <a:rPr dirty="0" sz="2800" spc="350"/>
              <a:t> </a:t>
            </a:r>
            <a:r>
              <a:rPr dirty="0" sz="2800" spc="110"/>
              <a:t>sale</a:t>
            </a:r>
            <a:r>
              <a:rPr dirty="0" sz="2800" spc="340"/>
              <a:t> </a:t>
            </a:r>
            <a:r>
              <a:rPr dirty="0" sz="2800" spc="114"/>
              <a:t>data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55676" y="1294638"/>
          <a:ext cx="8308340" cy="4717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5580"/>
                <a:gridCol w="1101090"/>
                <a:gridCol w="801370"/>
                <a:gridCol w="852804"/>
                <a:gridCol w="960754"/>
                <a:gridCol w="818514"/>
                <a:gridCol w="1077594"/>
                <a:gridCol w="1151254"/>
              </a:tblGrid>
              <a:tr h="1048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63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Transaction</a:t>
                      </a:r>
                      <a:r>
                        <a:rPr dirty="0" sz="1200" spc="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8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39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Orange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Grapes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Strawberry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Plums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Green</a:t>
                      </a:r>
                      <a:r>
                        <a:rPr dirty="0" sz="1200" spc="-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4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Banana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66040">
                        <a:lnSpc>
                          <a:spcPts val="1395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24510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66040">
                        <a:lnSpc>
                          <a:spcPts val="1400"/>
                        </a:lnSpc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dirty="0" sz="1200" spc="-5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397509"/>
            <a:ext cx="807085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2425" marR="5080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Table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transaction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ID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transaction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reference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apple,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orange,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etc.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different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SKUs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sold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store.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represent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whether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SKU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purchased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(equal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1)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(equal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839" y="1311605"/>
            <a:ext cx="773049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73630" algn="l"/>
              </a:tabLst>
            </a:pP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during</a:t>
            </a:r>
            <a:r>
              <a:rPr dirty="0" sz="2000" spc="1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000" spc="19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-10" b="0">
                <a:solidFill>
                  <a:srgbClr val="000000"/>
                </a:solidFill>
                <a:latin typeface="Calibri"/>
                <a:cs typeface="Calibri"/>
              </a:rPr>
              <a:t>transaction.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	The</a:t>
            </a:r>
            <a:r>
              <a:rPr dirty="0" sz="2000" spc="1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strength</a:t>
            </a:r>
            <a:r>
              <a:rPr dirty="0" sz="2000" spc="17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1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association</a:t>
            </a:r>
            <a:r>
              <a:rPr dirty="0" sz="2000" spc="17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2000" spc="17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two</a:t>
            </a:r>
            <a:r>
              <a:rPr dirty="0" sz="2000" spc="1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-10" b="0">
                <a:solidFill>
                  <a:srgbClr val="000000"/>
                </a:solidFill>
                <a:latin typeface="Calibri"/>
                <a:cs typeface="Calibri"/>
              </a:rPr>
              <a:t>mutually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1617090"/>
            <a:ext cx="807339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Calibri"/>
                <a:cs typeface="Calibri"/>
              </a:rPr>
              <a:t>exclusive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subsets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measured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‘support’,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‘confidence’,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‘lift’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solidFill>
                  <a:srgbClr val="C00000"/>
                </a:solidFill>
                <a:latin typeface="Calibri"/>
                <a:cs typeface="Calibri"/>
              </a:rPr>
              <a:t>Support</a:t>
            </a:r>
            <a:r>
              <a:rPr dirty="0" sz="2000" spc="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(of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purchased)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calculated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joint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those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events: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4851653"/>
            <a:ext cx="8070850" cy="633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ts val="239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Where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X </a:t>
            </a:r>
            <a:r>
              <a:rPr dirty="0" sz="2000">
                <a:latin typeface="Symbol"/>
                <a:cs typeface="Symbol"/>
              </a:rPr>
              <a:t>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) is the number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 times both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-1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 purchased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together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390"/>
              </a:lnSpc>
            </a:pP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N</a:t>
            </a:r>
            <a:r>
              <a:rPr dirty="0" sz="2000" spc="-4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total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187808" y="4240279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 h="0">
                <a:moveTo>
                  <a:pt x="0" y="0"/>
                </a:moveTo>
                <a:lnTo>
                  <a:pt x="1118486" y="0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633792" y="4235521"/>
            <a:ext cx="22225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125" i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513039" y="4032123"/>
            <a:ext cx="382333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50" spc="85">
                <a:latin typeface="Times New Roman"/>
                <a:cs typeface="Times New Roman"/>
              </a:rPr>
              <a:t>Support </a:t>
            </a:r>
            <a:r>
              <a:rPr dirty="0" sz="2050" spc="145">
                <a:latin typeface="Symbol"/>
                <a:cs typeface="Symbol"/>
              </a:rPr>
              <a:t></a:t>
            </a:r>
            <a:r>
              <a:rPr dirty="0" sz="2050" spc="50">
                <a:latin typeface="Times New Roman"/>
                <a:cs typeface="Times New Roman"/>
              </a:rPr>
              <a:t> </a:t>
            </a:r>
            <a:r>
              <a:rPr dirty="0" sz="2050" spc="130" i="1">
                <a:latin typeface="Times New Roman"/>
                <a:cs typeface="Times New Roman"/>
              </a:rPr>
              <a:t>P</a:t>
            </a:r>
            <a:r>
              <a:rPr dirty="0" sz="2050" spc="130">
                <a:latin typeface="Times New Roman"/>
                <a:cs typeface="Times New Roman"/>
              </a:rPr>
              <a:t>(</a:t>
            </a:r>
            <a:r>
              <a:rPr dirty="0" sz="2050" spc="-305">
                <a:latin typeface="Times New Roman"/>
                <a:cs typeface="Times New Roman"/>
              </a:rPr>
              <a:t> </a:t>
            </a:r>
            <a:r>
              <a:rPr dirty="0" sz="2050" spc="160" i="1">
                <a:latin typeface="Times New Roman"/>
                <a:cs typeface="Times New Roman"/>
              </a:rPr>
              <a:t>X</a:t>
            </a:r>
            <a:r>
              <a:rPr dirty="0" sz="2050" spc="220" i="1">
                <a:latin typeface="Times New Roman"/>
                <a:cs typeface="Times New Roman"/>
              </a:rPr>
              <a:t> </a:t>
            </a:r>
            <a:r>
              <a:rPr dirty="0" sz="2050" spc="200">
                <a:latin typeface="Symbol"/>
                <a:cs typeface="Symbol"/>
              </a:rPr>
              <a:t></a:t>
            </a:r>
            <a:r>
              <a:rPr dirty="0" sz="2050" spc="-300">
                <a:latin typeface="Times New Roman"/>
                <a:cs typeface="Times New Roman"/>
              </a:rPr>
              <a:t> </a:t>
            </a:r>
            <a:r>
              <a:rPr dirty="0" sz="2050" spc="145" i="1">
                <a:latin typeface="Times New Roman"/>
                <a:cs typeface="Times New Roman"/>
              </a:rPr>
              <a:t>Y</a:t>
            </a:r>
            <a:r>
              <a:rPr dirty="0" sz="2050" spc="-260" i="1">
                <a:latin typeface="Times New Roman"/>
                <a:cs typeface="Times New Roman"/>
              </a:rPr>
              <a:t> </a:t>
            </a:r>
            <a:r>
              <a:rPr dirty="0" sz="2050" spc="80">
                <a:latin typeface="Times New Roman"/>
                <a:cs typeface="Times New Roman"/>
              </a:rPr>
              <a:t>)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spc="145">
                <a:latin typeface="Symbol"/>
                <a:cs typeface="Symbol"/>
              </a:rPr>
              <a:t></a:t>
            </a:r>
            <a:r>
              <a:rPr dirty="0" sz="2050" spc="175">
                <a:latin typeface="Times New Roman"/>
                <a:cs typeface="Times New Roman"/>
              </a:rPr>
              <a:t> </a:t>
            </a:r>
            <a:r>
              <a:rPr dirty="0" baseline="35230" sz="3075" spc="157" i="1">
                <a:latin typeface="Times New Roman"/>
                <a:cs typeface="Times New Roman"/>
              </a:rPr>
              <a:t>n</a:t>
            </a:r>
            <a:r>
              <a:rPr dirty="0" baseline="35230" sz="3075" spc="157">
                <a:latin typeface="Times New Roman"/>
                <a:cs typeface="Times New Roman"/>
              </a:rPr>
              <a:t>(</a:t>
            </a:r>
            <a:r>
              <a:rPr dirty="0" baseline="35230" sz="3075" spc="-472">
                <a:latin typeface="Times New Roman"/>
                <a:cs typeface="Times New Roman"/>
              </a:rPr>
              <a:t> </a:t>
            </a:r>
            <a:r>
              <a:rPr dirty="0" baseline="35230" sz="3075" spc="240" i="1">
                <a:latin typeface="Times New Roman"/>
                <a:cs typeface="Times New Roman"/>
              </a:rPr>
              <a:t>X</a:t>
            </a:r>
            <a:r>
              <a:rPr dirty="0" baseline="35230" sz="3075" spc="337" i="1">
                <a:latin typeface="Times New Roman"/>
                <a:cs typeface="Times New Roman"/>
              </a:rPr>
              <a:t> </a:t>
            </a:r>
            <a:r>
              <a:rPr dirty="0" baseline="35230" sz="3075" spc="300">
                <a:latin typeface="Symbol"/>
                <a:cs typeface="Symbol"/>
              </a:rPr>
              <a:t></a:t>
            </a:r>
            <a:r>
              <a:rPr dirty="0" baseline="35230" sz="3075" spc="-450">
                <a:latin typeface="Times New Roman"/>
                <a:cs typeface="Times New Roman"/>
              </a:rPr>
              <a:t> </a:t>
            </a:r>
            <a:r>
              <a:rPr dirty="0" baseline="35230" sz="3075" spc="217" i="1">
                <a:latin typeface="Times New Roman"/>
                <a:cs typeface="Times New Roman"/>
              </a:rPr>
              <a:t>Y</a:t>
            </a:r>
            <a:r>
              <a:rPr dirty="0" baseline="35230" sz="3075" spc="-390" i="1">
                <a:latin typeface="Times New Roman"/>
                <a:cs typeface="Times New Roman"/>
              </a:rPr>
              <a:t> </a:t>
            </a:r>
            <a:r>
              <a:rPr dirty="0" baseline="35230" sz="3075" spc="44">
                <a:latin typeface="Times New Roman"/>
                <a:cs typeface="Times New Roman"/>
              </a:rPr>
              <a:t>)</a:t>
            </a:r>
            <a:endParaRPr baseline="35230" sz="30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712978"/>
            <a:ext cx="8072120" cy="2043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74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Association</a:t>
            </a:r>
            <a:r>
              <a:rPr dirty="0" sz="18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Rule</a:t>
            </a:r>
            <a:r>
              <a:rPr dirty="0" sz="1800" spc="-6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Leaning</a:t>
            </a:r>
            <a:r>
              <a:rPr dirty="0" sz="18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Arial"/>
                <a:cs typeface="Arial"/>
              </a:rPr>
              <a:t>Cont…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55"/>
              </a:spcBef>
            </a:pPr>
            <a:endParaRPr sz="1800">
              <a:latin typeface="Arial"/>
              <a:cs typeface="Arial"/>
            </a:endParaRPr>
          </a:p>
          <a:p>
            <a:pPr algn="just" marL="352425" marR="5080" indent="-339725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Confidence</a:t>
            </a:r>
            <a:r>
              <a:rPr dirty="0" sz="20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conditional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purchasing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-4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-25">
                <a:latin typeface="Calibri"/>
                <a:cs typeface="Calibri"/>
              </a:rPr>
              <a:t> the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36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38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3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purchased.</a:t>
            </a:r>
            <a:r>
              <a:rPr dirty="0" sz="2000" spc="38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3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measures</a:t>
            </a:r>
            <a:r>
              <a:rPr dirty="0" sz="2000" spc="3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3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39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 spc="380" i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(customer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buying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3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Y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event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330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has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occurred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(the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customer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has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already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purchased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).</a:t>
            </a:r>
            <a:r>
              <a:rPr dirty="0" sz="2000" spc="3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is,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64994" y="3156966"/>
            <a:ext cx="13754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Confidence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64994" y="4620259"/>
            <a:ext cx="5378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Lift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709768"/>
            <a:ext cx="7821930" cy="105537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C00000"/>
                </a:solidFill>
                <a:latin typeface="Calibri"/>
                <a:cs typeface="Calibri"/>
              </a:rPr>
              <a:t>Lift</a:t>
            </a:r>
            <a:r>
              <a:rPr dirty="0" sz="2000">
                <a:latin typeface="Calibri"/>
                <a:cs typeface="Calibri"/>
              </a:rPr>
              <a:t>: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third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measure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association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mining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lift,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algn="ctr" marR="732155">
              <a:lnSpc>
                <a:spcPct val="100000"/>
              </a:lnSpc>
              <a:spcBef>
                <a:spcPts val="1595"/>
              </a:spcBef>
            </a:pPr>
            <a:r>
              <a:rPr dirty="0" sz="2250" spc="245" i="1">
                <a:latin typeface="Times New Roman"/>
                <a:cs typeface="Times New Roman"/>
              </a:rPr>
              <a:t>P</a:t>
            </a:r>
            <a:r>
              <a:rPr dirty="0" sz="2250" spc="245">
                <a:latin typeface="Times New Roman"/>
                <a:cs typeface="Times New Roman"/>
              </a:rPr>
              <a:t>(</a:t>
            </a:r>
            <a:r>
              <a:rPr dirty="0" sz="2250" spc="-300">
                <a:latin typeface="Times New Roman"/>
                <a:cs typeface="Times New Roman"/>
              </a:rPr>
              <a:t> </a:t>
            </a:r>
            <a:r>
              <a:rPr dirty="0" sz="2250" spc="285" i="1">
                <a:latin typeface="Times New Roman"/>
                <a:cs typeface="Times New Roman"/>
              </a:rPr>
              <a:t>X</a:t>
            </a:r>
            <a:r>
              <a:rPr dirty="0" sz="2250" spc="330" i="1">
                <a:latin typeface="Times New Roman"/>
                <a:cs typeface="Times New Roman"/>
              </a:rPr>
              <a:t> </a:t>
            </a:r>
            <a:r>
              <a:rPr dirty="0" sz="2250" spc="375">
                <a:latin typeface="Symbol"/>
                <a:cs typeface="Symbol"/>
              </a:rPr>
              <a:t></a:t>
            </a:r>
            <a:r>
              <a:rPr dirty="0" sz="2250" spc="-275">
                <a:latin typeface="Times New Roman"/>
                <a:cs typeface="Times New Roman"/>
              </a:rPr>
              <a:t> </a:t>
            </a:r>
            <a:r>
              <a:rPr dirty="0" sz="2250" spc="260" i="1">
                <a:latin typeface="Times New Roman"/>
                <a:cs typeface="Times New Roman"/>
              </a:rPr>
              <a:t>Y</a:t>
            </a:r>
            <a:r>
              <a:rPr dirty="0" sz="2250" spc="-235" i="1">
                <a:latin typeface="Times New Roman"/>
                <a:cs typeface="Times New Roman"/>
              </a:rPr>
              <a:t> </a:t>
            </a:r>
            <a:r>
              <a:rPr dirty="0" sz="2250" spc="10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5352084"/>
            <a:ext cx="807339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Association</a:t>
            </a:r>
            <a:r>
              <a:rPr dirty="0" sz="2000" spc="3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rules</a:t>
            </a:r>
            <a:r>
              <a:rPr dirty="0" sz="2000" spc="3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3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generated</a:t>
            </a:r>
            <a:r>
              <a:rPr dirty="0" sz="2000" spc="3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3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3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threshold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values</a:t>
            </a:r>
            <a:r>
              <a:rPr dirty="0" sz="2000" spc="3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3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support, </a:t>
            </a:r>
            <a:r>
              <a:rPr dirty="0" sz="2000">
                <a:latin typeface="Calibri"/>
                <a:cs typeface="Calibri"/>
              </a:rPr>
              <a:t>confidence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lift.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example,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assume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cut-</a:t>
            </a:r>
            <a:r>
              <a:rPr dirty="0" sz="2000">
                <a:latin typeface="Calibri"/>
                <a:cs typeface="Calibri"/>
              </a:rPr>
              <a:t>off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support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0.25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confidence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0.5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(Lift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should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22558" y="3336890"/>
            <a:ext cx="534035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50" i="1">
                <a:latin typeface="Times New Roman"/>
                <a:cs typeface="Times New Roman"/>
              </a:rPr>
              <a:t>P</a:t>
            </a:r>
            <a:r>
              <a:rPr dirty="0" sz="1750" spc="50">
                <a:latin typeface="Times New Roman"/>
                <a:cs typeface="Times New Roman"/>
              </a:rPr>
              <a:t>(</a:t>
            </a:r>
            <a:r>
              <a:rPr dirty="0" sz="1750" spc="-260">
                <a:latin typeface="Times New Roman"/>
                <a:cs typeface="Times New Roman"/>
              </a:rPr>
              <a:t> </a:t>
            </a:r>
            <a:r>
              <a:rPr dirty="0" sz="1750" spc="50" i="1">
                <a:latin typeface="Times New Roman"/>
                <a:cs typeface="Times New Roman"/>
              </a:rPr>
              <a:t>X</a:t>
            </a:r>
            <a:r>
              <a:rPr dirty="0" sz="1750" spc="-140" i="1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42712" y="3025588"/>
            <a:ext cx="2040889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34920" sz="2625" i="1">
                <a:latin typeface="Times New Roman"/>
                <a:cs typeface="Times New Roman"/>
              </a:rPr>
              <a:t>P</a:t>
            </a:r>
            <a:r>
              <a:rPr dirty="0" baseline="-34920" sz="2625">
                <a:latin typeface="Times New Roman"/>
                <a:cs typeface="Times New Roman"/>
              </a:rPr>
              <a:t>(</a:t>
            </a:r>
            <a:r>
              <a:rPr dirty="0" baseline="-34920" sz="2625" i="1">
                <a:latin typeface="Times New Roman"/>
                <a:cs typeface="Times New Roman"/>
              </a:rPr>
              <a:t>Y</a:t>
            </a:r>
            <a:r>
              <a:rPr dirty="0" baseline="-34920" sz="2625" spc="187" i="1">
                <a:latin typeface="Times New Roman"/>
                <a:cs typeface="Times New Roman"/>
              </a:rPr>
              <a:t> </a:t>
            </a:r>
            <a:r>
              <a:rPr dirty="0" baseline="-34920" sz="2625">
                <a:latin typeface="Times New Roman"/>
                <a:cs typeface="Times New Roman"/>
              </a:rPr>
              <a:t>|</a:t>
            </a:r>
            <a:r>
              <a:rPr dirty="0" baseline="-34920" sz="2625" spc="157">
                <a:latin typeface="Times New Roman"/>
                <a:cs typeface="Times New Roman"/>
              </a:rPr>
              <a:t> </a:t>
            </a:r>
            <a:r>
              <a:rPr dirty="0" baseline="-34920" sz="2625" spc="75" i="1">
                <a:latin typeface="Times New Roman"/>
                <a:cs typeface="Times New Roman"/>
              </a:rPr>
              <a:t>X</a:t>
            </a:r>
            <a:r>
              <a:rPr dirty="0" baseline="-34920" sz="2625" spc="-202" i="1">
                <a:latin typeface="Times New Roman"/>
                <a:cs typeface="Times New Roman"/>
              </a:rPr>
              <a:t> </a:t>
            </a:r>
            <a:r>
              <a:rPr dirty="0" baseline="-34920" sz="2625">
                <a:latin typeface="Times New Roman"/>
                <a:cs typeface="Times New Roman"/>
              </a:rPr>
              <a:t>)</a:t>
            </a:r>
            <a:r>
              <a:rPr dirty="0" baseline="-34920" sz="2625" spc="37">
                <a:latin typeface="Times New Roman"/>
                <a:cs typeface="Times New Roman"/>
              </a:rPr>
              <a:t> </a:t>
            </a:r>
            <a:r>
              <a:rPr dirty="0" baseline="-34920" sz="2625">
                <a:latin typeface="Symbol"/>
                <a:cs typeface="Symbol"/>
              </a:rPr>
              <a:t></a:t>
            </a:r>
            <a:r>
              <a:rPr dirty="0" baseline="-34920" sz="2625" spc="75">
                <a:latin typeface="Times New Roman"/>
                <a:cs typeface="Times New Roman"/>
              </a:rPr>
              <a:t> </a:t>
            </a:r>
            <a:r>
              <a:rPr dirty="0" u="sng" sz="1750" spc="-2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 spc="5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sng" sz="175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750" spc="-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 spc="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750" spc="1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 spc="6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</a:t>
            </a:r>
            <a:r>
              <a:rPr dirty="0" sz="1750" spc="-240">
                <a:latin typeface="Times New Roman"/>
                <a:cs typeface="Times New Roman"/>
              </a:rPr>
              <a:t> </a:t>
            </a:r>
            <a:r>
              <a:rPr dirty="0" u="sng" sz="17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1750" spc="-2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 spc="-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181106" y="4800487"/>
            <a:ext cx="1771014" cy="0"/>
          </a:xfrm>
          <a:custGeom>
            <a:avLst/>
            <a:gdLst/>
            <a:ahLst/>
            <a:cxnLst/>
            <a:rect l="l" t="t" r="r" b="b"/>
            <a:pathLst>
              <a:path w="1771014" h="0">
                <a:moveTo>
                  <a:pt x="0" y="0"/>
                </a:moveTo>
                <a:lnTo>
                  <a:pt x="1770871" y="0"/>
                </a:lnTo>
              </a:path>
            </a:pathLst>
          </a:custGeom>
          <a:ln w="117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202277" y="4792578"/>
            <a:ext cx="1749425" cy="370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50" spc="245" i="1">
                <a:latin typeface="Times New Roman"/>
                <a:cs typeface="Times New Roman"/>
              </a:rPr>
              <a:t>P</a:t>
            </a:r>
            <a:r>
              <a:rPr dirty="0" sz="2250" spc="245">
                <a:latin typeface="Times New Roman"/>
                <a:cs typeface="Times New Roman"/>
              </a:rPr>
              <a:t>(</a:t>
            </a:r>
            <a:r>
              <a:rPr dirty="0" sz="2250" spc="-300">
                <a:latin typeface="Times New Roman"/>
                <a:cs typeface="Times New Roman"/>
              </a:rPr>
              <a:t> </a:t>
            </a:r>
            <a:r>
              <a:rPr dirty="0" sz="2250" spc="285" i="1">
                <a:latin typeface="Times New Roman"/>
                <a:cs typeface="Times New Roman"/>
              </a:rPr>
              <a:t>X</a:t>
            </a:r>
            <a:r>
              <a:rPr dirty="0" sz="2250" spc="-135" i="1">
                <a:latin typeface="Times New Roman"/>
                <a:cs typeface="Times New Roman"/>
              </a:rPr>
              <a:t> </a:t>
            </a:r>
            <a:r>
              <a:rPr dirty="0" sz="2250" spc="155">
                <a:latin typeface="Times New Roman"/>
                <a:cs typeface="Times New Roman"/>
              </a:rPr>
              <a:t>)</a:t>
            </a:r>
            <a:r>
              <a:rPr dirty="0" sz="2250" spc="-215">
                <a:latin typeface="Times New Roman"/>
                <a:cs typeface="Times New Roman"/>
              </a:rPr>
              <a:t> </a:t>
            </a:r>
            <a:r>
              <a:rPr dirty="0" sz="2250" spc="254">
                <a:latin typeface="Symbol"/>
                <a:cs typeface="Symbol"/>
              </a:rPr>
              <a:t></a:t>
            </a:r>
            <a:r>
              <a:rPr dirty="0" sz="2250" spc="-45">
                <a:latin typeface="Times New Roman"/>
                <a:cs typeface="Times New Roman"/>
              </a:rPr>
              <a:t> </a:t>
            </a:r>
            <a:r>
              <a:rPr dirty="0" sz="2250" spc="210" i="1">
                <a:latin typeface="Times New Roman"/>
                <a:cs typeface="Times New Roman"/>
              </a:rPr>
              <a:t>P</a:t>
            </a:r>
            <a:r>
              <a:rPr dirty="0" sz="2250" spc="210">
                <a:latin typeface="Times New Roman"/>
                <a:cs typeface="Times New Roman"/>
              </a:rPr>
              <a:t>(</a:t>
            </a:r>
            <a:r>
              <a:rPr dirty="0" sz="2250" spc="210" i="1">
                <a:latin typeface="Times New Roman"/>
                <a:cs typeface="Times New Roman"/>
              </a:rPr>
              <a:t>Y</a:t>
            </a:r>
            <a:r>
              <a:rPr dirty="0" sz="2250" spc="-235" i="1">
                <a:latin typeface="Times New Roman"/>
                <a:cs typeface="Times New Roman"/>
              </a:rPr>
              <a:t> </a:t>
            </a:r>
            <a:r>
              <a:rPr dirty="0" sz="2250" spc="10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461" y="487426"/>
            <a:ext cx="32740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9855" algn="l"/>
              </a:tabLst>
            </a:pPr>
            <a:r>
              <a:rPr dirty="0" spc="175"/>
              <a:t>Bayes</a:t>
            </a:r>
            <a:r>
              <a:rPr dirty="0"/>
              <a:t>	</a:t>
            </a:r>
            <a:r>
              <a:rPr dirty="0" spc="160"/>
              <a:t>Theorem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29411"/>
            <a:ext cx="771398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Bayes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theorem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important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concepts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analytics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since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several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problems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solved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Bayesian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statistics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79775" y="2165985"/>
            <a:ext cx="414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897886"/>
            <a:ext cx="48183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two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equations,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show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that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45973" y="1900443"/>
            <a:ext cx="1680210" cy="71818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dirty="0" baseline="-35087" sz="2850" spc="-165" i="1">
                <a:latin typeface="Times New Roman"/>
                <a:cs typeface="Times New Roman"/>
              </a:rPr>
              <a:t>P</a:t>
            </a:r>
            <a:r>
              <a:rPr dirty="0" baseline="-35087" sz="2850" spc="-165">
                <a:latin typeface="Times New Roman"/>
                <a:cs typeface="Times New Roman"/>
              </a:rPr>
              <a:t>(</a:t>
            </a:r>
            <a:r>
              <a:rPr dirty="0" baseline="-35087" sz="2850" spc="-165" i="1">
                <a:latin typeface="Times New Roman"/>
                <a:cs typeface="Times New Roman"/>
              </a:rPr>
              <a:t>A</a:t>
            </a:r>
            <a:r>
              <a:rPr dirty="0" baseline="-35087" sz="2850" spc="-434" i="1">
                <a:latin typeface="Times New Roman"/>
                <a:cs typeface="Times New Roman"/>
              </a:rPr>
              <a:t> </a:t>
            </a:r>
            <a:r>
              <a:rPr dirty="0" baseline="-35087" sz="2850" spc="-89">
                <a:latin typeface="Times New Roman"/>
                <a:cs typeface="Times New Roman"/>
              </a:rPr>
              <a:t>|</a:t>
            </a:r>
            <a:r>
              <a:rPr dirty="0" baseline="-35087" sz="2850" spc="-217">
                <a:latin typeface="Times New Roman"/>
                <a:cs typeface="Times New Roman"/>
              </a:rPr>
              <a:t> </a:t>
            </a:r>
            <a:r>
              <a:rPr dirty="0" baseline="-35087" sz="2850" spc="-225" i="1">
                <a:latin typeface="Times New Roman"/>
                <a:cs typeface="Times New Roman"/>
              </a:rPr>
              <a:t>B</a:t>
            </a:r>
            <a:r>
              <a:rPr dirty="0" baseline="-35087" sz="2850" spc="-225">
                <a:latin typeface="Times New Roman"/>
                <a:cs typeface="Times New Roman"/>
              </a:rPr>
              <a:t>)</a:t>
            </a:r>
            <a:r>
              <a:rPr dirty="0" baseline="-35087" sz="2850" spc="-202">
                <a:latin typeface="Times New Roman"/>
                <a:cs typeface="Times New Roman"/>
              </a:rPr>
              <a:t> </a:t>
            </a:r>
            <a:r>
              <a:rPr dirty="0" baseline="-35087" sz="2850" spc="-262">
                <a:latin typeface="Symbol"/>
                <a:cs typeface="Symbol"/>
              </a:rPr>
              <a:t></a:t>
            </a:r>
            <a:r>
              <a:rPr dirty="0" baseline="-35087" sz="2850" spc="-165">
                <a:latin typeface="Times New Roman"/>
                <a:cs typeface="Times New Roman"/>
              </a:rPr>
              <a:t> </a:t>
            </a:r>
            <a:r>
              <a:rPr dirty="0" u="sng" sz="1900" spc="-3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1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sng" sz="1900" spc="-1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900" spc="-1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900" spc="-2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54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</a:t>
            </a:r>
            <a:r>
              <a:rPr dirty="0" u="sng" sz="1900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sng" sz="19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L="1068705">
              <a:lnSpc>
                <a:spcPct val="100000"/>
              </a:lnSpc>
              <a:spcBef>
                <a:spcPts val="445"/>
              </a:spcBef>
            </a:pPr>
            <a:r>
              <a:rPr dirty="0" sz="1900" spc="-20" i="1">
                <a:latin typeface="Times New Roman"/>
                <a:cs typeface="Times New Roman"/>
              </a:rPr>
              <a:t>P</a:t>
            </a:r>
            <a:r>
              <a:rPr dirty="0" sz="1900" spc="-20">
                <a:latin typeface="Times New Roman"/>
                <a:cs typeface="Times New Roman"/>
              </a:rPr>
              <a:t>(</a:t>
            </a:r>
            <a:r>
              <a:rPr dirty="0" sz="1900" spc="-20" i="1">
                <a:latin typeface="Times New Roman"/>
                <a:cs typeface="Times New Roman"/>
              </a:rPr>
              <a:t>B</a:t>
            </a:r>
            <a:r>
              <a:rPr dirty="0" sz="1900" spc="-2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33489" y="1900443"/>
            <a:ext cx="1897380" cy="71818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dirty="0" baseline="-35087" sz="2850" spc="-37" i="1">
                <a:latin typeface="Times New Roman"/>
                <a:cs typeface="Times New Roman"/>
              </a:rPr>
              <a:t>P</a:t>
            </a:r>
            <a:r>
              <a:rPr dirty="0" baseline="-35087" sz="2850" spc="-37">
                <a:latin typeface="Times New Roman"/>
                <a:cs typeface="Times New Roman"/>
              </a:rPr>
              <a:t>(</a:t>
            </a:r>
            <a:r>
              <a:rPr dirty="0" baseline="-35087" sz="2850" spc="-37" i="1">
                <a:latin typeface="Times New Roman"/>
                <a:cs typeface="Times New Roman"/>
              </a:rPr>
              <a:t>B</a:t>
            </a:r>
            <a:r>
              <a:rPr dirty="0" baseline="-35087" sz="2850" spc="-270" i="1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Times New Roman"/>
                <a:cs typeface="Times New Roman"/>
              </a:rPr>
              <a:t>|</a:t>
            </a:r>
            <a:r>
              <a:rPr dirty="0" baseline="-35087" sz="2850" spc="-44">
                <a:latin typeface="Times New Roman"/>
                <a:cs typeface="Times New Roman"/>
              </a:rPr>
              <a:t> </a:t>
            </a:r>
            <a:r>
              <a:rPr dirty="0" baseline="-35087" sz="2850" spc="-127" i="1">
                <a:latin typeface="Times New Roman"/>
                <a:cs typeface="Times New Roman"/>
              </a:rPr>
              <a:t>A</a:t>
            </a:r>
            <a:r>
              <a:rPr dirty="0" baseline="-35087" sz="2850" spc="-127">
                <a:latin typeface="Times New Roman"/>
                <a:cs typeface="Times New Roman"/>
              </a:rPr>
              <a:t>)</a:t>
            </a:r>
            <a:r>
              <a:rPr dirty="0" baseline="-35087" sz="2850" spc="-142">
                <a:latin typeface="Times New Roman"/>
                <a:cs typeface="Times New Roman"/>
              </a:rPr>
              <a:t> </a:t>
            </a:r>
            <a:r>
              <a:rPr dirty="0" baseline="-35087" sz="2850">
                <a:latin typeface="Symbol"/>
                <a:cs typeface="Symbol"/>
              </a:rPr>
              <a:t></a:t>
            </a:r>
            <a:r>
              <a:rPr dirty="0" baseline="-35087" sz="2850" spc="-104">
                <a:latin typeface="Times New Roman"/>
                <a:cs typeface="Times New Roman"/>
              </a:rPr>
              <a:t> </a:t>
            </a:r>
            <a:r>
              <a:rPr dirty="0" u="sng" sz="1900" spc="-3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sng" sz="19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900" spc="-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900" spc="-2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</a:t>
            </a:r>
            <a:r>
              <a:rPr dirty="0" u="sng" sz="1900" spc="-1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u="sng" sz="19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  <a:p>
            <a:pPr marL="1208405">
              <a:lnSpc>
                <a:spcPct val="100000"/>
              </a:lnSpc>
              <a:spcBef>
                <a:spcPts val="445"/>
              </a:spcBef>
            </a:pPr>
            <a:r>
              <a:rPr dirty="0" sz="1900" spc="-45" i="1">
                <a:latin typeface="Times New Roman"/>
                <a:cs typeface="Times New Roman"/>
              </a:rPr>
              <a:t>P</a:t>
            </a:r>
            <a:r>
              <a:rPr dirty="0" sz="1900" spc="-45">
                <a:latin typeface="Times New Roman"/>
                <a:cs typeface="Times New Roman"/>
              </a:rPr>
              <a:t>(</a:t>
            </a:r>
            <a:r>
              <a:rPr dirty="0" sz="1900" spc="-290">
                <a:latin typeface="Times New Roman"/>
                <a:cs typeface="Times New Roman"/>
              </a:rPr>
              <a:t> </a:t>
            </a:r>
            <a:r>
              <a:rPr dirty="0" sz="1900" spc="-25" i="1">
                <a:latin typeface="Times New Roman"/>
                <a:cs typeface="Times New Roman"/>
              </a:rPr>
              <a:t>A</a:t>
            </a:r>
            <a:r>
              <a:rPr dirty="0" sz="1900" spc="-25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985737" y="4648556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575" y="0"/>
                </a:lnTo>
              </a:path>
            </a:pathLst>
          </a:custGeom>
          <a:ln w="1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035329" y="4245311"/>
            <a:ext cx="2136140" cy="72199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baseline="-34188" sz="2925" spc="-165" i="1">
                <a:latin typeface="Times New Roman"/>
                <a:cs typeface="Times New Roman"/>
              </a:rPr>
              <a:t>P</a:t>
            </a:r>
            <a:r>
              <a:rPr dirty="0" baseline="-34188" sz="2925" spc="-165">
                <a:latin typeface="Times New Roman"/>
                <a:cs typeface="Times New Roman"/>
              </a:rPr>
              <a:t>(</a:t>
            </a:r>
            <a:r>
              <a:rPr dirty="0" baseline="-34188" sz="2925" spc="-165" i="1">
                <a:latin typeface="Times New Roman"/>
                <a:cs typeface="Times New Roman"/>
              </a:rPr>
              <a:t>B</a:t>
            </a:r>
            <a:r>
              <a:rPr dirty="0" baseline="-34188" sz="2925" spc="-292" i="1">
                <a:latin typeface="Times New Roman"/>
                <a:cs typeface="Times New Roman"/>
              </a:rPr>
              <a:t> </a:t>
            </a:r>
            <a:r>
              <a:rPr dirty="0" baseline="-34188" sz="2925">
                <a:latin typeface="Times New Roman"/>
                <a:cs typeface="Times New Roman"/>
              </a:rPr>
              <a:t>|</a:t>
            </a:r>
            <a:r>
              <a:rPr dirty="0" baseline="-34188" sz="2925" spc="-187">
                <a:latin typeface="Times New Roman"/>
                <a:cs typeface="Times New Roman"/>
              </a:rPr>
              <a:t> </a:t>
            </a:r>
            <a:r>
              <a:rPr dirty="0" baseline="-34188" sz="2925" spc="-232" i="1">
                <a:latin typeface="Times New Roman"/>
                <a:cs typeface="Times New Roman"/>
              </a:rPr>
              <a:t>A</a:t>
            </a:r>
            <a:r>
              <a:rPr dirty="0" baseline="-34188" sz="2925" spc="-232">
                <a:latin typeface="Times New Roman"/>
                <a:cs typeface="Times New Roman"/>
              </a:rPr>
              <a:t>)</a:t>
            </a:r>
            <a:r>
              <a:rPr dirty="0" baseline="-34188" sz="2925" spc="-165">
                <a:latin typeface="Times New Roman"/>
                <a:cs typeface="Times New Roman"/>
              </a:rPr>
              <a:t> </a:t>
            </a:r>
            <a:r>
              <a:rPr dirty="0" baseline="-34188" sz="2925">
                <a:latin typeface="Symbol"/>
                <a:cs typeface="Symbol"/>
              </a:rPr>
              <a:t></a:t>
            </a:r>
            <a:r>
              <a:rPr dirty="0" baseline="-34188" sz="2925" spc="30">
                <a:latin typeface="Times New Roman"/>
                <a:cs typeface="Times New Roman"/>
              </a:rPr>
              <a:t> </a:t>
            </a:r>
            <a:r>
              <a:rPr dirty="0" sz="1950" spc="-85" i="1">
                <a:latin typeface="Times New Roman"/>
                <a:cs typeface="Times New Roman"/>
              </a:rPr>
              <a:t>P</a:t>
            </a:r>
            <a:r>
              <a:rPr dirty="0" sz="1950" spc="-85">
                <a:latin typeface="Times New Roman"/>
                <a:cs typeface="Times New Roman"/>
              </a:rPr>
              <a:t>(</a:t>
            </a:r>
            <a:r>
              <a:rPr dirty="0" sz="1950" spc="-85" i="1">
                <a:latin typeface="Times New Roman"/>
                <a:cs typeface="Times New Roman"/>
              </a:rPr>
              <a:t>A</a:t>
            </a:r>
            <a:r>
              <a:rPr dirty="0" sz="1950" spc="-270" i="1">
                <a:latin typeface="Times New Roman"/>
                <a:cs typeface="Times New Roman"/>
              </a:rPr>
              <a:t> </a:t>
            </a:r>
            <a:r>
              <a:rPr dirty="0" sz="1950" spc="-60">
                <a:latin typeface="Times New Roman"/>
                <a:cs typeface="Times New Roman"/>
              </a:rPr>
              <a:t>|</a:t>
            </a:r>
            <a:r>
              <a:rPr dirty="0" sz="1950" spc="-114">
                <a:latin typeface="Times New Roman"/>
                <a:cs typeface="Times New Roman"/>
              </a:rPr>
              <a:t> </a:t>
            </a:r>
            <a:r>
              <a:rPr dirty="0" sz="1950" spc="-10" i="1">
                <a:latin typeface="Times New Roman"/>
                <a:cs typeface="Times New Roman"/>
              </a:rPr>
              <a:t>B</a:t>
            </a:r>
            <a:r>
              <a:rPr dirty="0" sz="1950" spc="-10">
                <a:latin typeface="Times New Roman"/>
                <a:cs typeface="Times New Roman"/>
              </a:rPr>
              <a:t>)</a:t>
            </a:r>
            <a:r>
              <a:rPr dirty="0" sz="1950" spc="-10" i="1">
                <a:latin typeface="Times New Roman"/>
                <a:cs typeface="Times New Roman"/>
              </a:rPr>
              <a:t>P</a:t>
            </a:r>
            <a:r>
              <a:rPr dirty="0" sz="1950" spc="-10">
                <a:latin typeface="Times New Roman"/>
                <a:cs typeface="Times New Roman"/>
              </a:rPr>
              <a:t>(</a:t>
            </a:r>
            <a:r>
              <a:rPr dirty="0" sz="1950" spc="-10" i="1">
                <a:latin typeface="Times New Roman"/>
                <a:cs typeface="Times New Roman"/>
              </a:rPr>
              <a:t>B</a:t>
            </a:r>
            <a:r>
              <a:rPr dirty="0" sz="1950" spc="-1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1316990">
              <a:lnSpc>
                <a:spcPct val="100000"/>
              </a:lnSpc>
              <a:spcBef>
                <a:spcPts val="400"/>
              </a:spcBef>
            </a:pPr>
            <a:r>
              <a:rPr dirty="0" sz="1950" spc="-20" i="1">
                <a:latin typeface="Times New Roman"/>
                <a:cs typeface="Times New Roman"/>
              </a:rPr>
              <a:t>P</a:t>
            </a:r>
            <a:r>
              <a:rPr dirty="0" sz="1950" spc="-20">
                <a:latin typeface="Times New Roman"/>
                <a:cs typeface="Times New Roman"/>
              </a:rPr>
              <a:t>(</a:t>
            </a:r>
            <a:r>
              <a:rPr dirty="0" sz="1950" spc="-20" i="1">
                <a:latin typeface="Times New Roman"/>
                <a:cs typeface="Times New Roman"/>
              </a:rPr>
              <a:t>A</a:t>
            </a:r>
            <a:r>
              <a:rPr dirty="0" sz="1950" spc="-2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58006" y="2315312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 h="0">
                <a:moveTo>
                  <a:pt x="0" y="0"/>
                </a:moveTo>
                <a:lnTo>
                  <a:pt x="1346625" y="0"/>
                </a:lnTo>
              </a:path>
            </a:pathLst>
          </a:custGeom>
          <a:ln w="1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85140" y="1318006"/>
            <a:ext cx="8187690" cy="411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518159" marR="69215" indent="-45529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977900" algn="l"/>
              </a:tabLst>
            </a:pPr>
            <a:r>
              <a:rPr dirty="0" sz="2000" spc="-95" i="1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dirty="0" sz="2000" spc="-95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dirty="0" sz="2000" spc="-95" i="1">
                <a:solidFill>
                  <a:srgbClr val="C00000"/>
                </a:solidFill>
                <a:latin typeface="Trebuchet MS"/>
                <a:cs typeface="Trebuchet MS"/>
              </a:rPr>
              <a:t>B</a:t>
            </a:r>
            <a:r>
              <a:rPr dirty="0" sz="2000" spc="-95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dirty="0" sz="20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called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the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80" i="1">
                <a:latin typeface="Trebuchet MS"/>
                <a:cs typeface="Trebuchet MS"/>
              </a:rPr>
              <a:t>prior</a:t>
            </a:r>
            <a:r>
              <a:rPr dirty="0" sz="2000" spc="30" i="1">
                <a:latin typeface="Trebuchet MS"/>
                <a:cs typeface="Trebuchet MS"/>
              </a:rPr>
              <a:t> </a:t>
            </a:r>
            <a:r>
              <a:rPr dirty="0" sz="2000" spc="-215" i="1">
                <a:latin typeface="Trebuchet MS"/>
                <a:cs typeface="Trebuchet MS"/>
              </a:rPr>
              <a:t>probability</a:t>
            </a:r>
            <a:r>
              <a:rPr dirty="0" sz="2000" spc="65" i="1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(estimate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probability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without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any 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-125">
                <a:latin typeface="Trebuchet MS"/>
                <a:cs typeface="Trebuchet MS"/>
              </a:rPr>
              <a:t>additional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information).</a:t>
            </a:r>
            <a:endParaRPr sz="2000">
              <a:latin typeface="Trebuchet MS"/>
              <a:cs typeface="Trebuchet MS"/>
            </a:endParaRPr>
          </a:p>
          <a:p>
            <a:pPr algn="ctr" marL="35560">
              <a:lnSpc>
                <a:spcPct val="100000"/>
              </a:lnSpc>
              <a:spcBef>
                <a:spcPts val="265"/>
              </a:spcBef>
            </a:pPr>
            <a:r>
              <a:rPr dirty="0" baseline="-34188" sz="2925" spc="82" i="1">
                <a:latin typeface="Times New Roman"/>
                <a:cs typeface="Times New Roman"/>
              </a:rPr>
              <a:t>P</a:t>
            </a:r>
            <a:r>
              <a:rPr dirty="0" baseline="-34188" sz="2925" spc="82">
                <a:latin typeface="Times New Roman"/>
                <a:cs typeface="Times New Roman"/>
              </a:rPr>
              <a:t>(</a:t>
            </a:r>
            <a:r>
              <a:rPr dirty="0" baseline="-34188" sz="2925" spc="82" i="1">
                <a:latin typeface="Times New Roman"/>
                <a:cs typeface="Times New Roman"/>
              </a:rPr>
              <a:t>B</a:t>
            </a:r>
            <a:r>
              <a:rPr dirty="0" baseline="-34188" sz="2925" spc="-195" i="1">
                <a:latin typeface="Times New Roman"/>
                <a:cs typeface="Times New Roman"/>
              </a:rPr>
              <a:t> </a:t>
            </a:r>
            <a:r>
              <a:rPr dirty="0" baseline="-34188" sz="2925">
                <a:latin typeface="Times New Roman"/>
                <a:cs typeface="Times New Roman"/>
              </a:rPr>
              <a:t>|</a:t>
            </a:r>
            <a:r>
              <a:rPr dirty="0" baseline="-34188" sz="2925" spc="89">
                <a:latin typeface="Times New Roman"/>
                <a:cs typeface="Times New Roman"/>
              </a:rPr>
              <a:t> </a:t>
            </a:r>
            <a:r>
              <a:rPr dirty="0" baseline="-34188" sz="2925" i="1">
                <a:latin typeface="Times New Roman"/>
                <a:cs typeface="Times New Roman"/>
              </a:rPr>
              <a:t>A</a:t>
            </a:r>
            <a:r>
              <a:rPr dirty="0" baseline="-34188" sz="2925">
                <a:latin typeface="Times New Roman"/>
                <a:cs typeface="Times New Roman"/>
              </a:rPr>
              <a:t>)</a:t>
            </a:r>
            <a:r>
              <a:rPr dirty="0" baseline="-34188" sz="2925" spc="-37">
                <a:latin typeface="Times New Roman"/>
                <a:cs typeface="Times New Roman"/>
              </a:rPr>
              <a:t> </a:t>
            </a:r>
            <a:r>
              <a:rPr dirty="0" baseline="-34188" sz="2925">
                <a:latin typeface="Symbol"/>
                <a:cs typeface="Symbol"/>
              </a:rPr>
              <a:t></a:t>
            </a:r>
            <a:r>
              <a:rPr dirty="0" baseline="-34188" sz="2925" spc="300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P</a:t>
            </a:r>
            <a:r>
              <a:rPr dirty="0" sz="1950">
                <a:latin typeface="Times New Roman"/>
                <a:cs typeface="Times New Roman"/>
              </a:rPr>
              <a:t>(</a:t>
            </a:r>
            <a:r>
              <a:rPr dirty="0" sz="1950" spc="-300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A</a:t>
            </a:r>
            <a:r>
              <a:rPr dirty="0" sz="1950" spc="-220" i="1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|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50" i="1">
                <a:latin typeface="Times New Roman"/>
                <a:cs typeface="Times New Roman"/>
              </a:rPr>
              <a:t>B</a:t>
            </a:r>
            <a:r>
              <a:rPr dirty="0" sz="1950" spc="50">
                <a:latin typeface="Times New Roman"/>
                <a:cs typeface="Times New Roman"/>
              </a:rPr>
              <a:t>)</a:t>
            </a:r>
            <a:r>
              <a:rPr dirty="0" sz="1950" spc="50" i="1">
                <a:latin typeface="Times New Roman"/>
                <a:cs typeface="Times New Roman"/>
              </a:rPr>
              <a:t>P</a:t>
            </a:r>
            <a:r>
              <a:rPr dirty="0" sz="1950" spc="50">
                <a:latin typeface="Times New Roman"/>
                <a:cs typeface="Times New Roman"/>
              </a:rPr>
              <a:t>(</a:t>
            </a:r>
            <a:r>
              <a:rPr dirty="0" sz="1950" spc="50" i="1">
                <a:latin typeface="Times New Roman"/>
                <a:cs typeface="Times New Roman"/>
              </a:rPr>
              <a:t>B</a:t>
            </a:r>
            <a:r>
              <a:rPr dirty="0" sz="1950" spc="5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algn="ctr" marL="1119505">
              <a:lnSpc>
                <a:spcPct val="100000"/>
              </a:lnSpc>
              <a:spcBef>
                <a:spcPts val="405"/>
              </a:spcBef>
            </a:pPr>
            <a:r>
              <a:rPr dirty="0" sz="1950" i="1">
                <a:latin typeface="Times New Roman"/>
                <a:cs typeface="Times New Roman"/>
              </a:rPr>
              <a:t>P</a:t>
            </a:r>
            <a:r>
              <a:rPr dirty="0" sz="1950">
                <a:latin typeface="Times New Roman"/>
                <a:cs typeface="Times New Roman"/>
              </a:rPr>
              <a:t>(</a:t>
            </a:r>
            <a:r>
              <a:rPr dirty="0" sz="1950" spc="-250">
                <a:latin typeface="Times New Roman"/>
                <a:cs typeface="Times New Roman"/>
              </a:rPr>
              <a:t> </a:t>
            </a:r>
            <a:r>
              <a:rPr dirty="0" sz="1950" spc="-25" i="1">
                <a:latin typeface="Times New Roman"/>
                <a:cs typeface="Times New Roman"/>
              </a:rPr>
              <a:t>A</a:t>
            </a:r>
            <a:r>
              <a:rPr dirty="0" sz="1950" spc="-2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algn="just" marL="518159" marR="43180" indent="-455295">
              <a:lnSpc>
                <a:spcPct val="100000"/>
              </a:lnSpc>
              <a:spcBef>
                <a:spcPts val="890"/>
              </a:spcBef>
              <a:buAutoNum type="arabicPeriod" startAt="2"/>
              <a:tabLst>
                <a:tab pos="977900" algn="l"/>
              </a:tabLst>
            </a:pPr>
            <a:r>
              <a:rPr dirty="0" sz="2000" spc="-204" i="1">
                <a:solidFill>
                  <a:srgbClr val="C00000"/>
                </a:solidFill>
                <a:latin typeface="Trebuchet MS"/>
                <a:cs typeface="Trebuchet MS"/>
              </a:rPr>
              <a:t>P</a:t>
            </a:r>
            <a:r>
              <a:rPr dirty="0" sz="2000" spc="-204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dirty="0" sz="2000" spc="-204" i="1">
                <a:solidFill>
                  <a:srgbClr val="C00000"/>
                </a:solidFill>
                <a:latin typeface="Trebuchet MS"/>
                <a:cs typeface="Trebuchet MS"/>
              </a:rPr>
              <a:t>B|A</a:t>
            </a:r>
            <a:r>
              <a:rPr dirty="0" sz="2000" spc="-204">
                <a:solidFill>
                  <a:srgbClr val="C00000"/>
                </a:solidFill>
                <a:latin typeface="Trebuchet MS"/>
                <a:cs typeface="Trebuchet MS"/>
              </a:rPr>
              <a:t>)</a:t>
            </a:r>
            <a:r>
              <a:rPr dirty="0" sz="2000" spc="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called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the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90" i="1">
                <a:latin typeface="Trebuchet MS"/>
                <a:cs typeface="Trebuchet MS"/>
              </a:rPr>
              <a:t>posterior</a:t>
            </a:r>
            <a:r>
              <a:rPr dirty="0" sz="2000" spc="40" i="1">
                <a:latin typeface="Trebuchet MS"/>
                <a:cs typeface="Trebuchet MS"/>
              </a:rPr>
              <a:t> </a:t>
            </a:r>
            <a:r>
              <a:rPr dirty="0" sz="2000" spc="-215" i="1">
                <a:latin typeface="Trebuchet MS"/>
                <a:cs typeface="Trebuchet MS"/>
              </a:rPr>
              <a:t>probability</a:t>
            </a:r>
            <a:r>
              <a:rPr dirty="0" sz="2000" spc="65" i="1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(that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35">
                <a:latin typeface="Trebuchet MS"/>
                <a:cs typeface="Trebuchet MS"/>
              </a:rPr>
              <a:t>is,</a:t>
            </a:r>
            <a:r>
              <a:rPr dirty="0" sz="2000" spc="8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given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that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the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event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i="1">
                <a:latin typeface="Trebuchet MS"/>
                <a:cs typeface="Trebuchet MS"/>
              </a:rPr>
              <a:t>A</a:t>
            </a:r>
            <a:r>
              <a:rPr dirty="0" sz="2000" spc="-5" i="1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has 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-110">
                <a:latin typeface="Trebuchet MS"/>
                <a:cs typeface="Trebuchet MS"/>
              </a:rPr>
              <a:t>occurred,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what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probability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occurrence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event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i="1">
                <a:latin typeface="Trebuchet MS"/>
                <a:cs typeface="Trebuchet MS"/>
              </a:rPr>
              <a:t>B</a:t>
            </a:r>
            <a:r>
              <a:rPr dirty="0" sz="2000">
                <a:latin typeface="Trebuchet MS"/>
                <a:cs typeface="Trebuchet MS"/>
              </a:rPr>
              <a:t>).</a:t>
            </a:r>
            <a:r>
              <a:rPr dirty="0" sz="2000" spc="2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That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is, </a:t>
            </a:r>
            <a:r>
              <a:rPr dirty="0" sz="2000" spc="-40">
                <a:latin typeface="Trebuchet MS"/>
                <a:cs typeface="Trebuchet MS"/>
              </a:rPr>
              <a:t>	</a:t>
            </a:r>
            <a:r>
              <a:rPr dirty="0" sz="2000" spc="-80" i="1">
                <a:latin typeface="Trebuchet MS"/>
                <a:cs typeface="Trebuchet MS"/>
              </a:rPr>
              <a:t>post</a:t>
            </a:r>
            <a:r>
              <a:rPr dirty="0" sz="2000" spc="-5" i="1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 </a:t>
            </a:r>
            <a:r>
              <a:rPr dirty="0" sz="2000" spc="-90">
                <a:latin typeface="Trebuchet MS"/>
                <a:cs typeface="Trebuchet MS"/>
              </a:rPr>
              <a:t>additional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information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(or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additional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evidence)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that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i="1">
                <a:latin typeface="Trebuchet MS"/>
                <a:cs typeface="Trebuchet MS"/>
              </a:rPr>
              <a:t>A</a:t>
            </a:r>
            <a:r>
              <a:rPr dirty="0" sz="2000" spc="-5" i="1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has 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-105">
                <a:latin typeface="Trebuchet MS"/>
                <a:cs typeface="Trebuchet MS"/>
              </a:rPr>
              <a:t>occurred,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what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estimated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probability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occurrence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35" i="1">
                <a:latin typeface="Trebuchet MS"/>
                <a:cs typeface="Trebuchet MS"/>
              </a:rPr>
              <a:t>B</a:t>
            </a:r>
            <a:r>
              <a:rPr dirty="0" sz="2000" spc="-3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AutoNum type="arabicPeriod" startAt="2"/>
            </a:pPr>
            <a:endParaRPr sz="2000">
              <a:latin typeface="Trebuchet MS"/>
              <a:cs typeface="Trebuchet MS"/>
            </a:endParaRPr>
          </a:p>
          <a:p>
            <a:pPr marL="520700" indent="-4572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520700" algn="l"/>
                <a:tab pos="6391910" algn="l"/>
              </a:tabLst>
            </a:pPr>
            <a:r>
              <a:rPr dirty="0" sz="2000" spc="-120">
                <a:solidFill>
                  <a:srgbClr val="C00000"/>
                </a:solidFill>
                <a:latin typeface="Trebuchet MS"/>
                <a:cs typeface="Trebuchet MS"/>
              </a:rPr>
              <a:t>P(A|B)</a:t>
            </a:r>
            <a:r>
              <a:rPr dirty="0" sz="20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called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likelihood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observing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evidence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150">
                <a:latin typeface="Trebuchet MS"/>
                <a:cs typeface="Trebuchet MS"/>
              </a:rPr>
              <a:t>A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if</a:t>
            </a:r>
            <a:r>
              <a:rPr dirty="0" sz="2000">
                <a:latin typeface="Trebuchet MS"/>
                <a:cs typeface="Trebuchet MS"/>
              </a:rPr>
              <a:t>	B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true.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AutoNum type="arabicPeriod" startAt="2"/>
            </a:pPr>
            <a:endParaRPr sz="2000">
              <a:latin typeface="Trebuchet MS"/>
              <a:cs typeface="Trebuchet MS"/>
            </a:endParaRPr>
          </a:p>
          <a:p>
            <a:pPr marL="520700" indent="-457200">
              <a:lnSpc>
                <a:spcPct val="100000"/>
              </a:lnSpc>
              <a:buAutoNum type="arabicPeriod" startAt="2"/>
              <a:tabLst>
                <a:tab pos="520700" algn="l"/>
              </a:tabLst>
            </a:pPr>
            <a:r>
              <a:rPr dirty="0" sz="2000" spc="-10">
                <a:solidFill>
                  <a:srgbClr val="C00000"/>
                </a:solidFill>
                <a:latin typeface="Trebuchet MS"/>
                <a:cs typeface="Trebuchet MS"/>
              </a:rPr>
              <a:t>P(A)</a:t>
            </a:r>
            <a:r>
              <a:rPr dirty="0" sz="2000" spc="-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prior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probability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of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114"/>
              <a:t>Terminologies</a:t>
            </a:r>
            <a:r>
              <a:rPr dirty="0" sz="2400" spc="280"/>
              <a:t> </a:t>
            </a:r>
            <a:r>
              <a:rPr dirty="0" sz="2400" spc="110"/>
              <a:t>used</a:t>
            </a:r>
            <a:r>
              <a:rPr dirty="0" sz="2400" spc="305"/>
              <a:t> </a:t>
            </a:r>
            <a:r>
              <a:rPr dirty="0" sz="2400" spc="165"/>
              <a:t>to</a:t>
            </a:r>
            <a:r>
              <a:rPr dirty="0" sz="2400" spc="295"/>
              <a:t> </a:t>
            </a:r>
            <a:r>
              <a:rPr dirty="0" sz="2400" spc="100"/>
              <a:t>describe</a:t>
            </a:r>
            <a:r>
              <a:rPr dirty="0" sz="2400" spc="285"/>
              <a:t> </a:t>
            </a:r>
            <a:r>
              <a:rPr dirty="0" sz="2400" spc="100"/>
              <a:t>various</a:t>
            </a:r>
            <a:r>
              <a:rPr dirty="0" sz="2400" spc="295"/>
              <a:t> </a:t>
            </a:r>
            <a:r>
              <a:rPr dirty="0" sz="2400" spc="155"/>
              <a:t>components</a:t>
            </a:r>
            <a:r>
              <a:rPr dirty="0" sz="2400" spc="305"/>
              <a:t> </a:t>
            </a:r>
            <a:r>
              <a:rPr dirty="0" sz="2400" spc="110"/>
              <a:t>in</a:t>
            </a:r>
            <a:endParaRPr sz="2400"/>
          </a:p>
          <a:p>
            <a:pPr algn="ctr" marL="3175">
              <a:lnSpc>
                <a:spcPct val="100000"/>
              </a:lnSpc>
              <a:spcBef>
                <a:spcPts val="5"/>
              </a:spcBef>
            </a:pPr>
            <a:r>
              <a:rPr dirty="0" sz="2400" spc="140"/>
              <a:t>Bayes</a:t>
            </a:r>
            <a:r>
              <a:rPr dirty="0" sz="2400" spc="285"/>
              <a:t> </a:t>
            </a:r>
            <a:r>
              <a:rPr dirty="0" sz="2400" spc="120"/>
              <a:t>Theorem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4" name="object 4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6945" y="461899"/>
            <a:ext cx="46888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"/>
                <a:cs typeface="Calibri"/>
              </a:rPr>
              <a:t>Monty</a:t>
            </a:r>
            <a:r>
              <a:rPr dirty="0" sz="4400" spc="-2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Hall</a:t>
            </a:r>
            <a:r>
              <a:rPr dirty="0" sz="4400" spc="-35">
                <a:latin typeface="Calibri"/>
                <a:cs typeface="Calibri"/>
              </a:rPr>
              <a:t> </a:t>
            </a:r>
            <a:r>
              <a:rPr dirty="0" sz="4400" spc="-10">
                <a:latin typeface="Calibri"/>
                <a:cs typeface="Calibri"/>
              </a:rPr>
              <a:t>Problem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616" y="1257300"/>
            <a:ext cx="6272784" cy="476250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252" rIns="0" bIns="0" rtlCol="0" vert="horz">
            <a:spAutoFit/>
          </a:bodyPr>
          <a:lstStyle/>
          <a:p>
            <a:pPr marL="421005">
              <a:lnSpc>
                <a:spcPct val="100000"/>
              </a:lnSpc>
              <a:spcBef>
                <a:spcPts val="95"/>
              </a:spcBef>
            </a:pPr>
            <a:r>
              <a:rPr dirty="0" sz="2800" spc="204"/>
              <a:t>Monty</a:t>
            </a:r>
            <a:r>
              <a:rPr dirty="0" sz="2800" spc="365"/>
              <a:t> </a:t>
            </a:r>
            <a:r>
              <a:rPr dirty="0" sz="2800" spc="130"/>
              <a:t>Hall</a:t>
            </a:r>
            <a:r>
              <a:rPr dirty="0" sz="2800" spc="360"/>
              <a:t> </a:t>
            </a:r>
            <a:r>
              <a:rPr dirty="0" sz="2800" spc="110"/>
              <a:t>Problem</a:t>
            </a:r>
            <a:r>
              <a:rPr dirty="0" sz="2800" spc="355"/>
              <a:t> </a:t>
            </a:r>
            <a:r>
              <a:rPr dirty="0" sz="2800" spc="165"/>
              <a:t>Using</a:t>
            </a:r>
            <a:r>
              <a:rPr dirty="0" sz="2800" spc="350"/>
              <a:t> </a:t>
            </a:r>
            <a:r>
              <a:rPr dirty="0" sz="2800" spc="160"/>
              <a:t>Bayes</a:t>
            </a:r>
            <a:r>
              <a:rPr dirty="0" sz="2800" spc="340"/>
              <a:t> </a:t>
            </a:r>
            <a:r>
              <a:rPr dirty="0" sz="2800" spc="140"/>
              <a:t>Theorem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089405"/>
            <a:ext cx="8318500" cy="3982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93700" algn="l"/>
                <a:tab pos="1892300" algn="l"/>
                <a:tab pos="3123565" algn="l"/>
              </a:tabLst>
            </a:pPr>
            <a:r>
              <a:rPr dirty="0" sz="2200" spc="-110">
                <a:latin typeface="Trebuchet MS"/>
                <a:cs typeface="Trebuchet MS"/>
              </a:rPr>
              <a:t>Let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65" i="1">
                <a:latin typeface="Trebuchet MS"/>
                <a:cs typeface="Trebuchet MS"/>
              </a:rPr>
              <a:t>C</a:t>
            </a:r>
            <a:r>
              <a:rPr dirty="0" baseline="-21072" sz="2175" spc="-247">
                <a:latin typeface="Trebuchet MS"/>
                <a:cs typeface="Trebuchet MS"/>
              </a:rPr>
              <a:t>1</a:t>
            </a:r>
            <a:r>
              <a:rPr dirty="0" sz="2200" spc="-165">
                <a:latin typeface="Trebuchet MS"/>
                <a:cs typeface="Trebuchet MS"/>
              </a:rPr>
              <a:t>,</a:t>
            </a:r>
            <a:r>
              <a:rPr dirty="0" sz="2200" spc="-270">
                <a:latin typeface="Trebuchet MS"/>
                <a:cs typeface="Trebuchet MS"/>
              </a:rPr>
              <a:t> </a:t>
            </a:r>
            <a:r>
              <a:rPr dirty="0" sz="2200" spc="-165" i="1">
                <a:latin typeface="Trebuchet MS"/>
                <a:cs typeface="Trebuchet MS"/>
              </a:rPr>
              <a:t>C</a:t>
            </a:r>
            <a:r>
              <a:rPr dirty="0" baseline="-21072" sz="2175" spc="-247">
                <a:latin typeface="Trebuchet MS"/>
                <a:cs typeface="Trebuchet MS"/>
              </a:rPr>
              <a:t>2</a:t>
            </a:r>
            <a:r>
              <a:rPr dirty="0" sz="2200" spc="-165">
                <a:latin typeface="Trebuchet MS"/>
                <a:cs typeface="Trebuchet MS"/>
              </a:rPr>
              <a:t>,</a:t>
            </a:r>
            <a:r>
              <a:rPr dirty="0" sz="2200" spc="-26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i="1">
                <a:latin typeface="Trebuchet MS"/>
                <a:cs typeface="Trebuchet MS"/>
              </a:rPr>
              <a:t>C</a:t>
            </a:r>
            <a:r>
              <a:rPr dirty="0" baseline="-21072" sz="2175">
                <a:latin typeface="Trebuchet MS"/>
                <a:cs typeface="Trebuchet MS"/>
              </a:rPr>
              <a:t>3</a:t>
            </a:r>
            <a:r>
              <a:rPr dirty="0" baseline="-21072" sz="2175" spc="262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be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events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that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car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is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behind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door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200">
                <a:latin typeface="Trebuchet MS"/>
                <a:cs typeface="Trebuchet MS"/>
              </a:rPr>
              <a:t>1,</a:t>
            </a:r>
            <a:r>
              <a:rPr dirty="0" sz="2200" spc="-275">
                <a:latin typeface="Trebuchet MS"/>
                <a:cs typeface="Trebuchet MS"/>
              </a:rPr>
              <a:t> </a:t>
            </a:r>
            <a:r>
              <a:rPr dirty="0" sz="2200" spc="-200">
                <a:latin typeface="Trebuchet MS"/>
                <a:cs typeface="Trebuchet MS"/>
              </a:rPr>
              <a:t>2,</a:t>
            </a:r>
            <a:r>
              <a:rPr dirty="0" sz="2200" spc="-27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3, </a:t>
            </a:r>
            <a:r>
              <a:rPr dirty="0" sz="2200" spc="-85">
                <a:latin typeface="Trebuchet MS"/>
                <a:cs typeface="Trebuchet MS"/>
              </a:rPr>
              <a:t>respectively.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14">
                <a:latin typeface="Trebuchet MS"/>
                <a:cs typeface="Trebuchet MS"/>
              </a:rPr>
              <a:t>Let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05" i="1">
                <a:latin typeface="Trebuchet MS"/>
                <a:cs typeface="Trebuchet MS"/>
              </a:rPr>
              <a:t>D</a:t>
            </a:r>
            <a:r>
              <a:rPr dirty="0" baseline="-21072" sz="2175" spc="-157">
                <a:latin typeface="Trebuchet MS"/>
                <a:cs typeface="Trebuchet MS"/>
              </a:rPr>
              <a:t>1</a:t>
            </a:r>
            <a:r>
              <a:rPr dirty="0" sz="2200" spc="-105">
                <a:latin typeface="Trebuchet MS"/>
                <a:cs typeface="Trebuchet MS"/>
              </a:rPr>
              <a:t>,</a:t>
            </a:r>
            <a:r>
              <a:rPr dirty="0" sz="2200" spc="-250">
                <a:latin typeface="Trebuchet MS"/>
                <a:cs typeface="Trebuchet MS"/>
              </a:rPr>
              <a:t> </a:t>
            </a:r>
            <a:r>
              <a:rPr dirty="0" sz="2200" spc="-105" i="1">
                <a:latin typeface="Trebuchet MS"/>
                <a:cs typeface="Trebuchet MS"/>
              </a:rPr>
              <a:t>D</a:t>
            </a:r>
            <a:r>
              <a:rPr dirty="0" baseline="-21072" sz="2175" spc="-157">
                <a:latin typeface="Trebuchet MS"/>
                <a:cs typeface="Trebuchet MS"/>
              </a:rPr>
              <a:t>2</a:t>
            </a:r>
            <a:r>
              <a:rPr dirty="0" sz="2200" spc="-105">
                <a:latin typeface="Trebuchet MS"/>
                <a:cs typeface="Trebuchet MS"/>
              </a:rPr>
              <a:t>,</a:t>
            </a:r>
            <a:r>
              <a:rPr dirty="0" sz="2200" spc="-25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i="1">
                <a:latin typeface="Trebuchet MS"/>
                <a:cs typeface="Trebuchet MS"/>
              </a:rPr>
              <a:t>D</a:t>
            </a:r>
            <a:r>
              <a:rPr dirty="0" baseline="-21072" sz="2175">
                <a:latin typeface="Trebuchet MS"/>
                <a:cs typeface="Trebuchet MS"/>
              </a:rPr>
              <a:t>3</a:t>
            </a:r>
            <a:r>
              <a:rPr dirty="0" baseline="-21072" sz="2175" spc="277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be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events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that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Monty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70">
                <a:latin typeface="Trebuchet MS"/>
                <a:cs typeface="Trebuchet MS"/>
              </a:rPr>
              <a:t>opens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door </a:t>
            </a:r>
            <a:r>
              <a:rPr dirty="0" sz="2200" spc="-200">
                <a:latin typeface="Trebuchet MS"/>
                <a:cs typeface="Trebuchet MS"/>
              </a:rPr>
              <a:t>1,</a:t>
            </a:r>
            <a:r>
              <a:rPr dirty="0" sz="2200" spc="-260">
                <a:latin typeface="Trebuchet MS"/>
                <a:cs typeface="Trebuchet MS"/>
              </a:rPr>
              <a:t> </a:t>
            </a:r>
            <a:r>
              <a:rPr dirty="0" sz="2200" spc="-200">
                <a:latin typeface="Trebuchet MS"/>
                <a:cs typeface="Trebuchet MS"/>
              </a:rPr>
              <a:t>2,</a:t>
            </a:r>
            <a:r>
              <a:rPr dirty="0" sz="2200" spc="-26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200">
                <a:latin typeface="Trebuchet MS"/>
                <a:cs typeface="Trebuchet MS"/>
              </a:rPr>
              <a:t>3,</a:t>
            </a:r>
            <a:r>
              <a:rPr dirty="0" sz="2200" spc="-260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respectively.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25" i="1">
                <a:latin typeface="Trebuchet MS"/>
                <a:cs typeface="Trebuchet MS"/>
              </a:rPr>
              <a:t>Prior</a:t>
            </a:r>
            <a:r>
              <a:rPr dirty="0" sz="2200" spc="-35" i="1">
                <a:latin typeface="Trebuchet MS"/>
                <a:cs typeface="Trebuchet MS"/>
              </a:rPr>
              <a:t> </a:t>
            </a:r>
            <a:r>
              <a:rPr dirty="0" sz="2200" spc="-235" i="1">
                <a:latin typeface="Trebuchet MS"/>
                <a:cs typeface="Trebuchet MS"/>
              </a:rPr>
              <a:t>probabilities</a:t>
            </a:r>
            <a:r>
              <a:rPr dirty="0" sz="2200" spc="5" i="1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65" i="1">
                <a:latin typeface="Trebuchet MS"/>
                <a:cs typeface="Trebuchet MS"/>
              </a:rPr>
              <a:t>C</a:t>
            </a:r>
            <a:r>
              <a:rPr dirty="0" baseline="-21072" sz="2175" spc="-247">
                <a:latin typeface="Trebuchet MS"/>
                <a:cs typeface="Trebuchet MS"/>
              </a:rPr>
              <a:t>1</a:t>
            </a:r>
            <a:r>
              <a:rPr dirty="0" sz="2200" spc="-165">
                <a:latin typeface="Trebuchet MS"/>
                <a:cs typeface="Trebuchet MS"/>
              </a:rPr>
              <a:t>,</a:t>
            </a:r>
            <a:r>
              <a:rPr dirty="0" sz="2200" spc="-250">
                <a:latin typeface="Trebuchet MS"/>
                <a:cs typeface="Trebuchet MS"/>
              </a:rPr>
              <a:t> </a:t>
            </a:r>
            <a:r>
              <a:rPr dirty="0" sz="2200" spc="-165" i="1">
                <a:latin typeface="Trebuchet MS"/>
                <a:cs typeface="Trebuchet MS"/>
              </a:rPr>
              <a:t>C</a:t>
            </a:r>
            <a:r>
              <a:rPr dirty="0" baseline="-21072" sz="2175" spc="-247">
                <a:latin typeface="Trebuchet MS"/>
                <a:cs typeface="Trebuchet MS"/>
              </a:rPr>
              <a:t>2</a:t>
            </a:r>
            <a:r>
              <a:rPr dirty="0" sz="2200" spc="-165">
                <a:latin typeface="Trebuchet MS"/>
                <a:cs typeface="Trebuchet MS"/>
              </a:rPr>
              <a:t>,</a:t>
            </a:r>
            <a:r>
              <a:rPr dirty="0" sz="2200" spc="-254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and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i="1">
                <a:latin typeface="Trebuchet MS"/>
                <a:cs typeface="Trebuchet MS"/>
              </a:rPr>
              <a:t>C</a:t>
            </a:r>
            <a:r>
              <a:rPr dirty="0" baseline="-21072" sz="2175">
                <a:latin typeface="Trebuchet MS"/>
                <a:cs typeface="Trebuchet MS"/>
              </a:rPr>
              <a:t>3</a:t>
            </a:r>
            <a:r>
              <a:rPr dirty="0" baseline="-21072" sz="2175" spc="292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are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5"/>
              </a:spcBef>
              <a:buFont typeface="Arial MT"/>
              <a:buChar char="•"/>
            </a:pPr>
            <a:endParaRPr sz="2200">
              <a:latin typeface="Trebuchet MS"/>
              <a:cs typeface="Trebuchet MS"/>
            </a:endParaRPr>
          </a:p>
          <a:p>
            <a:pPr marL="965200">
              <a:lnSpc>
                <a:spcPct val="100000"/>
              </a:lnSpc>
            </a:pPr>
            <a:r>
              <a:rPr dirty="0" sz="2200" spc="-114" i="1">
                <a:latin typeface="Trebuchet MS"/>
                <a:cs typeface="Trebuchet MS"/>
              </a:rPr>
              <a:t>P</a:t>
            </a:r>
            <a:r>
              <a:rPr dirty="0" sz="2200" spc="-114">
                <a:latin typeface="Trebuchet MS"/>
                <a:cs typeface="Trebuchet MS"/>
              </a:rPr>
              <a:t>(</a:t>
            </a:r>
            <a:r>
              <a:rPr dirty="0" sz="2200" spc="-114" i="1">
                <a:latin typeface="Trebuchet MS"/>
                <a:cs typeface="Trebuchet MS"/>
              </a:rPr>
              <a:t>C</a:t>
            </a:r>
            <a:r>
              <a:rPr dirty="0" baseline="-21072" sz="2175" spc="-172">
                <a:latin typeface="Trebuchet MS"/>
                <a:cs typeface="Trebuchet MS"/>
              </a:rPr>
              <a:t>1</a:t>
            </a:r>
            <a:r>
              <a:rPr dirty="0" sz="2200" spc="-114">
                <a:latin typeface="Trebuchet MS"/>
                <a:cs typeface="Trebuchet MS"/>
              </a:rPr>
              <a:t>)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125">
                <a:latin typeface="Trebuchet MS"/>
                <a:cs typeface="Trebuchet MS"/>
              </a:rPr>
              <a:t>=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14" i="1">
                <a:latin typeface="Trebuchet MS"/>
                <a:cs typeface="Trebuchet MS"/>
              </a:rPr>
              <a:t>P</a:t>
            </a:r>
            <a:r>
              <a:rPr dirty="0" sz="2200" spc="-114">
                <a:latin typeface="Trebuchet MS"/>
                <a:cs typeface="Trebuchet MS"/>
              </a:rPr>
              <a:t>(</a:t>
            </a:r>
            <a:r>
              <a:rPr dirty="0" sz="2200" spc="-114" i="1">
                <a:latin typeface="Trebuchet MS"/>
                <a:cs typeface="Trebuchet MS"/>
              </a:rPr>
              <a:t>C</a:t>
            </a:r>
            <a:r>
              <a:rPr dirty="0" baseline="-21072" sz="2175" spc="-172">
                <a:latin typeface="Trebuchet MS"/>
                <a:cs typeface="Trebuchet MS"/>
              </a:rPr>
              <a:t>2</a:t>
            </a:r>
            <a:r>
              <a:rPr dirty="0" sz="2200" spc="-114">
                <a:latin typeface="Trebuchet MS"/>
                <a:cs typeface="Trebuchet MS"/>
              </a:rPr>
              <a:t>)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125">
                <a:latin typeface="Trebuchet MS"/>
                <a:cs typeface="Trebuchet MS"/>
              </a:rPr>
              <a:t>=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20" i="1">
                <a:latin typeface="Trebuchet MS"/>
                <a:cs typeface="Trebuchet MS"/>
              </a:rPr>
              <a:t>P</a:t>
            </a:r>
            <a:r>
              <a:rPr dirty="0" sz="2200" spc="-120">
                <a:latin typeface="Trebuchet MS"/>
                <a:cs typeface="Trebuchet MS"/>
              </a:rPr>
              <a:t>(</a:t>
            </a:r>
            <a:r>
              <a:rPr dirty="0" sz="2200" spc="-120" i="1">
                <a:latin typeface="Trebuchet MS"/>
                <a:cs typeface="Trebuchet MS"/>
              </a:rPr>
              <a:t>C</a:t>
            </a:r>
            <a:r>
              <a:rPr dirty="0" baseline="-21072" sz="2175" spc="-179">
                <a:latin typeface="Trebuchet MS"/>
                <a:cs typeface="Trebuchet MS"/>
              </a:rPr>
              <a:t>3</a:t>
            </a:r>
            <a:r>
              <a:rPr dirty="0" sz="2200" spc="-120">
                <a:latin typeface="Trebuchet MS"/>
                <a:cs typeface="Trebuchet MS"/>
              </a:rPr>
              <a:t>)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125">
                <a:latin typeface="Trebuchet MS"/>
                <a:cs typeface="Trebuchet MS"/>
              </a:rPr>
              <a:t>=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1/3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2200">
              <a:latin typeface="Trebuchet MS"/>
              <a:cs typeface="Trebuchet MS"/>
            </a:endParaRPr>
          </a:p>
          <a:p>
            <a:pPr marL="393700" marR="8953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3700" algn="l"/>
                <a:tab pos="2334895" algn="l"/>
                <a:tab pos="2762250" algn="l"/>
              </a:tabLst>
            </a:pPr>
            <a:r>
              <a:rPr dirty="0" sz="2200" spc="-55">
                <a:latin typeface="Trebuchet MS"/>
                <a:cs typeface="Trebuchet MS"/>
              </a:rPr>
              <a:t>Assume</a:t>
            </a:r>
            <a:r>
              <a:rPr dirty="0" sz="2200" spc="-114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that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player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has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chosen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door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1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Monty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opens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door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2 </a:t>
            </a:r>
            <a:r>
              <a:rPr dirty="0" sz="2200">
                <a:latin typeface="Trebuchet MS"/>
                <a:cs typeface="Trebuchet MS"/>
              </a:rPr>
              <a:t>to</a:t>
            </a:r>
            <a:r>
              <a:rPr dirty="0" sz="2200" spc="-12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reveal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a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goat.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80">
                <a:latin typeface="Trebuchet MS"/>
                <a:cs typeface="Trebuchet MS"/>
              </a:rPr>
              <a:t>Now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we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would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like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to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calculate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posterior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45">
                <a:latin typeface="Trebuchet MS"/>
                <a:cs typeface="Trebuchet MS"/>
              </a:rPr>
              <a:t> </a:t>
            </a:r>
            <a:r>
              <a:rPr dirty="0" sz="2200" spc="-50" i="1">
                <a:latin typeface="Trebuchet MS"/>
                <a:cs typeface="Trebuchet MS"/>
              </a:rPr>
              <a:t>P</a:t>
            </a:r>
            <a:r>
              <a:rPr dirty="0" sz="2200" spc="-50">
                <a:latin typeface="Trebuchet MS"/>
                <a:cs typeface="Trebuchet MS"/>
              </a:rPr>
              <a:t>(</a:t>
            </a:r>
            <a:r>
              <a:rPr dirty="0" sz="2200" spc="-50" i="1">
                <a:latin typeface="Trebuchet MS"/>
                <a:cs typeface="Trebuchet MS"/>
              </a:rPr>
              <a:t>C</a:t>
            </a:r>
            <a:r>
              <a:rPr dirty="0" baseline="-21072" sz="2175" spc="-75">
                <a:latin typeface="Trebuchet MS"/>
                <a:cs typeface="Trebuchet MS"/>
              </a:rPr>
              <a:t>1</a:t>
            </a:r>
            <a:r>
              <a:rPr dirty="0" sz="2200" spc="-50">
                <a:latin typeface="Trebuchet MS"/>
                <a:cs typeface="Trebuchet MS"/>
              </a:rPr>
              <a:t>|</a:t>
            </a:r>
            <a:r>
              <a:rPr dirty="0" sz="2200" spc="-50" i="1">
                <a:latin typeface="Trebuchet MS"/>
                <a:cs typeface="Trebuchet MS"/>
              </a:rPr>
              <a:t>D</a:t>
            </a:r>
            <a:r>
              <a:rPr dirty="0" baseline="-21072" sz="2175" spc="-75">
                <a:latin typeface="Trebuchet MS"/>
                <a:cs typeface="Trebuchet MS"/>
              </a:rPr>
              <a:t>2</a:t>
            </a:r>
            <a:r>
              <a:rPr dirty="0" sz="2200" spc="-50">
                <a:latin typeface="Trebuchet MS"/>
                <a:cs typeface="Trebuchet MS"/>
              </a:rPr>
              <a:t>),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60">
                <a:latin typeface="Trebuchet MS"/>
                <a:cs typeface="Trebuchet MS"/>
              </a:rPr>
              <a:t>that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90">
                <a:latin typeface="Trebuchet MS"/>
                <a:cs typeface="Trebuchet MS"/>
              </a:rPr>
              <a:t>is,</a:t>
            </a:r>
            <a:r>
              <a:rPr dirty="0" sz="2200" spc="-24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that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car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is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behind </a:t>
            </a:r>
            <a:r>
              <a:rPr dirty="0" sz="2200">
                <a:latin typeface="Trebuchet MS"/>
                <a:cs typeface="Trebuchet MS"/>
              </a:rPr>
              <a:t>door</a:t>
            </a:r>
            <a:r>
              <a:rPr dirty="0" sz="2200" spc="-13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1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(door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chosen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initially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by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player)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when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Monty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has </a:t>
            </a:r>
            <a:r>
              <a:rPr dirty="0" sz="2200" spc="-100">
                <a:latin typeface="Trebuchet MS"/>
                <a:cs typeface="Trebuchet MS"/>
              </a:rPr>
              <a:t>provided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additional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information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that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car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is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not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behind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door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775461"/>
            <a:ext cx="3061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Using,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Bayes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theorem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9119" y="3043809"/>
            <a:ext cx="7136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34740" algn="l"/>
              </a:tabLst>
            </a:pPr>
            <a:r>
              <a:rPr dirty="0" sz="2400">
                <a:latin typeface="Calibri"/>
                <a:cs typeface="Calibri"/>
              </a:rPr>
              <a:t>Note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C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|</a:t>
            </a:r>
            <a:r>
              <a:rPr dirty="0" sz="2400" i="1">
                <a:latin typeface="Calibri"/>
                <a:cs typeface="Calibri"/>
              </a:rPr>
              <a:t>D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Thus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i="1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C</a:t>
            </a:r>
            <a:r>
              <a:rPr dirty="0" baseline="-20833" sz="2400">
                <a:latin typeface="Calibri"/>
                <a:cs typeface="Calibri"/>
              </a:rPr>
              <a:t>3</a:t>
            </a:r>
            <a:r>
              <a:rPr dirty="0" sz="2400">
                <a:latin typeface="Calibri"/>
                <a:cs typeface="Calibri"/>
              </a:rPr>
              <a:t>|</a:t>
            </a:r>
            <a:r>
              <a:rPr dirty="0" sz="2400" i="1">
                <a:latin typeface="Calibri"/>
                <a:cs typeface="Calibri"/>
              </a:rPr>
              <a:t>D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C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|</a:t>
            </a:r>
            <a:r>
              <a:rPr dirty="0" sz="2400" i="1">
                <a:latin typeface="Calibri"/>
                <a:cs typeface="Calibri"/>
              </a:rPr>
              <a:t>D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482720"/>
            <a:ext cx="77851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106295" algn="l"/>
              </a:tabLst>
            </a:pPr>
            <a:r>
              <a:rPr dirty="0" sz="2400">
                <a:latin typeface="Calibri"/>
                <a:cs typeface="Calibri"/>
              </a:rPr>
              <a:t>Thus,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changing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initial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choice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increase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winning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car.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Alternatively,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540" y="4726685"/>
            <a:ext cx="75374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D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|</a:t>
            </a:r>
            <a:r>
              <a:rPr dirty="0" sz="2400" i="1">
                <a:latin typeface="Calibri"/>
                <a:cs typeface="Calibri"/>
              </a:rPr>
              <a:t>C</a:t>
            </a:r>
            <a:r>
              <a:rPr dirty="0" baseline="-20833" sz="2400">
                <a:latin typeface="Calibri"/>
                <a:cs typeface="Calibri"/>
              </a:rPr>
              <a:t>3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behind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player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has </a:t>
            </a:r>
            <a:r>
              <a:rPr dirty="0" sz="2400">
                <a:latin typeface="Calibri"/>
                <a:cs typeface="Calibri"/>
              </a:rPr>
              <a:t>chosen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Monty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400554" y="1535871"/>
            <a:ext cx="1129665" cy="0"/>
          </a:xfrm>
          <a:custGeom>
            <a:avLst/>
            <a:gdLst/>
            <a:ahLst/>
            <a:cxnLst/>
            <a:rect l="l" t="t" r="r" b="b"/>
            <a:pathLst>
              <a:path w="1129664" h="0">
                <a:moveTo>
                  <a:pt x="0" y="0"/>
                </a:moveTo>
                <a:lnTo>
                  <a:pt x="1129282" y="0"/>
                </a:lnTo>
              </a:path>
            </a:pathLst>
          </a:custGeom>
          <a:ln w="63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696239" y="1535871"/>
            <a:ext cx="825500" cy="0"/>
          </a:xfrm>
          <a:custGeom>
            <a:avLst/>
            <a:gdLst/>
            <a:ahLst/>
            <a:cxnLst/>
            <a:rect l="l" t="t" r="r" b="b"/>
            <a:pathLst>
              <a:path w="825500" h="0">
                <a:moveTo>
                  <a:pt x="0" y="0"/>
                </a:moveTo>
                <a:lnTo>
                  <a:pt x="825491" y="0"/>
                </a:lnTo>
              </a:path>
            </a:pathLst>
          </a:custGeom>
          <a:ln w="63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855249" y="1513531"/>
            <a:ext cx="327025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7970" algn="l"/>
              </a:tabLst>
            </a:pPr>
            <a:r>
              <a:rPr dirty="0" sz="600" spc="5">
                <a:latin typeface="Times New Roman"/>
                <a:cs typeface="Times New Roman"/>
              </a:rPr>
              <a:t>1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-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31814" y="1618291"/>
            <a:ext cx="7112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5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64978" y="1527335"/>
            <a:ext cx="153035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0940" algn="l"/>
              </a:tabLst>
            </a:pPr>
            <a:r>
              <a:rPr dirty="0" sz="1050" spc="130" i="1">
                <a:latin typeface="Times New Roman"/>
                <a:cs typeface="Times New Roman"/>
              </a:rPr>
              <a:t>P</a:t>
            </a:r>
            <a:r>
              <a:rPr dirty="0" sz="1050" spc="130">
                <a:latin typeface="Times New Roman"/>
                <a:cs typeface="Times New Roman"/>
              </a:rPr>
              <a:t>(</a:t>
            </a:r>
            <a:r>
              <a:rPr dirty="0" sz="1050" spc="130" i="1">
                <a:latin typeface="Times New Roman"/>
                <a:cs typeface="Times New Roman"/>
              </a:rPr>
              <a:t>D</a:t>
            </a:r>
            <a:r>
              <a:rPr dirty="0" sz="1050" spc="185" i="1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)</a:t>
            </a:r>
            <a:r>
              <a:rPr dirty="0" sz="1050">
                <a:latin typeface="Times New Roman"/>
                <a:cs typeface="Times New Roman"/>
              </a:rPr>
              <a:t>	(1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sz="1050" spc="55">
                <a:latin typeface="Times New Roman"/>
                <a:cs typeface="Times New Roman"/>
              </a:rPr>
              <a:t>/ </a:t>
            </a:r>
            <a:r>
              <a:rPr dirty="0" sz="1050" spc="45">
                <a:latin typeface="Times New Roman"/>
                <a:cs typeface="Times New Roman"/>
              </a:rPr>
              <a:t>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84720" y="1338180"/>
            <a:ext cx="3373754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4391" sz="1575" spc="150" i="1">
                <a:latin typeface="Times New Roman"/>
                <a:cs typeface="Times New Roman"/>
              </a:rPr>
              <a:t>P</a:t>
            </a:r>
            <a:r>
              <a:rPr dirty="0" baseline="-34391" sz="1575" spc="150">
                <a:latin typeface="Times New Roman"/>
                <a:cs typeface="Times New Roman"/>
              </a:rPr>
              <a:t>(</a:t>
            </a:r>
            <a:r>
              <a:rPr dirty="0" baseline="-34391" sz="1575" spc="150" i="1">
                <a:latin typeface="Times New Roman"/>
                <a:cs typeface="Times New Roman"/>
              </a:rPr>
              <a:t>C</a:t>
            </a:r>
            <a:r>
              <a:rPr dirty="0" baseline="-34391" sz="1575" spc="472" i="1">
                <a:latin typeface="Times New Roman"/>
                <a:cs typeface="Times New Roman"/>
              </a:rPr>
              <a:t> </a:t>
            </a:r>
            <a:r>
              <a:rPr dirty="0" baseline="-34391" sz="1575" spc="15">
                <a:latin typeface="Times New Roman"/>
                <a:cs typeface="Times New Roman"/>
              </a:rPr>
              <a:t>|</a:t>
            </a:r>
            <a:r>
              <a:rPr dirty="0" baseline="-34391" sz="1575" spc="30">
                <a:latin typeface="Times New Roman"/>
                <a:cs typeface="Times New Roman"/>
              </a:rPr>
              <a:t> </a:t>
            </a:r>
            <a:r>
              <a:rPr dirty="0" baseline="-34391" sz="1575" spc="202" i="1">
                <a:latin typeface="Times New Roman"/>
                <a:cs typeface="Times New Roman"/>
              </a:rPr>
              <a:t>D</a:t>
            </a:r>
            <a:r>
              <a:rPr dirty="0" baseline="-34391" sz="1575" spc="300" i="1">
                <a:latin typeface="Times New Roman"/>
                <a:cs typeface="Times New Roman"/>
              </a:rPr>
              <a:t> </a:t>
            </a:r>
            <a:r>
              <a:rPr dirty="0" baseline="-34391" sz="1575" spc="89">
                <a:latin typeface="Times New Roman"/>
                <a:cs typeface="Times New Roman"/>
              </a:rPr>
              <a:t>)</a:t>
            </a:r>
            <a:r>
              <a:rPr dirty="0" baseline="-34391" sz="1575" spc="37">
                <a:latin typeface="Times New Roman"/>
                <a:cs typeface="Times New Roman"/>
              </a:rPr>
              <a:t> </a:t>
            </a:r>
            <a:r>
              <a:rPr dirty="0" baseline="-34391" sz="1575" spc="150">
                <a:latin typeface="Symbol"/>
                <a:cs typeface="Symbol"/>
              </a:rPr>
              <a:t></a:t>
            </a:r>
            <a:r>
              <a:rPr dirty="0" baseline="-34391" sz="1575" spc="247">
                <a:latin typeface="Times New Roman"/>
                <a:cs typeface="Times New Roman"/>
              </a:rPr>
              <a:t> </a:t>
            </a:r>
            <a:r>
              <a:rPr dirty="0" sz="1050" spc="95" i="1">
                <a:latin typeface="Times New Roman"/>
                <a:cs typeface="Times New Roman"/>
              </a:rPr>
              <a:t>P</a:t>
            </a:r>
            <a:r>
              <a:rPr dirty="0" sz="1050" spc="95">
                <a:latin typeface="Times New Roman"/>
                <a:cs typeface="Times New Roman"/>
              </a:rPr>
              <a:t>(</a:t>
            </a:r>
            <a:r>
              <a:rPr dirty="0" sz="1050" spc="95" i="1">
                <a:latin typeface="Times New Roman"/>
                <a:cs typeface="Times New Roman"/>
              </a:rPr>
              <a:t>D</a:t>
            </a:r>
            <a:r>
              <a:rPr dirty="0" baseline="-23148" sz="900" spc="142">
                <a:latin typeface="Times New Roman"/>
                <a:cs typeface="Times New Roman"/>
              </a:rPr>
              <a:t>2</a:t>
            </a:r>
            <a:r>
              <a:rPr dirty="0" baseline="-23148" sz="900" spc="307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|</a:t>
            </a:r>
            <a:r>
              <a:rPr dirty="0" sz="1050" spc="-55">
                <a:latin typeface="Times New Roman"/>
                <a:cs typeface="Times New Roman"/>
              </a:rPr>
              <a:t> </a:t>
            </a:r>
            <a:r>
              <a:rPr dirty="0" sz="1050" spc="10" i="1">
                <a:latin typeface="Times New Roman"/>
                <a:cs typeface="Times New Roman"/>
              </a:rPr>
              <a:t>C</a:t>
            </a:r>
            <a:r>
              <a:rPr dirty="0" baseline="-23148" sz="900" spc="15">
                <a:latin typeface="Times New Roman"/>
                <a:cs typeface="Times New Roman"/>
              </a:rPr>
              <a:t>1</a:t>
            </a:r>
            <a:r>
              <a:rPr dirty="0" baseline="-23148" sz="900" spc="-97">
                <a:latin typeface="Times New Roman"/>
                <a:cs typeface="Times New Roman"/>
              </a:rPr>
              <a:t> </a:t>
            </a:r>
            <a:r>
              <a:rPr dirty="0" sz="1050" spc="60">
                <a:latin typeface="Times New Roman"/>
                <a:cs typeface="Times New Roman"/>
              </a:rPr>
              <a:t>)</a:t>
            </a:r>
            <a:r>
              <a:rPr dirty="0" sz="1050" spc="-95">
                <a:latin typeface="Times New Roman"/>
                <a:cs typeface="Times New Roman"/>
              </a:rPr>
              <a:t> </a:t>
            </a:r>
            <a:r>
              <a:rPr dirty="0" sz="1050" spc="100">
                <a:latin typeface="Symbol"/>
                <a:cs typeface="Symbol"/>
              </a:rPr>
              <a:t></a:t>
            </a:r>
            <a:r>
              <a:rPr dirty="0" sz="1050" spc="-30">
                <a:latin typeface="Times New Roman"/>
                <a:cs typeface="Times New Roman"/>
              </a:rPr>
              <a:t> </a:t>
            </a:r>
            <a:r>
              <a:rPr dirty="0" sz="1050" spc="70" i="1">
                <a:latin typeface="Times New Roman"/>
                <a:cs typeface="Times New Roman"/>
              </a:rPr>
              <a:t>P</a:t>
            </a:r>
            <a:r>
              <a:rPr dirty="0" sz="1050" spc="70">
                <a:latin typeface="Times New Roman"/>
                <a:cs typeface="Times New Roman"/>
              </a:rPr>
              <a:t>(</a:t>
            </a:r>
            <a:r>
              <a:rPr dirty="0" sz="1050" spc="70" i="1">
                <a:latin typeface="Times New Roman"/>
                <a:cs typeface="Times New Roman"/>
              </a:rPr>
              <a:t>C</a:t>
            </a:r>
            <a:r>
              <a:rPr dirty="0" baseline="-23148" sz="900" spc="104">
                <a:latin typeface="Times New Roman"/>
                <a:cs typeface="Times New Roman"/>
              </a:rPr>
              <a:t>1</a:t>
            </a:r>
            <a:r>
              <a:rPr dirty="0" baseline="-23148" sz="900" spc="-104">
                <a:latin typeface="Times New Roman"/>
                <a:cs typeface="Times New Roman"/>
              </a:rPr>
              <a:t> </a:t>
            </a:r>
            <a:r>
              <a:rPr dirty="0" sz="1050" spc="60">
                <a:latin typeface="Times New Roman"/>
                <a:cs typeface="Times New Roman"/>
              </a:rPr>
              <a:t>)</a:t>
            </a:r>
            <a:r>
              <a:rPr dirty="0" sz="1050" spc="135">
                <a:latin typeface="Times New Roman"/>
                <a:cs typeface="Times New Roman"/>
              </a:rPr>
              <a:t> </a:t>
            </a:r>
            <a:r>
              <a:rPr dirty="0" baseline="-34391" sz="1575" spc="150">
                <a:latin typeface="Symbol"/>
                <a:cs typeface="Symbol"/>
              </a:rPr>
              <a:t></a:t>
            </a:r>
            <a:r>
              <a:rPr dirty="0" baseline="-34391" sz="1575" spc="157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(1</a:t>
            </a:r>
            <a:r>
              <a:rPr dirty="0" sz="1050" spc="-120">
                <a:latin typeface="Times New Roman"/>
                <a:cs typeface="Times New Roman"/>
              </a:rPr>
              <a:t> </a:t>
            </a:r>
            <a:r>
              <a:rPr dirty="0" sz="1050" spc="55">
                <a:latin typeface="Times New Roman"/>
                <a:cs typeface="Times New Roman"/>
              </a:rPr>
              <a:t>/</a:t>
            </a:r>
            <a:r>
              <a:rPr dirty="0" sz="1050" spc="35">
                <a:latin typeface="Times New Roman"/>
                <a:cs typeface="Times New Roman"/>
              </a:rPr>
              <a:t> </a:t>
            </a:r>
            <a:r>
              <a:rPr dirty="0" sz="1050" spc="70">
                <a:latin typeface="Times New Roman"/>
                <a:cs typeface="Times New Roman"/>
              </a:rPr>
              <a:t>2)</a:t>
            </a:r>
            <a:r>
              <a:rPr dirty="0" sz="1050" spc="-100">
                <a:latin typeface="Times New Roman"/>
                <a:cs typeface="Times New Roman"/>
              </a:rPr>
              <a:t> </a:t>
            </a:r>
            <a:r>
              <a:rPr dirty="0" sz="1050" spc="100">
                <a:latin typeface="Symbol"/>
                <a:cs typeface="Symbol"/>
              </a:rPr>
              <a:t></a:t>
            </a:r>
            <a:r>
              <a:rPr dirty="0" sz="1050" spc="-8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(1</a:t>
            </a:r>
            <a:r>
              <a:rPr dirty="0" sz="1050" spc="-114">
                <a:latin typeface="Times New Roman"/>
                <a:cs typeface="Times New Roman"/>
              </a:rPr>
              <a:t> </a:t>
            </a:r>
            <a:r>
              <a:rPr dirty="0" sz="1050" spc="55">
                <a:latin typeface="Times New Roman"/>
                <a:cs typeface="Times New Roman"/>
              </a:rPr>
              <a:t>/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50">
                <a:latin typeface="Times New Roman"/>
                <a:cs typeface="Times New Roman"/>
              </a:rPr>
              <a:t>3)</a:t>
            </a:r>
            <a:r>
              <a:rPr dirty="0" sz="1050" spc="130">
                <a:latin typeface="Times New Roman"/>
                <a:cs typeface="Times New Roman"/>
              </a:rPr>
              <a:t> </a:t>
            </a:r>
            <a:r>
              <a:rPr dirty="0" baseline="-34391" sz="1575" spc="150">
                <a:latin typeface="Symbol"/>
                <a:cs typeface="Symbol"/>
              </a:rPr>
              <a:t></a:t>
            </a:r>
            <a:r>
              <a:rPr dirty="0" baseline="-34391" sz="1575" spc="-172">
                <a:latin typeface="Times New Roman"/>
                <a:cs typeface="Times New Roman"/>
              </a:rPr>
              <a:t> </a:t>
            </a:r>
            <a:r>
              <a:rPr dirty="0" baseline="-34391" sz="1575" spc="135">
                <a:latin typeface="Times New Roman"/>
                <a:cs typeface="Times New Roman"/>
              </a:rPr>
              <a:t>1</a:t>
            </a:r>
            <a:r>
              <a:rPr dirty="0" baseline="-34391" sz="1575" spc="-172">
                <a:latin typeface="Times New Roman"/>
                <a:cs typeface="Times New Roman"/>
              </a:rPr>
              <a:t> </a:t>
            </a:r>
            <a:r>
              <a:rPr dirty="0" baseline="-34391" sz="1575" spc="82">
                <a:latin typeface="Times New Roman"/>
                <a:cs typeface="Times New Roman"/>
              </a:rPr>
              <a:t>/</a:t>
            </a:r>
            <a:r>
              <a:rPr dirty="0" baseline="-34391" sz="1575" spc="-15">
                <a:latin typeface="Times New Roman"/>
                <a:cs typeface="Times New Roman"/>
              </a:rPr>
              <a:t> </a:t>
            </a:r>
            <a:r>
              <a:rPr dirty="0" baseline="-34391" sz="1575" spc="44">
                <a:latin typeface="Times New Roman"/>
                <a:cs typeface="Times New Roman"/>
              </a:rPr>
              <a:t>3</a:t>
            </a:r>
            <a:endParaRPr baseline="-34391" sz="1575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703992" y="2789996"/>
            <a:ext cx="86360" cy="0"/>
          </a:xfrm>
          <a:custGeom>
            <a:avLst/>
            <a:gdLst/>
            <a:ahLst/>
            <a:cxnLst/>
            <a:rect l="l" t="t" r="r" b="b"/>
            <a:pathLst>
              <a:path w="86360" h="0">
                <a:moveTo>
                  <a:pt x="0" y="0"/>
                </a:moveTo>
                <a:lnTo>
                  <a:pt x="85986" y="0"/>
                </a:lnTo>
              </a:path>
            </a:pathLst>
          </a:custGeom>
          <a:ln w="98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264983" y="1988652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 h="0">
                <a:moveTo>
                  <a:pt x="0" y="0"/>
                </a:moveTo>
                <a:lnTo>
                  <a:pt x="171968" y="0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10540" y="1598802"/>
            <a:ext cx="79787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0365" algn="l"/>
              </a:tabLst>
            </a:pPr>
            <a:r>
              <a:rPr dirty="0" sz="2400" i="1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D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|</a:t>
            </a:r>
            <a:r>
              <a:rPr dirty="0" sz="2400" i="1">
                <a:latin typeface="Calibri"/>
                <a:cs typeface="Calibri"/>
              </a:rPr>
              <a:t>C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baseline="30864" sz="2025">
                <a:latin typeface="Times New Roman"/>
                <a:cs typeface="Times New Roman"/>
              </a:rPr>
              <a:t>1</a:t>
            </a:r>
            <a:r>
              <a:rPr dirty="0" sz="2400">
                <a:latin typeface="Calibri"/>
                <a:cs typeface="Calibri"/>
              </a:rPr>
              <a:t>(if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behind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Monty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open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53439" y="1981247"/>
            <a:ext cx="2352040" cy="991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430020">
              <a:lnSpc>
                <a:spcPts val="1240"/>
              </a:lnSpc>
              <a:spcBef>
                <a:spcPts val="114"/>
              </a:spcBef>
            </a:pPr>
            <a:r>
              <a:rPr dirty="0" sz="1350" spc="41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ts val="2500"/>
              </a:lnSpc>
            </a:pPr>
            <a:r>
              <a:rPr dirty="0" sz="2400">
                <a:latin typeface="Calibri"/>
                <a:cs typeface="Calibri"/>
              </a:rPr>
              <a:t>either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3)</a:t>
            </a:r>
            <a:endParaRPr sz="2400">
              <a:latin typeface="Calibri"/>
              <a:cs typeface="Calibri"/>
            </a:endParaRPr>
          </a:p>
          <a:p>
            <a:pPr algn="ctr" marR="556895">
              <a:lnSpc>
                <a:spcPts val="1530"/>
              </a:lnSpc>
              <a:spcBef>
                <a:spcPts val="305"/>
              </a:spcBef>
            </a:pPr>
            <a:r>
              <a:rPr dirty="0"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94615">
              <a:lnSpc>
                <a:spcPts val="2010"/>
              </a:lnSpc>
            </a:pPr>
            <a:r>
              <a:rPr dirty="0" sz="2000" i="1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D</a:t>
            </a:r>
            <a:r>
              <a:rPr dirty="0" baseline="-21367" sz="1950">
                <a:latin typeface="Calibri"/>
                <a:cs typeface="Calibri"/>
              </a:rPr>
              <a:t>2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baseline="-24305" sz="2400" spc="-75">
                <a:latin typeface="Times New Roman"/>
                <a:cs typeface="Times New Roman"/>
              </a:rPr>
              <a:t>2</a:t>
            </a:r>
            <a:endParaRPr baseline="-24305" sz="24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244201" y="2751036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 h="0">
                <a:moveTo>
                  <a:pt x="0" y="0"/>
                </a:moveTo>
                <a:lnTo>
                  <a:pt x="112323" y="0"/>
                </a:lnTo>
              </a:path>
            </a:pathLst>
          </a:custGeom>
          <a:ln w="8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234724" y="2461337"/>
            <a:ext cx="133350" cy="5162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350" spc="9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310"/>
              </a:spcBef>
            </a:pPr>
            <a:r>
              <a:rPr dirty="0" sz="1350" spc="9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845297" y="2900465"/>
            <a:ext cx="428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6620" sz="3600">
                <a:latin typeface="Calibri"/>
                <a:cs typeface="Calibri"/>
              </a:rPr>
              <a:t>=</a:t>
            </a:r>
            <a:r>
              <a:rPr dirty="0" baseline="-26620" sz="3600" spc="254">
                <a:latin typeface="Calibri"/>
                <a:cs typeface="Calibri"/>
              </a:rPr>
              <a:t> </a:t>
            </a:r>
            <a:r>
              <a:rPr dirty="0" u="sng" sz="1350" spc="-2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35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126919" y="3276647"/>
            <a:ext cx="12128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2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542220" y="4525959"/>
            <a:ext cx="1014094" cy="0"/>
          </a:xfrm>
          <a:custGeom>
            <a:avLst/>
            <a:gdLst/>
            <a:ahLst/>
            <a:cxnLst/>
            <a:rect l="l" t="t" r="r" b="b"/>
            <a:pathLst>
              <a:path w="1014095" h="0">
                <a:moveTo>
                  <a:pt x="0" y="0"/>
                </a:moveTo>
                <a:lnTo>
                  <a:pt x="1013795" y="0"/>
                </a:lnTo>
              </a:path>
            </a:pathLst>
          </a:custGeom>
          <a:ln w="63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702886" y="4525959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 h="0">
                <a:moveTo>
                  <a:pt x="0" y="0"/>
                </a:moveTo>
                <a:lnTo>
                  <a:pt x="466045" y="0"/>
                </a:lnTo>
              </a:path>
            </a:pathLst>
          </a:custGeom>
          <a:ln w="63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056927" y="4503619"/>
            <a:ext cx="294640" cy="118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1300" algn="l"/>
              </a:tabLst>
            </a:pPr>
            <a:r>
              <a:rPr dirty="0" sz="600" spc="-50">
                <a:latin typeface="Times New Roman"/>
                <a:cs typeface="Times New Roman"/>
              </a:rPr>
              <a:t>3</a:t>
            </a:r>
            <a:r>
              <a:rPr dirty="0" sz="600">
                <a:latin typeface="Times New Roman"/>
                <a:cs typeface="Times New Roman"/>
              </a:rPr>
              <a:t>	</a:t>
            </a:r>
            <a:r>
              <a:rPr dirty="0" sz="600" spc="-5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2809487" y="4328268"/>
            <a:ext cx="277431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4391" sz="1575" i="1">
                <a:latin typeface="Times New Roman"/>
                <a:cs typeface="Times New Roman"/>
              </a:rPr>
              <a:t>P</a:t>
            </a:r>
            <a:r>
              <a:rPr dirty="0" baseline="-34391" sz="1575">
                <a:latin typeface="Times New Roman"/>
                <a:cs typeface="Times New Roman"/>
              </a:rPr>
              <a:t>(</a:t>
            </a:r>
            <a:r>
              <a:rPr dirty="0" baseline="-34391" sz="1575" i="1">
                <a:latin typeface="Times New Roman"/>
                <a:cs typeface="Times New Roman"/>
              </a:rPr>
              <a:t>C</a:t>
            </a:r>
            <a:r>
              <a:rPr dirty="0" baseline="-34391" sz="1575" spc="555" i="1">
                <a:latin typeface="Times New Roman"/>
                <a:cs typeface="Times New Roman"/>
              </a:rPr>
              <a:t> </a:t>
            </a:r>
            <a:r>
              <a:rPr dirty="0" baseline="-34391" sz="1575">
                <a:latin typeface="Times New Roman"/>
                <a:cs typeface="Times New Roman"/>
              </a:rPr>
              <a:t>| </a:t>
            </a:r>
            <a:r>
              <a:rPr dirty="0" baseline="-34391" sz="1575" i="1">
                <a:latin typeface="Times New Roman"/>
                <a:cs typeface="Times New Roman"/>
              </a:rPr>
              <a:t>D</a:t>
            </a:r>
            <a:r>
              <a:rPr dirty="0" baseline="-34391" sz="1575" spc="270" i="1">
                <a:latin typeface="Times New Roman"/>
                <a:cs typeface="Times New Roman"/>
              </a:rPr>
              <a:t> </a:t>
            </a:r>
            <a:r>
              <a:rPr dirty="0" baseline="-34391" sz="1575">
                <a:latin typeface="Times New Roman"/>
                <a:cs typeface="Times New Roman"/>
              </a:rPr>
              <a:t>)</a:t>
            </a:r>
            <a:r>
              <a:rPr dirty="0" baseline="-34391" sz="1575" spc="15">
                <a:latin typeface="Times New Roman"/>
                <a:cs typeface="Times New Roman"/>
              </a:rPr>
              <a:t> </a:t>
            </a:r>
            <a:r>
              <a:rPr dirty="0" baseline="-34391" sz="1575">
                <a:latin typeface="Symbol"/>
                <a:cs typeface="Symbol"/>
              </a:rPr>
              <a:t></a:t>
            </a:r>
            <a:r>
              <a:rPr dirty="0" baseline="-34391" sz="1575" spc="209">
                <a:latin typeface="Times New Roman"/>
                <a:cs typeface="Times New Roman"/>
              </a:rPr>
              <a:t> </a:t>
            </a:r>
            <a:r>
              <a:rPr dirty="0" baseline="2645" sz="1575" i="1">
                <a:latin typeface="Times New Roman"/>
                <a:cs typeface="Times New Roman"/>
              </a:rPr>
              <a:t>P</a:t>
            </a:r>
            <a:r>
              <a:rPr dirty="0" baseline="2645" sz="1575">
                <a:latin typeface="Times New Roman"/>
                <a:cs typeface="Times New Roman"/>
              </a:rPr>
              <a:t>(</a:t>
            </a:r>
            <a:r>
              <a:rPr dirty="0" baseline="2645" sz="1575" i="1">
                <a:latin typeface="Times New Roman"/>
                <a:cs typeface="Times New Roman"/>
              </a:rPr>
              <a:t>D</a:t>
            </a:r>
            <a:r>
              <a:rPr dirty="0" baseline="-23148" sz="900">
                <a:latin typeface="Times New Roman"/>
                <a:cs typeface="Times New Roman"/>
              </a:rPr>
              <a:t>2</a:t>
            </a:r>
            <a:r>
              <a:rPr dirty="0" baseline="-23148" sz="900" spc="277">
                <a:latin typeface="Times New Roman"/>
                <a:cs typeface="Times New Roman"/>
              </a:rPr>
              <a:t> </a:t>
            </a:r>
            <a:r>
              <a:rPr dirty="0" baseline="2645" sz="1575">
                <a:latin typeface="Times New Roman"/>
                <a:cs typeface="Times New Roman"/>
              </a:rPr>
              <a:t>|</a:t>
            </a:r>
            <a:r>
              <a:rPr dirty="0" baseline="2645" sz="1575" spc="-104">
                <a:latin typeface="Times New Roman"/>
                <a:cs typeface="Times New Roman"/>
              </a:rPr>
              <a:t> </a:t>
            </a:r>
            <a:r>
              <a:rPr dirty="0" baseline="2645" sz="1575" i="1">
                <a:latin typeface="Times New Roman"/>
                <a:cs typeface="Times New Roman"/>
              </a:rPr>
              <a:t>C</a:t>
            </a:r>
            <a:r>
              <a:rPr dirty="0" baseline="-23148" sz="900">
                <a:latin typeface="Times New Roman"/>
                <a:cs typeface="Times New Roman"/>
              </a:rPr>
              <a:t>3</a:t>
            </a:r>
            <a:r>
              <a:rPr dirty="0" baseline="-23148" sz="900" spc="-37">
                <a:latin typeface="Times New Roman"/>
                <a:cs typeface="Times New Roman"/>
              </a:rPr>
              <a:t> </a:t>
            </a:r>
            <a:r>
              <a:rPr dirty="0" baseline="2645" sz="1575">
                <a:latin typeface="Times New Roman"/>
                <a:cs typeface="Times New Roman"/>
              </a:rPr>
              <a:t>)</a:t>
            </a:r>
            <a:r>
              <a:rPr dirty="0" baseline="2645" sz="1575" spc="-165">
                <a:latin typeface="Times New Roman"/>
                <a:cs typeface="Times New Roman"/>
              </a:rPr>
              <a:t> </a:t>
            </a:r>
            <a:r>
              <a:rPr dirty="0" baseline="2645" sz="1575">
                <a:latin typeface="Symbol"/>
                <a:cs typeface="Symbol"/>
              </a:rPr>
              <a:t></a:t>
            </a:r>
            <a:r>
              <a:rPr dirty="0" baseline="2645" sz="1575" spc="-52">
                <a:latin typeface="Times New Roman"/>
                <a:cs typeface="Times New Roman"/>
              </a:rPr>
              <a:t> </a:t>
            </a:r>
            <a:r>
              <a:rPr dirty="0" baseline="2645" sz="1575" i="1">
                <a:latin typeface="Times New Roman"/>
                <a:cs typeface="Times New Roman"/>
              </a:rPr>
              <a:t>P</a:t>
            </a:r>
            <a:r>
              <a:rPr dirty="0" baseline="2645" sz="1575">
                <a:latin typeface="Times New Roman"/>
                <a:cs typeface="Times New Roman"/>
              </a:rPr>
              <a:t>(</a:t>
            </a:r>
            <a:r>
              <a:rPr dirty="0" baseline="2645" sz="1575" i="1">
                <a:latin typeface="Times New Roman"/>
                <a:cs typeface="Times New Roman"/>
              </a:rPr>
              <a:t>C</a:t>
            </a:r>
            <a:r>
              <a:rPr dirty="0" baseline="-23148" sz="900">
                <a:latin typeface="Times New Roman"/>
                <a:cs typeface="Times New Roman"/>
              </a:rPr>
              <a:t>3</a:t>
            </a:r>
            <a:r>
              <a:rPr dirty="0" baseline="-23148" sz="900" spc="-44">
                <a:latin typeface="Times New Roman"/>
                <a:cs typeface="Times New Roman"/>
              </a:rPr>
              <a:t> </a:t>
            </a:r>
            <a:r>
              <a:rPr dirty="0" baseline="2645" sz="1575">
                <a:latin typeface="Times New Roman"/>
                <a:cs typeface="Times New Roman"/>
              </a:rPr>
              <a:t>)</a:t>
            </a:r>
            <a:r>
              <a:rPr dirty="0" baseline="2645" sz="1575" spc="157">
                <a:latin typeface="Times New Roman"/>
                <a:cs typeface="Times New Roman"/>
              </a:rPr>
              <a:t> </a:t>
            </a:r>
            <a:r>
              <a:rPr dirty="0" baseline="-34391" sz="1575">
                <a:latin typeface="Symbol"/>
                <a:cs typeface="Symbol"/>
              </a:rPr>
              <a:t></a:t>
            </a:r>
            <a:r>
              <a:rPr dirty="0" baseline="-34391" sz="1575" spc="-44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1</a:t>
            </a:r>
            <a:r>
              <a:rPr dirty="0" sz="1050">
                <a:latin typeface="Symbol"/>
                <a:cs typeface="Symbol"/>
              </a:rPr>
              <a:t></a:t>
            </a:r>
            <a:r>
              <a:rPr dirty="0" sz="1050" spc="-95">
                <a:latin typeface="Times New Roman"/>
                <a:cs typeface="Times New Roman"/>
              </a:rPr>
              <a:t> </a:t>
            </a:r>
            <a:r>
              <a:rPr dirty="0" sz="1050" spc="-40">
                <a:latin typeface="Times New Roman"/>
                <a:cs typeface="Times New Roman"/>
              </a:rPr>
              <a:t>(1</a:t>
            </a:r>
            <a:r>
              <a:rPr dirty="0" sz="1050" spc="-12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/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3)</a:t>
            </a:r>
            <a:r>
              <a:rPr dirty="0" sz="1050" spc="105">
                <a:latin typeface="Times New Roman"/>
                <a:cs typeface="Times New Roman"/>
              </a:rPr>
              <a:t> </a:t>
            </a:r>
            <a:r>
              <a:rPr dirty="0" baseline="-34391" sz="1575">
                <a:latin typeface="Symbol"/>
                <a:cs typeface="Symbol"/>
              </a:rPr>
              <a:t></a:t>
            </a:r>
            <a:r>
              <a:rPr dirty="0" baseline="-34391" sz="1575" spc="7">
                <a:latin typeface="Times New Roman"/>
                <a:cs typeface="Times New Roman"/>
              </a:rPr>
              <a:t> </a:t>
            </a:r>
            <a:r>
              <a:rPr dirty="0" baseline="-34391" sz="1575">
                <a:latin typeface="Times New Roman"/>
                <a:cs typeface="Times New Roman"/>
              </a:rPr>
              <a:t>2</a:t>
            </a:r>
            <a:r>
              <a:rPr dirty="0" baseline="-34391" sz="1575" spc="-52">
                <a:latin typeface="Times New Roman"/>
                <a:cs typeface="Times New Roman"/>
              </a:rPr>
              <a:t> </a:t>
            </a:r>
            <a:r>
              <a:rPr dirty="0" baseline="-34391" sz="1575">
                <a:latin typeface="Times New Roman"/>
                <a:cs typeface="Times New Roman"/>
              </a:rPr>
              <a:t>/</a:t>
            </a:r>
            <a:r>
              <a:rPr dirty="0" baseline="-34391" sz="1575" spc="-37">
                <a:latin typeface="Times New Roman"/>
                <a:cs typeface="Times New Roman"/>
              </a:rPr>
              <a:t> </a:t>
            </a:r>
            <a:r>
              <a:rPr dirty="0" baseline="-34391" sz="1575" spc="-75">
                <a:latin typeface="Times New Roman"/>
                <a:cs typeface="Times New Roman"/>
              </a:rPr>
              <a:t>3</a:t>
            </a:r>
            <a:endParaRPr baseline="-34391" sz="1575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846121" y="4517423"/>
            <a:ext cx="1281430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37260" algn="l"/>
              </a:tabLst>
            </a:pPr>
            <a:r>
              <a:rPr dirty="0" sz="1050" i="1">
                <a:latin typeface="Times New Roman"/>
                <a:cs typeface="Times New Roman"/>
              </a:rPr>
              <a:t>P</a:t>
            </a:r>
            <a:r>
              <a:rPr dirty="0" sz="1050">
                <a:latin typeface="Times New Roman"/>
                <a:cs typeface="Times New Roman"/>
              </a:rPr>
              <a:t>(</a:t>
            </a:r>
            <a:r>
              <a:rPr dirty="0" sz="1050" i="1">
                <a:latin typeface="Times New Roman"/>
                <a:cs typeface="Times New Roman"/>
              </a:rPr>
              <a:t>D</a:t>
            </a:r>
            <a:r>
              <a:rPr dirty="0" baseline="-23148" sz="900">
                <a:latin typeface="Times New Roman"/>
                <a:cs typeface="Times New Roman"/>
              </a:rPr>
              <a:t>2</a:t>
            </a:r>
            <a:r>
              <a:rPr dirty="0" baseline="-23148" sz="900" spc="112">
                <a:latin typeface="Times New Roman"/>
                <a:cs typeface="Times New Roman"/>
              </a:rPr>
              <a:t> </a:t>
            </a:r>
            <a:r>
              <a:rPr dirty="0" sz="1050" spc="-50">
                <a:latin typeface="Times New Roman"/>
                <a:cs typeface="Times New Roman"/>
              </a:rPr>
              <a:t>)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40">
                <a:latin typeface="Times New Roman"/>
                <a:cs typeface="Times New Roman"/>
              </a:rPr>
              <a:t>(1</a:t>
            </a:r>
            <a:r>
              <a:rPr dirty="0" sz="1050" spc="-13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/</a:t>
            </a:r>
            <a:r>
              <a:rPr dirty="0" sz="1050" spc="5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2)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4" name="object 4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40" y="2964560"/>
            <a:ext cx="81495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20"/>
              <a:t>If</a:t>
            </a:r>
            <a:r>
              <a:rPr dirty="0" sz="2400" spc="285"/>
              <a:t> </a:t>
            </a:r>
            <a:r>
              <a:rPr dirty="0" sz="2400" spc="145"/>
              <a:t>you</a:t>
            </a:r>
            <a:r>
              <a:rPr dirty="0" sz="2400" spc="290"/>
              <a:t> </a:t>
            </a:r>
            <a:r>
              <a:rPr dirty="0" sz="2400" spc="110"/>
              <a:t>torture</a:t>
            </a:r>
            <a:r>
              <a:rPr dirty="0" sz="2400" spc="265"/>
              <a:t> </a:t>
            </a:r>
            <a:r>
              <a:rPr dirty="0" sz="2400" spc="175"/>
              <a:t>the</a:t>
            </a:r>
            <a:r>
              <a:rPr dirty="0" sz="2400" spc="290"/>
              <a:t> </a:t>
            </a:r>
            <a:r>
              <a:rPr dirty="0" sz="2400" spc="114"/>
              <a:t>data</a:t>
            </a:r>
            <a:r>
              <a:rPr dirty="0" sz="2400" spc="270"/>
              <a:t> </a:t>
            </a:r>
            <a:r>
              <a:rPr dirty="0" sz="2400" spc="125"/>
              <a:t>long</a:t>
            </a:r>
            <a:r>
              <a:rPr dirty="0" sz="2400" spc="285"/>
              <a:t> </a:t>
            </a:r>
            <a:r>
              <a:rPr dirty="0" sz="2400" spc="160"/>
              <a:t>enough,</a:t>
            </a:r>
            <a:r>
              <a:rPr dirty="0" sz="2400" spc="290"/>
              <a:t> </a:t>
            </a:r>
            <a:r>
              <a:rPr dirty="0" sz="2400" spc="170"/>
              <a:t>it</a:t>
            </a:r>
            <a:r>
              <a:rPr dirty="0" sz="2400" spc="275"/>
              <a:t> </a:t>
            </a:r>
            <a:r>
              <a:rPr dirty="0" sz="2400" spc="60"/>
              <a:t>will</a:t>
            </a:r>
            <a:r>
              <a:rPr dirty="0" sz="2400" spc="280"/>
              <a:t> </a:t>
            </a:r>
            <a:r>
              <a:rPr dirty="0" sz="2400" spc="135"/>
              <a:t>confess!</a:t>
            </a:r>
            <a:endParaRPr sz="2400"/>
          </a:p>
          <a:p>
            <a:pPr marL="5499735">
              <a:lnSpc>
                <a:spcPct val="100000"/>
              </a:lnSpc>
            </a:pPr>
            <a:r>
              <a:rPr dirty="0" sz="2400"/>
              <a:t>-</a:t>
            </a:r>
            <a:r>
              <a:rPr dirty="0" sz="2400" spc="300"/>
              <a:t> </a:t>
            </a:r>
            <a:r>
              <a:rPr dirty="0" sz="2400" spc="140"/>
              <a:t>Ronald</a:t>
            </a:r>
            <a:r>
              <a:rPr dirty="0" sz="2400" spc="295"/>
              <a:t> </a:t>
            </a:r>
            <a:r>
              <a:rPr dirty="0" sz="2400" spc="150"/>
              <a:t>Coase</a:t>
            </a:r>
            <a:endParaRPr sz="2400"/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284723" y="6599478"/>
            <a:ext cx="31464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Dinesh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Kumar,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IIM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Bangalore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8440" y="410851"/>
            <a:ext cx="6433185" cy="80137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30"/>
              </a:spcBef>
            </a:pPr>
            <a:r>
              <a:rPr dirty="0" sz="2400" spc="-140">
                <a:solidFill>
                  <a:srgbClr val="C00000"/>
                </a:solidFill>
                <a:latin typeface="Trebuchet MS"/>
                <a:cs typeface="Trebuchet MS"/>
              </a:rPr>
              <a:t>Using,</a:t>
            </a:r>
            <a:r>
              <a:rPr dirty="0" sz="2400" spc="-28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55">
                <a:solidFill>
                  <a:srgbClr val="C00000"/>
                </a:solidFill>
                <a:latin typeface="Trebuchet MS"/>
                <a:cs typeface="Trebuchet MS"/>
              </a:rPr>
              <a:t>Bayes</a:t>
            </a:r>
            <a:r>
              <a:rPr dirty="0" sz="24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Trebuchet MS"/>
                <a:cs typeface="Trebuchet MS"/>
              </a:rPr>
              <a:t>theorem</a:t>
            </a:r>
            <a:endParaRPr sz="2400">
              <a:latin typeface="Trebuchet MS"/>
              <a:cs typeface="Trebuchet MS"/>
            </a:endParaRPr>
          </a:p>
          <a:p>
            <a:pPr marL="2334895">
              <a:lnSpc>
                <a:spcPct val="100000"/>
              </a:lnSpc>
              <a:spcBef>
                <a:spcPts val="415"/>
              </a:spcBef>
            </a:pPr>
            <a:r>
              <a:rPr dirty="0" baseline="-35087" sz="2850" spc="-225" i="1">
                <a:latin typeface="Times New Roman"/>
                <a:cs typeface="Times New Roman"/>
              </a:rPr>
              <a:t>P</a:t>
            </a:r>
            <a:r>
              <a:rPr dirty="0" baseline="-35087" sz="2850" spc="-225">
                <a:latin typeface="Times New Roman"/>
                <a:cs typeface="Times New Roman"/>
              </a:rPr>
              <a:t>(</a:t>
            </a:r>
            <a:r>
              <a:rPr dirty="0" baseline="-35087" sz="2850" spc="-225" i="1">
                <a:latin typeface="Times New Roman"/>
                <a:cs typeface="Times New Roman"/>
              </a:rPr>
              <a:t>C</a:t>
            </a:r>
            <a:r>
              <a:rPr dirty="0" baseline="-35087" sz="2850" spc="284" i="1">
                <a:latin typeface="Times New Roman"/>
                <a:cs typeface="Times New Roman"/>
              </a:rPr>
              <a:t> </a:t>
            </a:r>
            <a:r>
              <a:rPr dirty="0" baseline="-35087" sz="2850" spc="-120">
                <a:latin typeface="Times New Roman"/>
                <a:cs typeface="Times New Roman"/>
              </a:rPr>
              <a:t>|</a:t>
            </a:r>
            <a:r>
              <a:rPr dirty="0" baseline="-35087" sz="2850" spc="-217">
                <a:latin typeface="Times New Roman"/>
                <a:cs typeface="Times New Roman"/>
              </a:rPr>
              <a:t> </a:t>
            </a:r>
            <a:r>
              <a:rPr dirty="0" baseline="-35087" sz="2850" spc="-412" i="1">
                <a:latin typeface="Times New Roman"/>
                <a:cs typeface="Times New Roman"/>
              </a:rPr>
              <a:t>D</a:t>
            </a:r>
            <a:r>
              <a:rPr dirty="0" baseline="-35087" sz="2850" spc="112" i="1">
                <a:latin typeface="Times New Roman"/>
                <a:cs typeface="Times New Roman"/>
              </a:rPr>
              <a:t> </a:t>
            </a:r>
            <a:r>
              <a:rPr dirty="0" baseline="-35087" sz="2850" spc="-209">
                <a:latin typeface="Times New Roman"/>
                <a:cs typeface="Times New Roman"/>
              </a:rPr>
              <a:t>)</a:t>
            </a:r>
            <a:r>
              <a:rPr dirty="0" baseline="-35087" sz="2850" spc="-202">
                <a:latin typeface="Times New Roman"/>
                <a:cs typeface="Times New Roman"/>
              </a:rPr>
              <a:t> </a:t>
            </a:r>
            <a:r>
              <a:rPr dirty="0" baseline="-35087" sz="2850" spc="-322">
                <a:latin typeface="Symbol"/>
                <a:cs typeface="Symbol"/>
              </a:rPr>
              <a:t></a:t>
            </a:r>
            <a:r>
              <a:rPr dirty="0" baseline="-35087" sz="2850" spc="37">
                <a:latin typeface="Times New Roman"/>
                <a:cs typeface="Times New Roman"/>
              </a:rPr>
              <a:t> </a:t>
            </a:r>
            <a:r>
              <a:rPr dirty="0" baseline="1461" sz="2850" spc="-262" i="1">
                <a:latin typeface="Times New Roman"/>
                <a:cs typeface="Times New Roman"/>
              </a:rPr>
              <a:t>P</a:t>
            </a:r>
            <a:r>
              <a:rPr dirty="0" baseline="1461" sz="2850" spc="-262">
                <a:latin typeface="Times New Roman"/>
                <a:cs typeface="Times New Roman"/>
              </a:rPr>
              <a:t>(</a:t>
            </a:r>
            <a:r>
              <a:rPr dirty="0" baseline="1461" sz="2850" spc="-262" i="1">
                <a:latin typeface="Times New Roman"/>
                <a:cs typeface="Times New Roman"/>
              </a:rPr>
              <a:t>D</a:t>
            </a:r>
            <a:r>
              <a:rPr dirty="0" baseline="-22727" sz="1650" spc="-262">
                <a:latin typeface="Times New Roman"/>
                <a:cs typeface="Times New Roman"/>
              </a:rPr>
              <a:t>2</a:t>
            </a:r>
            <a:r>
              <a:rPr dirty="0" baseline="-22727" sz="1650" spc="209">
                <a:latin typeface="Times New Roman"/>
                <a:cs typeface="Times New Roman"/>
              </a:rPr>
              <a:t> </a:t>
            </a:r>
            <a:r>
              <a:rPr dirty="0" baseline="1461" sz="2850" spc="-120">
                <a:latin typeface="Times New Roman"/>
                <a:cs typeface="Times New Roman"/>
              </a:rPr>
              <a:t>|</a:t>
            </a:r>
            <a:r>
              <a:rPr dirty="0" baseline="1461" sz="2850" spc="-352">
                <a:latin typeface="Times New Roman"/>
                <a:cs typeface="Times New Roman"/>
              </a:rPr>
              <a:t> </a:t>
            </a:r>
            <a:r>
              <a:rPr dirty="0" baseline="1461" sz="2850" spc="-359" i="1">
                <a:latin typeface="Times New Roman"/>
                <a:cs typeface="Times New Roman"/>
              </a:rPr>
              <a:t>C</a:t>
            </a:r>
            <a:r>
              <a:rPr dirty="0" baseline="-22727" sz="1650" spc="-359">
                <a:latin typeface="Times New Roman"/>
                <a:cs typeface="Times New Roman"/>
              </a:rPr>
              <a:t>1</a:t>
            </a:r>
            <a:r>
              <a:rPr dirty="0" baseline="-22727" sz="1650" spc="-254">
                <a:latin typeface="Times New Roman"/>
                <a:cs typeface="Times New Roman"/>
              </a:rPr>
              <a:t> </a:t>
            </a:r>
            <a:r>
              <a:rPr dirty="0" baseline="1461" sz="2850" spc="-209">
                <a:latin typeface="Times New Roman"/>
                <a:cs typeface="Times New Roman"/>
              </a:rPr>
              <a:t>)</a:t>
            </a:r>
            <a:r>
              <a:rPr dirty="0" baseline="1461" sz="2850" spc="-419">
                <a:latin typeface="Times New Roman"/>
                <a:cs typeface="Times New Roman"/>
              </a:rPr>
              <a:t> </a:t>
            </a:r>
            <a:r>
              <a:rPr dirty="0" baseline="1461" sz="2850" spc="-322">
                <a:latin typeface="Symbol"/>
                <a:cs typeface="Symbol"/>
              </a:rPr>
              <a:t></a:t>
            </a:r>
            <a:r>
              <a:rPr dirty="0" baseline="1461" sz="2850" spc="-300">
                <a:latin typeface="Times New Roman"/>
                <a:cs typeface="Times New Roman"/>
              </a:rPr>
              <a:t> </a:t>
            </a:r>
            <a:r>
              <a:rPr dirty="0" baseline="1461" sz="2850" spc="-322" i="1">
                <a:latin typeface="Times New Roman"/>
                <a:cs typeface="Times New Roman"/>
              </a:rPr>
              <a:t>P</a:t>
            </a:r>
            <a:r>
              <a:rPr dirty="0" baseline="1461" sz="2850" spc="-322">
                <a:latin typeface="Times New Roman"/>
                <a:cs typeface="Times New Roman"/>
              </a:rPr>
              <a:t>(</a:t>
            </a:r>
            <a:r>
              <a:rPr dirty="0" baseline="1461" sz="2850" spc="-322" i="1">
                <a:latin typeface="Times New Roman"/>
                <a:cs typeface="Times New Roman"/>
              </a:rPr>
              <a:t>C</a:t>
            </a:r>
            <a:r>
              <a:rPr dirty="0" baseline="-22727" sz="1650" spc="-322">
                <a:latin typeface="Times New Roman"/>
                <a:cs typeface="Times New Roman"/>
              </a:rPr>
              <a:t>1</a:t>
            </a:r>
            <a:r>
              <a:rPr dirty="0" baseline="-22727" sz="1650" spc="-262">
                <a:latin typeface="Times New Roman"/>
                <a:cs typeface="Times New Roman"/>
              </a:rPr>
              <a:t> </a:t>
            </a:r>
            <a:r>
              <a:rPr dirty="0" baseline="1461" sz="2850" spc="-202">
                <a:latin typeface="Times New Roman"/>
                <a:cs typeface="Times New Roman"/>
              </a:rPr>
              <a:t>)</a:t>
            </a:r>
            <a:r>
              <a:rPr dirty="0" baseline="1461" sz="2850" spc="-15">
                <a:latin typeface="Times New Roman"/>
                <a:cs typeface="Times New Roman"/>
              </a:rPr>
              <a:t> </a:t>
            </a:r>
            <a:r>
              <a:rPr dirty="0" baseline="-35087" sz="2850" spc="-322">
                <a:latin typeface="Symbol"/>
                <a:cs typeface="Symbol"/>
              </a:rPr>
              <a:t></a:t>
            </a:r>
            <a:r>
              <a:rPr dirty="0" baseline="-35087" sz="2850" spc="-60">
                <a:latin typeface="Times New Roman"/>
                <a:cs typeface="Times New Roman"/>
              </a:rPr>
              <a:t> </a:t>
            </a:r>
            <a:r>
              <a:rPr dirty="0" sz="1900" spc="-240">
                <a:latin typeface="Times New Roman"/>
                <a:cs typeface="Times New Roman"/>
              </a:rPr>
              <a:t>(1</a:t>
            </a:r>
            <a:r>
              <a:rPr dirty="0" sz="1900" spc="-305">
                <a:latin typeface="Times New Roman"/>
                <a:cs typeface="Times New Roman"/>
              </a:rPr>
              <a:t> </a:t>
            </a:r>
            <a:r>
              <a:rPr dirty="0" sz="1900" spc="-105">
                <a:latin typeface="Times New Roman"/>
                <a:cs typeface="Times New Roman"/>
              </a:rPr>
              <a:t>/</a:t>
            </a:r>
            <a:r>
              <a:rPr dirty="0" sz="1900" spc="-130">
                <a:latin typeface="Times New Roman"/>
                <a:cs typeface="Times New Roman"/>
              </a:rPr>
              <a:t> </a:t>
            </a:r>
            <a:r>
              <a:rPr dirty="0" sz="1900" spc="-175">
                <a:latin typeface="Times New Roman"/>
                <a:cs typeface="Times New Roman"/>
              </a:rPr>
              <a:t>2)</a:t>
            </a:r>
            <a:r>
              <a:rPr dirty="0" sz="1900" spc="-280">
                <a:latin typeface="Times New Roman"/>
                <a:cs typeface="Times New Roman"/>
              </a:rPr>
              <a:t> </a:t>
            </a:r>
            <a:r>
              <a:rPr dirty="0" sz="1900" spc="-215">
                <a:latin typeface="Symbol"/>
                <a:cs typeface="Symbol"/>
              </a:rPr>
              <a:t>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spc="-240">
                <a:latin typeface="Times New Roman"/>
                <a:cs typeface="Times New Roman"/>
              </a:rPr>
              <a:t>(1</a:t>
            </a:r>
            <a:r>
              <a:rPr dirty="0" sz="1900" spc="-305">
                <a:latin typeface="Times New Roman"/>
                <a:cs typeface="Times New Roman"/>
              </a:rPr>
              <a:t> </a:t>
            </a:r>
            <a:r>
              <a:rPr dirty="0" sz="1900" spc="-105">
                <a:latin typeface="Times New Roman"/>
                <a:cs typeface="Times New Roman"/>
              </a:rPr>
              <a:t>/</a:t>
            </a:r>
            <a:r>
              <a:rPr dirty="0" sz="1900" spc="-175">
                <a:latin typeface="Times New Roman"/>
                <a:cs typeface="Times New Roman"/>
              </a:rPr>
              <a:t> </a:t>
            </a:r>
            <a:r>
              <a:rPr dirty="0" sz="1900" spc="-200">
                <a:latin typeface="Times New Roman"/>
                <a:cs typeface="Times New Roman"/>
              </a:rPr>
              <a:t>3)</a:t>
            </a:r>
            <a:r>
              <a:rPr dirty="0" sz="1900" spc="-10">
                <a:latin typeface="Times New Roman"/>
                <a:cs typeface="Times New Roman"/>
              </a:rPr>
              <a:t> </a:t>
            </a:r>
            <a:r>
              <a:rPr dirty="0" baseline="-35087" sz="2850" spc="-322">
                <a:latin typeface="Symbol"/>
                <a:cs typeface="Symbol"/>
              </a:rPr>
              <a:t></a:t>
            </a:r>
            <a:r>
              <a:rPr dirty="0" baseline="-35087" sz="2850" spc="-450">
                <a:latin typeface="Times New Roman"/>
                <a:cs typeface="Times New Roman"/>
              </a:rPr>
              <a:t> </a:t>
            </a:r>
            <a:r>
              <a:rPr dirty="0" baseline="-35087" sz="2850" spc="-284">
                <a:latin typeface="Times New Roman"/>
                <a:cs typeface="Times New Roman"/>
              </a:rPr>
              <a:t>1</a:t>
            </a:r>
            <a:r>
              <a:rPr dirty="0" baseline="-35087" sz="2850" spc="-457">
                <a:latin typeface="Times New Roman"/>
                <a:cs typeface="Times New Roman"/>
              </a:rPr>
              <a:t> </a:t>
            </a:r>
            <a:r>
              <a:rPr dirty="0" baseline="-35087" sz="2850" spc="-157">
                <a:latin typeface="Times New Roman"/>
                <a:cs typeface="Times New Roman"/>
              </a:rPr>
              <a:t>/</a:t>
            </a:r>
            <a:r>
              <a:rPr dirty="0" baseline="-35087" sz="2850" spc="-262">
                <a:latin typeface="Times New Roman"/>
                <a:cs typeface="Times New Roman"/>
              </a:rPr>
              <a:t> </a:t>
            </a:r>
            <a:r>
              <a:rPr dirty="0" baseline="-35087" sz="2850" spc="-75">
                <a:latin typeface="Times New Roman"/>
                <a:cs typeface="Times New Roman"/>
              </a:rPr>
              <a:t>3</a:t>
            </a:r>
            <a:endParaRPr baseline="-35087" sz="28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0339" y="1668907"/>
            <a:ext cx="8048625" cy="88391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406400" marR="43180" indent="-342900">
              <a:lnSpc>
                <a:spcPct val="100800"/>
              </a:lnSpc>
              <a:spcBef>
                <a:spcPts val="70"/>
              </a:spcBef>
              <a:buFont typeface="Arial MT"/>
              <a:buChar char="•"/>
              <a:tabLst>
                <a:tab pos="406400" algn="l"/>
                <a:tab pos="1938020" algn="l"/>
              </a:tabLst>
            </a:pPr>
            <a:r>
              <a:rPr dirty="0" sz="2400" spc="-160" i="1">
                <a:latin typeface="Trebuchet MS"/>
                <a:cs typeface="Trebuchet MS"/>
              </a:rPr>
              <a:t>P</a:t>
            </a:r>
            <a:r>
              <a:rPr dirty="0" sz="2400" spc="-160">
                <a:latin typeface="Trebuchet MS"/>
                <a:cs typeface="Trebuchet MS"/>
              </a:rPr>
              <a:t>(</a:t>
            </a:r>
            <a:r>
              <a:rPr dirty="0" sz="2400" spc="-160" i="1">
                <a:latin typeface="Trebuchet MS"/>
                <a:cs typeface="Trebuchet MS"/>
              </a:rPr>
              <a:t>D</a:t>
            </a:r>
            <a:r>
              <a:rPr dirty="0" baseline="-20833" sz="2400" spc="-240">
                <a:latin typeface="Trebuchet MS"/>
                <a:cs typeface="Trebuchet MS"/>
              </a:rPr>
              <a:t>2</a:t>
            </a:r>
            <a:r>
              <a:rPr dirty="0" sz="2400" spc="-160">
                <a:latin typeface="Trebuchet MS"/>
                <a:cs typeface="Trebuchet MS"/>
              </a:rPr>
              <a:t>|</a:t>
            </a:r>
            <a:r>
              <a:rPr dirty="0" sz="2400" spc="-160" i="1">
                <a:latin typeface="Trebuchet MS"/>
                <a:cs typeface="Trebuchet MS"/>
              </a:rPr>
              <a:t>C</a:t>
            </a:r>
            <a:r>
              <a:rPr dirty="0" baseline="-20833" sz="2400" spc="-240">
                <a:latin typeface="Trebuchet MS"/>
                <a:cs typeface="Trebuchet MS"/>
              </a:rPr>
              <a:t>1</a:t>
            </a:r>
            <a:r>
              <a:rPr dirty="0" sz="2400" spc="-160">
                <a:latin typeface="Trebuchet MS"/>
                <a:cs typeface="Trebuchet MS"/>
              </a:rPr>
              <a:t>)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3200" spc="130">
                <a:latin typeface="Trebuchet MS"/>
                <a:cs typeface="Trebuchet MS"/>
              </a:rPr>
              <a:t>=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2400" spc="-200">
                <a:latin typeface="Trebuchet MS"/>
                <a:cs typeface="Trebuchet MS"/>
              </a:rPr>
              <a:t>(if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car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behind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door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25">
                <a:latin typeface="Trebuchet MS"/>
                <a:cs typeface="Trebuchet MS"/>
              </a:rPr>
              <a:t>1,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Monty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can</a:t>
            </a:r>
            <a:r>
              <a:rPr dirty="0" sz="2400" spc="-70">
                <a:latin typeface="Trebuchet MS"/>
                <a:cs typeface="Trebuchet MS"/>
              </a:rPr>
              <a:t> open </a:t>
            </a:r>
            <a:r>
              <a:rPr dirty="0" sz="2400" spc="-140">
                <a:latin typeface="Trebuchet MS"/>
                <a:cs typeface="Trebuchet MS"/>
              </a:rPr>
              <a:t>either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door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2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or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3)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25495" y="2793313"/>
            <a:ext cx="13335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5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892296" y="2859023"/>
            <a:ext cx="108585" cy="17145"/>
          </a:xfrm>
          <a:custGeom>
            <a:avLst/>
            <a:gdLst/>
            <a:ahLst/>
            <a:cxnLst/>
            <a:rect l="l" t="t" r="r" b="b"/>
            <a:pathLst>
              <a:path w="108585" h="17144">
                <a:moveTo>
                  <a:pt x="108203" y="0"/>
                </a:moveTo>
                <a:lnTo>
                  <a:pt x="0" y="0"/>
                </a:lnTo>
                <a:lnTo>
                  <a:pt x="0" y="16763"/>
                </a:lnTo>
                <a:lnTo>
                  <a:pt x="108203" y="16763"/>
                </a:lnTo>
                <a:lnTo>
                  <a:pt x="108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49575" y="2672918"/>
            <a:ext cx="10896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000" spc="-30" i="1">
                <a:latin typeface="Trebuchet MS"/>
                <a:cs typeface="Trebuchet MS"/>
              </a:rPr>
              <a:t>P(</a:t>
            </a:r>
            <a:r>
              <a:rPr dirty="0" sz="2000" spc="-30">
                <a:latin typeface="Cambria Math"/>
                <a:cs typeface="Cambria Math"/>
              </a:rPr>
              <a:t>𝐷</a:t>
            </a:r>
            <a:r>
              <a:rPr dirty="0" sz="2000" spc="25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)</a:t>
            </a:r>
            <a:r>
              <a:rPr dirty="0" sz="2000" spc="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30">
                <a:latin typeface="Cambria Math"/>
                <a:cs typeface="Cambria Math"/>
              </a:rPr>
              <a:t> </a:t>
            </a:r>
            <a:r>
              <a:rPr dirty="0" baseline="45977" sz="2175" spc="-75">
                <a:latin typeface="Cambria Math"/>
                <a:cs typeface="Cambria Math"/>
              </a:rPr>
              <a:t>1</a:t>
            </a:r>
            <a:endParaRPr baseline="45977" sz="2175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80230" y="2870073"/>
            <a:ext cx="133350" cy="2489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5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28189" y="3394328"/>
            <a:ext cx="4650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  <a:tab pos="2352040" algn="l"/>
                <a:tab pos="2733040" algn="l"/>
                <a:tab pos="4155440" algn="l"/>
                <a:tab pos="4536440" algn="l"/>
              </a:tabLst>
            </a:pPr>
            <a:r>
              <a:rPr dirty="0" sz="1600" spc="-50">
                <a:latin typeface="Trebuchet MS"/>
                <a:cs typeface="Trebuchet MS"/>
              </a:rPr>
              <a:t>2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0">
                <a:latin typeface="Trebuchet MS"/>
                <a:cs typeface="Trebuchet MS"/>
              </a:rPr>
              <a:t>2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0">
                <a:latin typeface="Trebuchet MS"/>
                <a:cs typeface="Trebuchet MS"/>
              </a:rPr>
              <a:t>3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0">
                <a:latin typeface="Trebuchet MS"/>
                <a:cs typeface="Trebuchet MS"/>
              </a:rPr>
              <a:t>2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0">
                <a:latin typeface="Trebuchet MS"/>
                <a:cs typeface="Trebuchet MS"/>
              </a:rPr>
              <a:t>1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498080" y="3438144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70" h="20320">
                <a:moveTo>
                  <a:pt x="128016" y="0"/>
                </a:moveTo>
                <a:lnTo>
                  <a:pt x="0" y="0"/>
                </a:lnTo>
                <a:lnTo>
                  <a:pt x="0" y="19812"/>
                </a:lnTo>
                <a:lnTo>
                  <a:pt x="128016" y="19812"/>
                </a:lnTo>
                <a:lnTo>
                  <a:pt x="128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972043" y="3438144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70" h="20320">
                <a:moveTo>
                  <a:pt x="128016" y="0"/>
                </a:moveTo>
                <a:lnTo>
                  <a:pt x="0" y="0"/>
                </a:lnTo>
                <a:lnTo>
                  <a:pt x="0" y="19812"/>
                </a:lnTo>
                <a:lnTo>
                  <a:pt x="128016" y="19812"/>
                </a:lnTo>
                <a:lnTo>
                  <a:pt x="128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9559" y="3217545"/>
            <a:ext cx="7851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86810" algn="l"/>
              </a:tabLst>
            </a:pPr>
            <a:r>
              <a:rPr dirty="0" sz="2400">
                <a:latin typeface="Trebuchet MS"/>
                <a:cs typeface="Trebuchet MS"/>
              </a:rPr>
              <a:t>Note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0" i="1">
                <a:latin typeface="Trebuchet MS"/>
                <a:cs typeface="Trebuchet MS"/>
              </a:rPr>
              <a:t>P</a:t>
            </a:r>
            <a:r>
              <a:rPr dirty="0" sz="2400" spc="-110">
                <a:latin typeface="Trebuchet MS"/>
                <a:cs typeface="Trebuchet MS"/>
              </a:rPr>
              <a:t>(</a:t>
            </a:r>
            <a:r>
              <a:rPr dirty="0" sz="2400" spc="-110" i="1">
                <a:latin typeface="Trebuchet MS"/>
                <a:cs typeface="Trebuchet MS"/>
              </a:rPr>
              <a:t>C</a:t>
            </a:r>
            <a:r>
              <a:rPr dirty="0" sz="2400" spc="65" i="1">
                <a:latin typeface="Trebuchet MS"/>
                <a:cs typeface="Trebuchet MS"/>
              </a:rPr>
              <a:t> </a:t>
            </a:r>
            <a:r>
              <a:rPr dirty="0" sz="2400" spc="-280">
                <a:latin typeface="Trebuchet MS"/>
                <a:cs typeface="Trebuchet MS"/>
              </a:rPr>
              <a:t>|</a:t>
            </a:r>
            <a:r>
              <a:rPr dirty="0" sz="2400" spc="-280" i="1">
                <a:latin typeface="Trebuchet MS"/>
                <a:cs typeface="Trebuchet MS"/>
              </a:rPr>
              <a:t>D</a:t>
            </a:r>
            <a:r>
              <a:rPr dirty="0" sz="2400" spc="75" i="1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0.Thus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10" i="1">
                <a:latin typeface="Trebuchet MS"/>
                <a:cs typeface="Trebuchet MS"/>
              </a:rPr>
              <a:t>P</a:t>
            </a:r>
            <a:r>
              <a:rPr dirty="0" sz="2400" spc="-110">
                <a:latin typeface="Trebuchet MS"/>
                <a:cs typeface="Trebuchet MS"/>
              </a:rPr>
              <a:t>(</a:t>
            </a:r>
            <a:r>
              <a:rPr dirty="0" sz="2400" spc="-110" i="1">
                <a:latin typeface="Trebuchet MS"/>
                <a:cs typeface="Trebuchet MS"/>
              </a:rPr>
              <a:t>C</a:t>
            </a:r>
            <a:r>
              <a:rPr dirty="0" sz="2400" spc="-35" i="1">
                <a:latin typeface="Trebuchet MS"/>
                <a:cs typeface="Trebuchet MS"/>
              </a:rPr>
              <a:t> </a:t>
            </a:r>
            <a:r>
              <a:rPr dirty="0" sz="2400" spc="-280">
                <a:latin typeface="Trebuchet MS"/>
                <a:cs typeface="Trebuchet MS"/>
              </a:rPr>
              <a:t>|</a:t>
            </a:r>
            <a:r>
              <a:rPr dirty="0" sz="2400" spc="-280" i="1">
                <a:latin typeface="Trebuchet MS"/>
                <a:cs typeface="Trebuchet MS"/>
              </a:rPr>
              <a:t>D</a:t>
            </a:r>
            <a:r>
              <a:rPr dirty="0" sz="2400" spc="80" i="1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1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310">
                <a:latin typeface="Trebuchet MS"/>
                <a:cs typeface="Trebuchet MS"/>
              </a:rPr>
              <a:t>–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110" i="1">
                <a:latin typeface="Trebuchet MS"/>
                <a:cs typeface="Trebuchet MS"/>
              </a:rPr>
              <a:t>P</a:t>
            </a:r>
            <a:r>
              <a:rPr dirty="0" sz="2400" spc="-110">
                <a:latin typeface="Trebuchet MS"/>
                <a:cs typeface="Trebuchet MS"/>
              </a:rPr>
              <a:t>(</a:t>
            </a:r>
            <a:r>
              <a:rPr dirty="0" sz="2400" spc="-110" i="1">
                <a:latin typeface="Trebuchet MS"/>
                <a:cs typeface="Trebuchet MS"/>
              </a:rPr>
              <a:t>C</a:t>
            </a:r>
            <a:r>
              <a:rPr dirty="0" sz="2400" spc="50" i="1">
                <a:latin typeface="Trebuchet MS"/>
                <a:cs typeface="Trebuchet MS"/>
              </a:rPr>
              <a:t> </a:t>
            </a:r>
            <a:r>
              <a:rPr dirty="0" sz="2400" spc="-280">
                <a:latin typeface="Trebuchet MS"/>
                <a:cs typeface="Trebuchet MS"/>
              </a:rPr>
              <a:t>|</a:t>
            </a:r>
            <a:r>
              <a:rPr dirty="0" sz="2400" spc="-280" i="1">
                <a:latin typeface="Trebuchet MS"/>
                <a:cs typeface="Trebuchet MS"/>
              </a:rPr>
              <a:t>D</a:t>
            </a:r>
            <a:r>
              <a:rPr dirty="0" sz="2400" spc="75" i="1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120">
                <a:latin typeface="Trebuchet MS"/>
                <a:cs typeface="Trebuchet MS"/>
              </a:rPr>
              <a:t>1–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baseline="44444" sz="2625">
                <a:latin typeface="Cambria Math"/>
                <a:cs typeface="Cambria Math"/>
              </a:rPr>
              <a:t>1</a:t>
            </a:r>
            <a:r>
              <a:rPr dirty="0" baseline="44444" sz="2625" spc="390">
                <a:latin typeface="Cambria Math"/>
                <a:cs typeface="Cambria Math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baseline="44444" sz="2625" spc="-75">
                <a:latin typeface="Cambria Math"/>
                <a:cs typeface="Cambria Math"/>
              </a:rPr>
              <a:t>1</a:t>
            </a:r>
            <a:endParaRPr baseline="44444" sz="2625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86650" y="3453765"/>
            <a:ext cx="62865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dirty="0" sz="1750" spc="-50">
                <a:latin typeface="Cambria Math"/>
                <a:cs typeface="Cambria Math"/>
              </a:rPr>
              <a:t>3</a:t>
            </a:r>
            <a:r>
              <a:rPr dirty="0" sz="1750">
                <a:latin typeface="Cambria Math"/>
                <a:cs typeface="Cambria Math"/>
              </a:rPr>
              <a:t>	</a:t>
            </a:r>
            <a:r>
              <a:rPr dirty="0" sz="1750" spc="-5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8440" y="3738448"/>
            <a:ext cx="7723505" cy="1086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130">
                <a:latin typeface="Trebuchet MS"/>
                <a:cs typeface="Trebuchet MS"/>
              </a:rPr>
              <a:t>Thus,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changing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initial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choice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will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increase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25">
                <a:latin typeface="Trebuchet MS"/>
                <a:cs typeface="Trebuchet MS"/>
              </a:rPr>
              <a:t> of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2400" spc="-135">
                <a:latin typeface="Trebuchet MS"/>
                <a:cs typeface="Trebuchet MS"/>
              </a:rPr>
              <a:t>winning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29">
                <a:latin typeface="Trebuchet MS"/>
                <a:cs typeface="Trebuchet MS"/>
              </a:rPr>
              <a:t>car.</a:t>
            </a:r>
            <a:r>
              <a:rPr dirty="0" sz="2400" spc="9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Alternatively,</a:t>
            </a:r>
            <a:endParaRPr sz="2400">
              <a:latin typeface="Trebuchet MS"/>
              <a:cs typeface="Trebuchet MS"/>
            </a:endParaRPr>
          </a:p>
          <a:p>
            <a:pPr marL="2642870">
              <a:lnSpc>
                <a:spcPct val="100000"/>
              </a:lnSpc>
              <a:spcBef>
                <a:spcPts val="65"/>
              </a:spcBef>
            </a:pPr>
            <a:r>
              <a:rPr dirty="0" baseline="-35714" sz="3150" spc="-232" i="1">
                <a:latin typeface="Times New Roman"/>
                <a:cs typeface="Times New Roman"/>
              </a:rPr>
              <a:t>P</a:t>
            </a:r>
            <a:r>
              <a:rPr dirty="0" baseline="-35714" sz="3150" spc="-232">
                <a:latin typeface="Times New Roman"/>
                <a:cs typeface="Times New Roman"/>
              </a:rPr>
              <a:t>(</a:t>
            </a:r>
            <a:r>
              <a:rPr dirty="0" baseline="-35714" sz="3150" spc="-232" i="1">
                <a:latin typeface="Times New Roman"/>
                <a:cs typeface="Times New Roman"/>
              </a:rPr>
              <a:t>C</a:t>
            </a:r>
            <a:r>
              <a:rPr dirty="0" baseline="-35714" sz="3150" spc="315" i="1">
                <a:latin typeface="Times New Roman"/>
                <a:cs typeface="Times New Roman"/>
              </a:rPr>
              <a:t> </a:t>
            </a:r>
            <a:r>
              <a:rPr dirty="0" baseline="-35714" sz="3150" spc="-157">
                <a:latin typeface="Times New Roman"/>
                <a:cs typeface="Times New Roman"/>
              </a:rPr>
              <a:t>|</a:t>
            </a:r>
            <a:r>
              <a:rPr dirty="0" baseline="-35714" sz="3150" spc="-254">
                <a:latin typeface="Times New Roman"/>
                <a:cs typeface="Times New Roman"/>
              </a:rPr>
              <a:t> </a:t>
            </a:r>
            <a:r>
              <a:rPr dirty="0" baseline="-35714" sz="3150" spc="-502" i="1">
                <a:latin typeface="Times New Roman"/>
                <a:cs typeface="Times New Roman"/>
              </a:rPr>
              <a:t>D</a:t>
            </a:r>
            <a:r>
              <a:rPr dirty="0" baseline="-35714" sz="3150" spc="97" i="1">
                <a:latin typeface="Times New Roman"/>
                <a:cs typeface="Times New Roman"/>
              </a:rPr>
              <a:t> </a:t>
            </a:r>
            <a:r>
              <a:rPr dirty="0" baseline="-35714" sz="3150" spc="-240">
                <a:latin typeface="Times New Roman"/>
                <a:cs typeface="Times New Roman"/>
              </a:rPr>
              <a:t>)</a:t>
            </a:r>
            <a:r>
              <a:rPr dirty="0" baseline="-35714" sz="3150" spc="-232">
                <a:latin typeface="Times New Roman"/>
                <a:cs typeface="Times New Roman"/>
              </a:rPr>
              <a:t> </a:t>
            </a:r>
            <a:r>
              <a:rPr dirty="0" baseline="-35714" sz="3150" spc="-382">
                <a:latin typeface="Symbol"/>
                <a:cs typeface="Symbol"/>
              </a:rPr>
              <a:t></a:t>
            </a:r>
            <a:r>
              <a:rPr dirty="0" baseline="-35714" sz="3150" spc="22">
                <a:latin typeface="Times New Roman"/>
                <a:cs typeface="Times New Roman"/>
              </a:rPr>
              <a:t> </a:t>
            </a:r>
            <a:r>
              <a:rPr dirty="0" baseline="1322" sz="3150" spc="-330" i="1">
                <a:latin typeface="Times New Roman"/>
                <a:cs typeface="Times New Roman"/>
              </a:rPr>
              <a:t>P</a:t>
            </a:r>
            <a:r>
              <a:rPr dirty="0" baseline="1322" sz="3150" spc="-330">
                <a:latin typeface="Times New Roman"/>
                <a:cs typeface="Times New Roman"/>
              </a:rPr>
              <a:t>(</a:t>
            </a:r>
            <a:r>
              <a:rPr dirty="0" baseline="1322" sz="3150" spc="-330" i="1">
                <a:latin typeface="Times New Roman"/>
                <a:cs typeface="Times New Roman"/>
              </a:rPr>
              <a:t>D</a:t>
            </a:r>
            <a:r>
              <a:rPr dirty="0" baseline="-23148" sz="1800" spc="-330">
                <a:latin typeface="Times New Roman"/>
                <a:cs typeface="Times New Roman"/>
              </a:rPr>
              <a:t>2</a:t>
            </a:r>
            <a:r>
              <a:rPr dirty="0" baseline="-23148" sz="1800" spc="217">
                <a:latin typeface="Times New Roman"/>
                <a:cs typeface="Times New Roman"/>
              </a:rPr>
              <a:t> </a:t>
            </a:r>
            <a:r>
              <a:rPr dirty="0" baseline="1322" sz="3150" spc="-157">
                <a:latin typeface="Times New Roman"/>
                <a:cs typeface="Times New Roman"/>
              </a:rPr>
              <a:t>|</a:t>
            </a:r>
            <a:r>
              <a:rPr dirty="0" baseline="1322" sz="3150" spc="-397">
                <a:latin typeface="Times New Roman"/>
                <a:cs typeface="Times New Roman"/>
              </a:rPr>
              <a:t> </a:t>
            </a:r>
            <a:r>
              <a:rPr dirty="0" baseline="1322" sz="3150" spc="-367" i="1">
                <a:latin typeface="Times New Roman"/>
                <a:cs typeface="Times New Roman"/>
              </a:rPr>
              <a:t>C</a:t>
            </a:r>
            <a:r>
              <a:rPr dirty="0" baseline="-23148" sz="1800" spc="-367">
                <a:latin typeface="Times New Roman"/>
                <a:cs typeface="Times New Roman"/>
              </a:rPr>
              <a:t>3</a:t>
            </a:r>
            <a:r>
              <a:rPr dirty="0" baseline="-23148" sz="1800" spc="-202">
                <a:latin typeface="Times New Roman"/>
                <a:cs typeface="Times New Roman"/>
              </a:rPr>
              <a:t> </a:t>
            </a:r>
            <a:r>
              <a:rPr dirty="0" baseline="1322" sz="3150" spc="-240">
                <a:latin typeface="Times New Roman"/>
                <a:cs typeface="Times New Roman"/>
              </a:rPr>
              <a:t>)</a:t>
            </a:r>
            <a:r>
              <a:rPr dirty="0" baseline="1322" sz="3150" spc="-480">
                <a:latin typeface="Times New Roman"/>
                <a:cs typeface="Times New Roman"/>
              </a:rPr>
              <a:t> </a:t>
            </a:r>
            <a:r>
              <a:rPr dirty="0" baseline="1322" sz="3150" spc="-382">
                <a:latin typeface="Symbol"/>
                <a:cs typeface="Symbol"/>
              </a:rPr>
              <a:t></a:t>
            </a:r>
            <a:r>
              <a:rPr dirty="0" baseline="1322" sz="3150" spc="-337">
                <a:latin typeface="Times New Roman"/>
                <a:cs typeface="Times New Roman"/>
              </a:rPr>
              <a:t> </a:t>
            </a:r>
            <a:r>
              <a:rPr dirty="0" baseline="1322" sz="3150" spc="-352" i="1">
                <a:latin typeface="Times New Roman"/>
                <a:cs typeface="Times New Roman"/>
              </a:rPr>
              <a:t>P</a:t>
            </a:r>
            <a:r>
              <a:rPr dirty="0" baseline="1322" sz="3150" spc="-352">
                <a:latin typeface="Times New Roman"/>
                <a:cs typeface="Times New Roman"/>
              </a:rPr>
              <a:t>(</a:t>
            </a:r>
            <a:r>
              <a:rPr dirty="0" baseline="1322" sz="3150" spc="-352" i="1">
                <a:latin typeface="Times New Roman"/>
                <a:cs typeface="Times New Roman"/>
              </a:rPr>
              <a:t>C</a:t>
            </a:r>
            <a:r>
              <a:rPr dirty="0" baseline="-23148" sz="1800" spc="-352">
                <a:latin typeface="Times New Roman"/>
                <a:cs typeface="Times New Roman"/>
              </a:rPr>
              <a:t>3</a:t>
            </a:r>
            <a:r>
              <a:rPr dirty="0" baseline="-23148" sz="1800" spc="-202">
                <a:latin typeface="Times New Roman"/>
                <a:cs typeface="Times New Roman"/>
              </a:rPr>
              <a:t> </a:t>
            </a:r>
            <a:r>
              <a:rPr dirty="0" baseline="1322" sz="3150" spc="-240">
                <a:latin typeface="Times New Roman"/>
                <a:cs typeface="Times New Roman"/>
              </a:rPr>
              <a:t>)</a:t>
            </a:r>
            <a:r>
              <a:rPr dirty="0" baseline="1322" sz="3150" spc="-52">
                <a:latin typeface="Times New Roman"/>
                <a:cs typeface="Times New Roman"/>
              </a:rPr>
              <a:t> </a:t>
            </a:r>
            <a:r>
              <a:rPr dirty="0" baseline="-35714" sz="3150" spc="-382">
                <a:latin typeface="Symbol"/>
                <a:cs typeface="Symbol"/>
              </a:rPr>
              <a:t></a:t>
            </a:r>
            <a:r>
              <a:rPr dirty="0" baseline="-35714" sz="3150" spc="-315">
                <a:latin typeface="Times New Roman"/>
                <a:cs typeface="Times New Roman"/>
              </a:rPr>
              <a:t> </a:t>
            </a:r>
            <a:r>
              <a:rPr dirty="0" sz="2100" spc="-220">
                <a:latin typeface="Times New Roman"/>
                <a:cs typeface="Times New Roman"/>
              </a:rPr>
              <a:t>1</a:t>
            </a:r>
            <a:r>
              <a:rPr dirty="0" sz="2100" spc="-220">
                <a:latin typeface="Symbol"/>
                <a:cs typeface="Symbol"/>
              </a:rPr>
              <a:t></a:t>
            </a:r>
            <a:r>
              <a:rPr dirty="0" sz="2100" spc="-295">
                <a:latin typeface="Times New Roman"/>
                <a:cs typeface="Times New Roman"/>
              </a:rPr>
              <a:t> </a:t>
            </a:r>
            <a:r>
              <a:rPr dirty="0" sz="2100" spc="-270">
                <a:latin typeface="Times New Roman"/>
                <a:cs typeface="Times New Roman"/>
              </a:rPr>
              <a:t>(1</a:t>
            </a:r>
            <a:r>
              <a:rPr dirty="0" sz="2100" spc="-340">
                <a:latin typeface="Times New Roman"/>
                <a:cs typeface="Times New Roman"/>
              </a:rPr>
              <a:t> </a:t>
            </a:r>
            <a:r>
              <a:rPr dirty="0" sz="2100" spc="-145">
                <a:latin typeface="Times New Roman"/>
                <a:cs typeface="Times New Roman"/>
              </a:rPr>
              <a:t>/</a:t>
            </a:r>
            <a:r>
              <a:rPr dirty="0" sz="2100" spc="-204">
                <a:latin typeface="Times New Roman"/>
                <a:cs typeface="Times New Roman"/>
              </a:rPr>
              <a:t> </a:t>
            </a:r>
            <a:r>
              <a:rPr dirty="0" sz="2100" spc="-225">
                <a:latin typeface="Times New Roman"/>
                <a:cs typeface="Times New Roman"/>
              </a:rPr>
              <a:t>3)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baseline="-35714" sz="3150" spc="-382">
                <a:latin typeface="Symbol"/>
                <a:cs typeface="Symbol"/>
              </a:rPr>
              <a:t></a:t>
            </a:r>
            <a:r>
              <a:rPr dirty="0" baseline="-35714" sz="3150" spc="-240">
                <a:latin typeface="Times New Roman"/>
                <a:cs typeface="Times New Roman"/>
              </a:rPr>
              <a:t> </a:t>
            </a:r>
            <a:r>
              <a:rPr dirty="0" baseline="-35714" sz="3150" spc="-359">
                <a:latin typeface="Times New Roman"/>
                <a:cs typeface="Times New Roman"/>
              </a:rPr>
              <a:t>2</a:t>
            </a:r>
            <a:r>
              <a:rPr dirty="0" baseline="-35714" sz="3150" spc="-322">
                <a:latin typeface="Times New Roman"/>
                <a:cs typeface="Times New Roman"/>
              </a:rPr>
              <a:t> </a:t>
            </a:r>
            <a:r>
              <a:rPr dirty="0" baseline="-35714" sz="3150" spc="-217">
                <a:latin typeface="Times New Roman"/>
                <a:cs typeface="Times New Roman"/>
              </a:rPr>
              <a:t>/</a:t>
            </a:r>
            <a:r>
              <a:rPr dirty="0" baseline="-35714" sz="3150" spc="-307">
                <a:latin typeface="Times New Roman"/>
                <a:cs typeface="Times New Roman"/>
              </a:rPr>
              <a:t> </a:t>
            </a:r>
            <a:r>
              <a:rPr dirty="0" baseline="-35714" sz="3150" spc="-75">
                <a:latin typeface="Times New Roman"/>
                <a:cs typeface="Times New Roman"/>
              </a:rPr>
              <a:t>3</a:t>
            </a:r>
            <a:endParaRPr baseline="-35714" sz="31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5740" y="5421883"/>
            <a:ext cx="85642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431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1000" algn="l"/>
              </a:tabLst>
            </a:pPr>
            <a:r>
              <a:rPr dirty="0" sz="2400" spc="-160" i="1">
                <a:latin typeface="Trebuchet MS"/>
                <a:cs typeface="Trebuchet MS"/>
              </a:rPr>
              <a:t>P</a:t>
            </a:r>
            <a:r>
              <a:rPr dirty="0" sz="2400" spc="-160">
                <a:latin typeface="Trebuchet MS"/>
                <a:cs typeface="Trebuchet MS"/>
              </a:rPr>
              <a:t>(</a:t>
            </a:r>
            <a:r>
              <a:rPr dirty="0" sz="2400" spc="-160" i="1">
                <a:latin typeface="Trebuchet MS"/>
                <a:cs typeface="Trebuchet MS"/>
              </a:rPr>
              <a:t>D</a:t>
            </a:r>
            <a:r>
              <a:rPr dirty="0" baseline="-20833" sz="2400" spc="-240">
                <a:latin typeface="Trebuchet MS"/>
                <a:cs typeface="Trebuchet MS"/>
              </a:rPr>
              <a:t>2</a:t>
            </a:r>
            <a:r>
              <a:rPr dirty="0" sz="2400" spc="-160">
                <a:latin typeface="Trebuchet MS"/>
                <a:cs typeface="Trebuchet MS"/>
              </a:rPr>
              <a:t>|</a:t>
            </a:r>
            <a:r>
              <a:rPr dirty="0" sz="2400" spc="-160" i="1">
                <a:latin typeface="Trebuchet MS"/>
                <a:cs typeface="Trebuchet MS"/>
              </a:rPr>
              <a:t>C</a:t>
            </a:r>
            <a:r>
              <a:rPr dirty="0" baseline="-20833" sz="2400" spc="-240">
                <a:latin typeface="Trebuchet MS"/>
                <a:cs typeface="Trebuchet MS"/>
              </a:rPr>
              <a:t>3</a:t>
            </a:r>
            <a:r>
              <a:rPr dirty="0" sz="2400" spc="-160">
                <a:latin typeface="Trebuchet MS"/>
                <a:cs typeface="Trebuchet MS"/>
              </a:rPr>
              <a:t>)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1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(if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car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behind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door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3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player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has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chosen </a:t>
            </a:r>
            <a:r>
              <a:rPr dirty="0" sz="2400">
                <a:latin typeface="Trebuchet MS"/>
                <a:cs typeface="Trebuchet MS"/>
              </a:rPr>
              <a:t>door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225">
                <a:latin typeface="Trebuchet MS"/>
                <a:cs typeface="Trebuchet MS"/>
              </a:rPr>
              <a:t>1,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Monty</a:t>
            </a:r>
            <a:r>
              <a:rPr dirty="0" sz="2400" spc="-1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has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to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open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door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2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with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1)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508380" y="1243009"/>
            <a:ext cx="1386205" cy="0"/>
          </a:xfrm>
          <a:custGeom>
            <a:avLst/>
            <a:gdLst/>
            <a:ahLst/>
            <a:cxnLst/>
            <a:rect l="l" t="t" r="r" b="b"/>
            <a:pathLst>
              <a:path w="1386204" h="0">
                <a:moveTo>
                  <a:pt x="0" y="0"/>
                </a:moveTo>
                <a:lnTo>
                  <a:pt x="1385925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098525" y="1243009"/>
            <a:ext cx="1013460" cy="0"/>
          </a:xfrm>
          <a:custGeom>
            <a:avLst/>
            <a:gdLst/>
            <a:ahLst/>
            <a:cxnLst/>
            <a:rect l="l" t="t" r="r" b="b"/>
            <a:pathLst>
              <a:path w="1013460" h="0">
                <a:moveTo>
                  <a:pt x="0" y="0"/>
                </a:moveTo>
                <a:lnTo>
                  <a:pt x="1013093" y="0"/>
                </a:lnTo>
              </a:path>
            </a:pathLst>
          </a:custGeom>
          <a:ln w="113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842034" y="1212957"/>
            <a:ext cx="395605" cy="192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</a:tabLst>
            </a:pPr>
            <a:r>
              <a:rPr dirty="0" sz="1100" spc="-5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-5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933110" y="1237804"/>
            <a:ext cx="192341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459865" algn="l"/>
              </a:tabLst>
            </a:pPr>
            <a:r>
              <a:rPr dirty="0" sz="1900" spc="-190" i="1">
                <a:latin typeface="Times New Roman"/>
                <a:cs typeface="Times New Roman"/>
              </a:rPr>
              <a:t>P</a:t>
            </a:r>
            <a:r>
              <a:rPr dirty="0" sz="1900" spc="-190">
                <a:latin typeface="Times New Roman"/>
                <a:cs typeface="Times New Roman"/>
              </a:rPr>
              <a:t>(</a:t>
            </a:r>
            <a:r>
              <a:rPr dirty="0" sz="1900" spc="-190" i="1">
                <a:latin typeface="Times New Roman"/>
                <a:cs typeface="Times New Roman"/>
              </a:rPr>
              <a:t>D</a:t>
            </a:r>
            <a:r>
              <a:rPr dirty="0" baseline="-25252" sz="1650" spc="-284">
                <a:latin typeface="Times New Roman"/>
                <a:cs typeface="Times New Roman"/>
              </a:rPr>
              <a:t>2</a:t>
            </a:r>
            <a:r>
              <a:rPr dirty="0" baseline="-25252" sz="1650" spc="-104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)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240">
                <a:latin typeface="Times New Roman"/>
                <a:cs typeface="Times New Roman"/>
              </a:rPr>
              <a:t>(1</a:t>
            </a:r>
            <a:r>
              <a:rPr dirty="0" sz="1900" spc="-300">
                <a:latin typeface="Times New Roman"/>
                <a:cs typeface="Times New Roman"/>
              </a:rPr>
              <a:t> </a:t>
            </a:r>
            <a:r>
              <a:rPr dirty="0" sz="1900" spc="-105">
                <a:latin typeface="Times New Roman"/>
                <a:cs typeface="Times New Roman"/>
              </a:rPr>
              <a:t>/</a:t>
            </a:r>
            <a:r>
              <a:rPr dirty="0" sz="1900" spc="-120">
                <a:latin typeface="Times New Roman"/>
                <a:cs typeface="Times New Roman"/>
              </a:rPr>
              <a:t> </a:t>
            </a:r>
            <a:r>
              <a:rPr dirty="0" sz="1900" spc="-25">
                <a:latin typeface="Times New Roman"/>
                <a:cs typeface="Times New Roman"/>
              </a:rPr>
              <a:t>2)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903630" y="4860922"/>
            <a:ext cx="1520825" cy="0"/>
          </a:xfrm>
          <a:custGeom>
            <a:avLst/>
            <a:gdLst/>
            <a:ahLst/>
            <a:cxnLst/>
            <a:rect l="l" t="t" r="r" b="b"/>
            <a:pathLst>
              <a:path w="1520825" h="0">
                <a:moveTo>
                  <a:pt x="0" y="0"/>
                </a:moveTo>
                <a:lnTo>
                  <a:pt x="1520693" y="0"/>
                </a:lnTo>
              </a:path>
            </a:pathLst>
          </a:custGeom>
          <a:ln w="126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644629" y="4860923"/>
            <a:ext cx="699135" cy="0"/>
          </a:xfrm>
          <a:custGeom>
            <a:avLst/>
            <a:gdLst/>
            <a:ahLst/>
            <a:cxnLst/>
            <a:rect l="l" t="t" r="r" b="b"/>
            <a:pathLst>
              <a:path w="699135" h="0">
                <a:moveTo>
                  <a:pt x="0" y="0"/>
                </a:moveTo>
                <a:lnTo>
                  <a:pt x="699068" y="0"/>
                </a:lnTo>
              </a:path>
            </a:pathLst>
          </a:custGeom>
          <a:ln w="126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182040" y="4828943"/>
            <a:ext cx="429259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5600" algn="l"/>
              </a:tabLst>
            </a:pPr>
            <a:r>
              <a:rPr dirty="0" sz="1200" spc="-50">
                <a:latin typeface="Times New Roman"/>
                <a:cs typeface="Times New Roman"/>
              </a:rPr>
              <a:t>3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7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4378533" y="4856551"/>
            <a:ext cx="188341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387475" algn="l"/>
              </a:tabLst>
            </a:pPr>
            <a:r>
              <a:rPr dirty="0" sz="2100" spc="-225" i="1">
                <a:latin typeface="Times New Roman"/>
                <a:cs typeface="Times New Roman"/>
              </a:rPr>
              <a:t>P</a:t>
            </a:r>
            <a:r>
              <a:rPr dirty="0" sz="2100" spc="-225">
                <a:latin typeface="Times New Roman"/>
                <a:cs typeface="Times New Roman"/>
              </a:rPr>
              <a:t>(</a:t>
            </a:r>
            <a:r>
              <a:rPr dirty="0" sz="2100" spc="-225" i="1">
                <a:latin typeface="Times New Roman"/>
                <a:cs typeface="Times New Roman"/>
              </a:rPr>
              <a:t>D</a:t>
            </a:r>
            <a:r>
              <a:rPr dirty="0" baseline="-25462" sz="1800" spc="-337">
                <a:latin typeface="Times New Roman"/>
                <a:cs typeface="Times New Roman"/>
              </a:rPr>
              <a:t>2</a:t>
            </a:r>
            <a:r>
              <a:rPr dirty="0" baseline="-25462" sz="1800" spc="-120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Times New Roman"/>
                <a:cs typeface="Times New Roman"/>
              </a:rPr>
              <a:t>)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-270">
                <a:latin typeface="Times New Roman"/>
                <a:cs typeface="Times New Roman"/>
              </a:rPr>
              <a:t>(1</a:t>
            </a:r>
            <a:r>
              <a:rPr dirty="0" sz="2100" spc="-335">
                <a:latin typeface="Times New Roman"/>
                <a:cs typeface="Times New Roman"/>
              </a:rPr>
              <a:t> </a:t>
            </a:r>
            <a:r>
              <a:rPr dirty="0" sz="2100" spc="-145">
                <a:latin typeface="Times New Roman"/>
                <a:cs typeface="Times New Roman"/>
              </a:rPr>
              <a:t>/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-65">
                <a:latin typeface="Times New Roman"/>
                <a:cs typeface="Times New Roman"/>
              </a:rPr>
              <a:t>2)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5" name="object 5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4572000" y="6476998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799"/>
                </a:lnTo>
                <a:lnTo>
                  <a:pt x="4572000" y="304799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284723" y="6465519"/>
            <a:ext cx="31476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Dinesh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Kumar,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IIM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Bangalore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6476998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799"/>
                </a:lnTo>
                <a:lnTo>
                  <a:pt x="4572000" y="304799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235"/>
              <a:t>GENERALIZATION</a:t>
            </a:r>
            <a:r>
              <a:rPr dirty="0" sz="2800" spc="365"/>
              <a:t> </a:t>
            </a:r>
            <a:r>
              <a:rPr dirty="0" sz="2800" spc="310"/>
              <a:t>OF</a:t>
            </a:r>
            <a:r>
              <a:rPr dirty="0" sz="2800" spc="330"/>
              <a:t> </a:t>
            </a:r>
            <a:r>
              <a:rPr dirty="0" sz="2800" spc="280"/>
              <a:t>BAYES</a:t>
            </a:r>
            <a:r>
              <a:rPr dirty="0" sz="2800" spc="340"/>
              <a:t> </a:t>
            </a:r>
            <a:r>
              <a:rPr dirty="0" sz="2800" spc="270"/>
              <a:t>THEOREM</a:t>
            </a:r>
            <a:endParaRPr sz="2800"/>
          </a:p>
        </p:txBody>
      </p:sp>
      <p:sp>
        <p:nvSpPr>
          <p:cNvPr id="11" name="object 11" descr=""/>
          <p:cNvSpPr txBox="1"/>
          <p:nvPr/>
        </p:nvSpPr>
        <p:spPr>
          <a:xfrm>
            <a:off x="1721357" y="1164082"/>
            <a:ext cx="5992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5">
                <a:solidFill>
                  <a:srgbClr val="C00000"/>
                </a:solidFill>
                <a:latin typeface="Trebuchet MS"/>
                <a:cs typeface="Trebuchet MS"/>
              </a:rPr>
              <a:t>Event</a:t>
            </a:r>
            <a:r>
              <a:rPr dirty="0" sz="2400" spc="-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55">
                <a:solidFill>
                  <a:srgbClr val="C00000"/>
                </a:solidFill>
                <a:latin typeface="Trebuchet MS"/>
                <a:cs typeface="Trebuchet MS"/>
              </a:rPr>
              <a:t>generated</a:t>
            </a:r>
            <a:r>
              <a:rPr dirty="0" sz="24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30">
                <a:solidFill>
                  <a:srgbClr val="C00000"/>
                </a:solidFill>
                <a:latin typeface="Trebuchet MS"/>
                <a:cs typeface="Trebuchet MS"/>
              </a:rPr>
              <a:t>from</a:t>
            </a:r>
            <a:r>
              <a:rPr dirty="0" sz="2400" spc="-1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C00000"/>
                </a:solidFill>
                <a:latin typeface="Trebuchet MS"/>
                <a:cs typeface="Trebuchet MS"/>
              </a:rPr>
              <a:t>mutually</a:t>
            </a:r>
            <a:r>
              <a:rPr dirty="0" sz="2400" spc="-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45">
                <a:solidFill>
                  <a:srgbClr val="C00000"/>
                </a:solidFill>
                <a:latin typeface="Trebuchet MS"/>
                <a:cs typeface="Trebuchet MS"/>
              </a:rPr>
              <a:t>exclusive</a:t>
            </a:r>
            <a:r>
              <a:rPr dirty="0" sz="2400" spc="-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C00000"/>
                </a:solidFill>
                <a:latin typeface="Trebuchet MS"/>
                <a:cs typeface="Trebuchet MS"/>
              </a:rPr>
              <a:t>subsets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81200"/>
            <a:ext cx="6830415" cy="40773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010" y="461899"/>
            <a:ext cx="36487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0">
                <a:solidFill>
                  <a:srgbClr val="000000"/>
                </a:solidFill>
                <a:latin typeface="Calibri"/>
                <a:cs typeface="Calibri"/>
              </a:rPr>
              <a:t>Bayes’</a:t>
            </a:r>
            <a:r>
              <a:rPr dirty="0" sz="4400" spc="-1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0" b="0">
                <a:solidFill>
                  <a:srgbClr val="000000"/>
                </a:solidFill>
                <a:latin typeface="Calibri"/>
                <a:cs typeface="Calibri"/>
              </a:rPr>
              <a:t>Theorem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305606" y="2010512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 h="0">
                <a:moveTo>
                  <a:pt x="0" y="0"/>
                </a:moveTo>
                <a:lnTo>
                  <a:pt x="1346625" y="0"/>
                </a:lnTo>
              </a:path>
            </a:pathLst>
          </a:custGeom>
          <a:ln w="10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07725" y="1607268"/>
            <a:ext cx="6845934" cy="156083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 marR="565150">
              <a:lnSpc>
                <a:spcPct val="100000"/>
              </a:lnSpc>
              <a:spcBef>
                <a:spcPts val="495"/>
              </a:spcBef>
            </a:pPr>
            <a:r>
              <a:rPr dirty="0" baseline="-34188" sz="2925" spc="82" i="1">
                <a:latin typeface="Times New Roman"/>
                <a:cs typeface="Times New Roman"/>
              </a:rPr>
              <a:t>P</a:t>
            </a:r>
            <a:r>
              <a:rPr dirty="0" baseline="-34188" sz="2925" spc="82">
                <a:latin typeface="Times New Roman"/>
                <a:cs typeface="Times New Roman"/>
              </a:rPr>
              <a:t>(</a:t>
            </a:r>
            <a:r>
              <a:rPr dirty="0" baseline="-34188" sz="2925" spc="82" i="1">
                <a:latin typeface="Times New Roman"/>
                <a:cs typeface="Times New Roman"/>
              </a:rPr>
              <a:t>B</a:t>
            </a:r>
            <a:r>
              <a:rPr dirty="0" baseline="-34188" sz="2925" spc="-195" i="1">
                <a:latin typeface="Times New Roman"/>
                <a:cs typeface="Times New Roman"/>
              </a:rPr>
              <a:t> </a:t>
            </a:r>
            <a:r>
              <a:rPr dirty="0" baseline="-34188" sz="2925">
                <a:latin typeface="Times New Roman"/>
                <a:cs typeface="Times New Roman"/>
              </a:rPr>
              <a:t>|</a:t>
            </a:r>
            <a:r>
              <a:rPr dirty="0" baseline="-34188" sz="2925" spc="89">
                <a:latin typeface="Times New Roman"/>
                <a:cs typeface="Times New Roman"/>
              </a:rPr>
              <a:t> </a:t>
            </a:r>
            <a:r>
              <a:rPr dirty="0" baseline="-34188" sz="2925" i="1">
                <a:latin typeface="Times New Roman"/>
                <a:cs typeface="Times New Roman"/>
              </a:rPr>
              <a:t>A</a:t>
            </a:r>
            <a:r>
              <a:rPr dirty="0" baseline="-34188" sz="2925">
                <a:latin typeface="Times New Roman"/>
                <a:cs typeface="Times New Roman"/>
              </a:rPr>
              <a:t>)</a:t>
            </a:r>
            <a:r>
              <a:rPr dirty="0" baseline="-34188" sz="2925" spc="-37">
                <a:latin typeface="Times New Roman"/>
                <a:cs typeface="Times New Roman"/>
              </a:rPr>
              <a:t> </a:t>
            </a:r>
            <a:r>
              <a:rPr dirty="0" baseline="-34188" sz="2925">
                <a:latin typeface="Symbol"/>
                <a:cs typeface="Symbol"/>
              </a:rPr>
              <a:t></a:t>
            </a:r>
            <a:r>
              <a:rPr dirty="0" baseline="-34188" sz="2925" spc="300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P</a:t>
            </a:r>
            <a:r>
              <a:rPr dirty="0" sz="1950">
                <a:latin typeface="Times New Roman"/>
                <a:cs typeface="Times New Roman"/>
              </a:rPr>
              <a:t>(</a:t>
            </a:r>
            <a:r>
              <a:rPr dirty="0" sz="1950" spc="-300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A</a:t>
            </a:r>
            <a:r>
              <a:rPr dirty="0" sz="1950" spc="-220" i="1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|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50" i="1">
                <a:latin typeface="Times New Roman"/>
                <a:cs typeface="Times New Roman"/>
              </a:rPr>
              <a:t>B</a:t>
            </a:r>
            <a:r>
              <a:rPr dirty="0" sz="1950" spc="50">
                <a:latin typeface="Times New Roman"/>
                <a:cs typeface="Times New Roman"/>
              </a:rPr>
              <a:t>)</a:t>
            </a:r>
            <a:r>
              <a:rPr dirty="0" sz="1950" spc="50" i="1">
                <a:latin typeface="Times New Roman"/>
                <a:cs typeface="Times New Roman"/>
              </a:rPr>
              <a:t>P</a:t>
            </a:r>
            <a:r>
              <a:rPr dirty="0" sz="1950" spc="50">
                <a:latin typeface="Times New Roman"/>
                <a:cs typeface="Times New Roman"/>
              </a:rPr>
              <a:t>(</a:t>
            </a:r>
            <a:r>
              <a:rPr dirty="0" sz="1950" spc="50" i="1">
                <a:latin typeface="Times New Roman"/>
                <a:cs typeface="Times New Roman"/>
              </a:rPr>
              <a:t>B</a:t>
            </a:r>
            <a:r>
              <a:rPr dirty="0" sz="1950" spc="5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algn="ctr" marL="511175">
              <a:lnSpc>
                <a:spcPct val="100000"/>
              </a:lnSpc>
              <a:spcBef>
                <a:spcPts val="400"/>
              </a:spcBef>
            </a:pPr>
            <a:r>
              <a:rPr dirty="0" sz="1950" i="1">
                <a:latin typeface="Times New Roman"/>
                <a:cs typeface="Times New Roman"/>
              </a:rPr>
              <a:t>P</a:t>
            </a:r>
            <a:r>
              <a:rPr dirty="0" sz="1950">
                <a:latin typeface="Times New Roman"/>
                <a:cs typeface="Times New Roman"/>
              </a:rPr>
              <a:t>(</a:t>
            </a:r>
            <a:r>
              <a:rPr dirty="0" sz="1950" spc="-250">
                <a:latin typeface="Times New Roman"/>
                <a:cs typeface="Times New Roman"/>
              </a:rPr>
              <a:t> </a:t>
            </a:r>
            <a:r>
              <a:rPr dirty="0" sz="1950" spc="-25" i="1">
                <a:latin typeface="Times New Roman"/>
                <a:cs typeface="Times New Roman"/>
              </a:rPr>
              <a:t>A</a:t>
            </a:r>
            <a:r>
              <a:rPr dirty="0" sz="1950" spc="-2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sz="2200" spc="-22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|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20" i="1">
                <a:latin typeface="Times New Roman"/>
                <a:cs typeface="Times New Roman"/>
              </a:rPr>
              <a:t>B</a:t>
            </a:r>
            <a:r>
              <a:rPr dirty="0" baseline="-23504" sz="1950" spc="-179">
                <a:latin typeface="Times New Roman"/>
                <a:cs typeface="Times New Roman"/>
              </a:rPr>
              <a:t>1</a:t>
            </a:r>
            <a:r>
              <a:rPr dirty="0" baseline="-23504" sz="1950" spc="-262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B</a:t>
            </a:r>
            <a:r>
              <a:rPr dirty="0" baseline="-23504" sz="1950">
                <a:latin typeface="Times New Roman"/>
                <a:cs typeface="Times New Roman"/>
              </a:rPr>
              <a:t>1</a:t>
            </a:r>
            <a:r>
              <a:rPr dirty="0" baseline="-23504" sz="1950" spc="-2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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sz="2200" spc="-22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|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40" i="1">
                <a:latin typeface="Times New Roman"/>
                <a:cs typeface="Times New Roman"/>
              </a:rPr>
              <a:t>B</a:t>
            </a:r>
            <a:r>
              <a:rPr dirty="0" baseline="-23504" sz="1950" spc="-60">
                <a:latin typeface="Times New Roman"/>
                <a:cs typeface="Times New Roman"/>
              </a:rPr>
              <a:t>2</a:t>
            </a:r>
            <a:r>
              <a:rPr dirty="0" baseline="-23504" sz="1950" spc="-1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B</a:t>
            </a:r>
            <a:r>
              <a:rPr dirty="0" baseline="-23504" sz="1950">
                <a:latin typeface="Times New Roman"/>
                <a:cs typeface="Times New Roman"/>
              </a:rPr>
              <a:t>2</a:t>
            </a:r>
            <a:r>
              <a:rPr dirty="0" baseline="-23504" sz="1950" spc="-127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55">
                <a:latin typeface="Symbol"/>
                <a:cs typeface="Symbol"/>
              </a:rPr>
              <a:t></a:t>
            </a:r>
            <a:r>
              <a:rPr dirty="0" sz="2200" spc="55">
                <a:latin typeface="Times New Roman"/>
                <a:cs typeface="Times New Roman"/>
              </a:rPr>
              <a:t>...</a:t>
            </a:r>
            <a:r>
              <a:rPr dirty="0" sz="2200" spc="-26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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sz="2200" spc="-22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|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B</a:t>
            </a:r>
            <a:r>
              <a:rPr dirty="0" baseline="-23504" sz="1950" spc="-52" i="1">
                <a:latin typeface="Times New Roman"/>
                <a:cs typeface="Times New Roman"/>
              </a:rPr>
              <a:t>n</a:t>
            </a:r>
            <a:r>
              <a:rPr dirty="0" baseline="-23504" sz="1950" spc="-104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B</a:t>
            </a:r>
            <a:r>
              <a:rPr dirty="0" baseline="-23504" sz="1950" i="1">
                <a:latin typeface="Times New Roman"/>
                <a:cs typeface="Times New Roman"/>
              </a:rPr>
              <a:t>n</a:t>
            </a:r>
            <a:r>
              <a:rPr dirty="0" baseline="-23504" sz="1950" spc="-120" i="1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645" rIns="0" bIns="0" rtlCol="0" vert="horz">
            <a:spAutoFit/>
          </a:bodyPr>
          <a:lstStyle/>
          <a:p>
            <a:pPr marL="436880">
              <a:lnSpc>
                <a:spcPct val="100000"/>
              </a:lnSpc>
              <a:spcBef>
                <a:spcPts val="95"/>
              </a:spcBef>
            </a:pPr>
            <a:r>
              <a:rPr dirty="0" sz="2800" spc="185"/>
              <a:t>Example</a:t>
            </a:r>
            <a:r>
              <a:rPr dirty="0" sz="2800" spc="330"/>
              <a:t> </a:t>
            </a:r>
            <a:r>
              <a:rPr dirty="0" sz="2800" spc="180"/>
              <a:t>3.4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08557"/>
            <a:ext cx="8074659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Black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boxes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aircrafts</a:t>
            </a:r>
            <a:r>
              <a:rPr dirty="0" sz="2400" spc="1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manufactured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three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companies </a:t>
            </a:r>
            <a:r>
              <a:rPr dirty="0" sz="2400" i="1">
                <a:latin typeface="Calibri"/>
                <a:cs typeface="Calibri"/>
              </a:rPr>
              <a:t>A,</a:t>
            </a:r>
            <a:r>
              <a:rPr dirty="0" sz="2400" spc="-2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4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75%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manufactured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15%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10%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C</a:t>
            </a:r>
            <a:r>
              <a:rPr dirty="0" sz="2400" spc="-25">
                <a:latin typeface="Calibri"/>
                <a:cs typeface="Calibri"/>
              </a:rPr>
              <a:t>.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defect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rates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black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boxes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manufactured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A,</a:t>
            </a:r>
            <a:r>
              <a:rPr dirty="0" sz="2400" spc="5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</a:t>
            </a:r>
            <a:r>
              <a:rPr dirty="0" sz="2400" spc="55" i="1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are </a:t>
            </a:r>
            <a:r>
              <a:rPr dirty="0" sz="2400">
                <a:latin typeface="Calibri"/>
                <a:cs typeface="Calibri"/>
              </a:rPr>
              <a:t>4%,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6%,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8%,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respectively.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black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box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tested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randomly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found</a:t>
            </a:r>
            <a:r>
              <a:rPr dirty="0" sz="2400" spc="2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defective,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2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254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254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manufactured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company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A</a:t>
            </a:r>
            <a:r>
              <a:rPr dirty="0" sz="2400" spc="-25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903"/>
            <a:ext cx="45091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75"/>
              <a:t>Solution</a:t>
            </a:r>
            <a:r>
              <a:rPr dirty="0" sz="2800" spc="365"/>
              <a:t> </a:t>
            </a:r>
            <a:r>
              <a:rPr dirty="0" sz="2800" spc="190"/>
              <a:t>to</a:t>
            </a:r>
            <a:r>
              <a:rPr dirty="0" sz="2800" spc="350"/>
              <a:t> </a:t>
            </a:r>
            <a:r>
              <a:rPr dirty="0" sz="2800" spc="185"/>
              <a:t>Example</a:t>
            </a:r>
            <a:r>
              <a:rPr dirty="0" sz="2800" spc="320"/>
              <a:t> </a:t>
            </a:r>
            <a:r>
              <a:rPr dirty="0" sz="2800" spc="180"/>
              <a:t>3.4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64994" y="4693411"/>
            <a:ext cx="391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40">
                <a:latin typeface="Trebuchet MS"/>
                <a:cs typeface="Trebuchet MS"/>
              </a:rPr>
              <a:t>So,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161416" y="3038237"/>
            <a:ext cx="1733550" cy="0"/>
          </a:xfrm>
          <a:custGeom>
            <a:avLst/>
            <a:gdLst/>
            <a:ahLst/>
            <a:cxnLst/>
            <a:rect l="l" t="t" r="r" b="b"/>
            <a:pathLst>
              <a:path w="1733550" h="0">
                <a:moveTo>
                  <a:pt x="0" y="0"/>
                </a:moveTo>
                <a:lnTo>
                  <a:pt x="1732937" y="0"/>
                </a:lnTo>
              </a:path>
            </a:pathLst>
          </a:custGeom>
          <a:ln w="114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10540" y="1034922"/>
            <a:ext cx="8006715" cy="3173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1000" algn="l"/>
              </a:tabLst>
            </a:pPr>
            <a:r>
              <a:rPr dirty="0" sz="2400" spc="-120">
                <a:latin typeface="Trebuchet MS"/>
                <a:cs typeface="Trebuchet MS"/>
              </a:rPr>
              <a:t>Let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20" i="1">
                <a:latin typeface="Trebuchet MS"/>
                <a:cs typeface="Trebuchet MS"/>
              </a:rPr>
              <a:t>P</a:t>
            </a:r>
            <a:r>
              <a:rPr dirty="0" sz="2400" spc="-220">
                <a:latin typeface="Trebuchet MS"/>
                <a:cs typeface="Trebuchet MS"/>
              </a:rPr>
              <a:t>(</a:t>
            </a:r>
            <a:r>
              <a:rPr dirty="0" sz="2400" spc="-220" i="1">
                <a:latin typeface="Trebuchet MS"/>
                <a:cs typeface="Trebuchet MS"/>
              </a:rPr>
              <a:t>A</a:t>
            </a:r>
            <a:r>
              <a:rPr dirty="0" sz="2400" spc="-220">
                <a:latin typeface="Trebuchet MS"/>
                <a:cs typeface="Trebuchet MS"/>
              </a:rPr>
              <a:t>),</a:t>
            </a:r>
            <a:r>
              <a:rPr dirty="0" sz="2400" spc="-320">
                <a:latin typeface="Trebuchet MS"/>
                <a:cs typeface="Trebuchet MS"/>
              </a:rPr>
              <a:t> </a:t>
            </a:r>
            <a:r>
              <a:rPr dirty="0" sz="2400" spc="-204" i="1">
                <a:latin typeface="Trebuchet MS"/>
                <a:cs typeface="Trebuchet MS"/>
              </a:rPr>
              <a:t>P</a:t>
            </a:r>
            <a:r>
              <a:rPr dirty="0" sz="2400" spc="-204">
                <a:latin typeface="Trebuchet MS"/>
                <a:cs typeface="Trebuchet MS"/>
              </a:rPr>
              <a:t>(</a:t>
            </a:r>
            <a:r>
              <a:rPr dirty="0" sz="2400" spc="-204" i="1">
                <a:latin typeface="Trebuchet MS"/>
                <a:cs typeface="Trebuchet MS"/>
              </a:rPr>
              <a:t>B</a:t>
            </a:r>
            <a:r>
              <a:rPr dirty="0" sz="2400" spc="-204">
                <a:latin typeface="Trebuchet MS"/>
                <a:cs typeface="Trebuchet MS"/>
              </a:rPr>
              <a:t>),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150" i="1">
                <a:latin typeface="Trebuchet MS"/>
                <a:cs typeface="Trebuchet MS"/>
              </a:rPr>
              <a:t>P</a:t>
            </a:r>
            <a:r>
              <a:rPr dirty="0" sz="2400" spc="-150">
                <a:latin typeface="Trebuchet MS"/>
                <a:cs typeface="Trebuchet MS"/>
              </a:rPr>
              <a:t>(</a:t>
            </a:r>
            <a:r>
              <a:rPr dirty="0" sz="2400" spc="-150" i="1">
                <a:latin typeface="Trebuchet MS"/>
                <a:cs typeface="Trebuchet MS"/>
              </a:rPr>
              <a:t>C</a:t>
            </a:r>
            <a:r>
              <a:rPr dirty="0" sz="2400" spc="-150">
                <a:latin typeface="Trebuchet MS"/>
                <a:cs typeface="Trebuchet MS"/>
              </a:rPr>
              <a:t>)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events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corresponding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black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box </a:t>
            </a:r>
            <a:r>
              <a:rPr dirty="0" sz="2400" spc="-165">
                <a:latin typeface="Trebuchet MS"/>
                <a:cs typeface="Trebuchet MS"/>
              </a:rPr>
              <a:t>being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manufactured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by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companies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320" i="1">
                <a:latin typeface="Trebuchet MS"/>
                <a:cs typeface="Trebuchet MS"/>
              </a:rPr>
              <a:t>A,</a:t>
            </a:r>
            <a:r>
              <a:rPr dirty="0" sz="2400" spc="-265" i="1">
                <a:latin typeface="Trebuchet MS"/>
                <a:cs typeface="Trebuchet MS"/>
              </a:rPr>
              <a:t> B</a:t>
            </a:r>
            <a:r>
              <a:rPr dirty="0" sz="2400" spc="-265">
                <a:latin typeface="Trebuchet MS"/>
                <a:cs typeface="Trebuchet MS"/>
              </a:rPr>
              <a:t>,</a:t>
            </a:r>
            <a:r>
              <a:rPr dirty="0" sz="2400" spc="-27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and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50" i="1">
                <a:latin typeface="Trebuchet MS"/>
                <a:cs typeface="Trebuchet MS"/>
              </a:rPr>
              <a:t>C</a:t>
            </a:r>
            <a:r>
              <a:rPr dirty="0" sz="2400" spc="-250">
                <a:latin typeface="Trebuchet MS"/>
                <a:cs typeface="Trebuchet MS"/>
              </a:rPr>
              <a:t>,</a:t>
            </a:r>
            <a:r>
              <a:rPr dirty="0" sz="2400" spc="-27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respectively,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and </a:t>
            </a:r>
            <a:r>
              <a:rPr dirty="0" sz="2400" spc="-90" i="1">
                <a:latin typeface="Trebuchet MS"/>
                <a:cs typeface="Trebuchet MS"/>
              </a:rPr>
              <a:t>P</a:t>
            </a:r>
            <a:r>
              <a:rPr dirty="0" sz="2400" spc="-90">
                <a:latin typeface="Trebuchet MS"/>
                <a:cs typeface="Trebuchet MS"/>
              </a:rPr>
              <a:t>(</a:t>
            </a:r>
            <a:r>
              <a:rPr dirty="0" sz="2400" spc="-90" i="1">
                <a:latin typeface="Trebuchet MS"/>
                <a:cs typeface="Trebuchet MS"/>
              </a:rPr>
              <a:t>D</a:t>
            </a:r>
            <a:r>
              <a:rPr dirty="0" sz="2400" spc="-90">
                <a:latin typeface="Trebuchet MS"/>
                <a:cs typeface="Trebuchet MS"/>
              </a:rPr>
              <a:t>)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defective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black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box.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We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are </a:t>
            </a:r>
            <a:r>
              <a:rPr dirty="0" sz="2400" spc="-135">
                <a:latin typeface="Trebuchet MS"/>
                <a:cs typeface="Trebuchet MS"/>
              </a:rPr>
              <a:t>interested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calculating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70" i="1">
                <a:latin typeface="Trebuchet MS"/>
                <a:cs typeface="Trebuchet MS"/>
              </a:rPr>
              <a:t>P</a:t>
            </a:r>
            <a:r>
              <a:rPr dirty="0" sz="2400" spc="-70">
                <a:latin typeface="Trebuchet MS"/>
                <a:cs typeface="Trebuchet MS"/>
              </a:rPr>
              <a:t>(</a:t>
            </a:r>
            <a:r>
              <a:rPr dirty="0" sz="2400" spc="-70" i="1">
                <a:latin typeface="Trebuchet MS"/>
                <a:cs typeface="Trebuchet MS"/>
              </a:rPr>
              <a:t>A|D</a:t>
            </a:r>
            <a:r>
              <a:rPr dirty="0" sz="2400" spc="-70"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  <a:p>
            <a:pPr algn="ctr" marR="167640">
              <a:lnSpc>
                <a:spcPct val="100000"/>
              </a:lnSpc>
              <a:spcBef>
                <a:spcPts val="1140"/>
              </a:spcBef>
            </a:pPr>
            <a:r>
              <a:rPr dirty="0" baseline="-34090" sz="3300" spc="-15" i="1">
                <a:latin typeface="Times New Roman"/>
                <a:cs typeface="Times New Roman"/>
              </a:rPr>
              <a:t>P</a:t>
            </a:r>
            <a:r>
              <a:rPr dirty="0" baseline="-34090" sz="3300" spc="-15">
                <a:latin typeface="Times New Roman"/>
                <a:cs typeface="Times New Roman"/>
              </a:rPr>
              <a:t>(</a:t>
            </a:r>
            <a:r>
              <a:rPr dirty="0" baseline="-34090" sz="3300" spc="-517">
                <a:latin typeface="Times New Roman"/>
                <a:cs typeface="Times New Roman"/>
              </a:rPr>
              <a:t> </a:t>
            </a:r>
            <a:r>
              <a:rPr dirty="0" baseline="-34090" sz="3300" spc="-52" i="1">
                <a:latin typeface="Times New Roman"/>
                <a:cs typeface="Times New Roman"/>
              </a:rPr>
              <a:t>A</a:t>
            </a:r>
            <a:r>
              <a:rPr dirty="0" baseline="-34090" sz="3300" spc="-390" i="1">
                <a:latin typeface="Times New Roman"/>
                <a:cs typeface="Times New Roman"/>
              </a:rPr>
              <a:t> </a:t>
            </a:r>
            <a:r>
              <a:rPr dirty="0" baseline="-34090" sz="3300">
                <a:latin typeface="Times New Roman"/>
                <a:cs typeface="Times New Roman"/>
              </a:rPr>
              <a:t>|</a:t>
            </a:r>
            <a:r>
              <a:rPr dirty="0" baseline="-34090" sz="3300" spc="-82">
                <a:latin typeface="Times New Roman"/>
                <a:cs typeface="Times New Roman"/>
              </a:rPr>
              <a:t> </a:t>
            </a:r>
            <a:r>
              <a:rPr dirty="0" baseline="-34090" sz="3300" i="1">
                <a:latin typeface="Times New Roman"/>
                <a:cs typeface="Times New Roman"/>
              </a:rPr>
              <a:t>D</a:t>
            </a:r>
            <a:r>
              <a:rPr dirty="0" baseline="-34090" sz="3300">
                <a:latin typeface="Times New Roman"/>
                <a:cs typeface="Times New Roman"/>
              </a:rPr>
              <a:t>)</a:t>
            </a:r>
            <a:r>
              <a:rPr dirty="0" baseline="-34090" sz="3300" spc="-67">
                <a:latin typeface="Times New Roman"/>
                <a:cs typeface="Times New Roman"/>
              </a:rPr>
              <a:t> </a:t>
            </a:r>
            <a:r>
              <a:rPr dirty="0" baseline="-34090" sz="3300">
                <a:latin typeface="Symbol"/>
                <a:cs typeface="Symbol"/>
              </a:rPr>
              <a:t></a:t>
            </a:r>
            <a:r>
              <a:rPr dirty="0" baseline="-34090" sz="3300" spc="292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>
                <a:latin typeface="Times New Roman"/>
                <a:cs typeface="Times New Roman"/>
              </a:rPr>
              <a:t>(</a:t>
            </a:r>
            <a:r>
              <a:rPr dirty="0" sz="2200" i="1">
                <a:latin typeface="Times New Roman"/>
                <a:cs typeface="Times New Roman"/>
              </a:rPr>
              <a:t>D</a:t>
            </a:r>
            <a:r>
              <a:rPr dirty="0" sz="2200" spc="-16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|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65" i="1">
                <a:latin typeface="Times New Roman"/>
                <a:cs typeface="Times New Roman"/>
              </a:rPr>
              <a:t>A</a:t>
            </a:r>
            <a:r>
              <a:rPr dirty="0" sz="2200" spc="-65">
                <a:latin typeface="Times New Roman"/>
                <a:cs typeface="Times New Roman"/>
              </a:rPr>
              <a:t>)</a:t>
            </a:r>
            <a:r>
              <a:rPr dirty="0" sz="2200" spc="-270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Symbol"/>
                <a:cs typeface="Symbol"/>
              </a:rPr>
              <a:t>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P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34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A</a:t>
            </a:r>
            <a:r>
              <a:rPr dirty="0" sz="2200" spc="-2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algn="ctr" marL="1043940">
              <a:lnSpc>
                <a:spcPct val="100000"/>
              </a:lnSpc>
              <a:spcBef>
                <a:spcPts val="409"/>
              </a:spcBef>
            </a:pPr>
            <a:r>
              <a:rPr dirty="0" sz="2200" spc="-20" i="1">
                <a:latin typeface="Times New Roman"/>
                <a:cs typeface="Times New Roman"/>
              </a:rPr>
              <a:t>P</a:t>
            </a:r>
            <a:r>
              <a:rPr dirty="0" sz="2200" spc="-20">
                <a:latin typeface="Times New Roman"/>
                <a:cs typeface="Times New Roman"/>
              </a:rPr>
              <a:t>(</a:t>
            </a:r>
            <a:r>
              <a:rPr dirty="0" sz="2200" spc="-20" i="1">
                <a:latin typeface="Times New Roman"/>
                <a:cs typeface="Times New Roman"/>
              </a:rPr>
              <a:t>D</a:t>
            </a:r>
            <a:r>
              <a:rPr dirty="0" sz="2200" spc="-2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80365" algn="l"/>
              </a:tabLst>
            </a:pPr>
            <a:r>
              <a:rPr dirty="0" sz="2400" spc="85">
                <a:latin typeface="Trebuchet MS"/>
                <a:cs typeface="Trebuchet MS"/>
              </a:rPr>
              <a:t>Now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10" i="1">
                <a:latin typeface="Trebuchet MS"/>
                <a:cs typeface="Trebuchet MS"/>
              </a:rPr>
              <a:t>P</a:t>
            </a:r>
            <a:r>
              <a:rPr dirty="0" sz="2400" spc="-210">
                <a:latin typeface="Trebuchet MS"/>
                <a:cs typeface="Trebuchet MS"/>
              </a:rPr>
              <a:t>(</a:t>
            </a:r>
            <a:r>
              <a:rPr dirty="0" sz="2400" spc="-210" i="1">
                <a:latin typeface="Trebuchet MS"/>
                <a:cs typeface="Trebuchet MS"/>
              </a:rPr>
              <a:t>D|A</a:t>
            </a:r>
            <a:r>
              <a:rPr dirty="0" sz="2400" spc="-210">
                <a:latin typeface="Trebuchet MS"/>
                <a:cs typeface="Trebuchet MS"/>
              </a:rPr>
              <a:t>)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0.04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0" i="1">
                <a:latin typeface="Trebuchet MS"/>
                <a:cs typeface="Trebuchet MS"/>
              </a:rPr>
              <a:t>P</a:t>
            </a:r>
            <a:r>
              <a:rPr dirty="0" sz="2400" spc="-180">
                <a:latin typeface="Trebuchet MS"/>
                <a:cs typeface="Trebuchet MS"/>
              </a:rPr>
              <a:t>(</a:t>
            </a:r>
            <a:r>
              <a:rPr dirty="0" sz="2400" spc="-180" i="1">
                <a:latin typeface="Trebuchet MS"/>
                <a:cs typeface="Trebuchet MS"/>
              </a:rPr>
              <a:t>A</a:t>
            </a:r>
            <a:r>
              <a:rPr dirty="0" sz="2400" spc="-180">
                <a:latin typeface="Trebuchet MS"/>
                <a:cs typeface="Trebuchet MS"/>
              </a:rPr>
              <a:t>)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0.75.</a:t>
            </a:r>
            <a:r>
              <a:rPr dirty="0" sz="2400" spc="-31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Using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Eq.</a:t>
            </a:r>
            <a:endParaRPr sz="2400">
              <a:latin typeface="Trebuchet MS"/>
              <a:cs typeface="Trebuchet MS"/>
            </a:endParaRPr>
          </a:p>
          <a:p>
            <a:pPr marL="1278890">
              <a:lnSpc>
                <a:spcPct val="100000"/>
              </a:lnSpc>
              <a:spcBef>
                <a:spcPts val="500"/>
              </a:spcBef>
              <a:tabLst>
                <a:tab pos="6209665" algn="l"/>
              </a:tabLst>
            </a:pPr>
            <a:r>
              <a:rPr dirty="0" sz="2000" spc="-70" i="1">
                <a:latin typeface="Trebuchet MS"/>
                <a:cs typeface="Trebuchet MS"/>
              </a:rPr>
              <a:t>P</a:t>
            </a:r>
            <a:r>
              <a:rPr dirty="0" sz="2000" spc="-70">
                <a:latin typeface="Trebuchet MS"/>
                <a:cs typeface="Trebuchet MS"/>
              </a:rPr>
              <a:t>(</a:t>
            </a:r>
            <a:r>
              <a:rPr dirty="0" sz="2000" spc="-70" i="1">
                <a:latin typeface="Trebuchet MS"/>
                <a:cs typeface="Trebuchet MS"/>
              </a:rPr>
              <a:t>D</a:t>
            </a:r>
            <a:r>
              <a:rPr dirty="0" sz="2000" spc="-70">
                <a:latin typeface="Trebuchet MS"/>
                <a:cs typeface="Trebuchet MS"/>
              </a:rPr>
              <a:t>)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0.75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×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0.04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+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0.15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×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0.06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+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0.10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×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0.08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0.047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95094" y="4963754"/>
            <a:ext cx="1329055" cy="0"/>
          </a:xfrm>
          <a:custGeom>
            <a:avLst/>
            <a:gdLst/>
            <a:ahLst/>
            <a:cxnLst/>
            <a:rect l="l" t="t" r="r" b="b"/>
            <a:pathLst>
              <a:path w="1329054" h="0">
                <a:moveTo>
                  <a:pt x="0" y="0"/>
                </a:moveTo>
                <a:lnTo>
                  <a:pt x="1328960" y="0"/>
                </a:lnTo>
              </a:path>
            </a:pathLst>
          </a:custGeom>
          <a:ln w="12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804404" y="4961301"/>
            <a:ext cx="70675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00" spc="-10">
                <a:latin typeface="Times New Roman"/>
                <a:cs typeface="Times New Roman"/>
              </a:rPr>
              <a:t>0.047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141496" y="4729388"/>
            <a:ext cx="3861435" cy="38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300" spc="75" i="1">
                <a:latin typeface="Times New Roman"/>
                <a:cs typeface="Times New Roman"/>
              </a:rPr>
              <a:t>P</a:t>
            </a:r>
            <a:r>
              <a:rPr dirty="0" sz="2300" spc="75">
                <a:latin typeface="Times New Roman"/>
                <a:cs typeface="Times New Roman"/>
              </a:rPr>
              <a:t>(</a:t>
            </a:r>
            <a:r>
              <a:rPr dirty="0" sz="2300" spc="-315">
                <a:latin typeface="Times New Roman"/>
                <a:cs typeface="Times New Roman"/>
              </a:rPr>
              <a:t> </a:t>
            </a:r>
            <a:r>
              <a:rPr dirty="0" sz="2300" spc="70" i="1">
                <a:latin typeface="Times New Roman"/>
                <a:cs typeface="Times New Roman"/>
              </a:rPr>
              <a:t>A</a:t>
            </a:r>
            <a:r>
              <a:rPr dirty="0" sz="2300" spc="-254" i="1">
                <a:latin typeface="Times New Roman"/>
                <a:cs typeface="Times New Roman"/>
              </a:rPr>
              <a:t> </a:t>
            </a:r>
            <a:r>
              <a:rPr dirty="0" sz="2300">
                <a:latin typeface="Times New Roman"/>
                <a:cs typeface="Times New Roman"/>
              </a:rPr>
              <a:t>|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75" i="1">
                <a:latin typeface="Times New Roman"/>
                <a:cs typeface="Times New Roman"/>
              </a:rPr>
              <a:t>D</a:t>
            </a:r>
            <a:r>
              <a:rPr dirty="0" sz="2300" spc="75">
                <a:latin typeface="Times New Roman"/>
                <a:cs typeface="Times New Roman"/>
              </a:rPr>
              <a:t>)</a:t>
            </a:r>
            <a:r>
              <a:rPr dirty="0" sz="2300" spc="-10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</a:t>
            </a:r>
            <a:r>
              <a:rPr dirty="0" sz="2300" spc="155">
                <a:latin typeface="Times New Roman"/>
                <a:cs typeface="Times New Roman"/>
              </a:rPr>
              <a:t> </a:t>
            </a:r>
            <a:r>
              <a:rPr dirty="0" baseline="36231" sz="3450">
                <a:latin typeface="Times New Roman"/>
                <a:cs typeface="Times New Roman"/>
              </a:rPr>
              <a:t>0.04</a:t>
            </a:r>
            <a:r>
              <a:rPr dirty="0" baseline="36231" sz="3450" spc="-457">
                <a:latin typeface="Times New Roman"/>
                <a:cs typeface="Times New Roman"/>
              </a:rPr>
              <a:t> </a:t>
            </a:r>
            <a:r>
              <a:rPr dirty="0" baseline="36231" sz="3450" spc="89">
                <a:latin typeface="Symbol"/>
                <a:cs typeface="Symbol"/>
              </a:rPr>
              <a:t></a:t>
            </a:r>
            <a:r>
              <a:rPr dirty="0" baseline="36231" sz="3450" spc="-345">
                <a:latin typeface="Times New Roman"/>
                <a:cs typeface="Times New Roman"/>
              </a:rPr>
              <a:t> </a:t>
            </a:r>
            <a:r>
              <a:rPr dirty="0" baseline="36231" sz="3450">
                <a:latin typeface="Times New Roman"/>
                <a:cs typeface="Times New Roman"/>
              </a:rPr>
              <a:t>0.75</a:t>
            </a:r>
            <a:r>
              <a:rPr dirty="0" baseline="36231" sz="3450" spc="202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</a:t>
            </a:r>
            <a:r>
              <a:rPr dirty="0" sz="2300" spc="-5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0.6382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9" name="object 9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5970" rIns="0" bIns="0" rtlCol="0" vert="horz">
            <a:spAutoFit/>
          </a:bodyPr>
          <a:lstStyle/>
          <a:p>
            <a:pPr marL="2895600">
              <a:lnSpc>
                <a:spcPct val="100000"/>
              </a:lnSpc>
              <a:spcBef>
                <a:spcPts val="95"/>
              </a:spcBef>
            </a:pPr>
            <a:r>
              <a:rPr dirty="0" sz="2800" spc="190"/>
              <a:t>Random</a:t>
            </a:r>
            <a:r>
              <a:rPr dirty="0" sz="2800" spc="340"/>
              <a:t> </a:t>
            </a:r>
            <a:r>
              <a:rPr dirty="0" sz="2800" spc="90"/>
              <a:t>Variables</a:t>
            </a:r>
            <a:endParaRPr sz="2800"/>
          </a:p>
        </p:txBody>
      </p:sp>
      <p:sp>
        <p:nvSpPr>
          <p:cNvPr id="13" name="object 13" descr=""/>
          <p:cNvSpPr txBox="1"/>
          <p:nvPr/>
        </p:nvSpPr>
        <p:spPr>
          <a:xfrm>
            <a:off x="154939" y="1159509"/>
            <a:ext cx="3079115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95910" marR="5080" indent="-28384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latin typeface="Calibri"/>
                <a:cs typeface="Calibri"/>
              </a:rPr>
              <a:t>Random</a:t>
            </a:r>
            <a:r>
              <a:rPr dirty="0" sz="2000" spc="229">
                <a:latin typeface="Calibri"/>
                <a:cs typeface="Calibri"/>
              </a:rPr>
              <a:t>   </a:t>
            </a:r>
            <a:r>
              <a:rPr dirty="0" sz="2000">
                <a:latin typeface="Calibri"/>
                <a:cs typeface="Calibri"/>
              </a:rPr>
              <a:t>variable</a:t>
            </a:r>
            <a:r>
              <a:rPr dirty="0" sz="2000" spc="229">
                <a:latin typeface="Calibri"/>
                <a:cs typeface="Calibri"/>
              </a:rPr>
              <a:t>  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235">
                <a:latin typeface="Calibri"/>
                <a:cs typeface="Calibri"/>
              </a:rPr>
              <a:t>   </a:t>
            </a:r>
            <a:r>
              <a:rPr dirty="0" sz="2000" spc="-50">
                <a:latin typeface="Calibri"/>
                <a:cs typeface="Calibri"/>
              </a:rPr>
              <a:t>a </a:t>
            </a:r>
            <a:r>
              <a:rPr dirty="0" sz="2000" spc="-5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function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maps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every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outcome</a:t>
            </a:r>
            <a:r>
              <a:rPr dirty="0" sz="2000" spc="27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27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275">
                <a:latin typeface="Calibri"/>
                <a:cs typeface="Calibri"/>
              </a:rPr>
              <a:t>  </a:t>
            </a:r>
            <a:r>
              <a:rPr dirty="0" sz="2000" spc="-10">
                <a:latin typeface="Calibri"/>
                <a:cs typeface="Calibri"/>
              </a:rPr>
              <a:t>sample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space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number.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function</a:t>
            </a:r>
            <a:r>
              <a:rPr dirty="0" sz="2000" spc="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assigns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1451" y="3415665"/>
            <a:ext cx="21323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1880" algn="l"/>
                <a:tab pos="1928495" algn="l"/>
              </a:tabLst>
            </a:pPr>
            <a:r>
              <a:rPr dirty="0" sz="2000" spc="-10">
                <a:latin typeface="Calibri"/>
                <a:cs typeface="Calibri"/>
              </a:rPr>
              <a:t>sample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0">
                <a:latin typeface="Calibri"/>
                <a:cs typeface="Calibri"/>
              </a:rPr>
              <a:t>point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41451" y="3110864"/>
            <a:ext cx="279400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105"/>
              </a:spcBef>
              <a:tabLst>
                <a:tab pos="675005" algn="l"/>
                <a:tab pos="1778635" algn="l"/>
                <a:tab pos="2278380" algn="l"/>
              </a:tabLst>
            </a:pPr>
            <a:r>
              <a:rPr dirty="0" sz="2000" spc="-20">
                <a:latin typeface="Calibri"/>
                <a:cs typeface="Calibri"/>
              </a:rPr>
              <a:t>real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number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0">
                <a:latin typeface="Calibri"/>
                <a:cs typeface="Calibri"/>
              </a:rPr>
              <a:t>each</a:t>
            </a:r>
            <a:endParaRPr sz="20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25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1451" y="3720465"/>
            <a:ext cx="165671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sample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space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4939" y="4452365"/>
            <a:ext cx="307911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1251585" algn="l"/>
                <a:tab pos="1430020" algn="l"/>
                <a:tab pos="2517775" algn="l"/>
                <a:tab pos="2943860" algn="l"/>
              </a:tabLst>
            </a:pPr>
            <a:r>
              <a:rPr dirty="0" sz="2000" spc="-10">
                <a:latin typeface="Calibri"/>
                <a:cs typeface="Calibri"/>
              </a:rPr>
              <a:t>Random</a:t>
            </a:r>
            <a:r>
              <a:rPr dirty="0" sz="2000">
                <a:latin typeface="Calibri"/>
                <a:cs typeface="Calibri"/>
              </a:rPr>
              <a:t>		</a:t>
            </a:r>
            <a:r>
              <a:rPr dirty="0" sz="2000" spc="-10">
                <a:latin typeface="Calibri"/>
                <a:cs typeface="Calibri"/>
              </a:rPr>
              <a:t>variable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is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0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robust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66289" y="4757165"/>
            <a:ext cx="11664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convenient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41451" y="5061661"/>
            <a:ext cx="22860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5470" algn="l"/>
                <a:tab pos="958850" algn="l"/>
              </a:tabLst>
            </a:pPr>
            <a:r>
              <a:rPr dirty="0" sz="2000" spc="-25">
                <a:latin typeface="Calibri"/>
                <a:cs typeface="Calibri"/>
              </a:rPr>
              <a:t>way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representing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864866" y="5061661"/>
            <a:ext cx="3708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1451" y="5367020"/>
            <a:ext cx="27940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67765" algn="l"/>
                <a:tab pos="1614170" algn="l"/>
                <a:tab pos="1972310" algn="l"/>
              </a:tabLst>
            </a:pPr>
            <a:r>
              <a:rPr dirty="0" sz="2000" spc="-10">
                <a:latin typeface="Calibri"/>
                <a:cs typeface="Calibri"/>
              </a:rPr>
              <a:t>outcome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0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0">
                <a:latin typeface="Calibri"/>
                <a:cs typeface="Calibri"/>
              </a:rPr>
              <a:t>random </a:t>
            </a:r>
            <a:r>
              <a:rPr dirty="0" sz="2000" spc="-10">
                <a:latin typeface="Calibri"/>
                <a:cs typeface="Calibri"/>
              </a:rPr>
              <a:t>experiment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265" y="1883368"/>
            <a:ext cx="4116636" cy="330363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697" rIns="0" bIns="0" rtlCol="0" vert="horz">
            <a:spAutoFit/>
          </a:bodyPr>
          <a:lstStyle/>
          <a:p>
            <a:pPr marL="1812289">
              <a:lnSpc>
                <a:spcPct val="100000"/>
              </a:lnSpc>
              <a:spcBef>
                <a:spcPts val="95"/>
              </a:spcBef>
            </a:pPr>
            <a:r>
              <a:rPr dirty="0" sz="2800" spc="155"/>
              <a:t>Discrete</a:t>
            </a:r>
            <a:r>
              <a:rPr dirty="0" sz="2800" spc="360"/>
              <a:t> </a:t>
            </a:r>
            <a:r>
              <a:rPr dirty="0" sz="2800" spc="195"/>
              <a:t>Random</a:t>
            </a:r>
            <a:r>
              <a:rPr dirty="0" sz="2800" spc="355"/>
              <a:t> </a:t>
            </a:r>
            <a:r>
              <a:rPr dirty="0" sz="2800" spc="90"/>
              <a:t>Variables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83309"/>
            <a:ext cx="8359140" cy="46602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random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variable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4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assume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finite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countably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infinite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values,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called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discrete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random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variable.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Examples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discrete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random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variables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are:</a:t>
            </a:r>
            <a:endParaRPr sz="2000">
              <a:latin typeface="Calibri"/>
              <a:cs typeface="Calibri"/>
            </a:endParaRPr>
          </a:p>
          <a:p>
            <a:pPr lvl="1" marL="756285" marR="640080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Credit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rating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(usually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classified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different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categories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such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low, </a:t>
            </a:r>
            <a:r>
              <a:rPr dirty="0" sz="2000">
                <a:latin typeface="Calibri"/>
                <a:cs typeface="Calibri"/>
              </a:rPr>
              <a:t>medium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high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labels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such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AAA,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AA,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BBB,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etc.).</a:t>
            </a:r>
            <a:endParaRPr sz="20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orders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received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e-</a:t>
            </a:r>
            <a:r>
              <a:rPr dirty="0" sz="2000">
                <a:latin typeface="Calibri"/>
                <a:cs typeface="Calibri"/>
              </a:rPr>
              <a:t>commerce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retailer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countably</a:t>
            </a:r>
            <a:r>
              <a:rPr dirty="0" sz="2000" spc="-11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infinite.</a:t>
            </a:r>
            <a:endParaRPr sz="2000">
              <a:latin typeface="Calibri"/>
              <a:cs typeface="Calibri"/>
            </a:endParaRPr>
          </a:p>
          <a:p>
            <a:pPr lvl="1" marL="756285" marR="10160" indent="-287020">
              <a:lnSpc>
                <a:spcPct val="100000"/>
              </a:lnSpc>
              <a:spcBef>
                <a:spcPts val="47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Customer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churn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(the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random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variables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take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values,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Churn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2. </a:t>
            </a:r>
            <a:r>
              <a:rPr dirty="0" sz="2000">
                <a:latin typeface="Calibri"/>
                <a:cs typeface="Calibri"/>
              </a:rPr>
              <a:t>Do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 </a:t>
            </a:r>
            <a:r>
              <a:rPr dirty="0" sz="2000" spc="-10">
                <a:latin typeface="Calibri"/>
                <a:cs typeface="Calibri"/>
              </a:rPr>
              <a:t>churn).</a:t>
            </a:r>
            <a:endParaRPr sz="2000">
              <a:latin typeface="Calibri"/>
              <a:cs typeface="Calibri"/>
            </a:endParaRPr>
          </a:p>
          <a:p>
            <a:pPr lvl="1" marL="756285" marR="47625" indent="-287020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Fraud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(the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random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variables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take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values,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1.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Fraudulent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transaction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Genuine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transaction).</a:t>
            </a:r>
            <a:endParaRPr sz="2000">
              <a:latin typeface="Calibri"/>
              <a:cs typeface="Calibri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experiment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involves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counting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(for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example,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returns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in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customers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e-</a:t>
            </a:r>
            <a:r>
              <a:rPr dirty="0" sz="2000">
                <a:latin typeface="Calibri"/>
                <a:cs typeface="Calibri"/>
              </a:rPr>
              <a:t>commerce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portals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Amazon,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Flipkart;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customers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accepting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job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offers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organization).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9" name="object 9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365" rIns="0" bIns="0" rtlCol="0" vert="horz">
            <a:spAutoFit/>
          </a:bodyPr>
          <a:lstStyle/>
          <a:p>
            <a:pPr marL="1855470">
              <a:lnSpc>
                <a:spcPct val="100000"/>
              </a:lnSpc>
              <a:spcBef>
                <a:spcPts val="95"/>
              </a:spcBef>
            </a:pPr>
            <a:r>
              <a:rPr dirty="0" sz="2800" spc="100"/>
              <a:t>Probability</a:t>
            </a:r>
            <a:r>
              <a:rPr dirty="0" sz="2800" spc="350"/>
              <a:t> </a:t>
            </a:r>
            <a:r>
              <a:rPr dirty="0" sz="2800" spc="175"/>
              <a:t>mass</a:t>
            </a:r>
            <a:r>
              <a:rPr dirty="0" sz="2800" spc="335"/>
              <a:t> </a:t>
            </a:r>
            <a:r>
              <a:rPr dirty="0" sz="2800" spc="170"/>
              <a:t>function</a:t>
            </a:r>
            <a:endParaRPr sz="2800"/>
          </a:p>
        </p:txBody>
      </p:sp>
      <p:sp>
        <p:nvSpPr>
          <p:cNvPr id="13" name="object 13" descr=""/>
          <p:cNvSpPr txBox="1"/>
          <p:nvPr/>
        </p:nvSpPr>
        <p:spPr>
          <a:xfrm>
            <a:off x="154939" y="1159509"/>
            <a:ext cx="3829685" cy="319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72110" marR="105410" indent="-28384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75285" algn="l"/>
              </a:tabLst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discrete</a:t>
            </a:r>
            <a:r>
              <a:rPr dirty="0" sz="2000" spc="2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random</a:t>
            </a:r>
            <a:r>
              <a:rPr dirty="0" sz="2000" spc="2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variable,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4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45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45">
                <a:latin typeface="Calibri"/>
                <a:cs typeface="Calibri"/>
              </a:rPr>
              <a:t>  </a:t>
            </a:r>
            <a:r>
              <a:rPr dirty="0" sz="2000" spc="-10">
                <a:latin typeface="Calibri"/>
                <a:cs typeface="Calibri"/>
              </a:rPr>
              <a:t>random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variable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-5" i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taking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specific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baseline="-21367" sz="1950" i="1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360">
                <a:latin typeface="Calibri"/>
                <a:cs typeface="Calibri"/>
              </a:rPr>
              <a:t>  </a:t>
            </a:r>
            <a:r>
              <a:rPr dirty="0" sz="2000" i="1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sz="2000" spc="360" i="1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355">
                <a:latin typeface="Calibri"/>
                <a:cs typeface="Calibri"/>
              </a:rPr>
              <a:t>  </a:t>
            </a:r>
            <a:r>
              <a:rPr dirty="0" sz="2000" i="1">
                <a:latin typeface="Calibri"/>
                <a:cs typeface="Calibri"/>
              </a:rPr>
              <a:t>x</a:t>
            </a:r>
            <a:r>
              <a:rPr dirty="0" baseline="-21367" sz="1950" i="1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),</a:t>
            </a:r>
            <a:r>
              <a:rPr dirty="0" sz="2000" spc="36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355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called</a:t>
            </a:r>
            <a:r>
              <a:rPr dirty="0" sz="2000" spc="365">
                <a:latin typeface="Calibri"/>
                <a:cs typeface="Calibri"/>
              </a:rPr>
              <a:t> 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mass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function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P</a:t>
            </a:r>
            <a:r>
              <a:rPr dirty="0" sz="2000" spc="-10">
                <a:latin typeface="Calibri"/>
                <a:cs typeface="Calibri"/>
              </a:rPr>
              <a:t>(</a:t>
            </a:r>
            <a:r>
              <a:rPr dirty="0" sz="2000" spc="-10" i="1">
                <a:latin typeface="Calibri"/>
                <a:cs typeface="Calibri"/>
              </a:rPr>
              <a:t>x</a:t>
            </a:r>
            <a:r>
              <a:rPr dirty="0" baseline="-21367" sz="1950" spc="-15" i="1">
                <a:latin typeface="Calibri"/>
                <a:cs typeface="Calibri"/>
              </a:rPr>
              <a:t>i</a:t>
            </a:r>
            <a:r>
              <a:rPr dirty="0" sz="2000" spc="-1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algn="just" marL="372110" marR="104139" indent="-28384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409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is,</a:t>
            </a:r>
            <a:r>
              <a:rPr dirty="0" sz="2000" spc="409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40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probability</a:t>
            </a:r>
            <a:r>
              <a:rPr dirty="0" sz="2000" spc="415">
                <a:latin typeface="Calibri"/>
                <a:cs typeface="Calibri"/>
              </a:rPr>
              <a:t>  </a:t>
            </a:r>
            <a:r>
              <a:rPr dirty="0" sz="2000" spc="-20">
                <a:latin typeface="Calibri"/>
                <a:cs typeface="Calibri"/>
              </a:rPr>
              <a:t>mass </a:t>
            </a:r>
            <a:r>
              <a:rPr dirty="0" sz="2000" spc="-2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function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function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maps </a:t>
            </a:r>
            <a:r>
              <a:rPr dirty="0" sz="2000" spc="-2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each</a:t>
            </a:r>
            <a:r>
              <a:rPr dirty="0" sz="2000" spc="31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outcome</a:t>
            </a:r>
            <a:r>
              <a:rPr dirty="0" sz="2000" spc="305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300">
                <a:latin typeface="Calibri"/>
                <a:cs typeface="Calibri"/>
              </a:rPr>
              <a:t> 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310">
                <a:latin typeface="Calibri"/>
                <a:cs typeface="Calibri"/>
              </a:rPr>
              <a:t>  </a:t>
            </a:r>
            <a:r>
              <a:rPr dirty="0" sz="2000" spc="-10">
                <a:latin typeface="Calibri"/>
                <a:cs typeface="Calibri"/>
              </a:rPr>
              <a:t>random </a:t>
            </a:r>
            <a:r>
              <a:rPr dirty="0" sz="2000" spc="-1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experiment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probability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143000"/>
            <a:ext cx="4343400" cy="49834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540" y="3196208"/>
            <a:ext cx="742632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79730" marR="30480" indent="-34163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81000" algn="l"/>
              </a:tabLst>
            </a:pPr>
            <a:r>
              <a:rPr dirty="0" sz="2800" spc="-10">
                <a:latin typeface="Trebuchet MS"/>
                <a:cs typeface="Trebuchet MS"/>
              </a:rPr>
              <a:t>Where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220" i="1">
                <a:latin typeface="Trebuchet MS"/>
                <a:cs typeface="Trebuchet MS"/>
              </a:rPr>
              <a:t>x</a:t>
            </a:r>
            <a:r>
              <a:rPr dirty="0" baseline="-21021" sz="2775" spc="-330" i="1">
                <a:latin typeface="Trebuchet MS"/>
                <a:cs typeface="Trebuchet MS"/>
              </a:rPr>
              <a:t>i</a:t>
            </a:r>
            <a:r>
              <a:rPr dirty="0" baseline="-21021" sz="2775" spc="345" i="1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is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70">
                <a:latin typeface="Trebuchet MS"/>
                <a:cs typeface="Trebuchet MS"/>
              </a:rPr>
              <a:t>the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90">
                <a:latin typeface="Trebuchet MS"/>
                <a:cs typeface="Trebuchet MS"/>
              </a:rPr>
              <a:t>specific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spc="-204">
                <a:latin typeface="Trebuchet MS"/>
                <a:cs typeface="Trebuchet MS"/>
              </a:rPr>
              <a:t>value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taken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170">
                <a:latin typeface="Trebuchet MS"/>
                <a:cs typeface="Trebuchet MS"/>
              </a:rPr>
              <a:t>by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295">
                <a:latin typeface="Trebuchet MS"/>
                <a:cs typeface="Trebuchet MS"/>
              </a:rPr>
              <a:t>a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50">
                <a:latin typeface="Trebuchet MS"/>
                <a:cs typeface="Trebuchet MS"/>
              </a:rPr>
              <a:t>discrete</a:t>
            </a:r>
            <a:r>
              <a:rPr dirty="0" sz="2800" spc="-11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	</a:t>
            </a:r>
            <a:r>
              <a:rPr dirty="0" sz="2800" spc="-114">
                <a:latin typeface="Trebuchet MS"/>
                <a:cs typeface="Trebuchet MS"/>
              </a:rPr>
              <a:t>random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195">
                <a:latin typeface="Trebuchet MS"/>
                <a:cs typeface="Trebuchet MS"/>
              </a:rPr>
              <a:t>variable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295" i="1">
                <a:latin typeface="Trebuchet MS"/>
                <a:cs typeface="Trebuchet MS"/>
              </a:rPr>
              <a:t>X</a:t>
            </a:r>
            <a:r>
              <a:rPr dirty="0" sz="2800" spc="-85" i="1">
                <a:latin typeface="Trebuchet MS"/>
                <a:cs typeface="Trebuchet MS"/>
              </a:rPr>
              <a:t> </a:t>
            </a:r>
            <a:r>
              <a:rPr dirty="0" sz="2800" spc="-185">
                <a:latin typeface="Trebuchet MS"/>
                <a:cs typeface="Trebuchet MS"/>
              </a:rPr>
              <a:t>and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95" i="1">
                <a:latin typeface="Trebuchet MS"/>
                <a:cs typeface="Trebuchet MS"/>
              </a:rPr>
              <a:t>P</a:t>
            </a:r>
            <a:r>
              <a:rPr dirty="0" sz="2800" spc="-195">
                <a:latin typeface="Trebuchet MS"/>
                <a:cs typeface="Trebuchet MS"/>
              </a:rPr>
              <a:t>(</a:t>
            </a:r>
            <a:r>
              <a:rPr dirty="0" sz="2800" spc="-195" i="1">
                <a:latin typeface="Trebuchet MS"/>
                <a:cs typeface="Trebuchet MS"/>
              </a:rPr>
              <a:t>x</a:t>
            </a:r>
            <a:r>
              <a:rPr dirty="0" baseline="-21021" sz="2775" spc="-292" i="1">
                <a:latin typeface="Trebuchet MS"/>
                <a:cs typeface="Trebuchet MS"/>
              </a:rPr>
              <a:t>i</a:t>
            </a:r>
            <a:r>
              <a:rPr dirty="0" sz="2800" spc="-195">
                <a:latin typeface="Trebuchet MS"/>
                <a:cs typeface="Trebuchet MS"/>
              </a:rPr>
              <a:t>)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is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170">
                <a:latin typeface="Trebuchet MS"/>
                <a:cs typeface="Trebuchet MS"/>
              </a:rPr>
              <a:t>the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corresponding</a:t>
            </a:r>
            <a:r>
              <a:rPr dirty="0" sz="2800" spc="-13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	</a:t>
            </a:r>
            <a:r>
              <a:rPr dirty="0" sz="2800" spc="-204">
                <a:latin typeface="Trebuchet MS"/>
                <a:cs typeface="Trebuchet MS"/>
              </a:rPr>
              <a:t>probability,</a:t>
            </a:r>
            <a:r>
              <a:rPr dirty="0" sz="2800" spc="-330">
                <a:latin typeface="Trebuchet MS"/>
                <a:cs typeface="Trebuchet MS"/>
              </a:rPr>
              <a:t> </a:t>
            </a:r>
            <a:r>
              <a:rPr dirty="0" sz="2800" spc="-195">
                <a:latin typeface="Trebuchet MS"/>
                <a:cs typeface="Trebuchet MS"/>
              </a:rPr>
              <a:t>that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235">
                <a:latin typeface="Trebuchet MS"/>
                <a:cs typeface="Trebuchet MS"/>
              </a:rPr>
              <a:t>is,</a:t>
            </a:r>
            <a:r>
              <a:rPr dirty="0" sz="2800" spc="-375">
                <a:latin typeface="Trebuchet MS"/>
                <a:cs typeface="Trebuchet MS"/>
              </a:rPr>
              <a:t> </a:t>
            </a:r>
            <a:r>
              <a:rPr dirty="0" sz="2800" spc="-40" i="1">
                <a:latin typeface="Trebuchet MS"/>
                <a:cs typeface="Trebuchet MS"/>
              </a:rPr>
              <a:t>P</a:t>
            </a:r>
            <a:r>
              <a:rPr dirty="0" sz="2800" spc="-40">
                <a:latin typeface="Trebuchet MS"/>
                <a:cs typeface="Trebuchet MS"/>
              </a:rPr>
              <a:t>(</a:t>
            </a:r>
            <a:r>
              <a:rPr dirty="0" sz="2800" spc="-40" i="1">
                <a:latin typeface="Trebuchet MS"/>
                <a:cs typeface="Trebuchet MS"/>
              </a:rPr>
              <a:t>X</a:t>
            </a:r>
            <a:r>
              <a:rPr dirty="0" sz="2800" spc="-70" i="1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=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54" i="1">
                <a:latin typeface="Trebuchet MS"/>
                <a:cs typeface="Trebuchet MS"/>
              </a:rPr>
              <a:t>x</a:t>
            </a:r>
            <a:r>
              <a:rPr dirty="0" baseline="-21021" sz="2775" spc="-382" i="1">
                <a:latin typeface="Trebuchet MS"/>
                <a:cs typeface="Trebuchet MS"/>
              </a:rPr>
              <a:t>i</a:t>
            </a:r>
            <a:r>
              <a:rPr dirty="0" sz="2800" spc="-254">
                <a:latin typeface="Trebuchet MS"/>
                <a:cs typeface="Trebuchet MS"/>
              </a:rPr>
              <a:t>).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66259" y="2154647"/>
            <a:ext cx="12192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50" i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" y="235843"/>
            <a:ext cx="7213600" cy="2696210"/>
          </a:xfrm>
          <a:prstGeom prst="rect">
            <a:avLst/>
          </a:prstGeom>
        </p:spPr>
        <p:txBody>
          <a:bodyPr wrap="square" lIns="0" tIns="224155" rIns="0" bIns="0" rtlCol="0" vert="horz">
            <a:spAutoFit/>
          </a:bodyPr>
          <a:lstStyle/>
          <a:p>
            <a:pPr marL="2637790">
              <a:lnSpc>
                <a:spcPct val="100000"/>
              </a:lnSpc>
              <a:spcBef>
                <a:spcPts val="1765"/>
              </a:spcBef>
            </a:pPr>
            <a:r>
              <a:rPr dirty="0" sz="2800" spc="195" b="1">
                <a:solidFill>
                  <a:srgbClr val="C00000"/>
                </a:solidFill>
                <a:latin typeface="Cambria"/>
                <a:cs typeface="Cambria"/>
              </a:rPr>
              <a:t>Expected</a:t>
            </a:r>
            <a:r>
              <a:rPr dirty="0" sz="2800" spc="33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30" b="1">
                <a:solidFill>
                  <a:srgbClr val="C00000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381000" marR="30480" indent="-342900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81000" algn="l"/>
              </a:tabLst>
            </a:pPr>
            <a:r>
              <a:rPr dirty="0" sz="2800" spc="-155">
                <a:solidFill>
                  <a:srgbClr val="C00000"/>
                </a:solidFill>
                <a:latin typeface="Trebuchet MS"/>
                <a:cs typeface="Trebuchet MS"/>
              </a:rPr>
              <a:t>Expected</a:t>
            </a:r>
            <a:r>
              <a:rPr dirty="0" sz="28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800" spc="-210">
                <a:solidFill>
                  <a:srgbClr val="C00000"/>
                </a:solidFill>
                <a:latin typeface="Trebuchet MS"/>
                <a:cs typeface="Trebuchet MS"/>
              </a:rPr>
              <a:t>value</a:t>
            </a:r>
            <a:r>
              <a:rPr dirty="0" sz="28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(or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mean)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of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295">
                <a:latin typeface="Trebuchet MS"/>
                <a:cs typeface="Trebuchet MS"/>
              </a:rPr>
              <a:t>a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discrete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60">
                <a:latin typeface="Trebuchet MS"/>
                <a:cs typeface="Trebuchet MS"/>
              </a:rPr>
              <a:t>random </a:t>
            </a:r>
            <a:r>
              <a:rPr dirty="0" sz="2800" spc="-195">
                <a:latin typeface="Trebuchet MS"/>
                <a:cs typeface="Trebuchet MS"/>
              </a:rPr>
              <a:t>variable</a:t>
            </a:r>
            <a:r>
              <a:rPr dirty="0" sz="2800" spc="-1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is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given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by</a:t>
            </a:r>
            <a:endParaRPr sz="2800">
              <a:latin typeface="Trebuchet MS"/>
              <a:cs typeface="Trebuchet MS"/>
            </a:endParaRPr>
          </a:p>
          <a:p>
            <a:pPr algn="ctr" marR="61594">
              <a:lnSpc>
                <a:spcPct val="100000"/>
              </a:lnSpc>
              <a:spcBef>
                <a:spcPts val="1900"/>
              </a:spcBef>
            </a:pPr>
            <a:r>
              <a:rPr dirty="0" sz="2250" spc="240" i="1">
                <a:latin typeface="Times New Roman"/>
                <a:cs typeface="Times New Roman"/>
              </a:rPr>
              <a:t>E</a:t>
            </a:r>
            <a:r>
              <a:rPr dirty="0" sz="2250" spc="240">
                <a:latin typeface="Times New Roman"/>
                <a:cs typeface="Times New Roman"/>
              </a:rPr>
              <a:t>(</a:t>
            </a:r>
            <a:r>
              <a:rPr dirty="0" sz="2250" spc="-315">
                <a:latin typeface="Times New Roman"/>
                <a:cs typeface="Times New Roman"/>
              </a:rPr>
              <a:t> </a:t>
            </a:r>
            <a:r>
              <a:rPr dirty="0" sz="2250" spc="220" i="1">
                <a:latin typeface="Times New Roman"/>
                <a:cs typeface="Times New Roman"/>
              </a:rPr>
              <a:t>X</a:t>
            </a:r>
            <a:r>
              <a:rPr dirty="0" sz="2250" spc="-135" i="1">
                <a:latin typeface="Times New Roman"/>
                <a:cs typeface="Times New Roman"/>
              </a:rPr>
              <a:t> </a:t>
            </a:r>
            <a:r>
              <a:rPr dirty="0" sz="2250" spc="120">
                <a:latin typeface="Times New Roman"/>
                <a:cs typeface="Times New Roman"/>
              </a:rPr>
              <a:t>)</a:t>
            </a:r>
            <a:r>
              <a:rPr dirty="0" sz="2250" spc="30">
                <a:latin typeface="Times New Roman"/>
                <a:cs typeface="Times New Roman"/>
              </a:rPr>
              <a:t> </a:t>
            </a:r>
            <a:r>
              <a:rPr dirty="0" sz="2250" spc="195">
                <a:latin typeface="Symbol"/>
                <a:cs typeface="Symbol"/>
              </a:rPr>
              <a:t></a:t>
            </a:r>
            <a:r>
              <a:rPr dirty="0" sz="2250" spc="25">
                <a:latin typeface="Times New Roman"/>
                <a:cs typeface="Times New Roman"/>
              </a:rPr>
              <a:t> </a:t>
            </a:r>
            <a:r>
              <a:rPr dirty="0" baseline="-8291" sz="5025" spc="607">
                <a:latin typeface="Symbol"/>
                <a:cs typeface="Symbol"/>
              </a:rPr>
              <a:t></a:t>
            </a:r>
            <a:r>
              <a:rPr dirty="0" baseline="-8291" sz="5025" spc="-660">
                <a:latin typeface="Times New Roman"/>
                <a:cs typeface="Times New Roman"/>
              </a:rPr>
              <a:t> </a:t>
            </a:r>
            <a:r>
              <a:rPr dirty="0" sz="2250" spc="60" i="1">
                <a:latin typeface="Times New Roman"/>
                <a:cs typeface="Times New Roman"/>
              </a:rPr>
              <a:t>x</a:t>
            </a:r>
            <a:r>
              <a:rPr dirty="0" baseline="-23504" sz="1950" spc="89" i="1">
                <a:latin typeface="Times New Roman"/>
                <a:cs typeface="Times New Roman"/>
              </a:rPr>
              <a:t>i</a:t>
            </a:r>
            <a:r>
              <a:rPr dirty="0" baseline="-23504" sz="1950" spc="-67" i="1">
                <a:latin typeface="Times New Roman"/>
                <a:cs typeface="Times New Roman"/>
              </a:rPr>
              <a:t> </a:t>
            </a:r>
            <a:r>
              <a:rPr dirty="0" sz="2250" spc="170" i="1">
                <a:latin typeface="Times New Roman"/>
                <a:cs typeface="Times New Roman"/>
              </a:rPr>
              <a:t>P</a:t>
            </a:r>
            <a:r>
              <a:rPr dirty="0" sz="2250" spc="170">
                <a:latin typeface="Times New Roman"/>
                <a:cs typeface="Times New Roman"/>
              </a:rPr>
              <a:t>(</a:t>
            </a:r>
            <a:r>
              <a:rPr dirty="0" sz="2250" spc="170" i="1">
                <a:latin typeface="Times New Roman"/>
                <a:cs typeface="Times New Roman"/>
              </a:rPr>
              <a:t>x</a:t>
            </a:r>
            <a:r>
              <a:rPr dirty="0" baseline="-23504" sz="1950" spc="254" i="1">
                <a:latin typeface="Times New Roman"/>
                <a:cs typeface="Times New Roman"/>
              </a:rPr>
              <a:t>i</a:t>
            </a:r>
            <a:r>
              <a:rPr dirty="0" baseline="-23504" sz="1950" spc="75" i="1">
                <a:latin typeface="Times New Roman"/>
                <a:cs typeface="Times New Roman"/>
              </a:rPr>
              <a:t> </a:t>
            </a:r>
            <a:r>
              <a:rPr dirty="0" sz="2250" spc="7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algn="ctr" marL="31750">
              <a:lnSpc>
                <a:spcPct val="100000"/>
              </a:lnSpc>
              <a:spcBef>
                <a:spcPts val="135"/>
              </a:spcBef>
            </a:pPr>
            <a:r>
              <a:rPr dirty="0" sz="1300" spc="55" i="1">
                <a:latin typeface="Times New Roman"/>
                <a:cs typeface="Times New Roman"/>
              </a:rPr>
              <a:t>i</a:t>
            </a:r>
            <a:r>
              <a:rPr dirty="0" sz="1300" spc="-190" i="1">
                <a:latin typeface="Times New Roman"/>
                <a:cs typeface="Times New Roman"/>
              </a:rPr>
              <a:t> </a:t>
            </a:r>
            <a:r>
              <a:rPr dirty="0" sz="1300" spc="50">
                <a:latin typeface="Symbol"/>
                <a:cs typeface="Symbol"/>
              </a:rPr>
              <a:t></a:t>
            </a:r>
            <a:r>
              <a:rPr dirty="0" sz="1300" spc="5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693165"/>
            <a:ext cx="7070725" cy="1312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44955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r>
              <a:rPr dirty="0" sz="3200" spc="-1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dirty="0" sz="3200" spc="-9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C00000"/>
                </a:solidFill>
                <a:latin typeface="Calibri"/>
                <a:cs typeface="Calibri"/>
              </a:rPr>
              <a:t>Standard</a:t>
            </a:r>
            <a:r>
              <a:rPr dirty="0" sz="3200" spc="-1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Calibri"/>
                <a:cs typeface="Calibri"/>
              </a:rPr>
              <a:t>Deviation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4"/>
              </a:spcBef>
            </a:pPr>
            <a:r>
              <a:rPr dirty="0" sz="2400" spc="-20">
                <a:solidFill>
                  <a:srgbClr val="C00000"/>
                </a:solidFill>
                <a:latin typeface="Calibri"/>
                <a:cs typeface="Calibri"/>
              </a:rPr>
              <a:t>Variance</a:t>
            </a:r>
            <a:r>
              <a:rPr dirty="0" sz="2400" spc="-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discrete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80154" y="2369572"/>
            <a:ext cx="1467485" cy="606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52550" algn="l"/>
              </a:tabLst>
            </a:pPr>
            <a:r>
              <a:rPr dirty="0" sz="3800" spc="-520">
                <a:latin typeface="Symbol"/>
                <a:cs typeface="Symbol"/>
              </a:rPr>
              <a:t></a:t>
            </a:r>
            <a:r>
              <a:rPr dirty="0" sz="3800">
                <a:latin typeface="Times New Roman"/>
                <a:cs typeface="Times New Roman"/>
              </a:rPr>
              <a:t>	</a:t>
            </a:r>
            <a:r>
              <a:rPr dirty="0" sz="3800" spc="-520">
                <a:latin typeface="Symbol"/>
                <a:cs typeface="Symbol"/>
              </a:rPr>
              <a:t></a:t>
            </a:r>
            <a:endParaRPr sz="3800">
              <a:latin typeface="Symbol"/>
              <a:cs typeface="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18050" y="2402031"/>
            <a:ext cx="115570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5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37265" y="2708706"/>
            <a:ext cx="2099310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36445" algn="l"/>
              </a:tabLst>
            </a:pPr>
            <a:r>
              <a:rPr dirty="0" sz="1600" spc="-50" i="1">
                <a:latin typeface="Times New Roman"/>
                <a:cs typeface="Times New Roman"/>
              </a:rPr>
              <a:t>i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50" i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2835573"/>
            <a:ext cx="7390765" cy="92583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algn="ctr" marR="1225550">
              <a:lnSpc>
                <a:spcPct val="100000"/>
              </a:lnSpc>
              <a:spcBef>
                <a:spcPts val="1030"/>
              </a:spcBef>
            </a:pPr>
            <a:r>
              <a:rPr dirty="0" sz="1600" spc="-25" i="1">
                <a:latin typeface="Times New Roman"/>
                <a:cs typeface="Times New Roman"/>
              </a:rPr>
              <a:t>i</a:t>
            </a:r>
            <a:r>
              <a:rPr dirty="0" sz="1600" spc="-25">
                <a:latin typeface="Symbol"/>
                <a:cs typeface="Symbol"/>
              </a:rPr>
              <a:t></a:t>
            </a:r>
            <a:r>
              <a:rPr dirty="0" sz="1600" spc="-2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Standard</a:t>
            </a:r>
            <a:r>
              <a:rPr dirty="0" sz="2400" spc="-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deviation</a:t>
            </a:r>
            <a:r>
              <a:rPr dirty="0" sz="2400" spc="-7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discrete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49590" y="2259069"/>
            <a:ext cx="4158615" cy="695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1231900">
              <a:lnSpc>
                <a:spcPts val="1070"/>
              </a:lnSpc>
              <a:spcBef>
                <a:spcPts val="114"/>
              </a:spcBef>
            </a:pPr>
            <a:r>
              <a:rPr dirty="0" sz="1600" spc="-50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4190"/>
              </a:lnSpc>
              <a:tabLst>
                <a:tab pos="2051685" algn="l"/>
                <a:tab pos="3246120" algn="l"/>
              </a:tabLst>
            </a:pPr>
            <a:r>
              <a:rPr dirty="0" sz="2800" spc="-135">
                <a:latin typeface="Times New Roman"/>
                <a:cs typeface="Times New Roman"/>
              </a:rPr>
              <a:t>Var(</a:t>
            </a:r>
            <a:r>
              <a:rPr dirty="0" sz="2800" spc="-135" i="1">
                <a:latin typeface="Times New Roman"/>
                <a:cs typeface="Times New Roman"/>
              </a:rPr>
              <a:t>X</a:t>
            </a:r>
            <a:r>
              <a:rPr dirty="0" sz="2800" spc="-315" i="1">
                <a:latin typeface="Times New Roman"/>
                <a:cs typeface="Times New Roman"/>
              </a:rPr>
              <a:t> </a:t>
            </a:r>
            <a:r>
              <a:rPr dirty="0" sz="2800" spc="-130">
                <a:latin typeface="Times New Roman"/>
                <a:cs typeface="Times New Roman"/>
              </a:rPr>
              <a:t>)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204">
                <a:latin typeface="Symbol"/>
                <a:cs typeface="Symbol"/>
              </a:rPr>
              <a:t>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baseline="-8597" sz="6300" spc="-585">
                <a:latin typeface="Symbol"/>
                <a:cs typeface="Symbol"/>
              </a:rPr>
              <a:t></a:t>
            </a:r>
            <a:r>
              <a:rPr dirty="0" baseline="-8597" sz="6300" spc="165">
                <a:latin typeface="Times New Roman"/>
                <a:cs typeface="Times New Roman"/>
              </a:rPr>
              <a:t> </a:t>
            </a:r>
            <a:r>
              <a:rPr dirty="0" sz="2800" spc="-50" i="1">
                <a:latin typeface="Times New Roman"/>
                <a:cs typeface="Times New Roman"/>
              </a:rPr>
              <a:t>x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 spc="-204">
                <a:latin typeface="Symbol"/>
                <a:cs typeface="Symbol"/>
              </a:rPr>
              <a:t>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114" i="1">
                <a:latin typeface="Times New Roman"/>
                <a:cs typeface="Times New Roman"/>
              </a:rPr>
              <a:t>E</a:t>
            </a:r>
            <a:r>
              <a:rPr dirty="0" sz="2800" spc="-114">
                <a:latin typeface="Times New Roman"/>
                <a:cs typeface="Times New Roman"/>
              </a:rPr>
              <a:t>(</a:t>
            </a:r>
            <a:r>
              <a:rPr dirty="0" sz="2800" spc="-459">
                <a:latin typeface="Times New Roman"/>
                <a:cs typeface="Times New Roman"/>
              </a:rPr>
              <a:t> </a:t>
            </a:r>
            <a:r>
              <a:rPr dirty="0" sz="2800" spc="-229" i="1">
                <a:latin typeface="Times New Roman"/>
                <a:cs typeface="Times New Roman"/>
              </a:rPr>
              <a:t>X</a:t>
            </a:r>
            <a:r>
              <a:rPr dirty="0" sz="2800" spc="-315" i="1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)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4">
                <a:latin typeface="Symbol"/>
                <a:cs typeface="Symbol"/>
              </a:rPr>
              <a:t></a:t>
            </a:r>
            <a:r>
              <a:rPr dirty="0" sz="2800" spc="-240">
                <a:latin typeface="Times New Roman"/>
                <a:cs typeface="Times New Roman"/>
              </a:rPr>
              <a:t> </a:t>
            </a:r>
            <a:r>
              <a:rPr dirty="0" sz="2800" spc="-100" i="1">
                <a:latin typeface="Times New Roman"/>
                <a:cs typeface="Times New Roman"/>
              </a:rPr>
              <a:t>P</a:t>
            </a:r>
            <a:r>
              <a:rPr dirty="0" sz="2800" spc="-100">
                <a:latin typeface="Times New Roman"/>
                <a:cs typeface="Times New Roman"/>
              </a:rPr>
              <a:t>(</a:t>
            </a:r>
            <a:r>
              <a:rPr dirty="0" sz="2800" spc="-100" i="1">
                <a:latin typeface="Times New Roman"/>
                <a:cs typeface="Times New Roman"/>
              </a:rPr>
              <a:t>x</a:t>
            </a:r>
            <a:r>
              <a:rPr dirty="0" sz="2800" spc="-55" i="1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784884" y="4270778"/>
            <a:ext cx="1614805" cy="524510"/>
            <a:chOff x="3784884" y="4270778"/>
            <a:chExt cx="1614805" cy="524510"/>
          </a:xfrm>
        </p:grpSpPr>
        <p:sp>
          <p:nvSpPr>
            <p:cNvPr id="9" name="object 9" descr=""/>
            <p:cNvSpPr/>
            <p:nvPr/>
          </p:nvSpPr>
          <p:spPr>
            <a:xfrm>
              <a:off x="3793322" y="4596865"/>
              <a:ext cx="52069" cy="30480"/>
            </a:xfrm>
            <a:custGeom>
              <a:avLst/>
              <a:gdLst/>
              <a:ahLst/>
              <a:cxnLst/>
              <a:rect l="l" t="t" r="r" b="b"/>
              <a:pathLst>
                <a:path w="52070" h="30479">
                  <a:moveTo>
                    <a:pt x="0" y="30478"/>
                  </a:moveTo>
                  <a:lnTo>
                    <a:pt x="51823" y="0"/>
                  </a:lnTo>
                </a:path>
              </a:pathLst>
            </a:custGeom>
            <a:ln w="168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845146" y="4605689"/>
              <a:ext cx="74295" cy="172720"/>
            </a:xfrm>
            <a:custGeom>
              <a:avLst/>
              <a:gdLst/>
              <a:ahLst/>
              <a:cxnLst/>
              <a:rect l="l" t="t" r="r" b="b"/>
              <a:pathLst>
                <a:path w="74295" h="172720">
                  <a:moveTo>
                    <a:pt x="0" y="0"/>
                  </a:moveTo>
                  <a:lnTo>
                    <a:pt x="74133" y="172451"/>
                  </a:lnTo>
                </a:path>
              </a:pathLst>
            </a:custGeom>
            <a:ln w="335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27248" y="4279240"/>
              <a:ext cx="1472565" cy="499109"/>
            </a:xfrm>
            <a:custGeom>
              <a:avLst/>
              <a:gdLst/>
              <a:ahLst/>
              <a:cxnLst/>
              <a:rect l="l" t="t" r="r" b="b"/>
              <a:pathLst>
                <a:path w="1472564" h="499110">
                  <a:moveTo>
                    <a:pt x="0" y="498900"/>
                  </a:moveTo>
                  <a:lnTo>
                    <a:pt x="98037" y="0"/>
                  </a:lnTo>
                </a:path>
                <a:path w="1472564" h="499110">
                  <a:moveTo>
                    <a:pt x="98037" y="0"/>
                  </a:moveTo>
                  <a:lnTo>
                    <a:pt x="1472286" y="0"/>
                  </a:lnTo>
                </a:path>
              </a:pathLst>
            </a:custGeom>
            <a:ln w="16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064793" y="4222672"/>
            <a:ext cx="2331720" cy="548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47419" algn="l"/>
              </a:tabLst>
            </a:pPr>
            <a:r>
              <a:rPr dirty="0" sz="3400">
                <a:latin typeface="Symbol"/>
                <a:cs typeface="Symbol"/>
              </a:rPr>
              <a:t></a:t>
            </a:r>
            <a:r>
              <a:rPr dirty="0" sz="3400" spc="165">
                <a:latin typeface="Times New Roman"/>
                <a:cs typeface="Times New Roman"/>
              </a:rPr>
              <a:t> </a:t>
            </a:r>
            <a:r>
              <a:rPr dirty="0" sz="3250" spc="-50">
                <a:latin typeface="Symbol"/>
                <a:cs typeface="Symbol"/>
              </a:rPr>
              <a:t>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 spc="-50" i="1">
                <a:latin typeface="Times New Roman"/>
                <a:cs typeface="Times New Roman"/>
              </a:rPr>
              <a:t>VAR</a:t>
            </a:r>
            <a:r>
              <a:rPr dirty="0" sz="3250" spc="-50">
                <a:latin typeface="Times New Roman"/>
                <a:cs typeface="Times New Roman"/>
              </a:rPr>
              <a:t>(</a:t>
            </a:r>
            <a:r>
              <a:rPr dirty="0" sz="3250" spc="-495">
                <a:latin typeface="Times New Roman"/>
                <a:cs typeface="Times New Roman"/>
              </a:rPr>
              <a:t> </a:t>
            </a:r>
            <a:r>
              <a:rPr dirty="0" sz="3250" spc="-45" i="1">
                <a:latin typeface="Times New Roman"/>
                <a:cs typeface="Times New Roman"/>
              </a:rPr>
              <a:t>X</a:t>
            </a:r>
            <a:r>
              <a:rPr dirty="0" sz="3250" spc="-300" i="1">
                <a:latin typeface="Times New Roman"/>
                <a:cs typeface="Times New Roman"/>
              </a:rPr>
              <a:t> </a:t>
            </a:r>
            <a:r>
              <a:rPr dirty="0" sz="3250" spc="-5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4" name="object 4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2574" y="2931032"/>
            <a:ext cx="79819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"/>
                <a:cs typeface="Calibri"/>
              </a:rPr>
              <a:t>Probability</a:t>
            </a:r>
            <a:r>
              <a:rPr dirty="0" sz="4400" spc="-60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Theory</a:t>
            </a:r>
            <a:r>
              <a:rPr dirty="0" sz="4400" spc="-45">
                <a:latin typeface="Calibri"/>
                <a:cs typeface="Calibri"/>
              </a:rPr>
              <a:t> </a:t>
            </a:r>
            <a:r>
              <a:rPr dirty="0" sz="4400">
                <a:latin typeface="Calibri"/>
                <a:cs typeface="Calibri"/>
              </a:rPr>
              <a:t>-</a:t>
            </a:r>
            <a:r>
              <a:rPr dirty="0" sz="4400" spc="-30">
                <a:latin typeface="Calibri"/>
                <a:cs typeface="Calibri"/>
              </a:rPr>
              <a:t> </a:t>
            </a:r>
            <a:r>
              <a:rPr dirty="0" sz="4400" spc="-20">
                <a:latin typeface="Calibri"/>
                <a:cs typeface="Calibri"/>
              </a:rPr>
              <a:t>Terminologies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284723" y="6599478"/>
            <a:ext cx="314642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Dinesh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Kumar,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IIM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Bangalore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872" y="677926"/>
            <a:ext cx="72320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6815" algn="l"/>
                <a:tab pos="4223385" algn="l"/>
                <a:tab pos="6282055" algn="l"/>
              </a:tabLst>
            </a:pPr>
            <a:r>
              <a:rPr dirty="0" spc="114"/>
              <a:t>Probability</a:t>
            </a:r>
            <a:r>
              <a:rPr dirty="0"/>
              <a:t>	</a:t>
            </a:r>
            <a:r>
              <a:rPr dirty="0" spc="204"/>
              <a:t>Density</a:t>
            </a:r>
            <a:r>
              <a:rPr dirty="0"/>
              <a:t>	</a:t>
            </a:r>
            <a:r>
              <a:rPr dirty="0" spc="240"/>
              <a:t>Function</a:t>
            </a:r>
            <a:r>
              <a:rPr dirty="0"/>
              <a:t>	</a:t>
            </a:r>
            <a:r>
              <a:rPr dirty="0" spc="-20"/>
              <a:t>(pdf)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1390853"/>
            <a:ext cx="7961630" cy="2700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marR="30480" indent="-342900">
              <a:lnSpc>
                <a:spcPct val="100099"/>
              </a:lnSpc>
              <a:spcBef>
                <a:spcPts val="95"/>
              </a:spcBef>
              <a:buFont typeface="Arial MT"/>
              <a:buChar char="•"/>
              <a:tabLst>
                <a:tab pos="381000" algn="l"/>
              </a:tabLst>
            </a:pPr>
            <a:r>
              <a:rPr dirty="0" sz="2800" spc="-65">
                <a:latin typeface="Trebuchet MS"/>
                <a:cs typeface="Trebuchet MS"/>
              </a:rPr>
              <a:t>The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probability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density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195">
                <a:latin typeface="Trebuchet MS"/>
                <a:cs typeface="Trebuchet MS"/>
              </a:rPr>
              <a:t>function,</a:t>
            </a:r>
            <a:r>
              <a:rPr dirty="0" sz="2800" spc="-380">
                <a:latin typeface="Trebuchet MS"/>
                <a:cs typeface="Trebuchet MS"/>
              </a:rPr>
              <a:t> </a:t>
            </a:r>
            <a:r>
              <a:rPr dirty="0" sz="2800" spc="-254" i="1">
                <a:latin typeface="Trebuchet MS"/>
                <a:cs typeface="Trebuchet MS"/>
              </a:rPr>
              <a:t>f</a:t>
            </a:r>
            <a:r>
              <a:rPr dirty="0" sz="2800" spc="-254">
                <a:latin typeface="Trebuchet MS"/>
                <a:cs typeface="Trebuchet MS"/>
              </a:rPr>
              <a:t>(</a:t>
            </a:r>
            <a:r>
              <a:rPr dirty="0" sz="2800" spc="-254" i="1">
                <a:latin typeface="Trebuchet MS"/>
                <a:cs typeface="Trebuchet MS"/>
              </a:rPr>
              <a:t>x</a:t>
            </a:r>
            <a:r>
              <a:rPr dirty="0" baseline="-21021" sz="2775" spc="-382" i="1">
                <a:latin typeface="Trebuchet MS"/>
                <a:cs typeface="Trebuchet MS"/>
              </a:rPr>
              <a:t>i</a:t>
            </a:r>
            <a:r>
              <a:rPr dirty="0" sz="2800" spc="-254">
                <a:latin typeface="Trebuchet MS"/>
                <a:cs typeface="Trebuchet MS"/>
              </a:rPr>
              <a:t>),</a:t>
            </a:r>
            <a:r>
              <a:rPr dirty="0" sz="2800" spc="-315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is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defined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as </a:t>
            </a:r>
            <a:r>
              <a:rPr dirty="0" sz="2800" spc="-165">
                <a:latin typeface="Trebuchet MS"/>
                <a:cs typeface="Trebuchet MS"/>
              </a:rPr>
              <a:t>probability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that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the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value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of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random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195">
                <a:latin typeface="Trebuchet MS"/>
                <a:cs typeface="Trebuchet MS"/>
              </a:rPr>
              <a:t>variable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295" i="1">
                <a:latin typeface="Trebuchet MS"/>
                <a:cs typeface="Trebuchet MS"/>
              </a:rPr>
              <a:t>X</a:t>
            </a:r>
            <a:r>
              <a:rPr dirty="0" sz="2800" spc="-50" i="1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lies </a:t>
            </a:r>
            <a:r>
              <a:rPr dirty="0" sz="2800" spc="-175">
                <a:latin typeface="Trebuchet MS"/>
                <a:cs typeface="Trebuchet MS"/>
              </a:rPr>
              <a:t>between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 spc="-210">
                <a:latin typeface="Trebuchet MS"/>
                <a:cs typeface="Trebuchet MS"/>
              </a:rPr>
              <a:t>an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infinitesimally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210">
                <a:latin typeface="Trebuchet MS"/>
                <a:cs typeface="Trebuchet MS"/>
              </a:rPr>
              <a:t>small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interval</a:t>
            </a:r>
            <a:r>
              <a:rPr dirty="0" sz="2800" spc="-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defined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180">
                <a:latin typeface="Trebuchet MS"/>
                <a:cs typeface="Trebuchet MS"/>
              </a:rPr>
              <a:t>by</a:t>
            </a:r>
            <a:r>
              <a:rPr dirty="0" sz="2800" spc="-100">
                <a:latin typeface="Trebuchet MS"/>
                <a:cs typeface="Trebuchet MS"/>
              </a:rPr>
              <a:t> </a:t>
            </a:r>
            <a:r>
              <a:rPr dirty="0" sz="2800" spc="-25" i="1">
                <a:latin typeface="Trebuchet MS"/>
                <a:cs typeface="Trebuchet MS"/>
              </a:rPr>
              <a:t>x</a:t>
            </a:r>
            <a:r>
              <a:rPr dirty="0" baseline="-21021" sz="2775" spc="-37" i="1">
                <a:latin typeface="Trebuchet MS"/>
                <a:cs typeface="Trebuchet MS"/>
              </a:rPr>
              <a:t>i </a:t>
            </a:r>
            <a:r>
              <a:rPr dirty="0" sz="2800" spc="-185">
                <a:latin typeface="Trebuchet MS"/>
                <a:cs typeface="Trebuchet MS"/>
              </a:rPr>
              <a:t>and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85" i="1">
                <a:latin typeface="Trebuchet MS"/>
                <a:cs typeface="Trebuchet MS"/>
              </a:rPr>
              <a:t>x</a:t>
            </a:r>
            <a:r>
              <a:rPr dirty="0" baseline="-21021" sz="2775" spc="-127" i="1">
                <a:latin typeface="Trebuchet MS"/>
                <a:cs typeface="Trebuchet MS"/>
              </a:rPr>
              <a:t>i</a:t>
            </a:r>
            <a:r>
              <a:rPr dirty="0" baseline="-21021" sz="2775" spc="82" i="1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+</a:t>
            </a:r>
            <a:r>
              <a:rPr dirty="0" sz="2800" spc="-155">
                <a:latin typeface="Trebuchet MS"/>
                <a:cs typeface="Trebuchet MS"/>
              </a:rPr>
              <a:t> </a:t>
            </a:r>
            <a:r>
              <a:rPr dirty="0" sz="2800" spc="-35">
                <a:latin typeface="Symbol"/>
                <a:cs typeface="Symbol"/>
              </a:rPr>
              <a:t></a:t>
            </a:r>
            <a:r>
              <a:rPr dirty="0" sz="2800" spc="-35" i="1">
                <a:latin typeface="Trebuchet MS"/>
                <a:cs typeface="Trebuchet MS"/>
              </a:rPr>
              <a:t>x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2800">
              <a:latin typeface="Trebuchet MS"/>
              <a:cs typeface="Trebuchet MS"/>
            </a:endParaRPr>
          </a:p>
          <a:p>
            <a:pPr algn="ctr" marR="35560">
              <a:lnSpc>
                <a:spcPct val="100000"/>
              </a:lnSpc>
            </a:pPr>
            <a:r>
              <a:rPr dirty="0" baseline="-36764" sz="5100" spc="-284" i="1">
                <a:latin typeface="Times New Roman"/>
                <a:cs typeface="Times New Roman"/>
              </a:rPr>
              <a:t>f</a:t>
            </a:r>
            <a:r>
              <a:rPr dirty="0" baseline="-36764" sz="5100" spc="-359" i="1">
                <a:latin typeface="Times New Roman"/>
                <a:cs typeface="Times New Roman"/>
              </a:rPr>
              <a:t> </a:t>
            </a:r>
            <a:r>
              <a:rPr dirty="0" baseline="-36764" sz="5100" spc="-284">
                <a:latin typeface="Times New Roman"/>
                <a:cs typeface="Times New Roman"/>
              </a:rPr>
              <a:t>(</a:t>
            </a:r>
            <a:r>
              <a:rPr dirty="0" baseline="-36764" sz="5100" spc="-284" i="1">
                <a:latin typeface="Times New Roman"/>
                <a:cs typeface="Times New Roman"/>
              </a:rPr>
              <a:t>x</a:t>
            </a:r>
            <a:r>
              <a:rPr dirty="0" baseline="-36764" sz="5100" spc="-284">
                <a:latin typeface="Times New Roman"/>
                <a:cs typeface="Times New Roman"/>
              </a:rPr>
              <a:t>)</a:t>
            </a:r>
            <a:r>
              <a:rPr dirty="0" baseline="-36764" sz="5100" spc="-382">
                <a:latin typeface="Times New Roman"/>
                <a:cs typeface="Times New Roman"/>
              </a:rPr>
              <a:t> </a:t>
            </a:r>
            <a:r>
              <a:rPr dirty="0" baseline="-36764" sz="5100" spc="-509">
                <a:latin typeface="Symbol"/>
                <a:cs typeface="Symbol"/>
              </a:rPr>
              <a:t></a:t>
            </a:r>
            <a:r>
              <a:rPr dirty="0" baseline="-36764" sz="5100" spc="-165">
                <a:latin typeface="Times New Roman"/>
                <a:cs typeface="Times New Roman"/>
              </a:rPr>
              <a:t> </a:t>
            </a:r>
            <a:r>
              <a:rPr dirty="0" baseline="-36764" sz="5100" spc="-480">
                <a:latin typeface="Times New Roman"/>
                <a:cs typeface="Times New Roman"/>
              </a:rPr>
              <a:t>lim</a:t>
            </a:r>
            <a:r>
              <a:rPr dirty="0" baseline="-36764" sz="5100" spc="-112">
                <a:latin typeface="Times New Roman"/>
                <a:cs typeface="Times New Roman"/>
              </a:rPr>
              <a:t> </a:t>
            </a:r>
            <a:r>
              <a:rPr dirty="0" sz="3400" spc="-155" i="1">
                <a:latin typeface="Times New Roman"/>
                <a:cs typeface="Times New Roman"/>
              </a:rPr>
              <a:t>P</a:t>
            </a:r>
            <a:r>
              <a:rPr dirty="0" sz="3400" spc="-155">
                <a:latin typeface="Times New Roman"/>
                <a:cs typeface="Times New Roman"/>
              </a:rPr>
              <a:t>(</a:t>
            </a:r>
            <a:r>
              <a:rPr dirty="0" sz="3400" spc="-155" i="1">
                <a:latin typeface="Times New Roman"/>
                <a:cs typeface="Times New Roman"/>
              </a:rPr>
              <a:t>x</a:t>
            </a:r>
            <a:r>
              <a:rPr dirty="0" baseline="-25641" sz="2925" spc="-232" i="1">
                <a:latin typeface="Times New Roman"/>
                <a:cs typeface="Times New Roman"/>
              </a:rPr>
              <a:t>i</a:t>
            </a:r>
            <a:r>
              <a:rPr dirty="0" baseline="-25641" sz="2925" spc="359" i="1">
                <a:latin typeface="Times New Roman"/>
                <a:cs typeface="Times New Roman"/>
              </a:rPr>
              <a:t> </a:t>
            </a:r>
            <a:r>
              <a:rPr dirty="0" sz="3400" spc="-340">
                <a:latin typeface="Symbol"/>
                <a:cs typeface="Symbol"/>
              </a:rPr>
              <a:t></a:t>
            </a:r>
            <a:r>
              <a:rPr dirty="0" sz="3400" spc="-55">
                <a:latin typeface="Times New Roman"/>
                <a:cs typeface="Times New Roman"/>
              </a:rPr>
              <a:t> </a:t>
            </a:r>
            <a:r>
              <a:rPr dirty="0" sz="3400" spc="-375" i="1">
                <a:latin typeface="Times New Roman"/>
                <a:cs typeface="Times New Roman"/>
              </a:rPr>
              <a:t>X</a:t>
            </a:r>
            <a:r>
              <a:rPr dirty="0" sz="3400" spc="110" i="1">
                <a:latin typeface="Times New Roman"/>
                <a:cs typeface="Times New Roman"/>
              </a:rPr>
              <a:t> </a:t>
            </a:r>
            <a:r>
              <a:rPr dirty="0" sz="3400" spc="-340">
                <a:latin typeface="Symbol"/>
                <a:cs typeface="Symbol"/>
              </a:rPr>
              <a:t></a:t>
            </a:r>
            <a:r>
              <a:rPr dirty="0" sz="3400" spc="-145">
                <a:latin typeface="Times New Roman"/>
                <a:cs typeface="Times New Roman"/>
              </a:rPr>
              <a:t> </a:t>
            </a:r>
            <a:r>
              <a:rPr dirty="0" sz="3400" spc="-254" i="1">
                <a:latin typeface="Times New Roman"/>
                <a:cs typeface="Times New Roman"/>
              </a:rPr>
              <a:t>x</a:t>
            </a:r>
            <a:r>
              <a:rPr dirty="0" baseline="-25641" sz="2925" spc="-382" i="1">
                <a:latin typeface="Times New Roman"/>
                <a:cs typeface="Times New Roman"/>
              </a:rPr>
              <a:t>i</a:t>
            </a:r>
            <a:r>
              <a:rPr dirty="0" baseline="-25641" sz="2925" spc="540" i="1">
                <a:latin typeface="Times New Roman"/>
                <a:cs typeface="Times New Roman"/>
              </a:rPr>
              <a:t> </a:t>
            </a:r>
            <a:r>
              <a:rPr dirty="0" sz="3400" spc="-340">
                <a:latin typeface="Symbol"/>
                <a:cs typeface="Symbol"/>
              </a:rPr>
              <a:t></a:t>
            </a:r>
            <a:r>
              <a:rPr dirty="0" sz="3400" spc="-360">
                <a:latin typeface="Times New Roman"/>
                <a:cs typeface="Times New Roman"/>
              </a:rPr>
              <a:t> </a:t>
            </a:r>
            <a:r>
              <a:rPr dirty="0" sz="3400" spc="-310">
                <a:latin typeface="Symbol"/>
                <a:cs typeface="Symbol"/>
              </a:rPr>
              <a:t></a:t>
            </a:r>
            <a:r>
              <a:rPr dirty="0" sz="3400" spc="-310" i="1">
                <a:latin typeface="Times New Roman"/>
                <a:cs typeface="Times New Roman"/>
              </a:rPr>
              <a:t>x</a:t>
            </a:r>
            <a:r>
              <a:rPr dirty="0" sz="3400" spc="-310">
                <a:latin typeface="Times New Roman"/>
                <a:cs typeface="Times New Roman"/>
              </a:rPr>
              <a:t>)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893263" y="4168483"/>
            <a:ext cx="2646045" cy="0"/>
          </a:xfrm>
          <a:custGeom>
            <a:avLst/>
            <a:gdLst/>
            <a:ahLst/>
            <a:cxnLst/>
            <a:rect l="l" t="t" r="r" b="b"/>
            <a:pathLst>
              <a:path w="2646045" h="0">
                <a:moveTo>
                  <a:pt x="0" y="0"/>
                </a:moveTo>
                <a:lnTo>
                  <a:pt x="2645492" y="0"/>
                </a:lnTo>
              </a:path>
            </a:pathLst>
          </a:custGeom>
          <a:ln w="201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332527" y="4262505"/>
            <a:ext cx="526415" cy="3263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50" spc="-190">
                <a:latin typeface="Symbol"/>
                <a:cs typeface="Symbol"/>
              </a:rPr>
              <a:t></a:t>
            </a:r>
            <a:r>
              <a:rPr dirty="0" sz="1950" spc="-190" i="1">
                <a:latin typeface="Times New Roman"/>
                <a:cs typeface="Times New Roman"/>
              </a:rPr>
              <a:t>x</a:t>
            </a:r>
            <a:r>
              <a:rPr dirty="0" sz="1950" spc="-190">
                <a:latin typeface="Symbol"/>
                <a:cs typeface="Symbol"/>
              </a:rPr>
              <a:t></a:t>
            </a:r>
            <a:r>
              <a:rPr dirty="0" sz="1950" spc="-19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043900" y="4169021"/>
            <a:ext cx="347980" cy="546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400" spc="-360">
                <a:latin typeface="Symbol"/>
                <a:cs typeface="Symbol"/>
              </a:rPr>
              <a:t></a:t>
            </a:r>
            <a:r>
              <a:rPr dirty="0" sz="3400" spc="-360" i="1">
                <a:latin typeface="Times New Roman"/>
                <a:cs typeface="Times New Roman"/>
              </a:rPr>
              <a:t>x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2940" y="305460"/>
            <a:ext cx="7656830" cy="2640330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190"/>
              </a:spcBef>
            </a:pPr>
            <a:r>
              <a:rPr dirty="0" sz="2800" spc="185" b="1">
                <a:solidFill>
                  <a:srgbClr val="C00000"/>
                </a:solidFill>
                <a:latin typeface="Cambria"/>
                <a:cs typeface="Cambria"/>
              </a:rPr>
              <a:t>Cumulative</a:t>
            </a:r>
            <a:r>
              <a:rPr dirty="0" sz="2800" spc="36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40" b="1">
                <a:solidFill>
                  <a:srgbClr val="C00000"/>
                </a:solidFill>
                <a:latin typeface="Cambria"/>
                <a:cs typeface="Cambria"/>
              </a:rPr>
              <a:t>Distribution</a:t>
            </a:r>
            <a:r>
              <a:rPr dirty="0" sz="2800" spc="36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215" b="1">
                <a:solidFill>
                  <a:srgbClr val="C00000"/>
                </a:solidFill>
                <a:latin typeface="Cambria"/>
                <a:cs typeface="Cambria"/>
              </a:rPr>
              <a:t>Function</a:t>
            </a:r>
            <a:r>
              <a:rPr dirty="0" sz="2800" spc="36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90" b="1">
                <a:solidFill>
                  <a:srgbClr val="C00000"/>
                </a:solidFill>
                <a:latin typeface="Cambria"/>
                <a:cs typeface="Cambria"/>
              </a:rPr>
              <a:t>(CDF)</a:t>
            </a:r>
            <a:endParaRPr sz="2800">
              <a:latin typeface="Cambria"/>
              <a:cs typeface="Cambria"/>
            </a:endParaRPr>
          </a:p>
          <a:p>
            <a:pPr marL="381000" marR="405130" indent="-343535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381000" algn="l"/>
              </a:tabLst>
            </a:pPr>
            <a:r>
              <a:rPr dirty="0" sz="2800" spc="-90">
                <a:latin typeface="Trebuchet MS"/>
                <a:cs typeface="Trebuchet MS"/>
              </a:rPr>
              <a:t>The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204">
                <a:latin typeface="Trebuchet MS"/>
                <a:cs typeface="Trebuchet MS"/>
              </a:rPr>
              <a:t>cumulative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distribution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function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(CDF)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of</a:t>
            </a:r>
            <a:r>
              <a:rPr dirty="0" sz="2800" spc="-20">
                <a:latin typeface="Trebuchet MS"/>
                <a:cs typeface="Trebuchet MS"/>
              </a:rPr>
              <a:t> </a:t>
            </a:r>
            <a:r>
              <a:rPr dirty="0" sz="2800" spc="-345">
                <a:latin typeface="Trebuchet MS"/>
                <a:cs typeface="Trebuchet MS"/>
              </a:rPr>
              <a:t>a </a:t>
            </a:r>
            <a:r>
              <a:rPr dirty="0" sz="2800" spc="-110">
                <a:latin typeface="Trebuchet MS"/>
                <a:cs typeface="Trebuchet MS"/>
              </a:rPr>
              <a:t>continuous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random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variable</a:t>
            </a:r>
            <a:r>
              <a:rPr dirty="0" sz="2800" spc="-1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is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defined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by</a:t>
            </a:r>
            <a:endParaRPr sz="2800">
              <a:latin typeface="Trebuchet MS"/>
              <a:cs typeface="Trebuchet MS"/>
            </a:endParaRPr>
          </a:p>
          <a:p>
            <a:pPr algn="ctr" marL="1187450">
              <a:lnSpc>
                <a:spcPts val="1110"/>
              </a:lnSpc>
              <a:spcBef>
                <a:spcPts val="1330"/>
              </a:spcBef>
            </a:pPr>
            <a:r>
              <a:rPr dirty="0" sz="1400" spc="-50" i="1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algn="ctr" marR="218440">
              <a:lnSpc>
                <a:spcPts val="3750"/>
              </a:lnSpc>
            </a:pP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sz="2400" spc="-38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37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 spc="29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baseline="-13117" sz="5400">
                <a:latin typeface="Symbol"/>
                <a:cs typeface="Symbol"/>
              </a:rPr>
              <a:t></a:t>
            </a:r>
            <a:r>
              <a:rPr dirty="0" baseline="-13117" sz="5400" spc="382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x</a:t>
            </a:r>
            <a:r>
              <a:rPr dirty="0" sz="2400" spc="-10">
                <a:latin typeface="Times New Roman"/>
                <a:cs typeface="Times New Roman"/>
              </a:rPr>
              <a:t>)</a:t>
            </a:r>
            <a:r>
              <a:rPr dirty="0" sz="2400" spc="-10" i="1">
                <a:latin typeface="Times New Roman"/>
                <a:cs typeface="Times New Roman"/>
              </a:rPr>
              <a:t>dx</a:t>
            </a:r>
            <a:endParaRPr sz="2400">
              <a:latin typeface="Times New Roman"/>
              <a:cs typeface="Times New Roman"/>
            </a:endParaRPr>
          </a:p>
          <a:p>
            <a:pPr algn="ctr" marL="1188085">
              <a:lnSpc>
                <a:spcPct val="100000"/>
              </a:lnSpc>
              <a:spcBef>
                <a:spcPts val="455"/>
              </a:spcBef>
            </a:pPr>
            <a:r>
              <a:rPr dirty="0" sz="1400" spc="-25">
                <a:latin typeface="Symbol"/>
                <a:cs typeface="Symbol"/>
              </a:rPr>
              <a:t>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39567" y="5655055"/>
            <a:ext cx="3015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Trebuchet MS"/>
                <a:cs typeface="Trebuchet MS"/>
              </a:rPr>
              <a:t>Cumulative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distribution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function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3200400"/>
            <a:ext cx="4376270" cy="241824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9" name="object 9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346575" y="706882"/>
            <a:ext cx="417258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between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two </a:t>
            </a:r>
            <a:r>
              <a:rPr dirty="0" sz="2400" spc="-155">
                <a:latin typeface="Trebuchet MS"/>
                <a:cs typeface="Trebuchet MS"/>
              </a:rPr>
              <a:t>values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70">
                <a:latin typeface="Trebuchet MS"/>
                <a:cs typeface="Trebuchet MS"/>
              </a:rPr>
              <a:t>b,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P(a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360">
                <a:latin typeface="Trebuchet MS"/>
                <a:cs typeface="Trebuchet MS"/>
              </a:rPr>
              <a:t>X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220">
                <a:latin typeface="Trebuchet MS"/>
                <a:cs typeface="Trebuchet MS"/>
              </a:rPr>
              <a:t>b),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the </a:t>
            </a:r>
            <a:r>
              <a:rPr dirty="0" sz="2400" spc="-185">
                <a:latin typeface="Trebuchet MS"/>
                <a:cs typeface="Trebuchet MS"/>
              </a:rPr>
              <a:t>area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between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values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b </a:t>
            </a:r>
            <a:r>
              <a:rPr dirty="0" sz="2400" spc="-100">
                <a:latin typeface="Trebuchet MS"/>
                <a:cs typeface="Trebuchet MS"/>
              </a:rPr>
              <a:t>under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density </a:t>
            </a:r>
            <a:r>
              <a:rPr dirty="0" sz="2400" spc="-20">
                <a:latin typeface="Trebuchet MS"/>
                <a:cs typeface="Trebuchet MS"/>
              </a:rPr>
              <a:t>function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1140" y="706882"/>
            <a:ext cx="3377565" cy="1854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dirty="0" sz="2400" spc="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density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25" b="0">
                <a:solidFill>
                  <a:srgbClr val="000000"/>
                </a:solidFill>
                <a:latin typeface="Trebuchet MS"/>
                <a:cs typeface="Trebuchet MS"/>
              </a:rPr>
              <a:t>function </a:t>
            </a:r>
            <a:r>
              <a:rPr dirty="0" sz="2400" spc="-16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70" b="0">
                <a:solidFill>
                  <a:srgbClr val="000000"/>
                </a:solidFill>
                <a:latin typeface="Trebuchet MS"/>
                <a:cs typeface="Trebuchet MS"/>
              </a:rPr>
              <a:t>cumulative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5" b="0">
                <a:solidFill>
                  <a:srgbClr val="000000"/>
                </a:solidFill>
                <a:latin typeface="Trebuchet MS"/>
                <a:cs typeface="Trebuchet MS"/>
              </a:rPr>
              <a:t>distribution </a:t>
            </a:r>
            <a:r>
              <a:rPr dirty="0" sz="2400" spc="-140" b="0">
                <a:solidFill>
                  <a:srgbClr val="000000"/>
                </a:solidFill>
                <a:latin typeface="Trebuchet MS"/>
                <a:cs typeface="Trebuchet MS"/>
              </a:rPr>
              <a:t>function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45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rebuchet MS"/>
                <a:cs typeface="Trebuchet MS"/>
              </a:rPr>
              <a:t>continuous </a:t>
            </a:r>
            <a:r>
              <a:rPr dirty="0" sz="2400" spc="-105" b="0">
                <a:solidFill>
                  <a:srgbClr val="000000"/>
                </a:solidFill>
                <a:latin typeface="Trebuchet MS"/>
                <a:cs typeface="Trebuchet MS"/>
              </a:rPr>
              <a:t>random</a:t>
            </a:r>
            <a:r>
              <a:rPr dirty="0" sz="24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variable</a:t>
            </a:r>
            <a:r>
              <a:rPr dirty="0" sz="2400" spc="-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satisfy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following</a:t>
            </a:r>
            <a:r>
              <a:rPr dirty="0" sz="2400" spc="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rebuchet MS"/>
                <a:cs typeface="Trebuchet MS"/>
              </a:rPr>
              <a:t>properties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0759" y="2610434"/>
            <a:ext cx="323723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7410">
              <a:lnSpc>
                <a:spcPct val="100000"/>
              </a:lnSpc>
              <a:spcBef>
                <a:spcPts val="100"/>
              </a:spcBef>
            </a:pPr>
            <a:r>
              <a:rPr dirty="0" sz="2400" spc="-195" i="1">
                <a:latin typeface="Trebuchet MS"/>
                <a:cs typeface="Trebuchet MS"/>
              </a:rPr>
              <a:t>f</a:t>
            </a:r>
            <a:r>
              <a:rPr dirty="0" sz="2400" spc="-195">
                <a:latin typeface="Trebuchet MS"/>
                <a:cs typeface="Trebuchet MS"/>
              </a:rPr>
              <a:t>(</a:t>
            </a:r>
            <a:r>
              <a:rPr dirty="0" sz="2400" spc="-195" i="1">
                <a:latin typeface="Trebuchet MS"/>
                <a:cs typeface="Trebuchet MS"/>
              </a:rPr>
              <a:t>x</a:t>
            </a:r>
            <a:r>
              <a:rPr dirty="0" sz="2400" spc="-195">
                <a:latin typeface="Trebuchet MS"/>
                <a:cs typeface="Trebuchet MS"/>
              </a:rPr>
              <a:t>)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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2400">
              <a:latin typeface="Trebuchet MS"/>
              <a:cs typeface="Trebuchet MS"/>
            </a:endParaRPr>
          </a:p>
          <a:p>
            <a:pPr marL="1301115">
              <a:lnSpc>
                <a:spcPts val="1835"/>
              </a:lnSpc>
            </a:pPr>
            <a:r>
              <a:rPr dirty="0" sz="1700" spc="275">
                <a:latin typeface="Symbol"/>
                <a:cs typeface="Symbol"/>
              </a:rPr>
              <a:t></a:t>
            </a:r>
            <a:endParaRPr sz="1700">
              <a:latin typeface="Symbol"/>
              <a:cs typeface="Symbol"/>
            </a:endParaRPr>
          </a:p>
          <a:p>
            <a:pPr marL="227965">
              <a:lnSpc>
                <a:spcPts val="2255"/>
              </a:lnSpc>
              <a:tabLst>
                <a:tab pos="1433195" algn="l"/>
              </a:tabLst>
            </a:pPr>
            <a:r>
              <a:rPr dirty="0" sz="2050" spc="360" i="1">
                <a:latin typeface="Times New Roman"/>
                <a:cs typeface="Times New Roman"/>
              </a:rPr>
              <a:t>F</a:t>
            </a:r>
            <a:r>
              <a:rPr dirty="0" sz="2050" spc="-225" i="1">
                <a:latin typeface="Times New Roman"/>
                <a:cs typeface="Times New Roman"/>
              </a:rPr>
              <a:t> </a:t>
            </a:r>
            <a:r>
              <a:rPr dirty="0" sz="2050" spc="295">
                <a:latin typeface="Times New Roman"/>
                <a:cs typeface="Times New Roman"/>
              </a:rPr>
              <a:t>(</a:t>
            </a:r>
            <a:r>
              <a:rPr dirty="0" sz="2050" spc="295">
                <a:latin typeface="Symbol"/>
                <a:cs typeface="Symbol"/>
              </a:rPr>
              <a:t></a:t>
            </a:r>
            <a:r>
              <a:rPr dirty="0" sz="2050" spc="295">
                <a:latin typeface="Times New Roman"/>
                <a:cs typeface="Times New Roman"/>
              </a:rPr>
              <a:t>)</a:t>
            </a:r>
            <a:r>
              <a:rPr dirty="0" sz="2050" spc="135">
                <a:latin typeface="Times New Roman"/>
                <a:cs typeface="Times New Roman"/>
              </a:rPr>
              <a:t> </a:t>
            </a:r>
            <a:r>
              <a:rPr dirty="0" sz="2050" spc="275">
                <a:latin typeface="Symbol"/>
                <a:cs typeface="Symbol"/>
              </a:rPr>
              <a:t>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baseline="-8130" sz="3075" spc="240">
                <a:latin typeface="Symbol"/>
                <a:cs typeface="Symbol"/>
              </a:rPr>
              <a:t></a:t>
            </a:r>
            <a:r>
              <a:rPr dirty="0" baseline="-8130" sz="3075" spc="547">
                <a:latin typeface="Times New Roman"/>
                <a:cs typeface="Times New Roman"/>
              </a:rPr>
              <a:t> </a:t>
            </a:r>
            <a:r>
              <a:rPr dirty="0" sz="2050" spc="160" i="1">
                <a:latin typeface="Times New Roman"/>
                <a:cs typeface="Times New Roman"/>
              </a:rPr>
              <a:t>f</a:t>
            </a:r>
            <a:r>
              <a:rPr dirty="0" sz="2050" spc="125" i="1">
                <a:latin typeface="Times New Roman"/>
                <a:cs typeface="Times New Roman"/>
              </a:rPr>
              <a:t> </a:t>
            </a:r>
            <a:r>
              <a:rPr dirty="0" sz="2050" spc="300">
                <a:latin typeface="Times New Roman"/>
                <a:cs typeface="Times New Roman"/>
              </a:rPr>
              <a:t>(</a:t>
            </a:r>
            <a:r>
              <a:rPr dirty="0" sz="2050" spc="300" i="1">
                <a:latin typeface="Times New Roman"/>
                <a:cs typeface="Times New Roman"/>
              </a:rPr>
              <a:t>x</a:t>
            </a:r>
            <a:r>
              <a:rPr dirty="0" sz="2050" spc="300">
                <a:latin typeface="Times New Roman"/>
                <a:cs typeface="Times New Roman"/>
              </a:rPr>
              <a:t>)</a:t>
            </a:r>
            <a:r>
              <a:rPr dirty="0" sz="2050" spc="300" i="1">
                <a:latin typeface="Times New Roman"/>
                <a:cs typeface="Times New Roman"/>
              </a:rPr>
              <a:t>dx</a:t>
            </a:r>
            <a:r>
              <a:rPr dirty="0" sz="2050" spc="180" i="1">
                <a:latin typeface="Times New Roman"/>
                <a:cs typeface="Times New Roman"/>
              </a:rPr>
              <a:t> </a:t>
            </a:r>
            <a:r>
              <a:rPr dirty="0" sz="2050" spc="325">
                <a:latin typeface="Symbol"/>
                <a:cs typeface="Symbol"/>
              </a:rPr>
              <a:t></a:t>
            </a:r>
            <a:r>
              <a:rPr dirty="0" sz="2050" spc="-150">
                <a:latin typeface="Times New Roman"/>
                <a:cs typeface="Times New Roman"/>
              </a:rPr>
              <a:t> </a:t>
            </a:r>
            <a:r>
              <a:rPr dirty="0" sz="2050" spc="245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1296035">
              <a:lnSpc>
                <a:spcPct val="100000"/>
              </a:lnSpc>
              <a:spcBef>
                <a:spcPts val="125"/>
              </a:spcBef>
            </a:pPr>
            <a:r>
              <a:rPr dirty="0" sz="1700" spc="330">
                <a:latin typeface="Symbol"/>
                <a:cs typeface="Symbol"/>
              </a:rPr>
              <a:t></a:t>
            </a:r>
            <a:endParaRPr sz="170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700">
              <a:latin typeface="Symbol"/>
              <a:cs typeface="Symbol"/>
            </a:endParaRPr>
          </a:p>
          <a:p>
            <a:pPr marL="1311910">
              <a:lnSpc>
                <a:spcPts val="2000"/>
              </a:lnSpc>
            </a:pPr>
            <a:r>
              <a:rPr dirty="0" sz="1850" spc="-50" i="1">
                <a:latin typeface="Times New Roman"/>
                <a:cs typeface="Times New Roman"/>
              </a:rPr>
              <a:t>b</a:t>
            </a:r>
            <a:endParaRPr sz="1850">
              <a:latin typeface="Times New Roman"/>
              <a:cs typeface="Times New Roman"/>
            </a:endParaRPr>
          </a:p>
          <a:p>
            <a:pPr marL="50800">
              <a:lnSpc>
                <a:spcPts val="2420"/>
              </a:lnSpc>
            </a:pPr>
            <a:r>
              <a:rPr dirty="0" sz="2200" spc="-270" i="1">
                <a:latin typeface="Times New Roman"/>
                <a:cs typeface="Times New Roman"/>
              </a:rPr>
              <a:t>P</a:t>
            </a:r>
            <a:r>
              <a:rPr dirty="0" sz="2200" spc="-270">
                <a:latin typeface="Times New Roman"/>
                <a:cs typeface="Times New Roman"/>
              </a:rPr>
              <a:t>(</a:t>
            </a:r>
            <a:r>
              <a:rPr dirty="0" sz="2200" spc="-270" i="1">
                <a:latin typeface="Times New Roman"/>
                <a:cs typeface="Times New Roman"/>
              </a:rPr>
              <a:t>a</a:t>
            </a:r>
            <a:r>
              <a:rPr dirty="0" sz="2200" spc="-180" i="1">
                <a:latin typeface="Times New Roman"/>
                <a:cs typeface="Times New Roman"/>
              </a:rPr>
              <a:t> </a:t>
            </a:r>
            <a:r>
              <a:rPr dirty="0" sz="2200" spc="-330">
                <a:latin typeface="Symbol"/>
                <a:cs typeface="Symbol"/>
              </a:rPr>
              <a:t>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365" i="1">
                <a:latin typeface="Times New Roman"/>
                <a:cs typeface="Times New Roman"/>
              </a:rPr>
              <a:t>X</a:t>
            </a:r>
            <a:r>
              <a:rPr dirty="0" sz="2200" spc="50" i="1">
                <a:latin typeface="Times New Roman"/>
                <a:cs typeface="Times New Roman"/>
              </a:rPr>
              <a:t> </a:t>
            </a:r>
            <a:r>
              <a:rPr dirty="0" sz="2200" spc="-330">
                <a:latin typeface="Symbol"/>
                <a:cs typeface="Symbol"/>
              </a:rPr>
              <a:t>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 spc="-250" i="1">
                <a:latin typeface="Times New Roman"/>
                <a:cs typeface="Times New Roman"/>
              </a:rPr>
              <a:t>b</a:t>
            </a:r>
            <a:r>
              <a:rPr dirty="0" sz="2200" spc="-250">
                <a:latin typeface="Times New Roman"/>
                <a:cs typeface="Times New Roman"/>
              </a:rPr>
              <a:t>)</a:t>
            </a:r>
            <a:r>
              <a:rPr dirty="0" sz="2200" spc="-170">
                <a:latin typeface="Times New Roman"/>
                <a:cs typeface="Times New Roman"/>
              </a:rPr>
              <a:t> </a:t>
            </a:r>
            <a:r>
              <a:rPr dirty="0" sz="2200" spc="-330">
                <a:latin typeface="Symbol"/>
                <a:cs typeface="Symbol"/>
              </a:rPr>
              <a:t>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baseline="-8838" sz="3300" spc="-247">
                <a:latin typeface="Symbol"/>
                <a:cs typeface="Symbol"/>
              </a:rPr>
              <a:t></a:t>
            </a:r>
            <a:r>
              <a:rPr dirty="0" baseline="-8838" sz="3300" spc="-44">
                <a:latin typeface="Times New Roman"/>
                <a:cs typeface="Times New Roman"/>
              </a:rPr>
              <a:t> </a:t>
            </a:r>
            <a:r>
              <a:rPr dirty="0" sz="2200" spc="-175" i="1">
                <a:latin typeface="Times New Roman"/>
                <a:cs typeface="Times New Roman"/>
              </a:rPr>
              <a:t>f </a:t>
            </a:r>
            <a:r>
              <a:rPr dirty="0" sz="2200" spc="-210">
                <a:latin typeface="Times New Roman"/>
                <a:cs typeface="Times New Roman"/>
              </a:rPr>
              <a:t>(</a:t>
            </a:r>
            <a:r>
              <a:rPr dirty="0" sz="2200" spc="-210" i="1">
                <a:latin typeface="Times New Roman"/>
                <a:cs typeface="Times New Roman"/>
              </a:rPr>
              <a:t>x</a:t>
            </a:r>
            <a:r>
              <a:rPr dirty="0" sz="2200" spc="-210">
                <a:latin typeface="Times New Roman"/>
                <a:cs typeface="Times New Roman"/>
              </a:rPr>
              <a:t>)</a:t>
            </a:r>
            <a:r>
              <a:rPr dirty="0" sz="2200" spc="-210" i="1">
                <a:latin typeface="Times New Roman"/>
                <a:cs typeface="Times New Roman"/>
              </a:rPr>
              <a:t>dx </a:t>
            </a:r>
            <a:r>
              <a:rPr dirty="0" sz="2200" spc="-330">
                <a:latin typeface="Symbol"/>
                <a:cs typeface="Symbol"/>
              </a:rPr>
              <a:t>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240" i="1">
                <a:latin typeface="Times New Roman"/>
                <a:cs typeface="Times New Roman"/>
              </a:rPr>
              <a:t>F</a:t>
            </a:r>
            <a:r>
              <a:rPr dirty="0" sz="2200" spc="-240">
                <a:latin typeface="Times New Roman"/>
                <a:cs typeface="Times New Roman"/>
              </a:rPr>
              <a:t>(</a:t>
            </a:r>
            <a:r>
              <a:rPr dirty="0" sz="2200" spc="-240" i="1">
                <a:latin typeface="Times New Roman"/>
                <a:cs typeface="Times New Roman"/>
              </a:rPr>
              <a:t>b</a:t>
            </a:r>
            <a:r>
              <a:rPr dirty="0" sz="2200" spc="-240">
                <a:latin typeface="Times New Roman"/>
                <a:cs typeface="Times New Roman"/>
              </a:rPr>
              <a:t>) </a:t>
            </a:r>
            <a:r>
              <a:rPr dirty="0" sz="2200" spc="-330">
                <a:latin typeface="Symbol"/>
                <a:cs typeface="Symbol"/>
              </a:rPr>
              <a:t></a:t>
            </a:r>
            <a:r>
              <a:rPr dirty="0" sz="2200" spc="-190">
                <a:latin typeface="Times New Roman"/>
                <a:cs typeface="Times New Roman"/>
              </a:rPr>
              <a:t> </a:t>
            </a:r>
            <a:r>
              <a:rPr dirty="0" sz="2200" spc="-85" i="1">
                <a:latin typeface="Times New Roman"/>
                <a:cs typeface="Times New Roman"/>
              </a:rPr>
              <a:t>F</a:t>
            </a:r>
            <a:r>
              <a:rPr dirty="0" sz="2200" spc="-85">
                <a:latin typeface="Times New Roman"/>
                <a:cs typeface="Times New Roman"/>
              </a:rPr>
              <a:t>(</a:t>
            </a:r>
            <a:r>
              <a:rPr dirty="0" sz="2200" spc="-85" i="1">
                <a:latin typeface="Times New Roman"/>
                <a:cs typeface="Times New Roman"/>
              </a:rPr>
              <a:t>a</a:t>
            </a:r>
            <a:r>
              <a:rPr dirty="0" sz="2200" spc="-8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313180">
              <a:lnSpc>
                <a:spcPct val="100000"/>
              </a:lnSpc>
              <a:spcBef>
                <a:spcPts val="120"/>
              </a:spcBef>
            </a:pPr>
            <a:r>
              <a:rPr dirty="0" sz="1850" spc="-50" i="1">
                <a:latin typeface="Times New Roman"/>
                <a:cs typeface="Times New Roman"/>
              </a:rPr>
              <a:t>a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915" y="2895600"/>
            <a:ext cx="3878057" cy="287126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540" y="781558"/>
            <a:ext cx="8062595" cy="1900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80365" algn="l"/>
              </a:tabLst>
            </a:pPr>
            <a:r>
              <a:rPr dirty="0" sz="2800" spc="-85">
                <a:latin typeface="Trebuchet MS"/>
                <a:cs typeface="Trebuchet MS"/>
              </a:rPr>
              <a:t>The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65">
                <a:solidFill>
                  <a:srgbClr val="C00000"/>
                </a:solidFill>
                <a:latin typeface="Trebuchet MS"/>
                <a:cs typeface="Trebuchet MS"/>
              </a:rPr>
              <a:t>expected</a:t>
            </a:r>
            <a:r>
              <a:rPr dirty="0" sz="2800" spc="-7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800" spc="-210">
                <a:solidFill>
                  <a:srgbClr val="C00000"/>
                </a:solidFill>
                <a:latin typeface="Trebuchet MS"/>
                <a:cs typeface="Trebuchet MS"/>
              </a:rPr>
              <a:t>value</a:t>
            </a:r>
            <a:r>
              <a:rPr dirty="0" sz="28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of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295">
                <a:latin typeface="Trebuchet MS"/>
                <a:cs typeface="Trebuchet MS"/>
              </a:rPr>
              <a:t>a</a:t>
            </a:r>
            <a:r>
              <a:rPr dirty="0" sz="2800" spc="-55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continuous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random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variable,</a:t>
            </a:r>
            <a:endParaRPr sz="28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</a:pPr>
            <a:r>
              <a:rPr dirty="0" sz="2800" spc="-100" i="1">
                <a:latin typeface="Trebuchet MS"/>
                <a:cs typeface="Trebuchet MS"/>
              </a:rPr>
              <a:t>E</a:t>
            </a:r>
            <a:r>
              <a:rPr dirty="0" sz="2800" spc="-100">
                <a:latin typeface="Trebuchet MS"/>
                <a:cs typeface="Trebuchet MS"/>
              </a:rPr>
              <a:t>(</a:t>
            </a:r>
            <a:r>
              <a:rPr dirty="0" sz="2800" spc="-100" i="1">
                <a:latin typeface="Trebuchet MS"/>
                <a:cs typeface="Trebuchet MS"/>
              </a:rPr>
              <a:t>X</a:t>
            </a:r>
            <a:r>
              <a:rPr dirty="0" sz="2800" spc="-100">
                <a:latin typeface="Trebuchet MS"/>
                <a:cs typeface="Trebuchet MS"/>
              </a:rPr>
              <a:t>),</a:t>
            </a:r>
            <a:r>
              <a:rPr dirty="0" sz="2800" spc="-355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is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given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by</a:t>
            </a:r>
            <a:endParaRPr sz="2800">
              <a:latin typeface="Trebuchet MS"/>
              <a:cs typeface="Trebuchet MS"/>
            </a:endParaRPr>
          </a:p>
          <a:p>
            <a:pPr algn="ctr" marR="645160">
              <a:lnSpc>
                <a:spcPts val="1215"/>
              </a:lnSpc>
              <a:spcBef>
                <a:spcPts val="229"/>
              </a:spcBef>
            </a:pPr>
            <a:r>
              <a:rPr dirty="0" sz="1550" spc="145">
                <a:latin typeface="Symbol"/>
                <a:cs typeface="Symbol"/>
              </a:rPr>
              <a:t></a:t>
            </a:r>
            <a:endParaRPr sz="1550">
              <a:latin typeface="Symbol"/>
              <a:cs typeface="Symbol"/>
            </a:endParaRPr>
          </a:p>
          <a:p>
            <a:pPr algn="ctr" marR="615950">
              <a:lnSpc>
                <a:spcPts val="4215"/>
              </a:lnSpc>
              <a:tabLst>
                <a:tab pos="1383030" algn="l"/>
              </a:tabLst>
            </a:pPr>
            <a:r>
              <a:rPr dirty="0" sz="2700" spc="335" i="1">
                <a:latin typeface="Times New Roman"/>
                <a:cs typeface="Times New Roman"/>
              </a:rPr>
              <a:t>E</a:t>
            </a:r>
            <a:r>
              <a:rPr dirty="0" sz="2700" spc="335">
                <a:latin typeface="Times New Roman"/>
                <a:cs typeface="Times New Roman"/>
              </a:rPr>
              <a:t>(</a:t>
            </a:r>
            <a:r>
              <a:rPr dirty="0" sz="2700" spc="-375">
                <a:latin typeface="Times New Roman"/>
                <a:cs typeface="Times New Roman"/>
              </a:rPr>
              <a:t> </a:t>
            </a:r>
            <a:r>
              <a:rPr dirty="0" sz="2700" spc="330" i="1">
                <a:latin typeface="Times New Roman"/>
                <a:cs typeface="Times New Roman"/>
              </a:rPr>
              <a:t>X</a:t>
            </a:r>
            <a:r>
              <a:rPr dirty="0" sz="2700" spc="-165" i="1">
                <a:latin typeface="Times New Roman"/>
                <a:cs typeface="Times New Roman"/>
              </a:rPr>
              <a:t> </a:t>
            </a:r>
            <a:r>
              <a:rPr dirty="0" sz="2700" spc="180">
                <a:latin typeface="Times New Roman"/>
                <a:cs typeface="Times New Roman"/>
              </a:rPr>
              <a:t>)</a:t>
            </a:r>
            <a:r>
              <a:rPr dirty="0" sz="2700" spc="50">
                <a:latin typeface="Times New Roman"/>
                <a:cs typeface="Times New Roman"/>
              </a:rPr>
              <a:t> </a:t>
            </a:r>
            <a:r>
              <a:rPr dirty="0" sz="2700" spc="229">
                <a:latin typeface="Symbol"/>
                <a:cs typeface="Symbol"/>
              </a:rPr>
              <a:t></a:t>
            </a:r>
            <a:r>
              <a:rPr dirty="0" sz="2700">
                <a:latin typeface="Times New Roman"/>
                <a:cs typeface="Times New Roman"/>
              </a:rPr>
              <a:t>	</a:t>
            </a:r>
            <a:r>
              <a:rPr dirty="0" baseline="-13031" sz="6075" spc="330">
                <a:latin typeface="Symbol"/>
                <a:cs typeface="Symbol"/>
              </a:rPr>
              <a:t></a:t>
            </a:r>
            <a:r>
              <a:rPr dirty="0" baseline="-13031" sz="6075" spc="89">
                <a:latin typeface="Times New Roman"/>
                <a:cs typeface="Times New Roman"/>
              </a:rPr>
              <a:t> </a:t>
            </a:r>
            <a:r>
              <a:rPr dirty="0" sz="2700" spc="170" i="1">
                <a:latin typeface="Times New Roman"/>
                <a:cs typeface="Times New Roman"/>
              </a:rPr>
              <a:t>xf</a:t>
            </a:r>
            <a:r>
              <a:rPr dirty="0" sz="2700" spc="75" i="1">
                <a:latin typeface="Times New Roman"/>
                <a:cs typeface="Times New Roman"/>
              </a:rPr>
              <a:t> </a:t>
            </a:r>
            <a:r>
              <a:rPr dirty="0" sz="2700" spc="250">
                <a:latin typeface="Times New Roman"/>
                <a:cs typeface="Times New Roman"/>
              </a:rPr>
              <a:t>(</a:t>
            </a:r>
            <a:r>
              <a:rPr dirty="0" sz="2700" spc="250" i="1">
                <a:latin typeface="Times New Roman"/>
                <a:cs typeface="Times New Roman"/>
              </a:rPr>
              <a:t>x</a:t>
            </a:r>
            <a:r>
              <a:rPr dirty="0" sz="2700" spc="250">
                <a:latin typeface="Times New Roman"/>
                <a:cs typeface="Times New Roman"/>
              </a:rPr>
              <a:t>)</a:t>
            </a:r>
            <a:r>
              <a:rPr dirty="0" sz="2700" spc="250" i="1">
                <a:latin typeface="Times New Roman"/>
                <a:cs typeface="Times New Roman"/>
              </a:rPr>
              <a:t>dx</a:t>
            </a:r>
            <a:endParaRPr sz="2700">
              <a:latin typeface="Times New Roman"/>
              <a:cs typeface="Times New Roman"/>
            </a:endParaRPr>
          </a:p>
          <a:p>
            <a:pPr algn="ctr" marR="645160">
              <a:lnSpc>
                <a:spcPct val="100000"/>
              </a:lnSpc>
              <a:spcBef>
                <a:spcPts val="525"/>
              </a:spcBef>
            </a:pPr>
            <a:r>
              <a:rPr dirty="0" sz="1550" spc="145">
                <a:latin typeface="Symbol"/>
                <a:cs typeface="Symbol"/>
              </a:rPr>
              <a:t>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00723" y="3945030"/>
            <a:ext cx="159385" cy="24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50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" y="3037712"/>
            <a:ext cx="8155940" cy="1855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81000" algn="l"/>
              </a:tabLst>
            </a:pPr>
            <a:r>
              <a:rPr dirty="0" sz="2800" spc="-85">
                <a:latin typeface="Trebuchet MS"/>
                <a:cs typeface="Trebuchet MS"/>
              </a:rPr>
              <a:t>The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spc="-190">
                <a:solidFill>
                  <a:srgbClr val="C00000"/>
                </a:solidFill>
                <a:latin typeface="Trebuchet MS"/>
                <a:cs typeface="Trebuchet MS"/>
              </a:rPr>
              <a:t>variance</a:t>
            </a:r>
            <a:r>
              <a:rPr dirty="0" sz="2800" spc="-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800" spc="-155">
                <a:latin typeface="Trebuchet MS"/>
                <a:cs typeface="Trebuchet MS"/>
              </a:rPr>
              <a:t>of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295">
                <a:latin typeface="Trebuchet MS"/>
                <a:cs typeface="Trebuchet MS"/>
              </a:rPr>
              <a:t>a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continuous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14">
                <a:latin typeface="Trebuchet MS"/>
                <a:cs typeface="Trebuchet MS"/>
              </a:rPr>
              <a:t>random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variable,Var(X), </a:t>
            </a:r>
            <a:r>
              <a:rPr dirty="0" sz="2800" spc="-114">
                <a:latin typeface="Trebuchet MS"/>
                <a:cs typeface="Trebuchet MS"/>
              </a:rPr>
              <a:t>is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given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by</a:t>
            </a:r>
            <a:endParaRPr sz="2800">
              <a:latin typeface="Trebuchet MS"/>
              <a:cs typeface="Trebuchet MS"/>
            </a:endParaRPr>
          </a:p>
          <a:p>
            <a:pPr algn="ctr" marR="710565">
              <a:lnSpc>
                <a:spcPct val="100000"/>
              </a:lnSpc>
              <a:spcBef>
                <a:spcPts val="975"/>
              </a:spcBef>
              <a:tabLst>
                <a:tab pos="3074670" algn="l"/>
              </a:tabLst>
            </a:pPr>
            <a:r>
              <a:rPr dirty="0" sz="2500">
                <a:latin typeface="Times New Roman"/>
                <a:cs typeface="Times New Roman"/>
              </a:rPr>
              <a:t>Var(</a:t>
            </a:r>
            <a:r>
              <a:rPr dirty="0" sz="2500" spc="-380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r>
              <a:rPr dirty="0" sz="2500" spc="-235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)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>
                <a:latin typeface="Symbol"/>
                <a:cs typeface="Symbol"/>
              </a:rPr>
              <a:t></a:t>
            </a:r>
            <a:r>
              <a:rPr dirty="0" sz="2500" spc="390">
                <a:latin typeface="Times New Roman"/>
                <a:cs typeface="Times New Roman"/>
              </a:rPr>
              <a:t> </a:t>
            </a:r>
            <a:r>
              <a:rPr dirty="0" baseline="-13333" sz="5625">
                <a:latin typeface="Symbol"/>
                <a:cs typeface="Symbol"/>
              </a:rPr>
              <a:t></a:t>
            </a:r>
            <a:r>
              <a:rPr dirty="0" baseline="-13333" sz="5625" spc="-525">
                <a:latin typeface="Times New Roman"/>
                <a:cs typeface="Times New Roman"/>
              </a:rPr>
              <a:t> </a:t>
            </a:r>
            <a:r>
              <a:rPr dirty="0" baseline="-3267" sz="5100" spc="-52">
                <a:latin typeface="Symbol"/>
                <a:cs typeface="Symbol"/>
              </a:rPr>
              <a:t></a:t>
            </a:r>
            <a:r>
              <a:rPr dirty="0" sz="2500" spc="-35" i="1">
                <a:latin typeface="Times New Roman"/>
                <a:cs typeface="Times New Roman"/>
              </a:rPr>
              <a:t>x</a:t>
            </a:r>
            <a:r>
              <a:rPr dirty="0" sz="2500" spc="-110" i="1">
                <a:latin typeface="Times New Roman"/>
                <a:cs typeface="Times New Roman"/>
              </a:rPr>
              <a:t> </a:t>
            </a:r>
            <a:r>
              <a:rPr dirty="0" sz="2500">
                <a:latin typeface="Symbol"/>
                <a:cs typeface="Symbol"/>
              </a:rPr>
              <a:t></a:t>
            </a:r>
            <a:r>
              <a:rPr dirty="0" sz="2500" spc="-65">
                <a:latin typeface="Times New Roman"/>
                <a:cs typeface="Times New Roman"/>
              </a:rPr>
              <a:t> </a:t>
            </a:r>
            <a:r>
              <a:rPr dirty="0" sz="2500" spc="-10" i="1">
                <a:latin typeface="Times New Roman"/>
                <a:cs typeface="Times New Roman"/>
              </a:rPr>
              <a:t>E</a:t>
            </a:r>
            <a:r>
              <a:rPr dirty="0" sz="2500" spc="-10">
                <a:latin typeface="Times New Roman"/>
                <a:cs typeface="Times New Roman"/>
              </a:rPr>
              <a:t>(</a:t>
            </a:r>
            <a:r>
              <a:rPr dirty="0" sz="2500" spc="-10" i="1">
                <a:latin typeface="Times New Roman"/>
                <a:cs typeface="Times New Roman"/>
              </a:rPr>
              <a:t>x</a:t>
            </a:r>
            <a:r>
              <a:rPr dirty="0" sz="2500" spc="-10">
                <a:latin typeface="Times New Roman"/>
                <a:cs typeface="Times New Roman"/>
              </a:rPr>
              <a:t>)</a:t>
            </a:r>
            <a:r>
              <a:rPr dirty="0" baseline="-3267" sz="5100" spc="-15">
                <a:latin typeface="Symbol"/>
                <a:cs typeface="Symbol"/>
              </a:rPr>
              <a:t></a:t>
            </a:r>
            <a:r>
              <a:rPr dirty="0" baseline="57471" sz="2175" spc="-15">
                <a:latin typeface="Times New Roman"/>
                <a:cs typeface="Times New Roman"/>
              </a:rPr>
              <a:t>2</a:t>
            </a:r>
            <a:r>
              <a:rPr dirty="0" baseline="57471" sz="2175">
                <a:latin typeface="Times New Roman"/>
                <a:cs typeface="Times New Roman"/>
              </a:rPr>
              <a:t>	</a:t>
            </a:r>
            <a:r>
              <a:rPr dirty="0" sz="2500" i="1">
                <a:latin typeface="Times New Roman"/>
                <a:cs typeface="Times New Roman"/>
              </a:rPr>
              <a:t>f</a:t>
            </a:r>
            <a:r>
              <a:rPr dirty="0" sz="2500" spc="-50" i="1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(</a:t>
            </a:r>
            <a:r>
              <a:rPr dirty="0" sz="2500" spc="-10" i="1">
                <a:latin typeface="Times New Roman"/>
                <a:cs typeface="Times New Roman"/>
              </a:rPr>
              <a:t>x</a:t>
            </a:r>
            <a:r>
              <a:rPr dirty="0" sz="2500" spc="-10">
                <a:latin typeface="Times New Roman"/>
                <a:cs typeface="Times New Roman"/>
              </a:rPr>
              <a:t>)</a:t>
            </a:r>
            <a:r>
              <a:rPr dirty="0" sz="2500" spc="-10" i="1">
                <a:latin typeface="Times New Roman"/>
                <a:cs typeface="Times New Roman"/>
              </a:rPr>
              <a:t>dx</a:t>
            </a:r>
            <a:endParaRPr sz="2500">
              <a:latin typeface="Times New Roman"/>
              <a:cs typeface="Times New Roman"/>
            </a:endParaRPr>
          </a:p>
          <a:p>
            <a:pPr algn="ctr" marR="1809114">
              <a:lnSpc>
                <a:spcPct val="100000"/>
              </a:lnSpc>
              <a:spcBef>
                <a:spcPts val="475"/>
              </a:spcBef>
            </a:pPr>
            <a:r>
              <a:rPr dirty="0" sz="1450" spc="-25">
                <a:latin typeface="Symbol"/>
                <a:cs typeface="Symbol"/>
              </a:rPr>
              <a:t></a:t>
            </a:r>
            <a:endParaRPr sz="1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300" rIns="0" bIns="0" rtlCol="0" vert="horz">
            <a:spAutoFit/>
          </a:bodyPr>
          <a:lstStyle/>
          <a:p>
            <a:pPr marL="2297430">
              <a:lnSpc>
                <a:spcPct val="100000"/>
              </a:lnSpc>
              <a:spcBef>
                <a:spcPts val="95"/>
              </a:spcBef>
            </a:pPr>
            <a:r>
              <a:rPr dirty="0" sz="2800" spc="160"/>
              <a:t>Binomial</a:t>
            </a:r>
            <a:r>
              <a:rPr dirty="0" sz="2800" spc="355"/>
              <a:t> </a:t>
            </a:r>
            <a:r>
              <a:rPr dirty="0" sz="2800" spc="130"/>
              <a:t>Distribution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86053"/>
            <a:ext cx="8071484" cy="41008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6962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210">
                <a:latin typeface="Trebuchet MS"/>
                <a:cs typeface="Trebuchet MS"/>
              </a:rPr>
              <a:t>A</a:t>
            </a:r>
            <a:r>
              <a:rPr dirty="0" sz="2800" spc="-105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random</a:t>
            </a:r>
            <a:r>
              <a:rPr dirty="0" sz="2800" spc="-60">
                <a:latin typeface="Trebuchet MS"/>
                <a:cs typeface="Trebuchet MS"/>
              </a:rPr>
              <a:t> </a:t>
            </a:r>
            <a:r>
              <a:rPr dirty="0" sz="2800" spc="-200">
                <a:latin typeface="Trebuchet MS"/>
                <a:cs typeface="Trebuchet MS"/>
              </a:rPr>
              <a:t>variable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295" i="1">
                <a:latin typeface="Trebuchet MS"/>
                <a:cs typeface="Trebuchet MS"/>
              </a:rPr>
              <a:t>X</a:t>
            </a:r>
            <a:r>
              <a:rPr dirty="0" sz="2800" spc="-80" i="1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is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85">
                <a:latin typeface="Trebuchet MS"/>
                <a:cs typeface="Trebuchet MS"/>
              </a:rPr>
              <a:t>said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to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follow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295">
                <a:latin typeface="Trebuchet MS"/>
                <a:cs typeface="Trebuchet MS"/>
              </a:rPr>
              <a:t>a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10">
                <a:latin typeface="Trebuchet MS"/>
                <a:cs typeface="Trebuchet MS"/>
              </a:rPr>
              <a:t>Binomial </a:t>
            </a:r>
            <a:r>
              <a:rPr dirty="0" sz="2800" spc="-135">
                <a:latin typeface="Trebuchet MS"/>
                <a:cs typeface="Trebuchet MS"/>
              </a:rPr>
              <a:t>distribution</a:t>
            </a:r>
            <a:r>
              <a:rPr dirty="0" sz="2800">
                <a:latin typeface="Trebuchet MS"/>
                <a:cs typeface="Trebuchet MS"/>
              </a:rPr>
              <a:t> </a:t>
            </a:r>
            <a:r>
              <a:rPr dirty="0" sz="2800" spc="-20">
                <a:latin typeface="Trebuchet MS"/>
                <a:cs typeface="Trebuchet MS"/>
              </a:rPr>
              <a:t>when</a:t>
            </a:r>
            <a:endParaRPr sz="2800">
              <a:latin typeface="Trebuchet MS"/>
              <a:cs typeface="Trebuchet MS"/>
            </a:endParaRPr>
          </a:p>
          <a:p>
            <a:pPr lvl="1" marL="755015" indent="-285115">
              <a:lnSpc>
                <a:spcPct val="100000"/>
              </a:lnSpc>
              <a:spcBef>
                <a:spcPts val="595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spc="-60">
                <a:latin typeface="Trebuchet MS"/>
                <a:cs typeface="Trebuchet MS"/>
              </a:rPr>
              <a:t>The </a:t>
            </a:r>
            <a:r>
              <a:rPr dirty="0" sz="2400" spc="-105">
                <a:latin typeface="Trebuchet MS"/>
                <a:cs typeface="Trebuchet MS"/>
              </a:rPr>
              <a:t>random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variable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can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have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only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two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outcomes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 i="1">
                <a:latin typeface="Trebuchet MS"/>
                <a:cs typeface="Trebuchet MS"/>
              </a:rPr>
              <a:t>success</a:t>
            </a:r>
            <a:endParaRPr sz="24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65" i="1">
                <a:latin typeface="Trebuchet MS"/>
                <a:cs typeface="Trebuchet MS"/>
              </a:rPr>
              <a:t>failure</a:t>
            </a:r>
            <a:r>
              <a:rPr dirty="0" sz="2400" spc="-75" i="1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(also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known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Bernoulli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trials).</a:t>
            </a:r>
            <a:endParaRPr sz="2400">
              <a:latin typeface="Trebuchet MS"/>
              <a:cs typeface="Trebuchet MS"/>
            </a:endParaRPr>
          </a:p>
          <a:p>
            <a:pPr lvl="1" marL="755015" indent="-285115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5015" algn="l"/>
                <a:tab pos="1449705" algn="l"/>
                <a:tab pos="2768600" algn="l"/>
                <a:tab pos="3161665" algn="l"/>
                <a:tab pos="3642995" algn="l"/>
                <a:tab pos="4302760" algn="l"/>
                <a:tab pos="4912995" algn="l"/>
                <a:tab pos="6426835" algn="l"/>
                <a:tab pos="6880859" algn="l"/>
                <a:tab pos="7918450" algn="l"/>
              </a:tabLst>
            </a:pPr>
            <a:r>
              <a:rPr dirty="0" sz="2400" spc="-25">
                <a:latin typeface="Trebuchet MS"/>
                <a:cs typeface="Trebuchet MS"/>
              </a:rPr>
              <a:t>The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objective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to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find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the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probability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of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getting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65" i="1">
                <a:latin typeface="Trebuchet MS"/>
                <a:cs typeface="Trebuchet MS"/>
              </a:rPr>
              <a:t>k</a:t>
            </a:r>
            <a:endParaRPr sz="24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</a:pPr>
            <a:r>
              <a:rPr dirty="0" sz="2400" spc="-110">
                <a:latin typeface="Trebuchet MS"/>
                <a:cs typeface="Trebuchet MS"/>
              </a:rPr>
              <a:t>successes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out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04" i="1">
                <a:latin typeface="Trebuchet MS"/>
                <a:cs typeface="Trebuchet MS"/>
              </a:rPr>
              <a:t>n</a:t>
            </a:r>
            <a:r>
              <a:rPr dirty="0" sz="2400" spc="-65" i="1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trials.</a:t>
            </a:r>
            <a:endParaRPr sz="2400">
              <a:latin typeface="Trebuchet MS"/>
              <a:cs typeface="Trebuchet MS"/>
            </a:endParaRPr>
          </a:p>
          <a:p>
            <a:pPr lvl="1" marL="754380" marR="273050" indent="-285115">
              <a:lnSpc>
                <a:spcPct val="100499"/>
              </a:lnSpc>
              <a:spcBef>
                <a:spcPts val="560"/>
              </a:spcBef>
              <a:buFont typeface="Arial MT"/>
              <a:buChar char="–"/>
              <a:tabLst>
                <a:tab pos="756285" algn="l"/>
                <a:tab pos="2282825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success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80" i="1">
                <a:latin typeface="Trebuchet MS"/>
                <a:cs typeface="Trebuchet MS"/>
              </a:rPr>
              <a:t>p</a:t>
            </a:r>
            <a:r>
              <a:rPr dirty="0" sz="2400" spc="-40" i="1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thus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80">
                <a:latin typeface="Trebuchet MS"/>
                <a:cs typeface="Trebuchet MS"/>
              </a:rPr>
              <a:t>failure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75">
                <a:latin typeface="Trebuchet MS"/>
                <a:cs typeface="Trebuchet MS"/>
              </a:rPr>
              <a:t>(1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rebuchet MS"/>
                <a:cs typeface="Trebuchet MS"/>
              </a:rPr>
              <a:t>p</a:t>
            </a:r>
            <a:r>
              <a:rPr dirty="0" sz="2400" spc="-25"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  <a:p>
            <a:pPr lvl="1" marL="754380" marR="20955" indent="-285115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5" i="1">
                <a:latin typeface="Trebuchet MS"/>
                <a:cs typeface="Trebuchet MS"/>
              </a:rPr>
              <a:t>p</a:t>
            </a:r>
            <a:r>
              <a:rPr dirty="0" sz="2400" spc="-65" i="1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constant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does </a:t>
            </a:r>
            <a:r>
              <a:rPr dirty="0" sz="2400" spc="-65">
                <a:latin typeface="Trebuchet MS"/>
                <a:cs typeface="Trebuchet MS"/>
              </a:rPr>
              <a:t>not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change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between </a:t>
            </a:r>
            <a:r>
              <a:rPr dirty="0" sz="2400" spc="-120">
                <a:latin typeface="Trebuchet MS"/>
                <a:cs typeface="Trebuchet MS"/>
              </a:rPr>
              <a:t>	</a:t>
            </a:r>
            <a:r>
              <a:rPr dirty="0" sz="2400" spc="-40">
                <a:latin typeface="Trebuchet MS"/>
                <a:cs typeface="Trebuchet MS"/>
              </a:rPr>
              <a:t>trials.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10" y="411226"/>
            <a:ext cx="7096759" cy="754380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2585085" marR="5080" indent="-2573020">
              <a:lnSpc>
                <a:spcPts val="2860"/>
              </a:lnSpc>
              <a:spcBef>
                <a:spcPts val="210"/>
              </a:spcBef>
            </a:pPr>
            <a:r>
              <a:rPr dirty="0" sz="2400" spc="85"/>
              <a:t>Probability</a:t>
            </a:r>
            <a:r>
              <a:rPr dirty="0" sz="2400" spc="310"/>
              <a:t> </a:t>
            </a:r>
            <a:r>
              <a:rPr dirty="0" sz="2400" spc="150"/>
              <a:t>Mass</a:t>
            </a:r>
            <a:r>
              <a:rPr dirty="0" sz="2400" spc="320"/>
              <a:t> </a:t>
            </a:r>
            <a:r>
              <a:rPr dirty="0" sz="2400" spc="175"/>
              <a:t>Function</a:t>
            </a:r>
            <a:r>
              <a:rPr dirty="0" sz="2400" spc="345"/>
              <a:t> </a:t>
            </a:r>
            <a:r>
              <a:rPr dirty="0" sz="2400"/>
              <a:t>(PMF)</a:t>
            </a:r>
            <a:r>
              <a:rPr dirty="0" sz="2400" spc="320"/>
              <a:t> </a:t>
            </a:r>
            <a:r>
              <a:rPr dirty="0" sz="2400" spc="114"/>
              <a:t>of</a:t>
            </a:r>
            <a:r>
              <a:rPr dirty="0" sz="2400" spc="325"/>
              <a:t> </a:t>
            </a:r>
            <a:r>
              <a:rPr dirty="0" sz="2400" spc="125"/>
              <a:t>Binomial </a:t>
            </a:r>
            <a:r>
              <a:rPr dirty="0" sz="2400" spc="105"/>
              <a:t>Distribution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07593" y="1164082"/>
            <a:ext cx="78892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PMF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Binomial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(probability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the </a:t>
            </a:r>
            <a:r>
              <a:rPr dirty="0" sz="2400" spc="-120">
                <a:latin typeface="Trebuchet MS"/>
                <a:cs typeface="Trebuchet MS"/>
              </a:rPr>
              <a:t>number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success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will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exactly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0" i="1">
                <a:latin typeface="Trebuchet MS"/>
                <a:cs typeface="Trebuchet MS"/>
              </a:rPr>
              <a:t>x</a:t>
            </a:r>
            <a:r>
              <a:rPr dirty="0" sz="2400" spc="-50" i="1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out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4" i="1">
                <a:latin typeface="Trebuchet MS"/>
                <a:cs typeface="Trebuchet MS"/>
              </a:rPr>
              <a:t>n</a:t>
            </a:r>
            <a:r>
              <a:rPr dirty="0" sz="2400" spc="-40" i="1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trials)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is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7593" y="2867025"/>
            <a:ext cx="11976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latin typeface="Trebuchet MS"/>
                <a:cs typeface="Trebuchet MS"/>
              </a:rPr>
              <a:t>Where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16505" y="2187929"/>
            <a:ext cx="2099945" cy="3511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4275" algn="l"/>
              </a:tabLst>
            </a:pPr>
            <a:r>
              <a:rPr dirty="0" sz="2100" spc="-50">
                <a:latin typeface="Times New Roman"/>
                <a:cs typeface="Times New Roman"/>
              </a:rPr>
              <a:t>,</a:t>
            </a:r>
            <a:r>
              <a:rPr dirty="0" sz="2100">
                <a:latin typeface="Times New Roman"/>
                <a:cs typeface="Times New Roman"/>
              </a:rPr>
              <a:t>	0</a:t>
            </a:r>
            <a:r>
              <a:rPr dirty="0" sz="2100" spc="-155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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sz="2100" spc="-105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</a:t>
            </a:r>
            <a:r>
              <a:rPr dirty="0" sz="2100" spc="-95">
                <a:latin typeface="Times New Roman"/>
                <a:cs typeface="Times New Roman"/>
              </a:rPr>
              <a:t> </a:t>
            </a:r>
            <a:r>
              <a:rPr dirty="0" sz="2100" spc="-50" i="1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49058" y="2461654"/>
            <a:ext cx="414655" cy="3511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99085" algn="l"/>
              </a:tabLst>
            </a:pPr>
            <a:r>
              <a:rPr dirty="0" sz="2100" spc="-50">
                <a:latin typeface="Symbol"/>
                <a:cs typeface="Symbol"/>
              </a:rPr>
              <a:t>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-5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49058" y="2006988"/>
            <a:ext cx="414655" cy="3511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>
                <a:latin typeface="Symbol"/>
                <a:cs typeface="Symbol"/>
              </a:rPr>
              <a:t></a:t>
            </a:r>
            <a:r>
              <a:rPr dirty="0" sz="2100" spc="-295">
                <a:latin typeface="Times New Roman"/>
                <a:cs typeface="Times New Roman"/>
              </a:rPr>
              <a:t> </a:t>
            </a:r>
            <a:r>
              <a:rPr dirty="0" baseline="3968" sz="3150" spc="89" i="1">
                <a:latin typeface="Times New Roman"/>
                <a:cs typeface="Times New Roman"/>
              </a:rPr>
              <a:t>n</a:t>
            </a:r>
            <a:r>
              <a:rPr dirty="0" sz="2100" spc="6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37354" y="2091237"/>
            <a:ext cx="127571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9155" algn="l"/>
              </a:tabLst>
            </a:pPr>
            <a:r>
              <a:rPr dirty="0" sz="1950" spc="-50" i="1">
                <a:latin typeface="Times New Roman"/>
                <a:cs typeface="Times New Roman"/>
              </a:rPr>
              <a:t>x</a:t>
            </a:r>
            <a:r>
              <a:rPr dirty="0" sz="1950" i="1">
                <a:latin typeface="Times New Roman"/>
                <a:cs typeface="Times New Roman"/>
              </a:rPr>
              <a:t>	n</a:t>
            </a:r>
            <a:r>
              <a:rPr dirty="0" sz="1950">
                <a:latin typeface="Symbol"/>
                <a:cs typeface="Symbol"/>
              </a:rPr>
              <a:t></a:t>
            </a:r>
            <a:r>
              <a:rPr dirty="0" sz="1950" spc="-229">
                <a:latin typeface="Times New Roman"/>
                <a:cs typeface="Times New Roman"/>
              </a:rPr>
              <a:t> </a:t>
            </a:r>
            <a:r>
              <a:rPr dirty="0" sz="1950" spc="-50" i="1"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61003" y="2187928"/>
            <a:ext cx="3861435" cy="3511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129915" algn="l"/>
              </a:tabLst>
            </a:pPr>
            <a:r>
              <a:rPr dirty="0" sz="2100" i="1">
                <a:latin typeface="Times New Roman"/>
                <a:cs typeface="Times New Roman"/>
              </a:rPr>
              <a:t>PMF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P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spc="-31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sz="2100" spc="275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4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baseline="1322" sz="3150" spc="-607">
                <a:latin typeface="Symbol"/>
                <a:cs typeface="Symbol"/>
              </a:rPr>
              <a:t></a:t>
            </a:r>
            <a:r>
              <a:rPr dirty="0" baseline="-21164" sz="3150" spc="-607">
                <a:latin typeface="Symbol"/>
                <a:cs typeface="Symbol"/>
              </a:rPr>
              <a:t></a:t>
            </a:r>
            <a:r>
              <a:rPr dirty="0" baseline="-21164" sz="3150" spc="-270">
                <a:latin typeface="Times New Roman"/>
                <a:cs typeface="Times New Roman"/>
              </a:rPr>
              <a:t> </a:t>
            </a:r>
            <a:r>
              <a:rPr dirty="0" baseline="-43650" sz="3150" spc="-15" i="1">
                <a:latin typeface="Times New Roman"/>
                <a:cs typeface="Times New Roman"/>
              </a:rPr>
              <a:t>x</a:t>
            </a:r>
            <a:r>
              <a:rPr dirty="0" baseline="-43650" sz="3150" spc="-480" i="1">
                <a:latin typeface="Times New Roman"/>
                <a:cs typeface="Times New Roman"/>
              </a:rPr>
              <a:t> </a:t>
            </a:r>
            <a:r>
              <a:rPr dirty="0" baseline="1322" sz="3150" spc="-607">
                <a:latin typeface="Symbol"/>
                <a:cs typeface="Symbol"/>
              </a:rPr>
              <a:t></a:t>
            </a:r>
            <a:r>
              <a:rPr dirty="0" baseline="-21164" sz="3150" spc="-607">
                <a:latin typeface="Symbol"/>
                <a:cs typeface="Symbol"/>
              </a:rPr>
              <a:t></a:t>
            </a:r>
            <a:r>
              <a:rPr dirty="0" baseline="-21164" sz="3150" spc="-330">
                <a:latin typeface="Times New Roman"/>
                <a:cs typeface="Times New Roman"/>
              </a:rPr>
              <a:t> </a:t>
            </a:r>
            <a:r>
              <a:rPr dirty="0" sz="2100" spc="-50" i="1">
                <a:latin typeface="Times New Roman"/>
                <a:cs typeface="Times New Roman"/>
              </a:rPr>
              <a:t>p</a:t>
            </a:r>
            <a:r>
              <a:rPr dirty="0" sz="2100" i="1">
                <a:latin typeface="Times New Roman"/>
                <a:cs typeface="Times New Roman"/>
              </a:rPr>
              <a:t>	</a:t>
            </a:r>
            <a:r>
              <a:rPr dirty="0" sz="2100" spc="-105">
                <a:latin typeface="Times New Roman"/>
                <a:cs typeface="Times New Roman"/>
              </a:rPr>
              <a:t>(1</a:t>
            </a:r>
            <a:r>
              <a:rPr dirty="0" sz="2100" spc="-275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175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p</a:t>
            </a:r>
            <a:r>
              <a:rPr dirty="0" sz="2100" spc="-25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733165" y="3199585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10" h="0">
                <a:moveTo>
                  <a:pt x="0" y="0"/>
                </a:moveTo>
                <a:lnTo>
                  <a:pt x="1083286" y="0"/>
                </a:lnTo>
              </a:path>
            </a:pathLst>
          </a:custGeom>
          <a:ln w="8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753295" y="3193969"/>
            <a:ext cx="110236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54" i="1">
                <a:latin typeface="Times New Roman"/>
                <a:cs typeface="Times New Roman"/>
              </a:rPr>
              <a:t>x</a:t>
            </a:r>
            <a:r>
              <a:rPr dirty="0" sz="1600" spc="254">
                <a:latin typeface="Times New Roman"/>
                <a:cs typeface="Times New Roman"/>
              </a:rPr>
              <a:t>!(</a:t>
            </a:r>
            <a:r>
              <a:rPr dirty="0" sz="1600" spc="254" i="1">
                <a:latin typeface="Times New Roman"/>
                <a:cs typeface="Times New Roman"/>
              </a:rPr>
              <a:t>n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 spc="375">
                <a:latin typeface="Symbol"/>
                <a:cs typeface="Symbol"/>
              </a:rPr>
              <a:t>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250" i="1">
                <a:latin typeface="Times New Roman"/>
                <a:cs typeface="Times New Roman"/>
              </a:rPr>
              <a:t>x</a:t>
            </a:r>
            <a:r>
              <a:rPr dirty="0" sz="1600" spc="250">
                <a:latin typeface="Times New Roman"/>
                <a:cs typeface="Times New Roman"/>
              </a:rPr>
              <a:t>)!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69906" y="2904799"/>
            <a:ext cx="249554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80" i="1">
                <a:latin typeface="Times New Roman"/>
                <a:cs typeface="Times New Roman"/>
              </a:rPr>
              <a:t>n</a:t>
            </a:r>
            <a:r>
              <a:rPr dirty="0" sz="1600" spc="180">
                <a:latin typeface="Times New Roman"/>
                <a:cs typeface="Times New Roman"/>
              </a:rPr>
              <a:t>!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77671" y="3033952"/>
            <a:ext cx="725805" cy="4737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760"/>
              </a:lnSpc>
              <a:spcBef>
                <a:spcPts val="100"/>
              </a:spcBef>
              <a:tabLst>
                <a:tab pos="354330" algn="l"/>
              </a:tabLst>
            </a:pPr>
            <a:r>
              <a:rPr dirty="0" baseline="1736" sz="2400" spc="315">
                <a:latin typeface="Symbol"/>
                <a:cs typeface="Symbol"/>
              </a:rPr>
              <a:t></a:t>
            </a:r>
            <a:r>
              <a:rPr dirty="0" baseline="1736" sz="2400">
                <a:latin typeface="Times New Roman"/>
                <a:cs typeface="Times New Roman"/>
              </a:rPr>
              <a:t>	</a:t>
            </a:r>
            <a:r>
              <a:rPr dirty="0" baseline="1736" sz="2400" spc="390">
                <a:latin typeface="Symbol"/>
                <a:cs typeface="Symbol"/>
              </a:rPr>
              <a:t></a:t>
            </a:r>
            <a:r>
              <a:rPr dirty="0" baseline="1736" sz="2400" spc="127">
                <a:latin typeface="Times New Roman"/>
                <a:cs typeface="Times New Roman"/>
              </a:rPr>
              <a:t> </a:t>
            </a:r>
            <a:r>
              <a:rPr dirty="0" sz="1600" spc="325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  <a:p>
            <a:pPr marL="38100">
              <a:lnSpc>
                <a:spcPts val="1760"/>
              </a:lnSpc>
            </a:pPr>
            <a:r>
              <a:rPr dirty="0" sz="1600" spc="260">
                <a:latin typeface="Symbol"/>
                <a:cs typeface="Symbol"/>
              </a:rPr>
              <a:t>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baseline="13888" sz="2400" spc="442" i="1">
                <a:latin typeface="Times New Roman"/>
                <a:cs typeface="Times New Roman"/>
              </a:rPr>
              <a:t>x</a:t>
            </a:r>
            <a:r>
              <a:rPr dirty="0" baseline="13888" sz="2400" spc="-254" i="1">
                <a:latin typeface="Times New Roman"/>
                <a:cs typeface="Times New Roman"/>
              </a:rPr>
              <a:t> </a:t>
            </a:r>
            <a:r>
              <a:rPr dirty="0" sz="1600" spc="21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03071" y="2899999"/>
            <a:ext cx="45402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260">
                <a:latin typeface="Symbol"/>
                <a:cs typeface="Symbol"/>
              </a:rPr>
              <a:t></a:t>
            </a:r>
            <a:r>
              <a:rPr dirty="0" sz="1600" spc="-145">
                <a:latin typeface="Times New Roman"/>
                <a:cs typeface="Times New Roman"/>
              </a:rPr>
              <a:t> </a:t>
            </a:r>
            <a:r>
              <a:rPr dirty="0" baseline="3472" sz="2400" spc="509" i="1">
                <a:latin typeface="Times New Roman"/>
                <a:cs typeface="Times New Roman"/>
              </a:rPr>
              <a:t>n</a:t>
            </a:r>
            <a:r>
              <a:rPr dirty="0" baseline="3472" sz="2400" spc="-284" i="1">
                <a:latin typeface="Times New Roman"/>
                <a:cs typeface="Times New Roman"/>
              </a:rPr>
              <a:t> </a:t>
            </a:r>
            <a:r>
              <a:rPr dirty="0" sz="1600" spc="210">
                <a:latin typeface="Symbol"/>
                <a:cs typeface="Symbol"/>
              </a:rPr>
              <a:t></a:t>
            </a:r>
            <a:endParaRPr sz="1600">
              <a:latin typeface="Symbol"/>
              <a:cs typeface="Symbo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3587496"/>
            <a:ext cx="4419600" cy="2889504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6905" y="535686"/>
            <a:ext cx="8169909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70" b="1">
                <a:solidFill>
                  <a:srgbClr val="C00000"/>
                </a:solidFill>
                <a:latin typeface="Cambria"/>
                <a:cs typeface="Cambria"/>
              </a:rPr>
              <a:t>Mean</a:t>
            </a:r>
            <a:r>
              <a:rPr dirty="0" sz="2800" spc="35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40" b="1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dirty="0" sz="2800" spc="33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45" b="1">
                <a:solidFill>
                  <a:srgbClr val="C00000"/>
                </a:solidFill>
                <a:latin typeface="Cambria"/>
                <a:cs typeface="Cambria"/>
              </a:rPr>
              <a:t>Variance</a:t>
            </a:r>
            <a:r>
              <a:rPr dirty="0" sz="2800" spc="36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35" b="1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dirty="0" sz="2800" spc="33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60" b="1">
                <a:solidFill>
                  <a:srgbClr val="C00000"/>
                </a:solidFill>
                <a:latin typeface="Cambria"/>
                <a:cs typeface="Cambria"/>
              </a:rPr>
              <a:t>Binomial</a:t>
            </a:r>
            <a:r>
              <a:rPr dirty="0" sz="2800" spc="37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35" b="1">
                <a:solidFill>
                  <a:srgbClr val="C00000"/>
                </a:solidFill>
                <a:latin typeface="Cambria"/>
                <a:cs typeface="Cambria"/>
              </a:rPr>
              <a:t>Distribution</a:t>
            </a:r>
            <a:endParaRPr sz="2800">
              <a:latin typeface="Cambria"/>
              <a:cs typeface="Cambria"/>
            </a:endParaRPr>
          </a:p>
          <a:p>
            <a:pPr marL="192405">
              <a:lnSpc>
                <a:spcPct val="100000"/>
              </a:lnSpc>
              <a:spcBef>
                <a:spcPts val="1825"/>
              </a:spcBef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C00000"/>
                </a:solidFill>
                <a:latin typeface="Trebuchet MS"/>
                <a:cs typeface="Trebuchet MS"/>
              </a:rPr>
              <a:t>Mean</a:t>
            </a:r>
            <a:r>
              <a:rPr dirty="0" sz="24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binomial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distribution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7042" y="3388309"/>
            <a:ext cx="61214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5">
                <a:solidFill>
                  <a:srgbClr val="C00000"/>
                </a:solidFill>
                <a:latin typeface="Trebuchet MS"/>
                <a:cs typeface="Trebuchet MS"/>
              </a:rPr>
              <a:t>variance</a:t>
            </a:r>
            <a:r>
              <a:rPr dirty="0" sz="2400" spc="-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binomial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26421" y="2478098"/>
            <a:ext cx="2577465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49170" algn="l"/>
              </a:tabLst>
            </a:pPr>
            <a:r>
              <a:rPr dirty="0" sz="1400" spc="100" i="1">
                <a:latin typeface="Times New Roman"/>
                <a:cs typeface="Times New Roman"/>
              </a:rPr>
              <a:t>x</a:t>
            </a:r>
            <a:r>
              <a:rPr dirty="0" sz="1400" spc="100">
                <a:latin typeface="Symbol"/>
                <a:cs typeface="Symbol"/>
              </a:rPr>
              <a:t></a:t>
            </a:r>
            <a:r>
              <a:rPr dirty="0" sz="1400" spc="100">
                <a:latin typeface="Times New Roman"/>
                <a:cs typeface="Times New Roman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00" i="1">
                <a:latin typeface="Times New Roman"/>
                <a:cs typeface="Times New Roman"/>
              </a:rPr>
              <a:t>x</a:t>
            </a:r>
            <a:r>
              <a:rPr dirty="0" sz="1400" spc="100">
                <a:latin typeface="Symbol"/>
                <a:cs typeface="Symbol"/>
              </a:rPr>
              <a:t></a:t>
            </a:r>
            <a:r>
              <a:rPr dirty="0" sz="1400" spc="10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45448" y="2127692"/>
            <a:ext cx="58102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450" spc="80">
                <a:latin typeface="Symbol"/>
                <a:cs typeface="Symbol"/>
              </a:rPr>
              <a:t></a:t>
            </a:r>
            <a:r>
              <a:rPr dirty="0" sz="2450" spc="-165">
                <a:latin typeface="Times New Roman"/>
                <a:cs typeface="Times New Roman"/>
              </a:rPr>
              <a:t> </a:t>
            </a:r>
            <a:r>
              <a:rPr dirty="0" baseline="-29478" sz="3675" spc="127" i="1">
                <a:latin typeface="Times New Roman"/>
                <a:cs typeface="Times New Roman"/>
              </a:rPr>
              <a:t>x</a:t>
            </a:r>
            <a:r>
              <a:rPr dirty="0" baseline="-29478" sz="3675" spc="-480" i="1">
                <a:latin typeface="Times New Roman"/>
                <a:cs typeface="Times New Roman"/>
              </a:rPr>
              <a:t> </a:t>
            </a:r>
            <a:r>
              <a:rPr dirty="0" sz="2450" spc="3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70848" y="2363188"/>
            <a:ext cx="53022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6715" algn="l"/>
              </a:tabLst>
            </a:pPr>
            <a:r>
              <a:rPr dirty="0" sz="2450" spc="30">
                <a:latin typeface="Symbol"/>
                <a:cs typeface="Symbol"/>
              </a:rPr>
              <a:t>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 spc="30">
                <a:latin typeface="Symbol"/>
                <a:cs typeface="Symbol"/>
              </a:rPr>
              <a:t>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4349" y="1867206"/>
            <a:ext cx="8143240" cy="6159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50800">
              <a:lnSpc>
                <a:spcPts val="665"/>
              </a:lnSpc>
              <a:spcBef>
                <a:spcPts val="310"/>
              </a:spcBef>
            </a:pPr>
            <a:r>
              <a:rPr dirty="0" sz="2450" spc="80">
                <a:latin typeface="Times New Roman"/>
                <a:cs typeface="Times New Roman"/>
              </a:rPr>
              <a:t>Mean</a:t>
            </a:r>
            <a:r>
              <a:rPr dirty="0" sz="2450" spc="50">
                <a:latin typeface="Times New Roman"/>
                <a:cs typeface="Times New Roman"/>
              </a:rPr>
              <a:t> </a:t>
            </a:r>
            <a:r>
              <a:rPr dirty="0" sz="2450" spc="105">
                <a:latin typeface="Symbol"/>
                <a:cs typeface="Symbol"/>
              </a:rPr>
              <a:t></a:t>
            </a:r>
            <a:r>
              <a:rPr dirty="0" sz="2450" spc="45">
                <a:latin typeface="Times New Roman"/>
                <a:cs typeface="Times New Roman"/>
              </a:rPr>
              <a:t> </a:t>
            </a:r>
            <a:r>
              <a:rPr dirty="0" sz="2450" spc="155" i="1">
                <a:latin typeface="Times New Roman"/>
                <a:cs typeface="Times New Roman"/>
              </a:rPr>
              <a:t>E</a:t>
            </a:r>
            <a:r>
              <a:rPr dirty="0" sz="2450" spc="155">
                <a:latin typeface="Times New Roman"/>
                <a:cs typeface="Times New Roman"/>
              </a:rPr>
              <a:t>(</a:t>
            </a:r>
            <a:r>
              <a:rPr dirty="0" sz="2450" spc="-380">
                <a:latin typeface="Times New Roman"/>
                <a:cs typeface="Times New Roman"/>
              </a:rPr>
              <a:t> </a:t>
            </a:r>
            <a:r>
              <a:rPr dirty="0" sz="2450" spc="120" i="1">
                <a:latin typeface="Times New Roman"/>
                <a:cs typeface="Times New Roman"/>
              </a:rPr>
              <a:t>X</a:t>
            </a:r>
            <a:r>
              <a:rPr dirty="0" sz="2450" spc="-204" i="1">
                <a:latin typeface="Times New Roman"/>
                <a:cs typeface="Times New Roman"/>
              </a:rPr>
              <a:t> </a:t>
            </a:r>
            <a:r>
              <a:rPr dirty="0" sz="2450" spc="70">
                <a:latin typeface="Times New Roman"/>
                <a:cs typeface="Times New Roman"/>
              </a:rPr>
              <a:t>)</a:t>
            </a:r>
            <a:r>
              <a:rPr dirty="0" sz="2450" spc="-30">
                <a:latin typeface="Times New Roman"/>
                <a:cs typeface="Times New Roman"/>
              </a:rPr>
              <a:t> </a:t>
            </a:r>
            <a:r>
              <a:rPr dirty="0" sz="2450" spc="105">
                <a:latin typeface="Symbol"/>
                <a:cs typeface="Symbol"/>
              </a:rPr>
              <a:t></a:t>
            </a:r>
            <a:r>
              <a:rPr dirty="0" sz="2450" spc="-40">
                <a:latin typeface="Times New Roman"/>
                <a:cs typeface="Times New Roman"/>
              </a:rPr>
              <a:t> </a:t>
            </a:r>
            <a:r>
              <a:rPr dirty="0" baseline="-8258" sz="5550" spc="315">
                <a:latin typeface="Symbol"/>
                <a:cs typeface="Symbol"/>
              </a:rPr>
              <a:t></a:t>
            </a:r>
            <a:r>
              <a:rPr dirty="0" baseline="-8258" sz="5550" spc="-847">
                <a:latin typeface="Times New Roman"/>
                <a:cs typeface="Times New Roman"/>
              </a:rPr>
              <a:t> </a:t>
            </a:r>
            <a:r>
              <a:rPr dirty="0" sz="2450" spc="85" i="1">
                <a:latin typeface="Times New Roman"/>
                <a:cs typeface="Times New Roman"/>
              </a:rPr>
              <a:t>x</a:t>
            </a:r>
            <a:r>
              <a:rPr dirty="0" sz="2450" spc="-254" i="1">
                <a:latin typeface="Times New Roman"/>
                <a:cs typeface="Times New Roman"/>
              </a:rPr>
              <a:t> </a:t>
            </a:r>
            <a:r>
              <a:rPr dirty="0" sz="2450" spc="105">
                <a:latin typeface="Symbol"/>
                <a:cs typeface="Symbol"/>
              </a:rPr>
              <a:t></a:t>
            </a:r>
            <a:r>
              <a:rPr dirty="0" sz="2450" spc="-200">
                <a:latin typeface="Times New Roman"/>
                <a:cs typeface="Times New Roman"/>
              </a:rPr>
              <a:t> </a:t>
            </a:r>
            <a:r>
              <a:rPr dirty="0" sz="2450" spc="114">
                <a:latin typeface="Times New Roman"/>
                <a:cs typeface="Times New Roman"/>
              </a:rPr>
              <a:t>PMF(</a:t>
            </a:r>
            <a:r>
              <a:rPr dirty="0" sz="2450" spc="114" i="1">
                <a:latin typeface="Times New Roman"/>
                <a:cs typeface="Times New Roman"/>
              </a:rPr>
              <a:t>x</a:t>
            </a:r>
            <a:r>
              <a:rPr dirty="0" sz="2450" spc="114">
                <a:latin typeface="Times New Roman"/>
                <a:cs typeface="Times New Roman"/>
              </a:rPr>
              <a:t>)</a:t>
            </a:r>
            <a:r>
              <a:rPr dirty="0" sz="2450" spc="-45">
                <a:latin typeface="Times New Roman"/>
                <a:cs typeface="Times New Roman"/>
              </a:rPr>
              <a:t> </a:t>
            </a:r>
            <a:r>
              <a:rPr dirty="0" sz="2450" spc="105">
                <a:latin typeface="Symbol"/>
                <a:cs typeface="Symbol"/>
              </a:rPr>
              <a:t></a:t>
            </a:r>
            <a:r>
              <a:rPr dirty="0" sz="2450" spc="-40">
                <a:latin typeface="Times New Roman"/>
                <a:cs typeface="Times New Roman"/>
              </a:rPr>
              <a:t> </a:t>
            </a:r>
            <a:r>
              <a:rPr dirty="0" baseline="-8258" sz="5550" spc="315">
                <a:latin typeface="Symbol"/>
                <a:cs typeface="Symbol"/>
              </a:rPr>
              <a:t></a:t>
            </a:r>
            <a:r>
              <a:rPr dirty="0" baseline="-8258" sz="5550" spc="-855">
                <a:latin typeface="Times New Roman"/>
                <a:cs typeface="Times New Roman"/>
              </a:rPr>
              <a:t> </a:t>
            </a:r>
            <a:r>
              <a:rPr dirty="0" sz="2450" spc="85" i="1">
                <a:latin typeface="Times New Roman"/>
                <a:cs typeface="Times New Roman"/>
              </a:rPr>
              <a:t>x</a:t>
            </a:r>
            <a:r>
              <a:rPr dirty="0" sz="2450" spc="-254" i="1">
                <a:latin typeface="Times New Roman"/>
                <a:cs typeface="Times New Roman"/>
              </a:rPr>
              <a:t> </a:t>
            </a:r>
            <a:r>
              <a:rPr dirty="0" sz="2450" spc="105">
                <a:latin typeface="Symbol"/>
                <a:cs typeface="Symbol"/>
              </a:rPr>
              <a:t></a:t>
            </a:r>
            <a:r>
              <a:rPr dirty="0" sz="2450" spc="-275">
                <a:latin typeface="Times New Roman"/>
                <a:cs typeface="Times New Roman"/>
              </a:rPr>
              <a:t> </a:t>
            </a:r>
            <a:r>
              <a:rPr dirty="0" baseline="36281" sz="3675" spc="120">
                <a:latin typeface="Symbol"/>
                <a:cs typeface="Symbol"/>
              </a:rPr>
              <a:t></a:t>
            </a:r>
            <a:r>
              <a:rPr dirty="0" baseline="36281" sz="3675" spc="-427">
                <a:latin typeface="Times New Roman"/>
                <a:cs typeface="Times New Roman"/>
              </a:rPr>
              <a:t> </a:t>
            </a:r>
            <a:r>
              <a:rPr dirty="0" baseline="40816" sz="3675" spc="142" i="1">
                <a:latin typeface="Times New Roman"/>
                <a:cs typeface="Times New Roman"/>
              </a:rPr>
              <a:t>n</a:t>
            </a:r>
            <a:r>
              <a:rPr dirty="0" baseline="40816" sz="3675" spc="-525" i="1">
                <a:latin typeface="Times New Roman"/>
                <a:cs typeface="Times New Roman"/>
              </a:rPr>
              <a:t> </a:t>
            </a:r>
            <a:r>
              <a:rPr dirty="0" baseline="36281" sz="3675" spc="120">
                <a:latin typeface="Symbol"/>
                <a:cs typeface="Symbol"/>
              </a:rPr>
              <a:t></a:t>
            </a:r>
            <a:r>
              <a:rPr dirty="0" baseline="36281" sz="3675" spc="-22">
                <a:latin typeface="Times New Roman"/>
                <a:cs typeface="Times New Roman"/>
              </a:rPr>
              <a:t> </a:t>
            </a:r>
            <a:r>
              <a:rPr dirty="0" sz="2450" spc="165" i="1">
                <a:latin typeface="Times New Roman"/>
                <a:cs typeface="Times New Roman"/>
              </a:rPr>
              <a:t>p</a:t>
            </a:r>
            <a:r>
              <a:rPr dirty="0" baseline="43650" sz="2100" spc="247" i="1">
                <a:latin typeface="Times New Roman"/>
                <a:cs typeface="Times New Roman"/>
              </a:rPr>
              <a:t>x</a:t>
            </a:r>
            <a:r>
              <a:rPr dirty="0" baseline="43650" sz="2100" i="1">
                <a:latin typeface="Times New Roman"/>
                <a:cs typeface="Times New Roman"/>
              </a:rPr>
              <a:t> </a:t>
            </a:r>
            <a:r>
              <a:rPr dirty="0" sz="2450" spc="85">
                <a:latin typeface="Times New Roman"/>
                <a:cs typeface="Times New Roman"/>
              </a:rPr>
              <a:t>(1</a:t>
            </a:r>
            <a:r>
              <a:rPr dirty="0" sz="2450" spc="85">
                <a:latin typeface="Symbol"/>
                <a:cs typeface="Symbol"/>
              </a:rPr>
              <a:t></a:t>
            </a:r>
            <a:r>
              <a:rPr dirty="0" sz="2450" spc="195">
                <a:latin typeface="Times New Roman"/>
                <a:cs typeface="Times New Roman"/>
              </a:rPr>
              <a:t> </a:t>
            </a:r>
            <a:r>
              <a:rPr dirty="0" sz="2450" spc="130" i="1">
                <a:latin typeface="Times New Roman"/>
                <a:cs typeface="Times New Roman"/>
              </a:rPr>
              <a:t>p</a:t>
            </a:r>
            <a:r>
              <a:rPr dirty="0" sz="2450" spc="130">
                <a:latin typeface="Times New Roman"/>
                <a:cs typeface="Times New Roman"/>
              </a:rPr>
              <a:t>)</a:t>
            </a:r>
            <a:r>
              <a:rPr dirty="0" baseline="43650" sz="2100" spc="195" i="1">
                <a:latin typeface="Times New Roman"/>
                <a:cs typeface="Times New Roman"/>
              </a:rPr>
              <a:t>n</a:t>
            </a:r>
            <a:r>
              <a:rPr dirty="0" baseline="43650" sz="2100" spc="195">
                <a:latin typeface="Symbol"/>
                <a:cs typeface="Symbol"/>
              </a:rPr>
              <a:t></a:t>
            </a:r>
            <a:r>
              <a:rPr dirty="0" baseline="43650" sz="2100" spc="-300">
                <a:latin typeface="Times New Roman"/>
                <a:cs typeface="Times New Roman"/>
              </a:rPr>
              <a:t> </a:t>
            </a:r>
            <a:r>
              <a:rPr dirty="0" baseline="43650" sz="2100" spc="82" i="1">
                <a:latin typeface="Times New Roman"/>
                <a:cs typeface="Times New Roman"/>
              </a:rPr>
              <a:t>x</a:t>
            </a:r>
            <a:r>
              <a:rPr dirty="0" baseline="43650" sz="2100" spc="165" i="1">
                <a:latin typeface="Times New Roman"/>
                <a:cs typeface="Times New Roman"/>
              </a:rPr>
              <a:t>  </a:t>
            </a:r>
            <a:r>
              <a:rPr dirty="0" sz="2450" spc="105">
                <a:latin typeface="Symbol"/>
                <a:cs typeface="Symbol"/>
              </a:rPr>
              <a:t></a:t>
            </a:r>
            <a:r>
              <a:rPr dirty="0" sz="2450" spc="-30">
                <a:latin typeface="Times New Roman"/>
                <a:cs typeface="Times New Roman"/>
              </a:rPr>
              <a:t> </a:t>
            </a:r>
            <a:r>
              <a:rPr dirty="0" sz="2450" spc="55" i="1">
                <a:latin typeface="Times New Roman"/>
                <a:cs typeface="Times New Roman"/>
              </a:rPr>
              <a:t>np</a:t>
            </a:r>
            <a:endParaRPr sz="2450">
              <a:latin typeface="Times New Roman"/>
              <a:cs typeface="Times New Roman"/>
            </a:endParaRPr>
          </a:p>
          <a:p>
            <a:pPr marL="2356485">
              <a:lnSpc>
                <a:spcPts val="825"/>
              </a:lnSpc>
              <a:tabLst>
                <a:tab pos="4593590" algn="l"/>
              </a:tabLst>
            </a:pPr>
            <a:r>
              <a:rPr dirty="0" sz="1400" spc="20" i="1">
                <a:latin typeface="Times New Roman"/>
                <a:cs typeface="Times New Roman"/>
              </a:rPr>
              <a:t>n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20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0523" y="4913611"/>
            <a:ext cx="297497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27960" algn="l"/>
              </a:tabLst>
            </a:pPr>
            <a:r>
              <a:rPr dirty="0" sz="1200" spc="-25" i="1">
                <a:latin typeface="Times New Roman"/>
                <a:cs typeface="Times New Roman"/>
              </a:rPr>
              <a:t>x</a:t>
            </a:r>
            <a:r>
              <a:rPr dirty="0" sz="1200" spc="-25">
                <a:latin typeface="Symbol"/>
                <a:cs typeface="Symbol"/>
              </a:rPr>
              <a:t></a:t>
            </a:r>
            <a:r>
              <a:rPr dirty="0" sz="1200" spc="-25">
                <a:latin typeface="Times New Roman"/>
                <a:cs typeface="Times New Roman"/>
              </a:rPr>
              <a:t>0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 i="1">
                <a:latin typeface="Times New Roman"/>
                <a:cs typeface="Times New Roman"/>
              </a:rPr>
              <a:t>x</a:t>
            </a:r>
            <a:r>
              <a:rPr dirty="0" sz="1200" spc="-25">
                <a:latin typeface="Symbol"/>
                <a:cs typeface="Symbol"/>
              </a:rPr>
              <a:t></a:t>
            </a:r>
            <a:r>
              <a:rPr dirty="0" sz="1200" spc="-25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75375" y="4612008"/>
            <a:ext cx="450850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100" spc="-40">
                <a:latin typeface="Symbol"/>
                <a:cs typeface="Symbol"/>
              </a:rPr>
              <a:t></a:t>
            </a:r>
            <a:r>
              <a:rPr dirty="0" sz="2100" spc="-190">
                <a:latin typeface="Times New Roman"/>
                <a:cs typeface="Times New Roman"/>
              </a:rPr>
              <a:t> </a:t>
            </a:r>
            <a:r>
              <a:rPr dirty="0" baseline="-29100" sz="3150" spc="-112" i="1">
                <a:latin typeface="Times New Roman"/>
                <a:cs typeface="Times New Roman"/>
              </a:rPr>
              <a:t>x</a:t>
            </a:r>
            <a:r>
              <a:rPr dirty="0" baseline="-29100" sz="3150" spc="-472" i="1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Symbol"/>
                <a:cs typeface="Symbol"/>
              </a:rPr>
              <a:t>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00775" y="4814706"/>
            <a:ext cx="400050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0195" algn="l"/>
              </a:tabLst>
            </a:pPr>
            <a:r>
              <a:rPr dirty="0" sz="2100" spc="-50">
                <a:latin typeface="Symbol"/>
                <a:cs typeface="Symbol"/>
              </a:rPr>
              <a:t>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-5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2121" y="4387802"/>
            <a:ext cx="8192134" cy="5340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8100">
              <a:lnSpc>
                <a:spcPts val="540"/>
              </a:lnSpc>
              <a:spcBef>
                <a:spcPts val="315"/>
              </a:spcBef>
            </a:pPr>
            <a:r>
              <a:rPr dirty="0" sz="2100" spc="-75">
                <a:latin typeface="Times New Roman"/>
                <a:cs typeface="Times New Roman"/>
              </a:rPr>
              <a:t>Var(</a:t>
            </a:r>
            <a:r>
              <a:rPr dirty="0" sz="2100" spc="-345">
                <a:latin typeface="Times New Roman"/>
                <a:cs typeface="Times New Roman"/>
              </a:rPr>
              <a:t> </a:t>
            </a:r>
            <a:r>
              <a:rPr dirty="0" sz="2100" spc="-85" i="1">
                <a:latin typeface="Times New Roman"/>
                <a:cs typeface="Times New Roman"/>
              </a:rPr>
              <a:t>X</a:t>
            </a:r>
            <a:r>
              <a:rPr dirty="0" sz="2100" spc="-24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)</a:t>
            </a:r>
            <a:r>
              <a:rPr dirty="0" sz="2100" spc="-135">
                <a:latin typeface="Times New Roman"/>
                <a:cs typeface="Times New Roman"/>
              </a:rPr>
              <a:t> </a:t>
            </a:r>
            <a:r>
              <a:rPr dirty="0" sz="2100" spc="-75">
                <a:latin typeface="Symbol"/>
                <a:cs typeface="Symbol"/>
              </a:rPr>
              <a:t></a:t>
            </a:r>
            <a:r>
              <a:rPr dirty="0" sz="2100" spc="-110">
                <a:latin typeface="Times New Roman"/>
                <a:cs typeface="Times New Roman"/>
              </a:rPr>
              <a:t> </a:t>
            </a:r>
            <a:r>
              <a:rPr dirty="0" baseline="-8818" sz="4725">
                <a:latin typeface="Symbol"/>
                <a:cs typeface="Symbol"/>
              </a:rPr>
              <a:t>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sz="2100" spc="-140" i="1">
                <a:latin typeface="Times New Roman"/>
                <a:cs typeface="Times New Roman"/>
              </a:rPr>
              <a:t> </a:t>
            </a:r>
            <a:r>
              <a:rPr dirty="0" sz="2100" spc="-75">
                <a:latin typeface="Symbol"/>
                <a:cs typeface="Symbol"/>
              </a:rPr>
              <a:t>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E</a:t>
            </a:r>
            <a:r>
              <a:rPr dirty="0" sz="2100" spc="-25">
                <a:latin typeface="Times New Roman"/>
                <a:cs typeface="Times New Roman"/>
              </a:rPr>
              <a:t>(</a:t>
            </a:r>
            <a:r>
              <a:rPr dirty="0" sz="2100" spc="-345">
                <a:latin typeface="Times New Roman"/>
                <a:cs typeface="Times New Roman"/>
              </a:rPr>
              <a:t> </a:t>
            </a:r>
            <a:r>
              <a:rPr dirty="0" sz="2100" spc="-85" i="1">
                <a:latin typeface="Times New Roman"/>
                <a:cs typeface="Times New Roman"/>
              </a:rPr>
              <a:t>X</a:t>
            </a:r>
            <a:r>
              <a:rPr dirty="0" sz="2100" spc="-235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))</a:t>
            </a:r>
            <a:r>
              <a:rPr dirty="0" baseline="43981" sz="1800">
                <a:latin typeface="Times New Roman"/>
                <a:cs typeface="Times New Roman"/>
              </a:rPr>
              <a:t>2</a:t>
            </a:r>
            <a:r>
              <a:rPr dirty="0" baseline="43981" sz="1800" spc="165">
                <a:latin typeface="Times New Roman"/>
                <a:cs typeface="Times New Roman"/>
              </a:rPr>
              <a:t> </a:t>
            </a:r>
            <a:r>
              <a:rPr dirty="0" sz="2100" spc="-75">
                <a:latin typeface="Symbol"/>
                <a:cs typeface="Symbol"/>
              </a:rPr>
              <a:t></a:t>
            </a:r>
            <a:r>
              <a:rPr dirty="0" sz="2100" spc="-245">
                <a:latin typeface="Times New Roman"/>
                <a:cs typeface="Times New Roman"/>
              </a:rPr>
              <a:t> </a:t>
            </a:r>
            <a:r>
              <a:rPr dirty="0" sz="2100" spc="-65">
                <a:latin typeface="Times New Roman"/>
                <a:cs typeface="Times New Roman"/>
              </a:rPr>
              <a:t>PMF(</a:t>
            </a:r>
            <a:r>
              <a:rPr dirty="0" sz="2100" spc="-65" i="1">
                <a:latin typeface="Times New Roman"/>
                <a:cs typeface="Times New Roman"/>
              </a:rPr>
              <a:t>x</a:t>
            </a:r>
            <a:r>
              <a:rPr dirty="0" sz="2100" spc="-65">
                <a:latin typeface="Times New Roman"/>
                <a:cs typeface="Times New Roman"/>
              </a:rPr>
              <a:t>)</a:t>
            </a:r>
            <a:r>
              <a:rPr dirty="0" sz="2100" spc="-80">
                <a:latin typeface="Times New Roman"/>
                <a:cs typeface="Times New Roman"/>
              </a:rPr>
              <a:t> </a:t>
            </a:r>
            <a:r>
              <a:rPr dirty="0" sz="2100" spc="-75">
                <a:latin typeface="Symbol"/>
                <a:cs typeface="Symbol"/>
              </a:rPr>
              <a:t></a:t>
            </a:r>
            <a:r>
              <a:rPr dirty="0" sz="2100" spc="-105">
                <a:latin typeface="Times New Roman"/>
                <a:cs typeface="Times New Roman"/>
              </a:rPr>
              <a:t> </a:t>
            </a:r>
            <a:r>
              <a:rPr dirty="0" baseline="-8818" sz="4725">
                <a:latin typeface="Symbol"/>
                <a:cs typeface="Symbol"/>
              </a:rPr>
              <a:t></a:t>
            </a:r>
            <a:r>
              <a:rPr dirty="0" sz="2100">
                <a:latin typeface="Times New Roman"/>
                <a:cs typeface="Times New Roman"/>
              </a:rPr>
              <a:t>(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sz="2100" spc="-135" i="1">
                <a:latin typeface="Times New Roman"/>
                <a:cs typeface="Times New Roman"/>
              </a:rPr>
              <a:t> </a:t>
            </a:r>
            <a:r>
              <a:rPr dirty="0" sz="2100" spc="-75">
                <a:latin typeface="Symbol"/>
                <a:cs typeface="Symbol"/>
              </a:rPr>
              <a:t></a:t>
            </a:r>
            <a:r>
              <a:rPr dirty="0" sz="2100" spc="-114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E</a:t>
            </a:r>
            <a:r>
              <a:rPr dirty="0" sz="2100" spc="-25">
                <a:latin typeface="Times New Roman"/>
                <a:cs typeface="Times New Roman"/>
              </a:rPr>
              <a:t>(</a:t>
            </a:r>
            <a:r>
              <a:rPr dirty="0" sz="2100" spc="-345">
                <a:latin typeface="Times New Roman"/>
                <a:cs typeface="Times New Roman"/>
              </a:rPr>
              <a:t> </a:t>
            </a:r>
            <a:r>
              <a:rPr dirty="0" sz="2100" spc="-85" i="1">
                <a:latin typeface="Times New Roman"/>
                <a:cs typeface="Times New Roman"/>
              </a:rPr>
              <a:t>X</a:t>
            </a:r>
            <a:r>
              <a:rPr dirty="0" sz="2100" spc="-240" i="1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))</a:t>
            </a:r>
            <a:r>
              <a:rPr dirty="0" baseline="43981" sz="1800">
                <a:latin typeface="Times New Roman"/>
                <a:cs typeface="Times New Roman"/>
              </a:rPr>
              <a:t>2</a:t>
            </a:r>
            <a:r>
              <a:rPr dirty="0" baseline="43981" sz="1800" spc="232">
                <a:latin typeface="Times New Roman"/>
                <a:cs typeface="Times New Roman"/>
              </a:rPr>
              <a:t> </a:t>
            </a:r>
            <a:r>
              <a:rPr dirty="0" sz="2100" spc="65">
                <a:latin typeface="Symbol"/>
                <a:cs typeface="Symbol"/>
              </a:rPr>
              <a:t></a:t>
            </a:r>
            <a:r>
              <a:rPr dirty="0" baseline="37037" sz="3150" spc="97">
                <a:latin typeface="Symbol"/>
                <a:cs typeface="Symbol"/>
              </a:rPr>
              <a:t></a:t>
            </a:r>
            <a:r>
              <a:rPr dirty="0" baseline="37037" sz="3150" spc="-427">
                <a:latin typeface="Times New Roman"/>
                <a:cs typeface="Times New Roman"/>
              </a:rPr>
              <a:t> </a:t>
            </a:r>
            <a:r>
              <a:rPr dirty="0" baseline="41005" sz="3150" spc="-104" i="1">
                <a:latin typeface="Times New Roman"/>
                <a:cs typeface="Times New Roman"/>
              </a:rPr>
              <a:t>n</a:t>
            </a:r>
            <a:r>
              <a:rPr dirty="0" baseline="41005" sz="3150" spc="-502" i="1">
                <a:latin typeface="Times New Roman"/>
                <a:cs typeface="Times New Roman"/>
              </a:rPr>
              <a:t> </a:t>
            </a:r>
            <a:r>
              <a:rPr dirty="0" baseline="37037" sz="3150" spc="-60">
                <a:latin typeface="Symbol"/>
                <a:cs typeface="Symbol"/>
              </a:rPr>
              <a:t></a:t>
            </a:r>
            <a:r>
              <a:rPr dirty="0" baseline="37037" sz="3150" spc="-142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p</a:t>
            </a:r>
            <a:r>
              <a:rPr dirty="0" baseline="43981" sz="1800" i="1">
                <a:latin typeface="Times New Roman"/>
                <a:cs typeface="Times New Roman"/>
              </a:rPr>
              <a:t>x</a:t>
            </a:r>
            <a:r>
              <a:rPr dirty="0" baseline="43981" sz="1800" spc="-112" i="1">
                <a:latin typeface="Times New Roman"/>
                <a:cs typeface="Times New Roman"/>
              </a:rPr>
              <a:t> </a:t>
            </a:r>
            <a:r>
              <a:rPr dirty="0" sz="2100" spc="-145">
                <a:latin typeface="Times New Roman"/>
                <a:cs typeface="Times New Roman"/>
              </a:rPr>
              <a:t>(1</a:t>
            </a:r>
            <a:r>
              <a:rPr dirty="0" sz="2100" spc="-325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50">
                <a:latin typeface="Times New Roman"/>
                <a:cs typeface="Times New Roman"/>
              </a:rPr>
              <a:t> </a:t>
            </a:r>
            <a:r>
              <a:rPr dirty="0" sz="2100" spc="-10" i="1">
                <a:latin typeface="Times New Roman"/>
                <a:cs typeface="Times New Roman"/>
              </a:rPr>
              <a:t>p</a:t>
            </a:r>
            <a:r>
              <a:rPr dirty="0" sz="2100" spc="-10">
                <a:latin typeface="Times New Roman"/>
                <a:cs typeface="Times New Roman"/>
              </a:rPr>
              <a:t>)</a:t>
            </a:r>
            <a:r>
              <a:rPr dirty="0" baseline="43981" sz="1800" spc="-15" i="1">
                <a:latin typeface="Times New Roman"/>
                <a:cs typeface="Times New Roman"/>
              </a:rPr>
              <a:t>n</a:t>
            </a:r>
            <a:r>
              <a:rPr dirty="0" baseline="43981" sz="1800" spc="-15">
                <a:latin typeface="Symbol"/>
                <a:cs typeface="Symbol"/>
              </a:rPr>
              <a:t></a:t>
            </a:r>
            <a:r>
              <a:rPr dirty="0" baseline="43981" sz="1800" spc="-277">
                <a:latin typeface="Times New Roman"/>
                <a:cs typeface="Times New Roman"/>
              </a:rPr>
              <a:t> </a:t>
            </a:r>
            <a:r>
              <a:rPr dirty="0" baseline="43981" sz="1800" i="1">
                <a:latin typeface="Times New Roman"/>
                <a:cs typeface="Times New Roman"/>
              </a:rPr>
              <a:t>x</a:t>
            </a:r>
            <a:r>
              <a:rPr dirty="0" baseline="43981" sz="1800" spc="555" i="1">
                <a:latin typeface="Times New Roman"/>
                <a:cs typeface="Times New Roman"/>
              </a:rPr>
              <a:t> </a:t>
            </a:r>
            <a:r>
              <a:rPr dirty="0" sz="2100" spc="-75">
                <a:latin typeface="Symbol"/>
                <a:cs typeface="Symbol"/>
              </a:rPr>
              <a:t></a:t>
            </a:r>
            <a:r>
              <a:rPr dirty="0" sz="2100" spc="-105">
                <a:latin typeface="Times New Roman"/>
                <a:cs typeface="Times New Roman"/>
              </a:rPr>
              <a:t> </a:t>
            </a:r>
            <a:r>
              <a:rPr dirty="0" sz="2100" spc="-114" i="1">
                <a:latin typeface="Times New Roman"/>
                <a:cs typeface="Times New Roman"/>
              </a:rPr>
              <a:t>np</a:t>
            </a:r>
            <a:r>
              <a:rPr dirty="0" sz="2100" spc="-114">
                <a:latin typeface="Times New Roman"/>
                <a:cs typeface="Times New Roman"/>
              </a:rPr>
              <a:t>(1</a:t>
            </a:r>
            <a:r>
              <a:rPr dirty="0" sz="2100" spc="-325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50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p</a:t>
            </a:r>
            <a:r>
              <a:rPr dirty="0" sz="2100" spc="-25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136650">
              <a:lnSpc>
                <a:spcPts val="705"/>
              </a:lnSpc>
              <a:tabLst>
                <a:tab pos="3851910" algn="l"/>
              </a:tabLst>
            </a:pPr>
            <a:r>
              <a:rPr dirty="0" sz="1200" spc="-50" i="1">
                <a:latin typeface="Times New Roman"/>
                <a:cs typeface="Times New Roman"/>
              </a:rPr>
              <a:t>n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sz="1200" spc="-50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9740" y="5588000"/>
            <a:ext cx="813625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800" spc="-140">
                <a:latin typeface="Trebuchet MS"/>
                <a:cs typeface="Trebuchet MS"/>
              </a:rPr>
              <a:t>If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number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of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trials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(</a:t>
            </a:r>
            <a:r>
              <a:rPr dirty="0" sz="1800" spc="-105" i="1">
                <a:latin typeface="Trebuchet MS"/>
                <a:cs typeface="Trebuchet MS"/>
              </a:rPr>
              <a:t>n</a:t>
            </a:r>
            <a:r>
              <a:rPr dirty="0" sz="1800" spc="-105">
                <a:latin typeface="Trebuchet MS"/>
                <a:cs typeface="Trebuchet MS"/>
              </a:rPr>
              <a:t>)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in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90">
                <a:latin typeface="Trebuchet MS"/>
                <a:cs typeface="Trebuchet MS"/>
              </a:rPr>
              <a:t>a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binomial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distribution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is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large,</a:t>
            </a:r>
            <a:r>
              <a:rPr dirty="0" sz="1800" spc="-21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then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it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40">
                <a:latin typeface="Trebuchet MS"/>
                <a:cs typeface="Trebuchet MS"/>
              </a:rPr>
              <a:t>can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be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approximated </a:t>
            </a:r>
            <a:r>
              <a:rPr dirty="0" sz="1800" spc="-120">
                <a:latin typeface="Trebuchet MS"/>
                <a:cs typeface="Trebuchet MS"/>
              </a:rPr>
              <a:t>by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normal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distribution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with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mean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50" i="1">
                <a:latin typeface="Trebuchet MS"/>
                <a:cs typeface="Trebuchet MS"/>
              </a:rPr>
              <a:t>np</a:t>
            </a:r>
            <a:r>
              <a:rPr dirty="0" sz="1800" spc="-5" i="1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and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variance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20" i="1">
                <a:latin typeface="Trebuchet MS"/>
                <a:cs typeface="Trebuchet MS"/>
              </a:rPr>
              <a:t>npq</a:t>
            </a:r>
            <a:r>
              <a:rPr dirty="0" sz="1800" spc="-2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096" rIns="0" bIns="0" rtlCol="0" vert="horz">
            <a:spAutoFit/>
          </a:bodyPr>
          <a:lstStyle/>
          <a:p>
            <a:pPr marL="3324860">
              <a:lnSpc>
                <a:spcPct val="100000"/>
              </a:lnSpc>
              <a:spcBef>
                <a:spcPts val="100"/>
              </a:spcBef>
            </a:pPr>
            <a:r>
              <a:rPr dirty="0" sz="2400" spc="155"/>
              <a:t>Example</a:t>
            </a:r>
            <a:r>
              <a:rPr dirty="0" sz="2400" spc="250"/>
              <a:t> </a:t>
            </a:r>
            <a:r>
              <a:rPr dirty="0" sz="2400" spc="150"/>
              <a:t>3.5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84147"/>
            <a:ext cx="8024495" cy="39897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43535">
              <a:lnSpc>
                <a:spcPct val="100000"/>
              </a:lnSpc>
              <a:spcBef>
                <a:spcPts val="105"/>
              </a:spcBef>
            </a:pPr>
            <a:r>
              <a:rPr dirty="0" sz="2000" spc="-105">
                <a:latin typeface="Trebuchet MS"/>
                <a:cs typeface="Trebuchet MS"/>
              </a:rPr>
              <a:t>Fashion</a:t>
            </a:r>
            <a:r>
              <a:rPr dirty="0" sz="2000" spc="-31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Trends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Online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(FTO)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e-</a:t>
            </a:r>
            <a:r>
              <a:rPr dirty="0" sz="2000" spc="-100">
                <a:latin typeface="Trebuchet MS"/>
                <a:cs typeface="Trebuchet MS"/>
              </a:rPr>
              <a:t>commerce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company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sells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women </a:t>
            </a:r>
            <a:r>
              <a:rPr dirty="0" sz="2000" spc="-125">
                <a:latin typeface="Trebuchet MS"/>
                <a:cs typeface="Trebuchet MS"/>
              </a:rPr>
              <a:t>apparel.</a:t>
            </a:r>
            <a:r>
              <a:rPr dirty="0" sz="2000" spc="27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observed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about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10%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their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customers </a:t>
            </a:r>
            <a:r>
              <a:rPr dirty="0" sz="2000" spc="-80">
                <a:latin typeface="Trebuchet MS"/>
                <a:cs typeface="Trebuchet MS"/>
              </a:rPr>
              <a:t>return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items </a:t>
            </a:r>
            <a:r>
              <a:rPr dirty="0" sz="2000" spc="-110">
                <a:latin typeface="Trebuchet MS"/>
                <a:cs typeface="Trebuchet MS"/>
              </a:rPr>
              <a:t>purchased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by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them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for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many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reasons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(such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size,</a:t>
            </a:r>
            <a:r>
              <a:rPr dirty="0" sz="2000" spc="-22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color,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material </a:t>
            </a:r>
            <a:r>
              <a:rPr dirty="0" sz="2000" spc="-114">
                <a:latin typeface="Trebuchet MS"/>
                <a:cs typeface="Trebuchet MS"/>
              </a:rPr>
              <a:t>mismatch).</a:t>
            </a:r>
            <a:r>
              <a:rPr dirty="0" sz="2000" spc="210">
                <a:latin typeface="Trebuchet MS"/>
                <a:cs typeface="Trebuchet MS"/>
              </a:rPr>
              <a:t> </a:t>
            </a:r>
            <a:r>
              <a:rPr dirty="0" sz="2000" spc="95">
                <a:latin typeface="Trebuchet MS"/>
                <a:cs typeface="Trebuchet MS"/>
              </a:rPr>
              <a:t>On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particular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250">
                <a:latin typeface="Trebuchet MS"/>
                <a:cs typeface="Trebuchet MS"/>
              </a:rPr>
              <a:t>day,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20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customers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purchased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items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from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FTO. </a:t>
            </a:r>
            <a:r>
              <a:rPr dirty="0" sz="2000" spc="-35">
                <a:latin typeface="Trebuchet MS"/>
                <a:cs typeface="Trebuchet MS"/>
              </a:rPr>
              <a:t>Calculate:</a:t>
            </a:r>
            <a:endParaRPr sz="2000">
              <a:latin typeface="Trebuchet MS"/>
              <a:cs typeface="Trebuchet MS"/>
            </a:endParaRPr>
          </a:p>
          <a:p>
            <a:pPr marL="1340485" indent="-413384">
              <a:lnSpc>
                <a:spcPct val="100000"/>
              </a:lnSpc>
              <a:spcBef>
                <a:spcPts val="480"/>
              </a:spcBef>
              <a:buAutoNum type="alphaLcParenBoth"/>
              <a:tabLst>
                <a:tab pos="1340485" algn="l"/>
              </a:tabLst>
            </a:pPr>
            <a:r>
              <a:rPr dirty="0" sz="2000" spc="-114">
                <a:latin typeface="Trebuchet MS"/>
                <a:cs typeface="Trebuchet MS"/>
              </a:rPr>
              <a:t>Probability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exactly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5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customers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will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return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items.</a:t>
            </a:r>
            <a:endParaRPr sz="2000">
              <a:latin typeface="Trebuchet MS"/>
              <a:cs typeface="Trebuchet MS"/>
            </a:endParaRPr>
          </a:p>
          <a:p>
            <a:pPr marL="1358900" indent="-431800">
              <a:lnSpc>
                <a:spcPct val="100000"/>
              </a:lnSpc>
              <a:spcBef>
                <a:spcPts val="480"/>
              </a:spcBef>
              <a:buAutoNum type="alphaLcParenBoth"/>
              <a:tabLst>
                <a:tab pos="1358900" algn="l"/>
              </a:tabLst>
            </a:pPr>
            <a:r>
              <a:rPr dirty="0" sz="2000" spc="-110">
                <a:latin typeface="Trebuchet MS"/>
                <a:cs typeface="Trebuchet MS"/>
              </a:rPr>
              <a:t>Probability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maximum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5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customers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will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return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items.</a:t>
            </a:r>
            <a:endParaRPr sz="2000">
              <a:latin typeface="Trebuchet MS"/>
              <a:cs typeface="Trebuchet MS"/>
            </a:endParaRPr>
          </a:p>
          <a:p>
            <a:pPr marL="1271270" indent="-344170">
              <a:lnSpc>
                <a:spcPct val="100000"/>
              </a:lnSpc>
              <a:spcBef>
                <a:spcPts val="480"/>
              </a:spcBef>
              <a:buAutoNum type="alphaLcParenBoth"/>
              <a:tabLst>
                <a:tab pos="1271270" algn="l"/>
              </a:tabLst>
            </a:pPr>
            <a:r>
              <a:rPr dirty="0" sz="2000" spc="-114">
                <a:latin typeface="Trebuchet MS"/>
                <a:cs typeface="Trebuchet MS"/>
              </a:rPr>
              <a:t>Probability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more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than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5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customers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will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return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items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000" spc="-110">
                <a:latin typeface="Trebuchet MS"/>
                <a:cs typeface="Trebuchet MS"/>
              </a:rPr>
              <a:t>purchased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by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them.</a:t>
            </a:r>
            <a:endParaRPr sz="2000">
              <a:latin typeface="Trebuchet MS"/>
              <a:cs typeface="Trebuchet MS"/>
            </a:endParaRPr>
          </a:p>
          <a:p>
            <a:pPr marL="1264920" indent="-341630">
              <a:lnSpc>
                <a:spcPct val="100000"/>
              </a:lnSpc>
              <a:spcBef>
                <a:spcPts val="475"/>
              </a:spcBef>
              <a:buAutoNum type="alphaLcParenBoth" startAt="4"/>
              <a:tabLst>
                <a:tab pos="1264920" algn="l"/>
              </a:tabLst>
            </a:pPr>
            <a:r>
              <a:rPr dirty="0" sz="2000" spc="-100">
                <a:latin typeface="Trebuchet MS"/>
                <a:cs typeface="Trebuchet MS"/>
              </a:rPr>
              <a:t>Average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number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customers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who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are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likely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to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return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items.</a:t>
            </a:r>
            <a:endParaRPr sz="2000">
              <a:latin typeface="Trebuchet MS"/>
              <a:cs typeface="Trebuchet MS"/>
            </a:endParaRPr>
          </a:p>
          <a:p>
            <a:pPr marL="1250950" indent="-337820">
              <a:lnSpc>
                <a:spcPct val="100000"/>
              </a:lnSpc>
              <a:spcBef>
                <a:spcPts val="484"/>
              </a:spcBef>
              <a:buAutoNum type="alphaLcParenBoth" startAt="4"/>
              <a:tabLst>
                <a:tab pos="1250950" algn="l"/>
              </a:tabLst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variance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standard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deviation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number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2000" spc="-10">
                <a:latin typeface="Trebuchet MS"/>
                <a:cs typeface="Trebuchet MS"/>
              </a:rPr>
              <a:t>returns.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883665"/>
            <a:ext cx="6868795" cy="68389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 spc="-60">
                <a:latin typeface="Trebuchet MS"/>
                <a:cs typeface="Trebuchet MS"/>
              </a:rPr>
              <a:t>In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this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case,</a:t>
            </a:r>
            <a:r>
              <a:rPr dirty="0" sz="1800" spc="-22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40">
                <a:latin typeface="Trebuchet MS"/>
                <a:cs typeface="Trebuchet MS"/>
              </a:rPr>
              <a:t>value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of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55" i="1">
                <a:latin typeface="Trebuchet MS"/>
                <a:cs typeface="Trebuchet MS"/>
              </a:rPr>
              <a:t>n</a:t>
            </a:r>
            <a:r>
              <a:rPr dirty="0" sz="1800" spc="-30" i="1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20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and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20" i="1">
                <a:latin typeface="Trebuchet MS"/>
                <a:cs typeface="Trebuchet MS"/>
              </a:rPr>
              <a:t>p</a:t>
            </a:r>
            <a:r>
              <a:rPr dirty="0" sz="1800" spc="-30" i="1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0.1.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800" spc="-45">
                <a:latin typeface="Trebuchet MS"/>
                <a:cs typeface="Trebuchet MS"/>
              </a:rPr>
              <a:t>(a)</a:t>
            </a:r>
            <a:r>
              <a:rPr dirty="0" sz="1800" spc="24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Probability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that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exactly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5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customers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will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return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the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items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purchased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914269"/>
            <a:ext cx="6417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(c)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Probability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that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more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than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5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customers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will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return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the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product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846258"/>
            <a:ext cx="6952615" cy="1964689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535"/>
              </a:spcBef>
              <a:buSzPct val="91666"/>
              <a:buAutoNum type="alphaLcParenBoth" startAt="4"/>
              <a:tabLst>
                <a:tab pos="353695" algn="l"/>
              </a:tabLst>
            </a:pPr>
            <a:r>
              <a:rPr dirty="0" sz="1800" spc="-50">
                <a:latin typeface="Trebuchet MS"/>
                <a:cs typeface="Trebuchet MS"/>
              </a:rPr>
              <a:t>The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average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number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of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customers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who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are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likely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return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items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  <a:p>
            <a:pPr algn="r" marR="2522855">
              <a:lnSpc>
                <a:spcPct val="100000"/>
              </a:lnSpc>
              <a:spcBef>
                <a:spcPts val="434"/>
              </a:spcBef>
            </a:pPr>
            <a:r>
              <a:rPr dirty="0" sz="1800">
                <a:latin typeface="Trebuchet MS"/>
                <a:cs typeface="Trebuchet MS"/>
              </a:rPr>
              <a:t>E(X)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×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p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20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×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0.1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algn="r" marL="285750" marR="2473325" indent="-285750">
              <a:lnSpc>
                <a:spcPct val="100000"/>
              </a:lnSpc>
              <a:spcBef>
                <a:spcPts val="434"/>
              </a:spcBef>
              <a:buSzPct val="91666"/>
              <a:buAutoNum type="alphaLcParenBoth" startAt="5"/>
              <a:tabLst>
                <a:tab pos="285750" algn="l"/>
              </a:tabLst>
            </a:pPr>
            <a:r>
              <a:rPr dirty="0" sz="1800" spc="-114">
                <a:latin typeface="Trebuchet MS"/>
                <a:cs typeface="Trebuchet MS"/>
              </a:rPr>
              <a:t>Variance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of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90">
                <a:latin typeface="Trebuchet MS"/>
                <a:cs typeface="Trebuchet MS"/>
              </a:rPr>
              <a:t>a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binomial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distribution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is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given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by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35">
                <a:latin typeface="Trebuchet MS"/>
                <a:cs typeface="Trebuchet MS"/>
              </a:rPr>
              <a:t>Var(</a:t>
            </a:r>
            <a:r>
              <a:rPr dirty="0" sz="1800" spc="-35" i="1">
                <a:latin typeface="Trebuchet MS"/>
                <a:cs typeface="Trebuchet MS"/>
              </a:rPr>
              <a:t>X</a:t>
            </a:r>
            <a:r>
              <a:rPr dirty="0" sz="1800" spc="-35">
                <a:latin typeface="Trebuchet MS"/>
                <a:cs typeface="Trebuchet MS"/>
              </a:rPr>
              <a:t>)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55" i="1">
                <a:latin typeface="Trebuchet MS"/>
                <a:cs typeface="Trebuchet MS"/>
              </a:rPr>
              <a:t>n</a:t>
            </a:r>
            <a:r>
              <a:rPr dirty="0" sz="1800" spc="-35" i="1">
                <a:latin typeface="Trebuchet MS"/>
                <a:cs typeface="Trebuchet MS"/>
              </a:rPr>
              <a:t> </a:t>
            </a:r>
            <a:r>
              <a:rPr dirty="0" sz="1800" spc="95" i="1">
                <a:latin typeface="Trebuchet MS"/>
                <a:cs typeface="Trebuchet MS"/>
              </a:rPr>
              <a:t>×</a:t>
            </a:r>
            <a:r>
              <a:rPr dirty="0" sz="1800" spc="-55" i="1">
                <a:latin typeface="Trebuchet MS"/>
                <a:cs typeface="Trebuchet MS"/>
              </a:rPr>
              <a:t> </a:t>
            </a:r>
            <a:r>
              <a:rPr dirty="0" sz="1800" spc="-120" i="1">
                <a:latin typeface="Trebuchet MS"/>
                <a:cs typeface="Trebuchet MS"/>
              </a:rPr>
              <a:t>p</a:t>
            </a:r>
            <a:r>
              <a:rPr dirty="0" sz="1800" spc="-35" i="1">
                <a:latin typeface="Trebuchet MS"/>
                <a:cs typeface="Trebuchet MS"/>
              </a:rPr>
              <a:t> </a:t>
            </a:r>
            <a:r>
              <a:rPr dirty="0" sz="1800" spc="95" i="1">
                <a:latin typeface="Trebuchet MS"/>
                <a:cs typeface="Trebuchet MS"/>
              </a:rPr>
              <a:t>×</a:t>
            </a:r>
            <a:r>
              <a:rPr dirty="0" sz="1800" spc="-55" i="1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(1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Symbol"/>
                <a:cs typeface="Symbol"/>
              </a:rPr>
              <a:t>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10" i="1">
                <a:latin typeface="Trebuchet MS"/>
                <a:cs typeface="Trebuchet MS"/>
              </a:rPr>
              <a:t>p</a:t>
            </a:r>
            <a:r>
              <a:rPr dirty="0" sz="1800" spc="-110">
                <a:latin typeface="Trebuchet MS"/>
                <a:cs typeface="Trebuchet MS"/>
              </a:rPr>
              <a:t>)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20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95" i="1">
                <a:latin typeface="Trebuchet MS"/>
                <a:cs typeface="Trebuchet MS"/>
              </a:rPr>
              <a:t>×</a:t>
            </a:r>
            <a:r>
              <a:rPr dirty="0" sz="1800" spc="-55" i="1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0.1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95" i="1">
                <a:latin typeface="Trebuchet MS"/>
                <a:cs typeface="Trebuchet MS"/>
              </a:rPr>
              <a:t>×</a:t>
            </a:r>
            <a:r>
              <a:rPr dirty="0" sz="1800" spc="-55" i="1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0.9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1.8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corresponding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standard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deviation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is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C00000"/>
                </a:solidFill>
                <a:latin typeface="Trebuchet MS"/>
                <a:cs typeface="Trebuchet MS"/>
              </a:rPr>
              <a:t>1.3416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09895" y="1657896"/>
            <a:ext cx="6489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dirty="0" sz="1000" spc="-50">
                <a:latin typeface="Times New Roman"/>
                <a:cs typeface="Times New Roman"/>
              </a:rPr>
              <a:t>5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25">
                <a:latin typeface="Times New Roman"/>
                <a:cs typeface="Times New Roman"/>
              </a:rPr>
              <a:t>15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0540" y="1926463"/>
            <a:ext cx="7586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Trebuchet MS"/>
                <a:cs typeface="Trebuchet MS"/>
              </a:rPr>
              <a:t>(b)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Probability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that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90">
                <a:latin typeface="Trebuchet MS"/>
                <a:cs typeface="Trebuchet MS"/>
              </a:rPr>
              <a:t>a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maximum</a:t>
            </a:r>
            <a:r>
              <a:rPr dirty="0" baseline="53240" sz="1800" spc="-187">
                <a:latin typeface="Symbol"/>
                <a:cs typeface="Symbol"/>
              </a:rPr>
              <a:t></a:t>
            </a:r>
            <a:r>
              <a:rPr dirty="0" baseline="53240" sz="1800" spc="-142">
                <a:latin typeface="Times New Roman"/>
                <a:cs typeface="Times New Roman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of</a:t>
            </a:r>
            <a:r>
              <a:rPr dirty="0" baseline="53240" sz="1800" spc="-202">
                <a:latin typeface="Symbol"/>
                <a:cs typeface="Symbol"/>
              </a:rPr>
              <a:t></a:t>
            </a:r>
            <a:r>
              <a:rPr dirty="0" baseline="53240" sz="1800" spc="-67">
                <a:latin typeface="Times New Roman"/>
                <a:cs typeface="Times New Roman"/>
              </a:rPr>
              <a:t> </a:t>
            </a:r>
            <a:r>
              <a:rPr dirty="0" sz="1800">
                <a:latin typeface="Trebuchet MS"/>
                <a:cs typeface="Trebuchet MS"/>
              </a:rPr>
              <a:t>5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customers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will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return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the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items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purchased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95650" y="1600326"/>
            <a:ext cx="3251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</a:t>
            </a:r>
            <a:r>
              <a:rPr dirty="0" sz="1200" spc="-170">
                <a:latin typeface="Times New Roman"/>
                <a:cs typeface="Times New Roman"/>
              </a:rPr>
              <a:t> </a:t>
            </a:r>
            <a:r>
              <a:rPr dirty="0" baseline="4629" sz="1800" spc="-37">
                <a:latin typeface="Times New Roman"/>
                <a:cs typeface="Times New Roman"/>
              </a:rPr>
              <a:t>20</a:t>
            </a:r>
            <a:r>
              <a:rPr dirty="0" sz="1200" spc="-25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72850" y="1700791"/>
            <a:ext cx="2752090" cy="32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75"/>
              </a:lnSpc>
              <a:spcBef>
                <a:spcPts val="100"/>
              </a:spcBef>
              <a:tabLst>
                <a:tab pos="975360" algn="l"/>
                <a:tab pos="2124710" algn="l"/>
              </a:tabLst>
            </a:pPr>
            <a:r>
              <a:rPr dirty="0" sz="1200" i="1">
                <a:latin typeface="Times New Roman"/>
                <a:cs typeface="Times New Roman"/>
              </a:rPr>
              <a:t>P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 spc="-18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X</a:t>
            </a:r>
            <a:r>
              <a:rPr dirty="0" sz="1200" spc="195" i="1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baseline="2314" sz="1800" spc="-75">
                <a:latin typeface="Symbol"/>
                <a:cs typeface="Symbol"/>
              </a:rPr>
              <a:t></a:t>
            </a:r>
            <a:r>
              <a:rPr dirty="0" baseline="2314" sz="1800">
                <a:latin typeface="Times New Roman"/>
                <a:cs typeface="Times New Roman"/>
              </a:rPr>
              <a:t>	</a:t>
            </a:r>
            <a:r>
              <a:rPr dirty="0" baseline="2314" sz="1800">
                <a:latin typeface="Symbol"/>
                <a:cs typeface="Symbol"/>
              </a:rPr>
              <a:t></a:t>
            </a:r>
            <a:r>
              <a:rPr dirty="0" baseline="2314" sz="1800" spc="-202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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(0.1)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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(0.9)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10">
                <a:latin typeface="Times New Roman"/>
                <a:cs typeface="Times New Roman"/>
              </a:rPr>
              <a:t> 0.03192</a:t>
            </a:r>
            <a:endParaRPr sz="1200">
              <a:latin typeface="Times New Roman"/>
              <a:cs typeface="Times New Roman"/>
            </a:endParaRPr>
          </a:p>
          <a:p>
            <a:pPr marL="806450">
              <a:lnSpc>
                <a:spcPts val="1175"/>
              </a:lnSpc>
            </a:pPr>
            <a:r>
              <a:rPr dirty="0" sz="1200" spc="-5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16228" y="2355517"/>
            <a:ext cx="933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36393" y="2462791"/>
            <a:ext cx="198818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9065" algn="l"/>
              </a:tabLst>
            </a:pPr>
            <a:r>
              <a:rPr dirty="0" baseline="2314" sz="1800">
                <a:latin typeface="Symbol"/>
                <a:cs typeface="Symbol"/>
              </a:rPr>
              <a:t></a:t>
            </a:r>
            <a:r>
              <a:rPr dirty="0" baseline="2314" sz="1800" spc="-179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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(0.1)</a:t>
            </a:r>
            <a:r>
              <a:rPr dirty="0" sz="1200" spc="195">
                <a:latin typeface="Times New Roman"/>
                <a:cs typeface="Times New Roman"/>
              </a:rPr>
              <a:t>  </a:t>
            </a:r>
            <a:r>
              <a:rPr dirty="0" sz="1200">
                <a:latin typeface="Symbol"/>
                <a:cs typeface="Symbol"/>
              </a:rPr>
              <a:t>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(0.9)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0.9887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83710" y="2362327"/>
            <a:ext cx="340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</a:t>
            </a:r>
            <a:r>
              <a:rPr dirty="0" sz="1200" spc="-140">
                <a:latin typeface="Times New Roman"/>
                <a:cs typeface="Times New Roman"/>
              </a:rPr>
              <a:t> </a:t>
            </a:r>
            <a:r>
              <a:rPr dirty="0" baseline="4629" sz="1800" spc="44">
                <a:latin typeface="Times New Roman"/>
                <a:cs typeface="Times New Roman"/>
              </a:rPr>
              <a:t>20</a:t>
            </a:r>
            <a:r>
              <a:rPr dirty="0" sz="1200" spc="3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37122" y="2615288"/>
            <a:ext cx="58674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809" algn="l"/>
              </a:tabLst>
            </a:pPr>
            <a:r>
              <a:rPr dirty="0" sz="1000" i="1">
                <a:latin typeface="Times New Roman"/>
                <a:cs typeface="Times New Roman"/>
              </a:rPr>
              <a:t>k</a:t>
            </a:r>
            <a:r>
              <a:rPr dirty="0" sz="1000" spc="-95" i="1">
                <a:latin typeface="Times New Roman"/>
                <a:cs typeface="Times New Roman"/>
              </a:rPr>
              <a:t> </a:t>
            </a:r>
            <a:r>
              <a:rPr dirty="0" sz="1000" spc="55">
                <a:latin typeface="Symbol"/>
                <a:cs typeface="Symbol"/>
              </a:rPr>
              <a:t></a:t>
            </a:r>
            <a:r>
              <a:rPr dirty="0" sz="1000" spc="55">
                <a:latin typeface="Times New Roman"/>
                <a:cs typeface="Times New Roman"/>
              </a:rPr>
              <a:t>0</a:t>
            </a:r>
            <a:r>
              <a:rPr dirty="0" sz="1000" spc="-9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Symbol"/>
                <a:cs typeface="Symbol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38812" y="2419897"/>
            <a:ext cx="8515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</a:tabLst>
            </a:pPr>
            <a:r>
              <a:rPr dirty="0" sz="1000" spc="-50" i="1">
                <a:latin typeface="Times New Roman"/>
                <a:cs typeface="Times New Roman"/>
              </a:rPr>
              <a:t>k</a:t>
            </a:r>
            <a:r>
              <a:rPr dirty="0" sz="1000" i="1">
                <a:latin typeface="Times New Roman"/>
                <a:cs typeface="Times New Roman"/>
              </a:rPr>
              <a:t>	</a:t>
            </a:r>
            <a:r>
              <a:rPr dirty="0" sz="1000" spc="35">
                <a:latin typeface="Times New Roman"/>
                <a:cs typeface="Times New Roman"/>
              </a:rPr>
              <a:t>20</a:t>
            </a:r>
            <a:r>
              <a:rPr dirty="0" sz="1000" spc="35">
                <a:latin typeface="Symbol"/>
                <a:cs typeface="Symbol"/>
              </a:rPr>
              <a:t></a:t>
            </a:r>
            <a:r>
              <a:rPr dirty="0" sz="1000" spc="35" i="1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674298" y="2473313"/>
            <a:ext cx="1186815" cy="314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35"/>
              </a:lnSpc>
              <a:spcBef>
                <a:spcPts val="100"/>
              </a:spcBef>
            </a:pPr>
            <a:r>
              <a:rPr dirty="0" baseline="4629" sz="1800" i="1">
                <a:latin typeface="Times New Roman"/>
                <a:cs typeface="Times New Roman"/>
              </a:rPr>
              <a:t>P</a:t>
            </a:r>
            <a:r>
              <a:rPr dirty="0" baseline="4629" sz="1800">
                <a:latin typeface="Times New Roman"/>
                <a:cs typeface="Times New Roman"/>
              </a:rPr>
              <a:t>(</a:t>
            </a:r>
            <a:r>
              <a:rPr dirty="0" baseline="4629" sz="1800" spc="-247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X</a:t>
            </a:r>
            <a:r>
              <a:rPr dirty="0" baseline="4629" sz="1800" spc="359" i="1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Symbol"/>
                <a:cs typeface="Symbol"/>
              </a:rPr>
              <a:t></a:t>
            </a:r>
            <a:r>
              <a:rPr dirty="0" baseline="4629" sz="1800" spc="15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5)</a:t>
            </a:r>
            <a:r>
              <a:rPr dirty="0" baseline="4629" sz="1800" spc="67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Symbol"/>
                <a:cs typeface="Symbol"/>
              </a:rPr>
              <a:t></a:t>
            </a:r>
            <a:r>
              <a:rPr dirty="0" baseline="4629" sz="1800" spc="172">
                <a:latin typeface="Times New Roman"/>
                <a:cs typeface="Times New Roman"/>
              </a:rPr>
              <a:t>  </a:t>
            </a:r>
            <a:r>
              <a:rPr dirty="0" sz="1200" spc="50">
                <a:latin typeface="Symbol"/>
                <a:cs typeface="Symbol"/>
              </a:rPr>
              <a:t>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baseline="4629" sz="1800" spc="-75">
                <a:latin typeface="Symbol"/>
                <a:cs typeface="Symbol"/>
              </a:rPr>
              <a:t></a:t>
            </a:r>
            <a:endParaRPr baseline="4629" sz="1800">
              <a:latin typeface="Symbol"/>
              <a:cs typeface="Symbol"/>
            </a:endParaRPr>
          </a:p>
          <a:p>
            <a:pPr marL="1101725">
              <a:lnSpc>
                <a:spcPts val="1135"/>
              </a:lnSpc>
            </a:pPr>
            <a:r>
              <a:rPr dirty="0" sz="1200" spc="-50" i="1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125737" y="3352515"/>
            <a:ext cx="939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06878" y="3459486"/>
            <a:ext cx="282702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419225" algn="l"/>
              </a:tabLst>
            </a:pPr>
            <a:r>
              <a:rPr dirty="0" baseline="2314" sz="1800" spc="-337">
                <a:latin typeface="Symbol"/>
                <a:cs typeface="Symbol"/>
              </a:rPr>
              <a:t></a:t>
            </a:r>
            <a:r>
              <a:rPr dirty="0" baseline="-20833" sz="1800" spc="-337">
                <a:latin typeface="Symbol"/>
                <a:cs typeface="Symbol"/>
              </a:rPr>
              <a:t></a:t>
            </a:r>
            <a:r>
              <a:rPr dirty="0" baseline="-20833" sz="1800" spc="-225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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(0.1)</a:t>
            </a:r>
            <a:r>
              <a:rPr dirty="0" sz="1200" spc="165">
                <a:latin typeface="Times New Roman"/>
                <a:cs typeface="Times New Roman"/>
              </a:rPr>
              <a:t>  </a:t>
            </a:r>
            <a:r>
              <a:rPr dirty="0" sz="1200">
                <a:latin typeface="Symbol"/>
                <a:cs typeface="Symbol"/>
              </a:rPr>
              <a:t></a:t>
            </a:r>
            <a:r>
              <a:rPr dirty="0" sz="1200" spc="-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(0.9)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95">
                <a:latin typeface="Times New Roman"/>
                <a:cs typeface="Times New Roman"/>
              </a:rPr>
              <a:t>1</a:t>
            </a:r>
            <a:r>
              <a:rPr dirty="0" sz="1200" spc="95">
                <a:latin typeface="Symbol"/>
                <a:cs typeface="Symbol"/>
              </a:rPr>
              <a:t>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0.9887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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0.0113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89007" y="3359022"/>
            <a:ext cx="3441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Symbol"/>
                <a:cs typeface="Symbol"/>
              </a:rPr>
              <a:t>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baseline="4629" sz="1800" spc="60">
                <a:latin typeface="Times New Roman"/>
                <a:cs typeface="Times New Roman"/>
              </a:rPr>
              <a:t>20</a:t>
            </a:r>
            <a:r>
              <a:rPr dirty="0" sz="1200" spc="4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49634" y="3611984"/>
            <a:ext cx="5835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dirty="0" sz="1000" i="1">
                <a:latin typeface="Times New Roman"/>
                <a:cs typeface="Times New Roman"/>
              </a:rPr>
              <a:t>k</a:t>
            </a:r>
            <a:r>
              <a:rPr dirty="0" sz="1000" spc="-80" i="1">
                <a:latin typeface="Times New Roman"/>
                <a:cs typeface="Times New Roman"/>
              </a:rPr>
              <a:t> </a:t>
            </a:r>
            <a:r>
              <a:rPr dirty="0" sz="1000">
                <a:latin typeface="Symbol"/>
                <a:cs typeface="Symbol"/>
              </a:rPr>
              <a:t></a:t>
            </a:r>
            <a:r>
              <a:rPr dirty="0" sz="1000">
                <a:latin typeface="Times New Roman"/>
                <a:cs typeface="Times New Roman"/>
              </a:rPr>
              <a:t>0</a:t>
            </a:r>
            <a:r>
              <a:rPr dirty="0" sz="1000" spc="-5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Symbol"/>
                <a:cs typeface="Symbol"/>
              </a:rPr>
              <a:t>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041671" y="3416592"/>
            <a:ext cx="8382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830" algn="l"/>
              </a:tabLst>
            </a:pPr>
            <a:r>
              <a:rPr dirty="0" sz="1000" spc="-50" i="1">
                <a:latin typeface="Times New Roman"/>
                <a:cs typeface="Times New Roman"/>
              </a:rPr>
              <a:t>k</a:t>
            </a:r>
            <a:r>
              <a:rPr dirty="0" sz="1000" i="1">
                <a:latin typeface="Times New Roman"/>
                <a:cs typeface="Times New Roman"/>
              </a:rPr>
              <a:t>	</a:t>
            </a:r>
            <a:r>
              <a:rPr dirty="0" sz="1000" spc="-20">
                <a:latin typeface="Times New Roman"/>
                <a:cs typeface="Times New Roman"/>
              </a:rPr>
              <a:t>20</a:t>
            </a:r>
            <a:r>
              <a:rPr dirty="0" sz="1000" spc="-20">
                <a:latin typeface="Symbol"/>
                <a:cs typeface="Symbol"/>
              </a:rPr>
              <a:t></a:t>
            </a:r>
            <a:r>
              <a:rPr dirty="0" sz="1000" spc="-20" i="1">
                <a:latin typeface="Times New Roman"/>
                <a:cs typeface="Times New Roman"/>
              </a:rPr>
              <a:t>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129555" y="3470009"/>
            <a:ext cx="23641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4629" sz="1800" i="1">
                <a:latin typeface="Times New Roman"/>
                <a:cs typeface="Times New Roman"/>
              </a:rPr>
              <a:t>P</a:t>
            </a:r>
            <a:r>
              <a:rPr dirty="0" baseline="4629" sz="1800">
                <a:latin typeface="Times New Roman"/>
                <a:cs typeface="Times New Roman"/>
              </a:rPr>
              <a:t>(</a:t>
            </a:r>
            <a:r>
              <a:rPr dirty="0" baseline="4629" sz="1800" spc="-240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X</a:t>
            </a:r>
            <a:r>
              <a:rPr dirty="0" baseline="4629" sz="1800" spc="359" i="1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Symbol"/>
                <a:cs typeface="Symbol"/>
              </a:rPr>
              <a:t></a:t>
            </a:r>
            <a:r>
              <a:rPr dirty="0" baseline="4629" sz="1800" spc="-5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5)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Symbol"/>
                <a:cs typeface="Symbol"/>
              </a:rPr>
              <a:t></a:t>
            </a:r>
            <a:r>
              <a:rPr dirty="0" baseline="4629" sz="1800" spc="-225">
                <a:latin typeface="Times New Roman"/>
                <a:cs typeface="Times New Roman"/>
              </a:rPr>
              <a:t> </a:t>
            </a:r>
            <a:r>
              <a:rPr dirty="0" baseline="4629" sz="1800" spc="142">
                <a:latin typeface="Times New Roman"/>
                <a:cs typeface="Times New Roman"/>
              </a:rPr>
              <a:t>1</a:t>
            </a:r>
            <a:r>
              <a:rPr dirty="0" baseline="4629" sz="1800" spc="142">
                <a:latin typeface="Symbol"/>
                <a:cs typeface="Symbol"/>
              </a:rPr>
              <a:t></a:t>
            </a:r>
            <a:r>
              <a:rPr dirty="0" baseline="4629" sz="1800" spc="7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P</a:t>
            </a:r>
            <a:r>
              <a:rPr dirty="0" baseline="4629" sz="1800">
                <a:latin typeface="Times New Roman"/>
                <a:cs typeface="Times New Roman"/>
              </a:rPr>
              <a:t>(</a:t>
            </a:r>
            <a:r>
              <a:rPr dirty="0" baseline="4629" sz="1800" spc="-232">
                <a:latin typeface="Times New Roman"/>
                <a:cs typeface="Times New Roman"/>
              </a:rPr>
              <a:t> </a:t>
            </a:r>
            <a:r>
              <a:rPr dirty="0" baseline="4629" sz="1800" i="1">
                <a:latin typeface="Times New Roman"/>
                <a:cs typeface="Times New Roman"/>
              </a:rPr>
              <a:t>X</a:t>
            </a:r>
            <a:r>
              <a:rPr dirty="0" baseline="4629" sz="1800" spc="322" i="1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Symbol"/>
                <a:cs typeface="Symbol"/>
              </a:rPr>
              <a:t></a:t>
            </a:r>
            <a:r>
              <a:rPr dirty="0" baseline="4629" sz="1800" spc="-52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Times New Roman"/>
                <a:cs typeface="Times New Roman"/>
              </a:rPr>
              <a:t>5)</a:t>
            </a:r>
            <a:r>
              <a:rPr dirty="0" baseline="4629" sz="1800" spc="30">
                <a:latin typeface="Times New Roman"/>
                <a:cs typeface="Times New Roman"/>
              </a:rPr>
              <a:t> </a:t>
            </a:r>
            <a:r>
              <a:rPr dirty="0" baseline="4629" sz="1800">
                <a:latin typeface="Symbol"/>
                <a:cs typeface="Symbol"/>
              </a:rPr>
              <a:t></a:t>
            </a:r>
            <a:r>
              <a:rPr dirty="0" baseline="4629" sz="1800" spc="-225">
                <a:latin typeface="Times New Roman"/>
                <a:cs typeface="Times New Roman"/>
              </a:rPr>
              <a:t> </a:t>
            </a:r>
            <a:r>
              <a:rPr dirty="0" baseline="4629" sz="1800" spc="142">
                <a:latin typeface="Times New Roman"/>
                <a:cs typeface="Times New Roman"/>
              </a:rPr>
              <a:t>1</a:t>
            </a:r>
            <a:r>
              <a:rPr dirty="0" baseline="4629" sz="1800" spc="142">
                <a:latin typeface="Symbol"/>
                <a:cs typeface="Symbol"/>
              </a:rPr>
              <a:t></a:t>
            </a:r>
            <a:r>
              <a:rPr dirty="0" baseline="4629" sz="1800" spc="637">
                <a:latin typeface="Times New Roman"/>
                <a:cs typeface="Times New Roman"/>
              </a:rPr>
              <a:t> </a:t>
            </a:r>
            <a:r>
              <a:rPr dirty="0" sz="1200" spc="65">
                <a:latin typeface="Symbol"/>
                <a:cs typeface="Symbol"/>
              </a:rPr>
              <a:t>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baseline="-16203" sz="1800" spc="-337">
                <a:latin typeface="Symbol"/>
                <a:cs typeface="Symbol"/>
              </a:rPr>
              <a:t></a:t>
            </a:r>
            <a:r>
              <a:rPr dirty="0" baseline="4629" sz="1800" spc="-337">
                <a:latin typeface="Symbol"/>
                <a:cs typeface="Symbol"/>
              </a:rPr>
              <a:t></a:t>
            </a:r>
            <a:r>
              <a:rPr dirty="0" baseline="4629" sz="1800" spc="-209">
                <a:latin typeface="Times New Roman"/>
                <a:cs typeface="Times New Roman"/>
              </a:rPr>
              <a:t> </a:t>
            </a:r>
            <a:r>
              <a:rPr dirty="0" baseline="-39351" sz="1800" spc="-75" i="1">
                <a:latin typeface="Times New Roman"/>
                <a:cs typeface="Times New Roman"/>
              </a:rPr>
              <a:t>k</a:t>
            </a:r>
            <a:endParaRPr baseline="-39351"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4939" y="365505"/>
            <a:ext cx="13665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45"/>
              <a:t>Solution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78022"/>
            <a:ext cx="8073390" cy="2419985"/>
          </a:xfrm>
          <a:prstGeom prst="rect">
            <a:avLst/>
          </a:prstGeom>
        </p:spPr>
        <p:txBody>
          <a:bodyPr wrap="square" lIns="0" tIns="2438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dirty="0" sz="2800" spc="140" b="1">
                <a:solidFill>
                  <a:srgbClr val="C00000"/>
                </a:solidFill>
                <a:latin typeface="Cambria"/>
                <a:cs typeface="Cambria"/>
              </a:rPr>
              <a:t>Poisson</a:t>
            </a:r>
            <a:r>
              <a:rPr dirty="0" sz="2800" spc="35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30" b="1">
                <a:solidFill>
                  <a:srgbClr val="C00000"/>
                </a:solidFill>
                <a:latin typeface="Cambria"/>
                <a:cs typeface="Cambria"/>
              </a:rPr>
              <a:t>Distribution</a:t>
            </a:r>
            <a:endParaRPr sz="2800">
              <a:latin typeface="Cambria"/>
              <a:cs typeface="Cambria"/>
            </a:endParaRPr>
          </a:p>
          <a:p>
            <a:pPr marL="355600" marR="1127125" indent="-3429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70">
                <a:latin typeface="Trebuchet MS"/>
                <a:cs typeface="Trebuchet MS"/>
              </a:rPr>
              <a:t>Poisson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used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when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we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have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find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the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number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events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mass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Poisson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given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3424808"/>
            <a:ext cx="7706995" cy="156083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55600" marR="98425" indent="-342900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14">
                <a:latin typeface="Trebuchet MS"/>
                <a:cs typeface="Trebuchet MS"/>
              </a:rPr>
              <a:t>where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C00000"/>
                </a:solidFill>
                <a:latin typeface="Symbol"/>
                <a:cs typeface="Symbol"/>
              </a:rPr>
              <a:t></a:t>
            </a:r>
            <a:r>
              <a:rPr dirty="0" sz="2400" spc="6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rate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occurrence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events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per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unit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55">
                <a:latin typeface="Trebuchet MS"/>
                <a:cs typeface="Trebuchet MS"/>
              </a:rPr>
              <a:t>measurement</a:t>
            </a: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30">
                <a:latin typeface="Trebuchet MS"/>
                <a:cs typeface="Trebuchet MS"/>
              </a:rPr>
              <a:t>Cumulative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Poisson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25">
                <a:latin typeface="Trebuchet MS"/>
                <a:cs typeface="Trebuchet MS"/>
              </a:rPr>
              <a:t> 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604325" y="2847906"/>
            <a:ext cx="908050" cy="0"/>
          </a:xfrm>
          <a:custGeom>
            <a:avLst/>
            <a:gdLst/>
            <a:ahLst/>
            <a:cxnLst/>
            <a:rect l="l" t="t" r="r" b="b"/>
            <a:pathLst>
              <a:path w="908050" h="0">
                <a:moveTo>
                  <a:pt x="0" y="0"/>
                </a:moveTo>
                <a:lnTo>
                  <a:pt x="908007" y="0"/>
                </a:lnTo>
              </a:path>
            </a:pathLst>
          </a:custGeom>
          <a:ln w="156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939584" y="2845483"/>
            <a:ext cx="27686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55" i="1">
                <a:latin typeface="Times New Roman"/>
                <a:cs typeface="Times New Roman"/>
              </a:rPr>
              <a:t>k</a:t>
            </a:r>
            <a:r>
              <a:rPr dirty="0" sz="2600" spc="-425" i="1">
                <a:latin typeface="Times New Roman"/>
                <a:cs typeface="Times New Roman"/>
              </a:rPr>
              <a:t> </a:t>
            </a:r>
            <a:r>
              <a:rPr dirty="0" sz="2600" spc="-60">
                <a:latin typeface="Times New Roman"/>
                <a:cs typeface="Times New Roman"/>
              </a:rPr>
              <a:t>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79676" y="2225766"/>
            <a:ext cx="91503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4572" sz="3900" spc="-37" i="1">
                <a:latin typeface="Times New Roman"/>
                <a:cs typeface="Times New Roman"/>
              </a:rPr>
              <a:t>e</a:t>
            </a:r>
            <a:r>
              <a:rPr dirty="0" sz="1500" spc="-25">
                <a:latin typeface="Symbol"/>
                <a:cs typeface="Symbol"/>
              </a:rPr>
              <a:t>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baseline="-24572" sz="3900" spc="-292">
                <a:latin typeface="Symbol"/>
                <a:cs typeface="Symbol"/>
              </a:rPr>
              <a:t></a:t>
            </a:r>
            <a:r>
              <a:rPr dirty="0" baseline="-24572" sz="3900" spc="-502">
                <a:latin typeface="Times New Roman"/>
                <a:cs typeface="Times New Roman"/>
              </a:rPr>
              <a:t> </a:t>
            </a:r>
            <a:r>
              <a:rPr dirty="0" baseline="-24572" sz="3900" spc="-37">
                <a:latin typeface="Symbol"/>
                <a:cs typeface="Symbol"/>
              </a:rPr>
              <a:t></a:t>
            </a:r>
            <a:r>
              <a:rPr dirty="0" sz="1500" spc="-25" i="1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51724" y="2584844"/>
            <a:ext cx="434276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297430" algn="l"/>
                <a:tab pos="2578735" algn="l"/>
                <a:tab pos="2883535" algn="l"/>
                <a:tab pos="3192780" algn="l"/>
              </a:tabLst>
            </a:pPr>
            <a:r>
              <a:rPr dirty="0" sz="2600" spc="-10" i="1">
                <a:latin typeface="Times New Roman"/>
                <a:cs typeface="Times New Roman"/>
              </a:rPr>
              <a:t>P</a:t>
            </a:r>
            <a:r>
              <a:rPr dirty="0" sz="2600" spc="-10">
                <a:latin typeface="Times New Roman"/>
                <a:cs typeface="Times New Roman"/>
              </a:rPr>
              <a:t>(</a:t>
            </a:r>
            <a:r>
              <a:rPr dirty="0" sz="2600" spc="-10" i="1">
                <a:latin typeface="Times New Roman"/>
                <a:cs typeface="Times New Roman"/>
              </a:rPr>
              <a:t>X</a:t>
            </a:r>
            <a:r>
              <a:rPr dirty="0" sz="2600" spc="-85" i="1">
                <a:latin typeface="Times New Roman"/>
                <a:cs typeface="Times New Roman"/>
              </a:rPr>
              <a:t> </a:t>
            </a:r>
            <a:r>
              <a:rPr dirty="0" sz="2600" spc="-190">
                <a:latin typeface="Symbol"/>
                <a:cs typeface="Symbol"/>
              </a:rPr>
              <a:t></a:t>
            </a:r>
            <a:r>
              <a:rPr dirty="0" sz="2600" spc="-160">
                <a:latin typeface="Times New Roman"/>
                <a:cs typeface="Times New Roman"/>
              </a:rPr>
              <a:t> </a:t>
            </a:r>
            <a:r>
              <a:rPr dirty="0" sz="2600" spc="-45" i="1">
                <a:latin typeface="Times New Roman"/>
                <a:cs typeface="Times New Roman"/>
              </a:rPr>
              <a:t>k</a:t>
            </a:r>
            <a:r>
              <a:rPr dirty="0" sz="2600" spc="-45">
                <a:latin typeface="Times New Roman"/>
                <a:cs typeface="Times New Roman"/>
              </a:rPr>
              <a:t>)</a:t>
            </a:r>
            <a:r>
              <a:rPr dirty="0" sz="2600" spc="-155">
                <a:latin typeface="Times New Roman"/>
                <a:cs typeface="Times New Roman"/>
              </a:rPr>
              <a:t> </a:t>
            </a:r>
            <a:r>
              <a:rPr dirty="0" sz="2600" spc="-50">
                <a:latin typeface="Symbol"/>
                <a:cs typeface="Symbol"/>
              </a:rPr>
              <a:t>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0">
                <a:latin typeface="Times New Roman"/>
                <a:cs typeface="Times New Roman"/>
              </a:rPr>
              <a:t>,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50" i="1">
                <a:latin typeface="Times New Roman"/>
                <a:cs typeface="Times New Roman"/>
              </a:rPr>
              <a:t>k</a:t>
            </a:r>
            <a:r>
              <a:rPr dirty="0" sz="2600" i="1">
                <a:latin typeface="Times New Roman"/>
                <a:cs typeface="Times New Roman"/>
              </a:rPr>
              <a:t>	</a:t>
            </a:r>
            <a:r>
              <a:rPr dirty="0" sz="2600" spc="-50">
                <a:latin typeface="Symbol"/>
                <a:cs typeface="Symbol"/>
              </a:rPr>
              <a:t>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00">
                <a:latin typeface="Times New Roman"/>
                <a:cs typeface="Times New Roman"/>
              </a:rPr>
              <a:t>0,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254">
                <a:latin typeface="Times New Roman"/>
                <a:cs typeface="Times New Roman"/>
              </a:rPr>
              <a:t>1,</a:t>
            </a:r>
            <a:r>
              <a:rPr dirty="0" sz="2600" spc="160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2,</a:t>
            </a:r>
            <a:r>
              <a:rPr dirty="0" sz="2600" spc="50">
                <a:latin typeface="Times New Roman"/>
                <a:cs typeface="Times New Roman"/>
              </a:rPr>
              <a:t> </a:t>
            </a:r>
            <a:r>
              <a:rPr dirty="0" sz="2600" spc="-55">
                <a:latin typeface="Times New Roman"/>
                <a:cs typeface="Times New Roman"/>
              </a:rPr>
              <a:t>...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108255" y="5394915"/>
            <a:ext cx="1368425" cy="0"/>
          </a:xfrm>
          <a:custGeom>
            <a:avLst/>
            <a:gdLst/>
            <a:ahLst/>
            <a:cxnLst/>
            <a:rect l="l" t="t" r="r" b="b"/>
            <a:pathLst>
              <a:path w="1368425" h="0">
                <a:moveTo>
                  <a:pt x="0" y="0"/>
                </a:moveTo>
                <a:lnTo>
                  <a:pt x="1368116" y="0"/>
                </a:lnTo>
              </a:path>
            </a:pathLst>
          </a:custGeom>
          <a:ln w="171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619238" y="5392730"/>
            <a:ext cx="403225" cy="460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225" i="1">
                <a:latin typeface="Times New Roman"/>
                <a:cs typeface="Times New Roman"/>
              </a:rPr>
              <a:t>k</a:t>
            </a:r>
            <a:r>
              <a:rPr dirty="0" sz="2850" spc="-360" i="1">
                <a:latin typeface="Times New Roman"/>
                <a:cs typeface="Times New Roman"/>
              </a:rPr>
              <a:t> </a:t>
            </a:r>
            <a:r>
              <a:rPr dirty="0" sz="2850" spc="120">
                <a:latin typeface="Times New Roman"/>
                <a:cs typeface="Times New Roman"/>
              </a:rPr>
              <a:t>!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744824" y="4897882"/>
            <a:ext cx="13525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75" i="1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090436" y="4719750"/>
            <a:ext cx="1337945" cy="460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5341" sz="4275" spc="375" i="1">
                <a:latin typeface="Times New Roman"/>
                <a:cs typeface="Times New Roman"/>
              </a:rPr>
              <a:t>e</a:t>
            </a:r>
            <a:r>
              <a:rPr dirty="0" sz="1650" spc="250">
                <a:latin typeface="Symbol"/>
                <a:cs typeface="Symbol"/>
              </a:rPr>
              <a:t></a:t>
            </a:r>
            <a:r>
              <a:rPr dirty="0" sz="1650" spc="475">
                <a:latin typeface="Times New Roman"/>
                <a:cs typeface="Times New Roman"/>
              </a:rPr>
              <a:t> </a:t>
            </a:r>
            <a:r>
              <a:rPr dirty="0" baseline="-25341" sz="4275" spc="419">
                <a:latin typeface="Symbol"/>
                <a:cs typeface="Symbol"/>
              </a:rPr>
              <a:t></a:t>
            </a:r>
            <a:r>
              <a:rPr dirty="0" baseline="-25341" sz="4275" spc="-322">
                <a:latin typeface="Times New Roman"/>
                <a:cs typeface="Times New Roman"/>
              </a:rPr>
              <a:t> </a:t>
            </a:r>
            <a:r>
              <a:rPr dirty="0" baseline="-25341" sz="4275" spc="367">
                <a:latin typeface="Symbol"/>
                <a:cs typeface="Symbol"/>
              </a:rPr>
              <a:t></a:t>
            </a:r>
            <a:r>
              <a:rPr dirty="0" sz="1650" spc="245" i="1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01558" y="4871887"/>
            <a:ext cx="2490470" cy="10083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885825" algn="l"/>
              </a:tabLst>
            </a:pPr>
            <a:r>
              <a:rPr dirty="0" sz="2850" spc="170" i="1">
                <a:latin typeface="Times New Roman"/>
                <a:cs typeface="Times New Roman"/>
              </a:rPr>
              <a:t>P</a:t>
            </a:r>
            <a:r>
              <a:rPr dirty="0" sz="2850" spc="170">
                <a:latin typeface="Times New Roman"/>
                <a:cs typeface="Times New Roman"/>
              </a:rPr>
              <a:t>[</a:t>
            </a:r>
            <a:r>
              <a:rPr dirty="0" sz="2850" spc="-385">
                <a:latin typeface="Times New Roman"/>
                <a:cs typeface="Times New Roman"/>
              </a:rPr>
              <a:t> </a:t>
            </a:r>
            <a:r>
              <a:rPr dirty="0" sz="2850" spc="260" i="1">
                <a:latin typeface="Times New Roman"/>
                <a:cs typeface="Times New Roman"/>
              </a:rPr>
              <a:t>X</a:t>
            </a:r>
            <a:r>
              <a:rPr dirty="0" sz="2850" i="1">
                <a:latin typeface="Times New Roman"/>
                <a:cs typeface="Times New Roman"/>
              </a:rPr>
              <a:t>	</a:t>
            </a:r>
            <a:r>
              <a:rPr dirty="0" sz="2850" spc="280">
                <a:latin typeface="Symbol"/>
                <a:cs typeface="Symbol"/>
              </a:rPr>
              <a:t></a:t>
            </a:r>
            <a:r>
              <a:rPr dirty="0" sz="2850" spc="45">
                <a:latin typeface="Times New Roman"/>
                <a:cs typeface="Times New Roman"/>
              </a:rPr>
              <a:t> </a:t>
            </a:r>
            <a:r>
              <a:rPr dirty="0" sz="2850" spc="335" i="1">
                <a:latin typeface="Times New Roman"/>
                <a:cs typeface="Times New Roman"/>
              </a:rPr>
              <a:t>k</a:t>
            </a:r>
            <a:r>
              <a:rPr dirty="0" sz="2850" spc="335">
                <a:latin typeface="Times New Roman"/>
                <a:cs typeface="Times New Roman"/>
              </a:rPr>
              <a:t>]</a:t>
            </a:r>
            <a:r>
              <a:rPr dirty="0" sz="2850" spc="-85">
                <a:latin typeface="Times New Roman"/>
                <a:cs typeface="Times New Roman"/>
              </a:rPr>
              <a:t> </a:t>
            </a:r>
            <a:r>
              <a:rPr dirty="0" sz="2850" spc="280">
                <a:latin typeface="Symbol"/>
                <a:cs typeface="Symbol"/>
              </a:rPr>
              <a:t></a:t>
            </a:r>
            <a:r>
              <a:rPr dirty="0" sz="2850" spc="35">
                <a:latin typeface="Times New Roman"/>
                <a:cs typeface="Times New Roman"/>
              </a:rPr>
              <a:t> </a:t>
            </a:r>
            <a:r>
              <a:rPr dirty="0" baseline="-8496" sz="6375" spc="780">
                <a:latin typeface="Symbol"/>
                <a:cs typeface="Symbol"/>
              </a:rPr>
              <a:t></a:t>
            </a:r>
            <a:endParaRPr baseline="-8496" sz="6375">
              <a:latin typeface="Symbol"/>
              <a:cs typeface="Symbol"/>
            </a:endParaRPr>
          </a:p>
          <a:p>
            <a:pPr algn="r" marR="82550">
              <a:lnSpc>
                <a:spcPct val="100000"/>
              </a:lnSpc>
              <a:spcBef>
                <a:spcPts val="175"/>
              </a:spcBef>
            </a:pPr>
            <a:r>
              <a:rPr dirty="0" sz="1650" spc="70" i="1">
                <a:latin typeface="Times New Roman"/>
                <a:cs typeface="Times New Roman"/>
              </a:rPr>
              <a:t>i</a:t>
            </a:r>
            <a:r>
              <a:rPr dirty="0" sz="1650" spc="-240" i="1">
                <a:latin typeface="Times New Roman"/>
                <a:cs typeface="Times New Roman"/>
              </a:rPr>
              <a:t> </a:t>
            </a:r>
            <a:r>
              <a:rPr dirty="0" sz="1650" spc="180">
                <a:latin typeface="Symbol"/>
                <a:cs typeface="Symbol"/>
              </a:rPr>
              <a:t></a:t>
            </a:r>
            <a:r>
              <a:rPr dirty="0" sz="1650" spc="18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9" name="object 9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352" rIns="0" bIns="0" rtlCol="0" vert="horz">
            <a:spAutoFit/>
          </a:bodyPr>
          <a:lstStyle/>
          <a:p>
            <a:pPr marL="247904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Random</a:t>
            </a:r>
            <a:r>
              <a:rPr dirty="0" spc="-50">
                <a:latin typeface="Calibri"/>
                <a:cs typeface="Calibri"/>
              </a:rPr>
              <a:t> </a:t>
            </a:r>
            <a:r>
              <a:rPr dirty="0" spc="-10">
                <a:latin typeface="Calibri"/>
                <a:cs typeface="Calibri"/>
              </a:rPr>
              <a:t>Experiment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383540" y="1461592"/>
            <a:ext cx="8378190" cy="3593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1732914" algn="l"/>
                <a:tab pos="3535045" algn="l"/>
                <a:tab pos="3999865" algn="l"/>
                <a:tab pos="4573270" algn="l"/>
                <a:tab pos="6374130" algn="l"/>
                <a:tab pos="6878955" algn="l"/>
                <a:tab pos="7929245" algn="l"/>
              </a:tabLst>
            </a:pPr>
            <a:r>
              <a:rPr dirty="0" sz="2600" spc="-10">
                <a:latin typeface="Trebuchet MS"/>
                <a:cs typeface="Trebuchet MS"/>
              </a:rPr>
              <a:t>Random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experiment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is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an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experiment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5">
                <a:latin typeface="Trebuchet MS"/>
                <a:cs typeface="Trebuchet MS"/>
              </a:rPr>
              <a:t>in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which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65">
                <a:latin typeface="Trebuchet MS"/>
                <a:cs typeface="Trebuchet MS"/>
              </a:rPr>
              <a:t>the </a:t>
            </a:r>
            <a:r>
              <a:rPr dirty="0" sz="2600" spc="-110">
                <a:latin typeface="Trebuchet MS"/>
                <a:cs typeface="Trebuchet MS"/>
              </a:rPr>
              <a:t>outcome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is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85">
                <a:latin typeface="Trebuchet MS"/>
                <a:cs typeface="Trebuchet MS"/>
              </a:rPr>
              <a:t>not</a:t>
            </a:r>
            <a:r>
              <a:rPr dirty="0" sz="2600" spc="-90">
                <a:latin typeface="Trebuchet MS"/>
                <a:cs typeface="Trebuchet MS"/>
              </a:rPr>
              <a:t> </a:t>
            </a:r>
            <a:r>
              <a:rPr dirty="0" sz="2600" spc="-70">
                <a:latin typeface="Trebuchet MS"/>
                <a:cs typeface="Trebuchet MS"/>
              </a:rPr>
              <a:t>known</a:t>
            </a:r>
            <a:r>
              <a:rPr dirty="0" sz="2600" spc="-85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with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80">
                <a:latin typeface="Trebuchet MS"/>
                <a:cs typeface="Trebuchet MS"/>
              </a:rPr>
              <a:t>certainty.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0"/>
              </a:spcBef>
              <a:buFont typeface="Arial MT"/>
              <a:buChar char="•"/>
            </a:pPr>
            <a:endParaRPr sz="26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  <a:tab pos="1841500" algn="l"/>
                <a:tab pos="2999740" algn="l"/>
                <a:tab pos="4019550" algn="l"/>
                <a:tab pos="4857750" algn="l"/>
                <a:tab pos="5614035" algn="l"/>
                <a:tab pos="6825615" algn="l"/>
              </a:tabLst>
            </a:pPr>
            <a:r>
              <a:rPr dirty="0" sz="2600" spc="-15">
                <a:latin typeface="Trebuchet MS"/>
                <a:cs typeface="Trebuchet MS"/>
              </a:rPr>
              <a:t>Predictive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analysis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mainly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deals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20">
                <a:latin typeface="Trebuchet MS"/>
                <a:cs typeface="Trebuchet MS"/>
              </a:rPr>
              <a:t>with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0">
                <a:latin typeface="Trebuchet MS"/>
                <a:cs typeface="Trebuchet MS"/>
              </a:rPr>
              <a:t>random</a:t>
            </a:r>
            <a:r>
              <a:rPr dirty="0" sz="2600">
                <a:latin typeface="Trebuchet MS"/>
                <a:cs typeface="Trebuchet MS"/>
              </a:rPr>
              <a:t>	</a:t>
            </a:r>
            <a:r>
              <a:rPr dirty="0" sz="2600" spc="-135">
                <a:latin typeface="Trebuchet MS"/>
                <a:cs typeface="Trebuchet MS"/>
              </a:rPr>
              <a:t>experiment </a:t>
            </a:r>
            <a:r>
              <a:rPr dirty="0" sz="2600" spc="-25">
                <a:latin typeface="Trebuchet MS"/>
                <a:cs typeface="Trebuchet MS"/>
              </a:rPr>
              <a:t>like:</a:t>
            </a:r>
            <a:endParaRPr sz="26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600" spc="-155">
                <a:latin typeface="Trebuchet MS"/>
                <a:cs typeface="Trebuchet MS"/>
              </a:rPr>
              <a:t>Predicting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35">
                <a:latin typeface="Trebuchet MS"/>
                <a:cs typeface="Trebuchet MS"/>
              </a:rPr>
              <a:t>quarterly</a:t>
            </a:r>
            <a:r>
              <a:rPr dirty="0" sz="2600" spc="-40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revenue</a:t>
            </a:r>
            <a:r>
              <a:rPr dirty="0" sz="2600" spc="-50">
                <a:latin typeface="Trebuchet MS"/>
                <a:cs typeface="Trebuchet MS"/>
              </a:rPr>
              <a:t> </a:t>
            </a:r>
            <a:r>
              <a:rPr dirty="0" sz="2600" spc="-150">
                <a:latin typeface="Trebuchet MS"/>
                <a:cs typeface="Trebuchet MS"/>
              </a:rPr>
              <a:t>of</a:t>
            </a:r>
            <a:r>
              <a:rPr dirty="0" sz="2600" spc="-10">
                <a:latin typeface="Trebuchet MS"/>
                <a:cs typeface="Trebuchet MS"/>
              </a:rPr>
              <a:t> </a:t>
            </a:r>
            <a:r>
              <a:rPr dirty="0" sz="2600" spc="-204">
                <a:latin typeface="Trebuchet MS"/>
                <a:cs typeface="Trebuchet MS"/>
              </a:rPr>
              <a:t>an</a:t>
            </a:r>
            <a:r>
              <a:rPr dirty="0" sz="2600" spc="-30">
                <a:latin typeface="Trebuchet MS"/>
                <a:cs typeface="Trebuchet MS"/>
              </a:rPr>
              <a:t> </a:t>
            </a:r>
            <a:r>
              <a:rPr dirty="0" sz="2600" spc="-35">
                <a:latin typeface="Trebuchet MS"/>
                <a:cs typeface="Trebuchet MS"/>
              </a:rPr>
              <a:t>organization</a:t>
            </a:r>
            <a:endParaRPr sz="26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600" spc="-35">
                <a:latin typeface="Trebuchet MS"/>
                <a:cs typeface="Trebuchet MS"/>
              </a:rPr>
              <a:t>Customer</a:t>
            </a:r>
            <a:r>
              <a:rPr dirty="0" sz="2600" spc="-140">
                <a:latin typeface="Trebuchet MS"/>
                <a:cs typeface="Trebuchet MS"/>
              </a:rPr>
              <a:t> </a:t>
            </a:r>
            <a:r>
              <a:rPr dirty="0" sz="2600" spc="-10">
                <a:latin typeface="Trebuchet MS"/>
                <a:cs typeface="Trebuchet MS"/>
              </a:rPr>
              <a:t>churn</a:t>
            </a:r>
            <a:endParaRPr sz="2600">
              <a:latin typeface="Trebuchet MS"/>
              <a:cs typeface="Trebuchet MS"/>
            </a:endParaRPr>
          </a:p>
          <a:p>
            <a:pPr lvl="1" marL="756285" indent="-286385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600" spc="-85">
                <a:latin typeface="Trebuchet MS"/>
                <a:cs typeface="Trebuchet MS"/>
              </a:rPr>
              <a:t>Demand</a:t>
            </a:r>
            <a:r>
              <a:rPr dirty="0" sz="2600" spc="-80">
                <a:latin typeface="Trebuchet MS"/>
                <a:cs typeface="Trebuchet MS"/>
              </a:rPr>
              <a:t> </a:t>
            </a:r>
            <a:r>
              <a:rPr dirty="0" sz="2600" spc="-90">
                <a:latin typeface="Trebuchet MS"/>
                <a:cs typeface="Trebuchet MS"/>
              </a:rPr>
              <a:t>for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60">
                <a:latin typeface="Trebuchet MS"/>
                <a:cs typeface="Trebuchet MS"/>
              </a:rPr>
              <a:t>a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110">
                <a:latin typeface="Trebuchet MS"/>
                <a:cs typeface="Trebuchet MS"/>
              </a:rPr>
              <a:t>product</a:t>
            </a:r>
            <a:r>
              <a:rPr dirty="0" sz="2600" spc="-95">
                <a:latin typeface="Trebuchet MS"/>
                <a:cs typeface="Trebuchet MS"/>
              </a:rPr>
              <a:t> </a:t>
            </a:r>
            <a:r>
              <a:rPr dirty="0" sz="2600" spc="-220">
                <a:latin typeface="Trebuchet MS"/>
                <a:cs typeface="Trebuchet MS"/>
              </a:rPr>
              <a:t>at</a:t>
            </a:r>
            <a:r>
              <a:rPr dirty="0" sz="2600" spc="-65">
                <a:latin typeface="Trebuchet MS"/>
                <a:cs typeface="Trebuchet MS"/>
              </a:rPr>
              <a:t> </a:t>
            </a:r>
            <a:r>
              <a:rPr dirty="0" sz="2600" spc="-160">
                <a:latin typeface="Trebuchet MS"/>
                <a:cs typeface="Trebuchet MS"/>
              </a:rPr>
              <a:t>future</a:t>
            </a:r>
            <a:r>
              <a:rPr dirty="0" sz="2600" spc="-75">
                <a:latin typeface="Trebuchet MS"/>
                <a:cs typeface="Trebuchet MS"/>
              </a:rPr>
              <a:t> </a:t>
            </a:r>
            <a:r>
              <a:rPr dirty="0" sz="2600" spc="-180">
                <a:latin typeface="Trebuchet MS"/>
                <a:cs typeface="Trebuchet MS"/>
              </a:rPr>
              <a:t>time</a:t>
            </a:r>
            <a:r>
              <a:rPr dirty="0" sz="2600" spc="-60">
                <a:latin typeface="Trebuchet MS"/>
                <a:cs typeface="Trebuchet MS"/>
              </a:rPr>
              <a:t> </a:t>
            </a:r>
            <a:r>
              <a:rPr dirty="0" sz="2600" spc="-95">
                <a:latin typeface="Trebuchet MS"/>
                <a:cs typeface="Trebuchet MS"/>
              </a:rPr>
              <a:t>period</a:t>
            </a:r>
            <a:r>
              <a:rPr dirty="0" sz="2600" spc="-55">
                <a:latin typeface="Trebuchet MS"/>
                <a:cs typeface="Trebuchet MS"/>
              </a:rPr>
              <a:t> </a:t>
            </a:r>
            <a:r>
              <a:rPr dirty="0" sz="2600" spc="-20">
                <a:latin typeface="Trebuchet MS"/>
                <a:cs typeface="Trebuchet MS"/>
              </a:rPr>
              <a:t>etc.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702309"/>
            <a:ext cx="71113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mean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variance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B01117"/>
                </a:solidFill>
                <a:latin typeface="Calibri"/>
                <a:cs typeface="Calibri"/>
              </a:rPr>
              <a:t>Poisson</a:t>
            </a:r>
            <a:r>
              <a:rPr dirty="0" sz="2000" spc="-45">
                <a:solidFill>
                  <a:srgbClr val="B0111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B01117"/>
                </a:solidFill>
                <a:latin typeface="Calibri"/>
                <a:cs typeface="Calibri"/>
              </a:rPr>
              <a:t>random</a:t>
            </a:r>
            <a:r>
              <a:rPr dirty="0" sz="2000" spc="-65">
                <a:solidFill>
                  <a:srgbClr val="B01117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B01117"/>
                </a:solidFill>
                <a:latin typeface="Calibri"/>
                <a:cs typeface="Calibri"/>
              </a:rPr>
              <a:t>variable</a:t>
            </a:r>
            <a:r>
              <a:rPr dirty="0" sz="2000" spc="-35">
                <a:solidFill>
                  <a:srgbClr val="B01117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0594" y="1068070"/>
            <a:ext cx="4146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72899" y="707909"/>
            <a:ext cx="92900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85" i="1">
                <a:latin typeface="Times New Roman"/>
                <a:cs typeface="Times New Roman"/>
              </a:rPr>
              <a:t>E</a:t>
            </a:r>
            <a:r>
              <a:rPr dirty="0" sz="1800" spc="85">
                <a:latin typeface="Times New Roman"/>
                <a:cs typeface="Times New Roman"/>
              </a:rPr>
              <a:t>(</a:t>
            </a:r>
            <a:r>
              <a:rPr dirty="0" sz="1800" spc="-25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sz="1800" spc="-1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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79009" y="1093401"/>
            <a:ext cx="97726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-25">
                <a:latin typeface="Times New Roman"/>
                <a:cs typeface="Times New Roman"/>
              </a:rPr>
              <a:t>Var(</a:t>
            </a:r>
            <a:r>
              <a:rPr dirty="0" sz="1600" spc="-260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X</a:t>
            </a:r>
            <a:r>
              <a:rPr dirty="0" sz="1600" spc="-16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)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110">
                <a:latin typeface="Symbol"/>
                <a:cs typeface="Symbol"/>
              </a:rPr>
              <a:t>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802635"/>
            <a:ext cx="4114800" cy="275996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2802635"/>
            <a:ext cx="4038600" cy="275996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64540" y="1756663"/>
            <a:ext cx="3190240" cy="5143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  <a:tabLst>
                <a:tab pos="2508250" algn="l"/>
              </a:tabLst>
            </a:pP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Probability</a:t>
            </a:r>
            <a:r>
              <a:rPr dirty="0" sz="1600" spc="-3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mass</a:t>
            </a:r>
            <a:r>
              <a:rPr dirty="0" sz="1600" spc="-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C00000"/>
                </a:solidFill>
                <a:latin typeface="Trebuchet MS"/>
                <a:cs typeface="Trebuchet MS"/>
              </a:rPr>
              <a:t>function</a:t>
            </a:r>
            <a:r>
              <a:rPr dirty="0" sz="1600" spc="-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1600" spc="-4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spc="-50" b="1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Poisson</a:t>
            </a:r>
            <a:r>
              <a:rPr dirty="0" sz="1600" spc="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random</a:t>
            </a:r>
            <a:r>
              <a:rPr dirty="0" sz="1600" spc="6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C00000"/>
                </a:solidFill>
                <a:latin typeface="Trebuchet MS"/>
                <a:cs typeface="Trebuchet MS"/>
              </a:rPr>
              <a:t>variable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	(</a:t>
            </a:r>
            <a:r>
              <a:rPr dirty="0" sz="1600">
                <a:solidFill>
                  <a:srgbClr val="C00000"/>
                </a:solidFill>
                <a:latin typeface="Symbol"/>
                <a:cs typeface="Symbol"/>
              </a:rPr>
              <a:t></a:t>
            </a:r>
            <a:r>
              <a:rPr dirty="0" sz="1600" spc="5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dirty="0" sz="1600" spc="-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spc="-80" b="1">
                <a:solidFill>
                  <a:srgbClr val="C00000"/>
                </a:solidFill>
                <a:latin typeface="Trebuchet MS"/>
                <a:cs typeface="Trebuchet MS"/>
              </a:rPr>
              <a:t>4).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230748" y="1756663"/>
            <a:ext cx="3362960" cy="51625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ts val="1930"/>
              </a:lnSpc>
              <a:spcBef>
                <a:spcPts val="150"/>
              </a:spcBef>
            </a:pP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Cumulative</a:t>
            </a:r>
            <a:r>
              <a:rPr dirty="0" sz="1600" spc="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C00000"/>
                </a:solidFill>
                <a:latin typeface="Trebuchet MS"/>
                <a:cs typeface="Trebuchet MS"/>
              </a:rPr>
              <a:t>distribution</a:t>
            </a:r>
            <a:r>
              <a:rPr dirty="0" sz="1600" spc="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C00000"/>
                </a:solidFill>
                <a:latin typeface="Trebuchet MS"/>
                <a:cs typeface="Trebuchet MS"/>
              </a:rPr>
              <a:t>function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spc="-25" b="1">
                <a:solidFill>
                  <a:srgbClr val="C00000"/>
                </a:solidFill>
                <a:latin typeface="Trebuchet MS"/>
                <a:cs typeface="Trebuchet MS"/>
              </a:rPr>
              <a:t>of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1600" spc="-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Poisson</a:t>
            </a:r>
            <a:r>
              <a:rPr dirty="0" sz="1600" spc="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random</a:t>
            </a:r>
            <a:r>
              <a:rPr dirty="0" sz="1600" spc="-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C00000"/>
                </a:solidFill>
                <a:latin typeface="Trebuchet MS"/>
                <a:cs typeface="Trebuchet MS"/>
              </a:rPr>
              <a:t>variable</a:t>
            </a:r>
            <a:r>
              <a:rPr dirty="0" sz="1600" spc="-1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(</a:t>
            </a:r>
            <a:r>
              <a:rPr dirty="0" sz="1650">
                <a:solidFill>
                  <a:srgbClr val="C00000"/>
                </a:solidFill>
                <a:latin typeface="Symbol"/>
                <a:cs typeface="Symbol"/>
              </a:rPr>
              <a:t></a:t>
            </a:r>
            <a:r>
              <a:rPr dirty="0" sz="1650" spc="5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C00000"/>
                </a:solidFill>
                <a:latin typeface="Trebuchet MS"/>
                <a:cs typeface="Trebuchet MS"/>
              </a:rPr>
              <a:t>= </a:t>
            </a:r>
            <a:r>
              <a:rPr dirty="0" sz="1600" spc="-25" b="1">
                <a:solidFill>
                  <a:srgbClr val="C00000"/>
                </a:solidFill>
                <a:latin typeface="Trebuchet MS"/>
                <a:cs typeface="Trebuchet MS"/>
              </a:rPr>
              <a:t>4).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90158" y="3940197"/>
            <a:ext cx="1275080" cy="0"/>
          </a:xfrm>
          <a:custGeom>
            <a:avLst/>
            <a:gdLst/>
            <a:ahLst/>
            <a:cxnLst/>
            <a:rect l="l" t="t" r="r" b="b"/>
            <a:pathLst>
              <a:path w="1275079" h="0">
                <a:moveTo>
                  <a:pt x="0" y="0"/>
                </a:moveTo>
                <a:lnTo>
                  <a:pt x="1274849" y="0"/>
                </a:lnTo>
              </a:path>
            </a:pathLst>
          </a:custGeom>
          <a:ln w="108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31403" y="3931927"/>
            <a:ext cx="435609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130">
                <a:latin typeface="Times New Roman"/>
                <a:cs typeface="Times New Roman"/>
              </a:rPr>
              <a:t>20!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3240" y="181099"/>
            <a:ext cx="7963534" cy="361124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90"/>
              </a:spcBef>
            </a:pPr>
            <a:r>
              <a:rPr dirty="0" sz="2400" spc="145" b="1">
                <a:solidFill>
                  <a:srgbClr val="C00000"/>
                </a:solidFill>
                <a:latin typeface="Cambria"/>
                <a:cs typeface="Cambria"/>
              </a:rPr>
              <a:t>Example</a:t>
            </a:r>
            <a:endParaRPr sz="2400">
              <a:latin typeface="Cambria"/>
              <a:cs typeface="Cambria"/>
            </a:endParaRPr>
          </a:p>
          <a:p>
            <a:pPr marL="25400" marR="17780">
              <a:lnSpc>
                <a:spcPct val="100000"/>
              </a:lnSpc>
              <a:spcBef>
                <a:spcPts val="750"/>
              </a:spcBef>
            </a:pPr>
            <a:r>
              <a:rPr dirty="0" sz="2000" spc="95">
                <a:latin typeface="Trebuchet MS"/>
                <a:cs typeface="Trebuchet MS"/>
              </a:rPr>
              <a:t>On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70">
                <a:latin typeface="Trebuchet MS"/>
                <a:cs typeface="Trebuchet MS"/>
              </a:rPr>
              <a:t>average,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about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20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customers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per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80">
                <a:latin typeface="Trebuchet MS"/>
                <a:cs typeface="Trebuchet MS"/>
              </a:rPr>
              <a:t>day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cancel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their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order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placed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at</a:t>
            </a:r>
            <a:r>
              <a:rPr dirty="0" sz="2000" spc="-45">
                <a:latin typeface="Trebuchet MS"/>
                <a:cs typeface="Trebuchet MS"/>
              </a:rPr>
              <a:t> Fashion </a:t>
            </a:r>
            <a:r>
              <a:rPr dirty="0" sz="2000" spc="-105">
                <a:latin typeface="Trebuchet MS"/>
                <a:cs typeface="Trebuchet MS"/>
              </a:rPr>
              <a:t>Trends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Online.</a:t>
            </a:r>
            <a:r>
              <a:rPr dirty="0" sz="2000" spc="28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Calculate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probability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number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cancellations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on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80">
                <a:latin typeface="Trebuchet MS"/>
                <a:cs typeface="Trebuchet MS"/>
              </a:rPr>
              <a:t>day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exactly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20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probability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maximum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number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 </a:t>
            </a:r>
            <a:r>
              <a:rPr dirty="0" sz="2000" spc="-125">
                <a:latin typeface="Trebuchet MS"/>
                <a:cs typeface="Trebuchet MS"/>
              </a:rPr>
              <a:t>cancellations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25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20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</a:pPr>
            <a:r>
              <a:rPr dirty="0" sz="2800" spc="-10" b="1">
                <a:solidFill>
                  <a:srgbClr val="C00000"/>
                </a:solidFill>
                <a:latin typeface="Trebuchet MS"/>
                <a:cs typeface="Trebuchet MS"/>
              </a:rPr>
              <a:t>Solution</a:t>
            </a:r>
            <a:endParaRPr sz="2800">
              <a:latin typeface="Trebuchet MS"/>
              <a:cs typeface="Trebuchet MS"/>
            </a:endParaRPr>
          </a:p>
          <a:p>
            <a:pPr marL="25400">
              <a:lnSpc>
                <a:spcPts val="2175"/>
              </a:lnSpc>
              <a:spcBef>
                <a:spcPts val="3105"/>
              </a:spcBef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probability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number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cancellations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exactly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20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given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  <a:p>
            <a:pPr algn="ctr" marL="220345">
              <a:lnSpc>
                <a:spcPts val="2235"/>
              </a:lnSpc>
            </a:pPr>
            <a:r>
              <a:rPr dirty="0" baseline="-24390" sz="3075" spc="359" i="1">
                <a:latin typeface="Times New Roman"/>
                <a:cs typeface="Times New Roman"/>
              </a:rPr>
              <a:t>e</a:t>
            </a:r>
            <a:r>
              <a:rPr dirty="0" sz="1700" spc="240">
                <a:latin typeface="Symbol"/>
                <a:cs typeface="Symbol"/>
              </a:rPr>
              <a:t></a:t>
            </a:r>
            <a:r>
              <a:rPr dirty="0" sz="1700" spc="240">
                <a:latin typeface="Times New Roman"/>
                <a:cs typeface="Times New Roman"/>
              </a:rPr>
              <a:t>20</a:t>
            </a:r>
            <a:r>
              <a:rPr dirty="0" sz="1700" spc="-155">
                <a:latin typeface="Times New Roman"/>
                <a:cs typeface="Times New Roman"/>
              </a:rPr>
              <a:t> </a:t>
            </a:r>
            <a:r>
              <a:rPr dirty="0" baseline="-24390" sz="3075" spc="337">
                <a:latin typeface="Times New Roman"/>
                <a:cs typeface="Times New Roman"/>
              </a:rPr>
              <a:t>20</a:t>
            </a:r>
            <a:r>
              <a:rPr dirty="0" sz="1700" spc="225">
                <a:latin typeface="Times New Roman"/>
                <a:cs typeface="Times New Roman"/>
              </a:rPr>
              <a:t>20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62944" y="3730378"/>
            <a:ext cx="425005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92785" algn="l"/>
                <a:tab pos="3091180" algn="l"/>
              </a:tabLst>
            </a:pPr>
            <a:r>
              <a:rPr dirty="0" sz="2050" spc="270" i="1">
                <a:latin typeface="Times New Roman"/>
                <a:cs typeface="Times New Roman"/>
              </a:rPr>
              <a:t>P</a:t>
            </a:r>
            <a:r>
              <a:rPr dirty="0" sz="2050" spc="270">
                <a:latin typeface="Times New Roman"/>
                <a:cs typeface="Times New Roman"/>
              </a:rPr>
              <a:t>(</a:t>
            </a:r>
            <a:r>
              <a:rPr dirty="0" sz="2050" spc="-250">
                <a:latin typeface="Times New Roman"/>
                <a:cs typeface="Times New Roman"/>
              </a:rPr>
              <a:t> </a:t>
            </a:r>
            <a:r>
              <a:rPr dirty="0" sz="2050" spc="275" i="1">
                <a:latin typeface="Times New Roman"/>
                <a:cs typeface="Times New Roman"/>
              </a:rPr>
              <a:t>X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sz="2050" spc="290">
                <a:latin typeface="Symbol"/>
                <a:cs typeface="Symbol"/>
              </a:rPr>
              <a:t></a:t>
            </a:r>
            <a:r>
              <a:rPr dirty="0" sz="2050" spc="100">
                <a:latin typeface="Times New Roman"/>
                <a:cs typeface="Times New Roman"/>
              </a:rPr>
              <a:t> </a:t>
            </a:r>
            <a:r>
              <a:rPr dirty="0" sz="2050" spc="220">
                <a:latin typeface="Times New Roman"/>
                <a:cs typeface="Times New Roman"/>
              </a:rPr>
              <a:t>20)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 spc="229">
                <a:latin typeface="Symbol"/>
                <a:cs typeface="Symbol"/>
              </a:rPr>
              <a:t>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290">
                <a:latin typeface="Symbol"/>
                <a:cs typeface="Symbol"/>
              </a:rPr>
              <a:t></a:t>
            </a:r>
            <a:r>
              <a:rPr dirty="0" sz="2050" spc="55">
                <a:latin typeface="Times New Roman"/>
                <a:cs typeface="Times New Roman"/>
              </a:rPr>
              <a:t> </a:t>
            </a:r>
            <a:r>
              <a:rPr dirty="0" sz="2050" spc="210">
                <a:latin typeface="Times New Roman"/>
                <a:cs typeface="Times New Roman"/>
              </a:rPr>
              <a:t>0.0888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08264" y="5248223"/>
            <a:ext cx="1027430" cy="0"/>
          </a:xfrm>
          <a:custGeom>
            <a:avLst/>
            <a:gdLst/>
            <a:ahLst/>
            <a:cxnLst/>
            <a:rect l="l" t="t" r="r" b="b"/>
            <a:pathLst>
              <a:path w="1027429" h="0">
                <a:moveTo>
                  <a:pt x="0" y="0"/>
                </a:moveTo>
                <a:lnTo>
                  <a:pt x="1027202" y="0"/>
                </a:lnTo>
              </a:path>
            </a:pathLst>
          </a:custGeom>
          <a:ln w="129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498997" y="4998529"/>
            <a:ext cx="108775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60">
                <a:latin typeface="Symbol"/>
                <a:cs typeface="Symbol"/>
              </a:rPr>
              <a:t></a:t>
            </a:r>
            <a:r>
              <a:rPr dirty="0" sz="2450" spc="-160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Times New Roman"/>
                <a:cs typeface="Times New Roman"/>
              </a:rPr>
              <a:t>0.8878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812094" y="5246336"/>
            <a:ext cx="259079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25" i="1">
                <a:latin typeface="Times New Roman"/>
                <a:cs typeface="Times New Roman"/>
              </a:rPr>
              <a:t>k</a:t>
            </a:r>
            <a:r>
              <a:rPr dirty="0" sz="2450" spc="-25">
                <a:latin typeface="Times New Roman"/>
                <a:cs typeface="Times New Roman"/>
              </a:rPr>
              <a:t>!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48542" y="5363709"/>
            <a:ext cx="42989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55" i="1">
                <a:latin typeface="Times New Roman"/>
                <a:cs typeface="Times New Roman"/>
              </a:rPr>
              <a:t>k</a:t>
            </a:r>
            <a:r>
              <a:rPr dirty="0" sz="2050" spc="-300" i="1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Symbol"/>
                <a:cs typeface="Symbol"/>
              </a:rPr>
              <a:t></a:t>
            </a:r>
            <a:r>
              <a:rPr dirty="0" sz="2050" spc="-35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3240" y="4264370"/>
            <a:ext cx="7675880" cy="79692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9"/>
              </a:spcBef>
            </a:pPr>
            <a:r>
              <a:rPr dirty="0" sz="2000" spc="-110">
                <a:latin typeface="Trebuchet MS"/>
                <a:cs typeface="Trebuchet MS"/>
              </a:rPr>
              <a:t>Probability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maximum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number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cancellation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will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25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given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  <a:p>
            <a:pPr marL="3517265">
              <a:lnSpc>
                <a:spcPct val="100000"/>
              </a:lnSpc>
              <a:spcBef>
                <a:spcPts val="415"/>
              </a:spcBef>
              <a:tabLst>
                <a:tab pos="3900170" algn="l"/>
              </a:tabLst>
            </a:pPr>
            <a:r>
              <a:rPr dirty="0" baseline="-14905" sz="3075" spc="-37">
                <a:latin typeface="Times New Roman"/>
                <a:cs typeface="Times New Roman"/>
              </a:rPr>
              <a:t>25</a:t>
            </a:r>
            <a:r>
              <a:rPr dirty="0" baseline="-14905" sz="3075">
                <a:latin typeface="Times New Roman"/>
                <a:cs typeface="Times New Roman"/>
              </a:rPr>
              <a:t>	</a:t>
            </a:r>
            <a:r>
              <a:rPr dirty="0" baseline="-24943" sz="3675" spc="-75" i="1">
                <a:latin typeface="Times New Roman"/>
                <a:cs typeface="Times New Roman"/>
              </a:rPr>
              <a:t>e</a:t>
            </a:r>
            <a:r>
              <a:rPr dirty="0" sz="2050" spc="-50">
                <a:latin typeface="Symbol"/>
                <a:cs typeface="Symbol"/>
              </a:rPr>
              <a:t></a:t>
            </a:r>
            <a:r>
              <a:rPr dirty="0" sz="2050" spc="-50">
                <a:latin typeface="Times New Roman"/>
                <a:cs typeface="Times New Roman"/>
              </a:rPr>
              <a:t>20</a:t>
            </a:r>
            <a:r>
              <a:rPr dirty="0" sz="2050" spc="-295">
                <a:latin typeface="Times New Roman"/>
                <a:cs typeface="Times New Roman"/>
              </a:rPr>
              <a:t> </a:t>
            </a:r>
            <a:r>
              <a:rPr dirty="0" baseline="-24943" sz="3675" spc="-37">
                <a:latin typeface="Times New Roman"/>
                <a:cs typeface="Times New Roman"/>
              </a:rPr>
              <a:t>20</a:t>
            </a:r>
            <a:r>
              <a:rPr dirty="0" sz="2050" spc="-25" i="1">
                <a:latin typeface="Times New Roman"/>
                <a:cs typeface="Times New Roman"/>
              </a:rPr>
              <a:t>k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37937" y="4998529"/>
            <a:ext cx="184340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16075" algn="l"/>
              </a:tabLst>
            </a:pPr>
            <a:r>
              <a:rPr dirty="0" sz="2450" spc="-40" i="1">
                <a:latin typeface="Times New Roman"/>
                <a:cs typeface="Times New Roman"/>
              </a:rPr>
              <a:t>P</a:t>
            </a:r>
            <a:r>
              <a:rPr dirty="0" sz="2450" spc="-40">
                <a:latin typeface="Times New Roman"/>
                <a:cs typeface="Times New Roman"/>
              </a:rPr>
              <a:t>(</a:t>
            </a:r>
            <a:r>
              <a:rPr dirty="0" sz="2450" spc="-385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sz="2450" spc="190" i="1">
                <a:latin typeface="Times New Roman"/>
                <a:cs typeface="Times New Roman"/>
              </a:rPr>
              <a:t> </a:t>
            </a:r>
            <a:r>
              <a:rPr dirty="0" sz="2450" spc="-60">
                <a:latin typeface="Symbol"/>
                <a:cs typeface="Symbol"/>
              </a:rPr>
              <a:t></a:t>
            </a:r>
            <a:r>
              <a:rPr dirty="0" sz="2450" spc="-135">
                <a:latin typeface="Times New Roman"/>
                <a:cs typeface="Times New Roman"/>
              </a:rPr>
              <a:t> </a:t>
            </a:r>
            <a:r>
              <a:rPr dirty="0" sz="2450" spc="-80">
                <a:latin typeface="Times New Roman"/>
                <a:cs typeface="Times New Roman"/>
              </a:rPr>
              <a:t>25)</a:t>
            </a:r>
            <a:r>
              <a:rPr dirty="0" sz="2450" spc="-120">
                <a:latin typeface="Times New Roman"/>
                <a:cs typeface="Times New Roman"/>
              </a:rPr>
              <a:t> </a:t>
            </a:r>
            <a:r>
              <a:rPr dirty="0" sz="2450" spc="-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baseline="-3401" sz="3675" spc="-75">
                <a:latin typeface="Symbol"/>
                <a:cs typeface="Symbol"/>
              </a:rPr>
              <a:t></a:t>
            </a:r>
            <a:endParaRPr baseline="-3401" sz="367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873" y="353313"/>
            <a:ext cx="43243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90"/>
              <a:t>Geometric</a:t>
            </a:r>
            <a:r>
              <a:rPr dirty="0" sz="2800" spc="409"/>
              <a:t> </a:t>
            </a:r>
            <a:r>
              <a:rPr dirty="0" sz="2800" spc="130"/>
              <a:t>Distribution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485140" y="1013206"/>
            <a:ext cx="7688580" cy="3368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06400" marR="9779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06400" algn="l"/>
              </a:tabLst>
            </a:pPr>
            <a:r>
              <a:rPr dirty="0" sz="2000" spc="-70">
                <a:latin typeface="Trebuchet MS"/>
                <a:cs typeface="Trebuchet MS"/>
              </a:rPr>
              <a:t>Geometric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represents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random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experiment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which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 </a:t>
            </a:r>
            <a:r>
              <a:rPr dirty="0" sz="2000" spc="-80">
                <a:latin typeface="Trebuchet MS"/>
                <a:cs typeface="Trebuchet MS"/>
              </a:rPr>
              <a:t>random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variable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predicts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number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failures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before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success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Arial MT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4057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5765" algn="l"/>
              </a:tabLst>
            </a:pPr>
            <a:r>
              <a:rPr dirty="0" sz="2000" spc="-45">
                <a:latin typeface="Trebuchet MS"/>
                <a:cs typeface="Trebuchet MS"/>
              </a:rPr>
              <a:t>The </a:t>
            </a:r>
            <a:r>
              <a:rPr dirty="0" sz="2000" spc="-110">
                <a:latin typeface="Trebuchet MS"/>
                <a:cs typeface="Trebuchet MS"/>
              </a:rPr>
              <a:t>probability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density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function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geometric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given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  <a:p>
            <a:pPr algn="ctr" marL="133350">
              <a:lnSpc>
                <a:spcPct val="100000"/>
              </a:lnSpc>
              <a:spcBef>
                <a:spcPts val="1660"/>
              </a:spcBef>
              <a:tabLst>
                <a:tab pos="5054600" algn="l"/>
                <a:tab pos="5961380" algn="l"/>
              </a:tabLst>
            </a:pPr>
            <a:r>
              <a:rPr dirty="0" sz="2150" spc="-85" i="1">
                <a:latin typeface="Times New Roman"/>
                <a:cs typeface="Times New Roman"/>
              </a:rPr>
              <a:t>P</a:t>
            </a:r>
            <a:r>
              <a:rPr dirty="0" sz="2150" spc="-85">
                <a:latin typeface="Times New Roman"/>
                <a:cs typeface="Times New Roman"/>
              </a:rPr>
              <a:t>(</a:t>
            </a:r>
            <a:r>
              <a:rPr dirty="0" sz="2150" spc="-345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X</a:t>
            </a:r>
            <a:r>
              <a:rPr dirty="0" sz="2150" spc="45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 spc="-30">
                <a:latin typeface="Times New Roman"/>
                <a:cs typeface="Times New Roman"/>
              </a:rPr>
              <a:t> </a:t>
            </a:r>
            <a:r>
              <a:rPr dirty="0" sz="2150" spc="-65" i="1">
                <a:latin typeface="Times New Roman"/>
                <a:cs typeface="Times New Roman"/>
              </a:rPr>
              <a:t>x</a:t>
            </a:r>
            <a:r>
              <a:rPr dirty="0" sz="2150" spc="-65">
                <a:latin typeface="Times New Roman"/>
                <a:cs typeface="Times New Roman"/>
              </a:rPr>
              <a:t>)</a:t>
            </a:r>
            <a:r>
              <a:rPr dirty="0" sz="2150" spc="-95">
                <a:latin typeface="Times New Roman"/>
                <a:cs typeface="Times New Roman"/>
              </a:rPr>
              <a:t> </a:t>
            </a:r>
            <a:r>
              <a:rPr dirty="0" sz="2150" spc="-110">
                <a:latin typeface="Symbol"/>
                <a:cs typeface="Symbol"/>
              </a:rPr>
              <a:t></a:t>
            </a:r>
            <a:r>
              <a:rPr dirty="0" sz="2150" spc="-25">
                <a:latin typeface="Times New Roman"/>
                <a:cs typeface="Times New Roman"/>
              </a:rPr>
              <a:t> </a:t>
            </a:r>
            <a:r>
              <a:rPr dirty="0" sz="2150" spc="-105" i="1">
                <a:latin typeface="Times New Roman"/>
                <a:cs typeface="Times New Roman"/>
              </a:rPr>
              <a:t>P</a:t>
            </a:r>
            <a:r>
              <a:rPr dirty="0" sz="2150" spc="-105">
                <a:latin typeface="Times New Roman"/>
                <a:cs typeface="Times New Roman"/>
              </a:rPr>
              <a:t>(success</a:t>
            </a:r>
            <a:r>
              <a:rPr dirty="0" sz="2150" spc="-55">
                <a:latin typeface="Times New Roman"/>
                <a:cs typeface="Times New Roman"/>
              </a:rPr>
              <a:t> </a:t>
            </a:r>
            <a:r>
              <a:rPr dirty="0" sz="2150" spc="-85">
                <a:latin typeface="Times New Roman"/>
                <a:cs typeface="Times New Roman"/>
              </a:rPr>
              <a:t>at</a:t>
            </a:r>
            <a:r>
              <a:rPr dirty="0" sz="2150" spc="-60">
                <a:latin typeface="Times New Roman"/>
                <a:cs typeface="Times New Roman"/>
              </a:rPr>
              <a:t> </a:t>
            </a:r>
            <a:r>
              <a:rPr dirty="0" sz="2150" spc="-90" i="1">
                <a:latin typeface="Times New Roman"/>
                <a:cs typeface="Times New Roman"/>
              </a:rPr>
              <a:t>x</a:t>
            </a:r>
            <a:r>
              <a:rPr dirty="0" sz="2150" spc="-90">
                <a:latin typeface="Times New Roman"/>
                <a:cs typeface="Times New Roman"/>
              </a:rPr>
              <a:t>th</a:t>
            </a:r>
            <a:r>
              <a:rPr dirty="0" sz="2150" spc="-55">
                <a:latin typeface="Times New Roman"/>
                <a:cs typeface="Times New Roman"/>
              </a:rPr>
              <a:t> </a:t>
            </a:r>
            <a:r>
              <a:rPr dirty="0" sz="2150" spc="-90">
                <a:latin typeface="Times New Roman"/>
                <a:cs typeface="Times New Roman"/>
              </a:rPr>
              <a:t>trial)</a:t>
            </a:r>
            <a:r>
              <a:rPr dirty="0" sz="2150" spc="-105">
                <a:latin typeface="Times New Roman"/>
                <a:cs typeface="Times New Roman"/>
              </a:rPr>
              <a:t> </a:t>
            </a:r>
            <a:r>
              <a:rPr dirty="0" sz="2150" spc="-114">
                <a:latin typeface="Symbol"/>
                <a:cs typeface="Symbol"/>
              </a:rPr>
              <a:t></a:t>
            </a:r>
            <a:r>
              <a:rPr dirty="0" sz="2150" spc="-105">
                <a:latin typeface="Times New Roman"/>
                <a:cs typeface="Times New Roman"/>
              </a:rPr>
              <a:t> </a:t>
            </a:r>
            <a:r>
              <a:rPr dirty="0" sz="2150" spc="-180">
                <a:latin typeface="Times New Roman"/>
                <a:cs typeface="Times New Roman"/>
              </a:rPr>
              <a:t>(1</a:t>
            </a:r>
            <a:r>
              <a:rPr dirty="0" sz="2150" spc="-345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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 spc="-10" i="1">
                <a:latin typeface="Times New Roman"/>
                <a:cs typeface="Times New Roman"/>
              </a:rPr>
              <a:t>p</a:t>
            </a:r>
            <a:r>
              <a:rPr dirty="0" sz="2150" spc="-10">
                <a:latin typeface="Times New Roman"/>
                <a:cs typeface="Times New Roman"/>
              </a:rPr>
              <a:t>)</a:t>
            </a:r>
            <a:r>
              <a:rPr dirty="0" baseline="42222" sz="1875" spc="-15" i="1">
                <a:latin typeface="Times New Roman"/>
                <a:cs typeface="Times New Roman"/>
              </a:rPr>
              <a:t>x</a:t>
            </a:r>
            <a:r>
              <a:rPr dirty="0" baseline="42222" sz="1875" spc="-15">
                <a:latin typeface="Symbol"/>
                <a:cs typeface="Symbol"/>
              </a:rPr>
              <a:t></a:t>
            </a:r>
            <a:r>
              <a:rPr dirty="0" baseline="42222" sz="1875" spc="-15">
                <a:latin typeface="Times New Roman"/>
                <a:cs typeface="Times New Roman"/>
              </a:rPr>
              <a:t>1</a:t>
            </a:r>
            <a:r>
              <a:rPr dirty="0" baseline="42222" sz="1875" spc="120">
                <a:latin typeface="Times New Roman"/>
                <a:cs typeface="Times New Roman"/>
              </a:rPr>
              <a:t> </a:t>
            </a:r>
            <a:r>
              <a:rPr dirty="0" sz="2150" spc="-25" i="1">
                <a:latin typeface="Times New Roman"/>
                <a:cs typeface="Times New Roman"/>
              </a:rPr>
              <a:t>p</a:t>
            </a:r>
            <a:r>
              <a:rPr dirty="0" sz="2150" spc="-25">
                <a:latin typeface="Times New Roman"/>
                <a:cs typeface="Times New Roman"/>
              </a:rPr>
              <a:t>,</a:t>
            </a:r>
            <a:r>
              <a:rPr dirty="0" sz="2150">
                <a:latin typeface="Times New Roman"/>
                <a:cs typeface="Times New Roman"/>
              </a:rPr>
              <a:t>	</a:t>
            </a:r>
            <a:r>
              <a:rPr dirty="0" sz="2150" spc="-120">
                <a:latin typeface="Times New Roman"/>
                <a:cs typeface="Times New Roman"/>
              </a:rPr>
              <a:t>where</a:t>
            </a:r>
            <a:r>
              <a:rPr dirty="0" sz="2150" spc="-45">
                <a:latin typeface="Times New Roman"/>
                <a:cs typeface="Times New Roman"/>
              </a:rPr>
              <a:t> </a:t>
            </a:r>
            <a:r>
              <a:rPr dirty="0" sz="2150" spc="-50" i="1">
                <a:latin typeface="Times New Roman"/>
                <a:cs typeface="Times New Roman"/>
              </a:rPr>
              <a:t>x</a:t>
            </a:r>
            <a:r>
              <a:rPr dirty="0" sz="2150" i="1">
                <a:latin typeface="Times New Roman"/>
                <a:cs typeface="Times New Roman"/>
              </a:rPr>
              <a:t>	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 spc="360">
                <a:latin typeface="Times New Roman"/>
                <a:cs typeface="Times New Roman"/>
              </a:rPr>
              <a:t> </a:t>
            </a:r>
            <a:r>
              <a:rPr dirty="0" sz="2150" spc="-95">
                <a:latin typeface="Times New Roman"/>
                <a:cs typeface="Times New Roman"/>
              </a:rPr>
              <a:t>1,</a:t>
            </a:r>
            <a:r>
              <a:rPr dirty="0" sz="2150" spc="-50">
                <a:latin typeface="Times New Roman"/>
                <a:cs typeface="Times New Roman"/>
              </a:rPr>
              <a:t> </a:t>
            </a:r>
            <a:r>
              <a:rPr dirty="0" sz="2150" spc="-90">
                <a:latin typeface="Times New Roman"/>
                <a:cs typeface="Times New Roman"/>
              </a:rPr>
              <a:t>2,</a:t>
            </a:r>
            <a:r>
              <a:rPr dirty="0" sz="2150" spc="-50">
                <a:latin typeface="Times New Roman"/>
                <a:cs typeface="Times New Roman"/>
              </a:rPr>
              <a:t> </a:t>
            </a:r>
            <a:r>
              <a:rPr dirty="0" sz="2150" spc="-90">
                <a:latin typeface="Times New Roman"/>
                <a:cs typeface="Times New Roman"/>
              </a:rPr>
              <a:t>3,</a:t>
            </a:r>
            <a:r>
              <a:rPr dirty="0" sz="2150" spc="-5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...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5"/>
              </a:spcBef>
            </a:pPr>
            <a:endParaRPr sz="2150">
              <a:latin typeface="Times New Roman"/>
              <a:cs typeface="Times New Roman"/>
            </a:endParaRPr>
          </a:p>
          <a:p>
            <a:pPr marL="4057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5765" algn="l"/>
              </a:tabLst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cumulative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function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given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by:</a:t>
            </a:r>
            <a:endParaRPr sz="2000">
              <a:latin typeface="Trebuchet MS"/>
              <a:cs typeface="Trebuchet MS"/>
            </a:endParaRPr>
          </a:p>
          <a:p>
            <a:pPr algn="ctr" marL="113030">
              <a:lnSpc>
                <a:spcPct val="100000"/>
              </a:lnSpc>
              <a:spcBef>
                <a:spcPts val="1830"/>
              </a:spcBef>
            </a:pPr>
            <a:r>
              <a:rPr dirty="0" sz="2000" spc="390" i="1">
                <a:latin typeface="Times New Roman"/>
                <a:cs typeface="Times New Roman"/>
              </a:rPr>
              <a:t>F</a:t>
            </a:r>
            <a:r>
              <a:rPr dirty="0" sz="2000" spc="-240" i="1">
                <a:latin typeface="Times New Roman"/>
                <a:cs typeface="Times New Roman"/>
              </a:rPr>
              <a:t> </a:t>
            </a:r>
            <a:r>
              <a:rPr dirty="0" sz="2000" spc="315">
                <a:latin typeface="Times New Roman"/>
                <a:cs typeface="Times New Roman"/>
              </a:rPr>
              <a:t>(</a:t>
            </a:r>
            <a:r>
              <a:rPr dirty="0" sz="2000" spc="315" i="1">
                <a:latin typeface="Times New Roman"/>
                <a:cs typeface="Times New Roman"/>
              </a:rPr>
              <a:t>x</a:t>
            </a:r>
            <a:r>
              <a:rPr dirty="0" sz="2000" spc="315">
                <a:latin typeface="Times New Roman"/>
                <a:cs typeface="Times New Roman"/>
              </a:rPr>
              <a:t>)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350">
                <a:latin typeface="Symbol"/>
                <a:cs typeface="Symbol"/>
              </a:rPr>
              <a:t>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330" i="1">
                <a:latin typeface="Times New Roman"/>
                <a:cs typeface="Times New Roman"/>
              </a:rPr>
              <a:t>P</a:t>
            </a:r>
            <a:r>
              <a:rPr dirty="0" sz="2000" spc="330">
                <a:latin typeface="Times New Roman"/>
                <a:cs typeface="Times New Roman"/>
              </a:rPr>
              <a:t>(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390" i="1">
                <a:latin typeface="Times New Roman"/>
                <a:cs typeface="Times New Roman"/>
              </a:rPr>
              <a:t>X</a:t>
            </a:r>
            <a:r>
              <a:rPr dirty="0" sz="2000" spc="434" i="1">
                <a:latin typeface="Times New Roman"/>
                <a:cs typeface="Times New Roman"/>
              </a:rPr>
              <a:t> </a:t>
            </a:r>
            <a:r>
              <a:rPr dirty="0" sz="2000" spc="350">
                <a:latin typeface="Symbol"/>
                <a:cs typeface="Symbol"/>
              </a:rPr>
              <a:t>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270" i="1">
                <a:latin typeface="Times New Roman"/>
                <a:cs typeface="Times New Roman"/>
              </a:rPr>
              <a:t>x</a:t>
            </a:r>
            <a:r>
              <a:rPr dirty="0" sz="2000" spc="270">
                <a:latin typeface="Times New Roman"/>
                <a:cs typeface="Times New Roman"/>
              </a:rPr>
              <a:t>)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350">
                <a:latin typeface="Symbol"/>
                <a:cs typeface="Symbol"/>
              </a:rPr>
              <a:t>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 spc="320">
                <a:latin typeface="Times New Roman"/>
                <a:cs typeface="Times New Roman"/>
              </a:rPr>
              <a:t>1</a:t>
            </a:r>
            <a:r>
              <a:rPr dirty="0" sz="2000" spc="-275">
                <a:latin typeface="Times New Roman"/>
                <a:cs typeface="Times New Roman"/>
              </a:rPr>
              <a:t> </a:t>
            </a:r>
            <a:r>
              <a:rPr dirty="0" sz="2000" spc="350">
                <a:latin typeface="Symbol"/>
                <a:cs typeface="Symbol"/>
              </a:rPr>
              <a:t>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155">
                <a:latin typeface="Times New Roman"/>
                <a:cs typeface="Times New Roman"/>
              </a:rPr>
              <a:t>(1</a:t>
            </a:r>
            <a:r>
              <a:rPr dirty="0" sz="2000" spc="-280">
                <a:latin typeface="Times New Roman"/>
                <a:cs typeface="Times New Roman"/>
              </a:rPr>
              <a:t> </a:t>
            </a:r>
            <a:r>
              <a:rPr dirty="0" sz="2000" spc="350">
                <a:latin typeface="Symbol"/>
                <a:cs typeface="Symbol"/>
              </a:rPr>
              <a:t>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 spc="305" i="1">
                <a:latin typeface="Times New Roman"/>
                <a:cs typeface="Times New Roman"/>
              </a:rPr>
              <a:t>p</a:t>
            </a:r>
            <a:r>
              <a:rPr dirty="0" sz="2000" spc="305">
                <a:latin typeface="Times New Roman"/>
                <a:cs typeface="Times New Roman"/>
              </a:rPr>
              <a:t>)</a:t>
            </a:r>
            <a:r>
              <a:rPr dirty="0" baseline="30303" sz="2475" spc="457" i="1">
                <a:latin typeface="Times New Roman"/>
                <a:cs typeface="Times New Roman"/>
              </a:rPr>
              <a:t>x</a:t>
            </a:r>
            <a:endParaRPr baseline="30303" sz="2475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50594" y="5342635"/>
            <a:ext cx="3917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051744" y="4827068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0" y="0"/>
                </a:moveTo>
                <a:lnTo>
                  <a:pt x="249428" y="0"/>
                </a:lnTo>
              </a:path>
            </a:pathLst>
          </a:custGeom>
          <a:ln w="79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102215" y="4821377"/>
            <a:ext cx="192405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505" i="1">
                <a:latin typeface="Times New Roman"/>
                <a:cs typeface="Times New Roman"/>
              </a:rPr>
              <a:t>p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0540" y="4610861"/>
            <a:ext cx="78022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dirty="0" sz="2000" spc="-65">
                <a:latin typeface="Trebuchet MS"/>
                <a:cs typeface="Trebuchet MS"/>
              </a:rPr>
              <a:t>Mean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variance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geometric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given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by</a:t>
            </a:r>
            <a:r>
              <a:rPr dirty="0" sz="2000" spc="55">
                <a:latin typeface="Trebuchet MS"/>
                <a:cs typeface="Trebuchet MS"/>
              </a:rPr>
              <a:t> </a:t>
            </a:r>
            <a:r>
              <a:rPr dirty="0" sz="1500" spc="590" i="1">
                <a:latin typeface="Times New Roman"/>
                <a:cs typeface="Times New Roman"/>
              </a:rPr>
              <a:t>E</a:t>
            </a:r>
            <a:r>
              <a:rPr dirty="0" sz="1500" spc="590">
                <a:latin typeface="Times New Roman"/>
                <a:cs typeface="Times New Roman"/>
              </a:rPr>
              <a:t>(</a:t>
            </a:r>
            <a:r>
              <a:rPr dirty="0" sz="1500" spc="-114">
                <a:latin typeface="Times New Roman"/>
                <a:cs typeface="Times New Roman"/>
              </a:rPr>
              <a:t> </a:t>
            </a:r>
            <a:r>
              <a:rPr dirty="0" sz="1500" spc="680" i="1">
                <a:latin typeface="Times New Roman"/>
                <a:cs typeface="Times New Roman"/>
              </a:rPr>
              <a:t>X</a:t>
            </a:r>
            <a:r>
              <a:rPr dirty="0" sz="1500" spc="25" i="1">
                <a:latin typeface="Times New Roman"/>
                <a:cs typeface="Times New Roman"/>
              </a:rPr>
              <a:t> </a:t>
            </a:r>
            <a:r>
              <a:rPr dirty="0" sz="1500" spc="370">
                <a:latin typeface="Times New Roman"/>
                <a:cs typeface="Times New Roman"/>
              </a:rPr>
              <a:t>)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 spc="610">
                <a:latin typeface="Symbol"/>
                <a:cs typeface="Symbol"/>
              </a:rPr>
              <a:t></a:t>
            </a:r>
            <a:r>
              <a:rPr dirty="0" sz="1500" spc="565">
                <a:latin typeface="Times New Roman"/>
                <a:cs typeface="Times New Roman"/>
              </a:rPr>
              <a:t> </a:t>
            </a:r>
            <a:r>
              <a:rPr dirty="0" baseline="37037" sz="2250" spc="757">
                <a:latin typeface="Times New Roman"/>
                <a:cs typeface="Times New Roman"/>
              </a:rPr>
              <a:t>1</a:t>
            </a:r>
            <a:endParaRPr baseline="37037" sz="22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083596" y="5584028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 h="0">
                <a:moveTo>
                  <a:pt x="0" y="0"/>
                </a:moveTo>
                <a:lnTo>
                  <a:pt x="593570" y="0"/>
                </a:lnTo>
              </a:path>
            </a:pathLst>
          </a:custGeom>
          <a:ln w="90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252533" y="5491796"/>
            <a:ext cx="26289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4074" sz="2250" spc="172" i="1">
                <a:latin typeface="Times New Roman"/>
                <a:cs typeface="Times New Roman"/>
              </a:rPr>
              <a:t>p</a:t>
            </a:r>
            <a:r>
              <a:rPr dirty="0" sz="850" spc="114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134602" y="5427684"/>
            <a:ext cx="1572260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500" spc="114">
                <a:latin typeface="Times New Roman"/>
                <a:cs typeface="Times New Roman"/>
              </a:rPr>
              <a:t>Var(</a:t>
            </a:r>
            <a:r>
              <a:rPr dirty="0" sz="1500" spc="-200">
                <a:latin typeface="Times New Roman"/>
                <a:cs typeface="Times New Roman"/>
              </a:rPr>
              <a:t> </a:t>
            </a:r>
            <a:r>
              <a:rPr dirty="0" sz="1500" spc="155" i="1">
                <a:latin typeface="Times New Roman"/>
                <a:cs typeface="Times New Roman"/>
              </a:rPr>
              <a:t>X</a:t>
            </a:r>
            <a:r>
              <a:rPr dirty="0" sz="1500" spc="-85" i="1">
                <a:latin typeface="Times New Roman"/>
                <a:cs typeface="Times New Roman"/>
              </a:rPr>
              <a:t> </a:t>
            </a:r>
            <a:r>
              <a:rPr dirty="0" sz="1500" spc="80">
                <a:latin typeface="Times New Roman"/>
                <a:cs typeface="Times New Roman"/>
              </a:rPr>
              <a:t>)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 spc="130">
                <a:latin typeface="Symbol"/>
                <a:cs typeface="Symbol"/>
              </a:rPr>
              <a:t>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baseline="35185" sz="2250">
                <a:latin typeface="Times New Roman"/>
                <a:cs typeface="Times New Roman"/>
              </a:rPr>
              <a:t>(1</a:t>
            </a:r>
            <a:r>
              <a:rPr dirty="0" baseline="35185" sz="2250" spc="-270">
                <a:latin typeface="Times New Roman"/>
                <a:cs typeface="Times New Roman"/>
              </a:rPr>
              <a:t> </a:t>
            </a:r>
            <a:r>
              <a:rPr dirty="0" baseline="35185" sz="2250" spc="195">
                <a:latin typeface="Symbol"/>
                <a:cs typeface="Symbol"/>
              </a:rPr>
              <a:t></a:t>
            </a:r>
            <a:r>
              <a:rPr dirty="0" baseline="35185" sz="2250" spc="292">
                <a:latin typeface="Times New Roman"/>
                <a:cs typeface="Times New Roman"/>
              </a:rPr>
              <a:t> </a:t>
            </a:r>
            <a:r>
              <a:rPr dirty="0" baseline="35185" sz="2250" spc="142" i="1">
                <a:latin typeface="Times New Roman"/>
                <a:cs typeface="Times New Roman"/>
              </a:rPr>
              <a:t>p</a:t>
            </a:r>
            <a:r>
              <a:rPr dirty="0" baseline="35185" sz="2250" spc="142">
                <a:latin typeface="Times New Roman"/>
                <a:cs typeface="Times New Roman"/>
              </a:rPr>
              <a:t>)</a:t>
            </a:r>
            <a:endParaRPr baseline="35185"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5" name="object 5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26491" y="1553083"/>
            <a:ext cx="38569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Probability</a:t>
            </a:r>
            <a:r>
              <a:rPr dirty="0" sz="1800" spc="-4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mass</a:t>
            </a:r>
            <a:r>
              <a:rPr dirty="0" sz="1800" spc="-2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r>
              <a:rPr dirty="0" sz="1800" spc="-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1800" spc="-2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geometric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distribution</a:t>
            </a:r>
            <a:r>
              <a:rPr dirty="0" sz="1800" spc="-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(</a:t>
            </a:r>
            <a:r>
              <a:rPr dirty="0" sz="1800" b="1" i="1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dirty="0" sz="1800" spc="-4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dirty="0" sz="1800" spc="-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Calibri"/>
                <a:cs typeface="Calibri"/>
              </a:rPr>
              <a:t>0.3).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65953" y="1553083"/>
            <a:ext cx="35121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Cumulative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distribution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function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geometric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distribution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i="1">
                <a:latin typeface="Calibri"/>
                <a:cs typeface="Calibri"/>
              </a:rPr>
              <a:t>p</a:t>
            </a:r>
            <a:r>
              <a:rPr dirty="0" sz="1800" spc="-5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0.3).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8991" y="2514600"/>
            <a:ext cx="3950208" cy="30480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646" y="2484120"/>
            <a:ext cx="3959961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5536" rIns="0" bIns="0" rtlCol="0" vert="horz">
            <a:spAutoFit/>
          </a:bodyPr>
          <a:lstStyle/>
          <a:p>
            <a:pPr marL="535305">
              <a:lnSpc>
                <a:spcPct val="100000"/>
              </a:lnSpc>
              <a:spcBef>
                <a:spcPts val="100"/>
              </a:spcBef>
            </a:pPr>
            <a:r>
              <a:rPr dirty="0" sz="2400" spc="130"/>
              <a:t>Memoryless</a:t>
            </a:r>
            <a:r>
              <a:rPr dirty="0" sz="2400" spc="280"/>
              <a:t> </a:t>
            </a:r>
            <a:r>
              <a:rPr dirty="0" sz="2400" spc="90"/>
              <a:t>Property</a:t>
            </a:r>
            <a:r>
              <a:rPr dirty="0" sz="2400" spc="295"/>
              <a:t> </a:t>
            </a:r>
            <a:r>
              <a:rPr dirty="0" sz="2400" spc="114"/>
              <a:t>of</a:t>
            </a:r>
            <a:r>
              <a:rPr dirty="0" sz="2400" spc="295"/>
              <a:t> </a:t>
            </a:r>
            <a:r>
              <a:rPr dirty="0" sz="2400" spc="160"/>
              <a:t>Geometric</a:t>
            </a:r>
            <a:r>
              <a:rPr dirty="0" sz="2400" spc="285"/>
              <a:t> </a:t>
            </a:r>
            <a:r>
              <a:rPr dirty="0" sz="2400" spc="105"/>
              <a:t>Distribution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89406"/>
            <a:ext cx="78060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50">
                <a:latin typeface="Trebuchet MS"/>
                <a:cs typeface="Trebuchet MS"/>
              </a:rPr>
              <a:t>Memoryless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property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special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property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geometric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55816" y="1393901"/>
            <a:ext cx="21253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>
                <a:latin typeface="Trebuchet MS"/>
                <a:cs typeface="Trebuchet MS"/>
              </a:rPr>
              <a:t>depends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only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3439" y="1393901"/>
            <a:ext cx="5033645" cy="11614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597910" algn="l"/>
              </a:tabLst>
            </a:pPr>
            <a:r>
              <a:rPr dirty="0" sz="2000" spc="-100">
                <a:latin typeface="Trebuchet MS"/>
                <a:cs typeface="Trebuchet MS"/>
              </a:rPr>
              <a:t>which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conditional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probability,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1750" spc="-110" i="1">
                <a:latin typeface="Times New Roman"/>
                <a:cs typeface="Times New Roman"/>
              </a:rPr>
              <a:t>P</a:t>
            </a:r>
            <a:r>
              <a:rPr dirty="0" sz="1750" spc="-110">
                <a:latin typeface="Times New Roman"/>
                <a:cs typeface="Times New Roman"/>
              </a:rPr>
              <a:t>(</a:t>
            </a:r>
            <a:r>
              <a:rPr dirty="0" sz="1750" spc="-110" i="1">
                <a:latin typeface="Times New Roman"/>
                <a:cs typeface="Times New Roman"/>
              </a:rPr>
              <a:t>X</a:t>
            </a:r>
            <a:r>
              <a:rPr dirty="0" sz="1750" i="1">
                <a:latin typeface="Times New Roman"/>
                <a:cs typeface="Times New Roman"/>
              </a:rPr>
              <a:t> </a:t>
            </a:r>
            <a:r>
              <a:rPr dirty="0" sz="1750" spc="-200">
                <a:latin typeface="Symbol"/>
                <a:cs typeface="Symbol"/>
              </a:rPr>
              <a:t></a:t>
            </a:r>
            <a:r>
              <a:rPr dirty="0" sz="1750" spc="-160">
                <a:latin typeface="Times New Roman"/>
                <a:cs typeface="Times New Roman"/>
              </a:rPr>
              <a:t> </a:t>
            </a:r>
            <a:r>
              <a:rPr dirty="0" sz="1750" spc="-110" i="1">
                <a:latin typeface="Times New Roman"/>
                <a:cs typeface="Times New Roman"/>
              </a:rPr>
              <a:t>i</a:t>
            </a:r>
            <a:r>
              <a:rPr dirty="0" sz="1750" spc="-140" i="1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Symbol"/>
                <a:cs typeface="Symbol"/>
              </a:rPr>
              <a:t>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 spc="-110" i="1">
                <a:latin typeface="Times New Roman"/>
                <a:cs typeface="Times New Roman"/>
              </a:rPr>
              <a:t>j</a:t>
            </a:r>
            <a:r>
              <a:rPr dirty="0" sz="1750" spc="-145" i="1">
                <a:latin typeface="Times New Roman"/>
                <a:cs typeface="Times New Roman"/>
              </a:rPr>
              <a:t> </a:t>
            </a:r>
            <a:r>
              <a:rPr dirty="0" sz="1750" spc="-70">
                <a:latin typeface="Times New Roman"/>
                <a:cs typeface="Times New Roman"/>
              </a:rPr>
              <a:t>|</a:t>
            </a:r>
            <a:r>
              <a:rPr dirty="0" sz="1750" spc="-60">
                <a:latin typeface="Times New Roman"/>
                <a:cs typeface="Times New Roman"/>
              </a:rPr>
              <a:t> </a:t>
            </a:r>
            <a:r>
              <a:rPr dirty="0" sz="1750" spc="-235" i="1">
                <a:latin typeface="Times New Roman"/>
                <a:cs typeface="Times New Roman"/>
              </a:rPr>
              <a:t>X</a:t>
            </a:r>
            <a:r>
              <a:rPr dirty="0" sz="1750" spc="100" i="1">
                <a:latin typeface="Times New Roman"/>
                <a:cs typeface="Times New Roman"/>
              </a:rPr>
              <a:t> </a:t>
            </a:r>
            <a:r>
              <a:rPr dirty="0" sz="1750" spc="-200">
                <a:latin typeface="Symbol"/>
                <a:cs typeface="Symbol"/>
              </a:rPr>
              <a:t></a:t>
            </a:r>
            <a:r>
              <a:rPr dirty="0" sz="1750" spc="-160">
                <a:latin typeface="Times New Roman"/>
                <a:cs typeface="Times New Roman"/>
              </a:rPr>
              <a:t> </a:t>
            </a:r>
            <a:r>
              <a:rPr dirty="0" sz="1750" spc="-25" i="1">
                <a:latin typeface="Times New Roman"/>
                <a:cs typeface="Times New Roman"/>
              </a:rPr>
              <a:t>i</a:t>
            </a:r>
            <a:r>
              <a:rPr dirty="0" sz="1750" spc="-25">
                <a:latin typeface="Times New Roman"/>
                <a:cs typeface="Times New Roman"/>
              </a:rPr>
              <a:t>),</a:t>
            </a:r>
            <a:endParaRPr sz="17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000" spc="-145">
                <a:latin typeface="Trebuchet MS"/>
                <a:cs typeface="Trebuchet MS"/>
              </a:rPr>
              <a:t>value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305">
                <a:latin typeface="Trebuchet MS"/>
                <a:cs typeface="Trebuchet MS"/>
              </a:rPr>
              <a:t>j,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not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value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60" b="1" i="1">
                <a:latin typeface="Trebuchet MS"/>
                <a:cs typeface="Trebuchet MS"/>
              </a:rPr>
              <a:t>i</a:t>
            </a:r>
            <a:r>
              <a:rPr dirty="0" sz="2000" spc="-60">
                <a:latin typeface="Trebuchet MS"/>
                <a:cs typeface="Trebuchet MS"/>
              </a:rPr>
              <a:t>.We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know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that</a:t>
            </a:r>
            <a:endParaRPr sz="2000">
              <a:latin typeface="Trebuchet MS"/>
              <a:cs typeface="Trebuchet MS"/>
            </a:endParaRPr>
          </a:p>
          <a:p>
            <a:pPr marL="258445">
              <a:lnSpc>
                <a:spcPct val="100000"/>
              </a:lnSpc>
              <a:spcBef>
                <a:spcPts val="1065"/>
              </a:spcBef>
            </a:pPr>
            <a:r>
              <a:rPr dirty="0" sz="2550" spc="-355" i="1">
                <a:latin typeface="Times New Roman"/>
                <a:cs typeface="Times New Roman"/>
              </a:rPr>
              <a:t>P</a:t>
            </a:r>
            <a:r>
              <a:rPr dirty="0" sz="2550" spc="-355">
                <a:latin typeface="Times New Roman"/>
                <a:cs typeface="Times New Roman"/>
              </a:rPr>
              <a:t>(</a:t>
            </a:r>
            <a:r>
              <a:rPr dirty="0" sz="2550" spc="-355" i="1">
                <a:latin typeface="Times New Roman"/>
                <a:cs typeface="Times New Roman"/>
              </a:rPr>
              <a:t>X</a:t>
            </a:r>
            <a:r>
              <a:rPr dirty="0" sz="2550" spc="50" i="1">
                <a:latin typeface="Times New Roman"/>
                <a:cs typeface="Times New Roman"/>
              </a:rPr>
              <a:t> </a:t>
            </a:r>
            <a:r>
              <a:rPr dirty="0" sz="2550" spc="-450">
                <a:latin typeface="Symbol"/>
                <a:cs typeface="Symbol"/>
              </a:rPr>
              <a:t></a:t>
            </a:r>
            <a:r>
              <a:rPr dirty="0" sz="2550" spc="-290">
                <a:latin typeface="Times New Roman"/>
                <a:cs typeface="Times New Roman"/>
              </a:rPr>
              <a:t> </a:t>
            </a:r>
            <a:r>
              <a:rPr dirty="0" sz="2550" spc="-229" i="1">
                <a:latin typeface="Times New Roman"/>
                <a:cs typeface="Times New Roman"/>
              </a:rPr>
              <a:t>i</a:t>
            </a:r>
            <a:r>
              <a:rPr dirty="0" sz="2550" spc="-229">
                <a:latin typeface="Times New Roman"/>
                <a:cs typeface="Times New Roman"/>
              </a:rPr>
              <a:t>) </a:t>
            </a:r>
            <a:r>
              <a:rPr dirty="0" sz="2550" spc="-305">
                <a:latin typeface="Symbol"/>
                <a:cs typeface="Symbol"/>
              </a:rPr>
              <a:t></a:t>
            </a:r>
            <a:r>
              <a:rPr dirty="0" sz="2550" spc="-305">
                <a:latin typeface="Times New Roman"/>
                <a:cs typeface="Times New Roman"/>
              </a:rPr>
              <a:t>1</a:t>
            </a:r>
            <a:r>
              <a:rPr dirty="0" sz="2550" spc="-305">
                <a:latin typeface="Symbol"/>
                <a:cs typeface="Symbol"/>
              </a:rPr>
              <a:t></a:t>
            </a:r>
            <a:r>
              <a:rPr dirty="0" sz="2550" spc="-235">
                <a:latin typeface="Times New Roman"/>
                <a:cs typeface="Times New Roman"/>
              </a:rPr>
              <a:t> </a:t>
            </a:r>
            <a:r>
              <a:rPr dirty="0" sz="2550" spc="-355" i="1">
                <a:latin typeface="Times New Roman"/>
                <a:cs typeface="Times New Roman"/>
              </a:rPr>
              <a:t>P</a:t>
            </a:r>
            <a:r>
              <a:rPr dirty="0" sz="2550" spc="-355">
                <a:latin typeface="Times New Roman"/>
                <a:cs typeface="Times New Roman"/>
              </a:rPr>
              <a:t>(</a:t>
            </a:r>
            <a:r>
              <a:rPr dirty="0" sz="2550" spc="-355" i="1">
                <a:latin typeface="Times New Roman"/>
                <a:cs typeface="Times New Roman"/>
              </a:rPr>
              <a:t>X</a:t>
            </a:r>
            <a:r>
              <a:rPr dirty="0" sz="2550" spc="15" i="1">
                <a:latin typeface="Times New Roman"/>
                <a:cs typeface="Times New Roman"/>
              </a:rPr>
              <a:t> </a:t>
            </a:r>
            <a:r>
              <a:rPr dirty="0" sz="2550" spc="-450">
                <a:latin typeface="Symbol"/>
                <a:cs typeface="Symbol"/>
              </a:rPr>
              <a:t></a:t>
            </a:r>
            <a:r>
              <a:rPr dirty="0" sz="2550" spc="-280">
                <a:latin typeface="Times New Roman"/>
                <a:cs typeface="Times New Roman"/>
              </a:rPr>
              <a:t> </a:t>
            </a:r>
            <a:r>
              <a:rPr dirty="0" sz="2550" spc="-229" i="1">
                <a:latin typeface="Times New Roman"/>
                <a:cs typeface="Times New Roman"/>
              </a:rPr>
              <a:t>i</a:t>
            </a:r>
            <a:r>
              <a:rPr dirty="0" sz="2550" spc="-229">
                <a:latin typeface="Times New Roman"/>
                <a:cs typeface="Times New Roman"/>
              </a:rPr>
              <a:t>) </a:t>
            </a:r>
            <a:r>
              <a:rPr dirty="0" sz="2550" spc="-305">
                <a:latin typeface="Symbol"/>
                <a:cs typeface="Symbol"/>
              </a:rPr>
              <a:t></a:t>
            </a:r>
            <a:r>
              <a:rPr dirty="0" sz="2550" spc="-305">
                <a:latin typeface="Times New Roman"/>
                <a:cs typeface="Times New Roman"/>
              </a:rPr>
              <a:t>1</a:t>
            </a:r>
            <a:r>
              <a:rPr dirty="0" sz="2550" spc="-305">
                <a:latin typeface="Symbol"/>
                <a:cs typeface="Symbol"/>
              </a:rPr>
              <a:t></a:t>
            </a:r>
            <a:r>
              <a:rPr dirty="0" sz="2550" spc="-305">
                <a:latin typeface="Times New Roman"/>
                <a:cs typeface="Times New Roman"/>
              </a:rPr>
              <a:t>[1</a:t>
            </a:r>
            <a:r>
              <a:rPr dirty="0" sz="2550" spc="-305">
                <a:latin typeface="Symbol"/>
                <a:cs typeface="Symbol"/>
              </a:rPr>
              <a:t></a:t>
            </a:r>
            <a:r>
              <a:rPr dirty="0" sz="2550" spc="-320">
                <a:latin typeface="Times New Roman"/>
                <a:cs typeface="Times New Roman"/>
              </a:rPr>
              <a:t> </a:t>
            </a:r>
            <a:r>
              <a:rPr dirty="0" sz="2550" spc="-370">
                <a:latin typeface="Times New Roman"/>
                <a:cs typeface="Times New Roman"/>
              </a:rPr>
              <a:t>(1</a:t>
            </a:r>
            <a:r>
              <a:rPr dirty="0" sz="2550" spc="-370">
                <a:latin typeface="Symbol"/>
                <a:cs typeface="Symbol"/>
              </a:rPr>
              <a:t></a:t>
            </a:r>
            <a:r>
              <a:rPr dirty="0" sz="2550" spc="-65">
                <a:latin typeface="Times New Roman"/>
                <a:cs typeface="Times New Roman"/>
              </a:rPr>
              <a:t> </a:t>
            </a:r>
            <a:r>
              <a:rPr dirty="0" sz="2550" spc="-254" i="1">
                <a:latin typeface="Times New Roman"/>
                <a:cs typeface="Times New Roman"/>
              </a:rPr>
              <a:t>p</a:t>
            </a:r>
            <a:r>
              <a:rPr dirty="0" sz="2550" spc="-254">
                <a:latin typeface="Times New Roman"/>
                <a:cs typeface="Times New Roman"/>
              </a:rPr>
              <a:t>)</a:t>
            </a:r>
            <a:r>
              <a:rPr dirty="0" baseline="42592" sz="2250" spc="-382" i="1">
                <a:latin typeface="Times New Roman"/>
                <a:cs typeface="Times New Roman"/>
              </a:rPr>
              <a:t>i</a:t>
            </a:r>
            <a:r>
              <a:rPr dirty="0" baseline="42592" sz="2250" spc="-209" i="1">
                <a:latin typeface="Times New Roman"/>
                <a:cs typeface="Times New Roman"/>
              </a:rPr>
              <a:t> </a:t>
            </a:r>
            <a:r>
              <a:rPr dirty="0" sz="2550" spc="-275">
                <a:latin typeface="Times New Roman"/>
                <a:cs typeface="Times New Roman"/>
              </a:rPr>
              <a:t>]</a:t>
            </a:r>
            <a:r>
              <a:rPr dirty="0" sz="2550" spc="-310">
                <a:latin typeface="Times New Roman"/>
                <a:cs typeface="Times New Roman"/>
              </a:rPr>
              <a:t> </a:t>
            </a:r>
            <a:r>
              <a:rPr dirty="0" sz="2550" spc="-450">
                <a:latin typeface="Symbol"/>
                <a:cs typeface="Symbol"/>
              </a:rPr>
              <a:t></a:t>
            </a:r>
            <a:r>
              <a:rPr dirty="0" sz="2550" spc="-254">
                <a:latin typeface="Times New Roman"/>
                <a:cs typeface="Times New Roman"/>
              </a:rPr>
              <a:t> </a:t>
            </a:r>
            <a:r>
              <a:rPr dirty="0" sz="2550" spc="-370">
                <a:latin typeface="Times New Roman"/>
                <a:cs typeface="Times New Roman"/>
              </a:rPr>
              <a:t>(1</a:t>
            </a:r>
            <a:r>
              <a:rPr dirty="0" sz="2550" spc="-370">
                <a:latin typeface="Symbol"/>
                <a:cs typeface="Symbol"/>
              </a:rPr>
              <a:t></a:t>
            </a:r>
            <a:r>
              <a:rPr dirty="0" sz="2550" spc="-70">
                <a:latin typeface="Times New Roman"/>
                <a:cs typeface="Times New Roman"/>
              </a:rPr>
              <a:t> </a:t>
            </a:r>
            <a:r>
              <a:rPr dirty="0" sz="2550" spc="-25" i="1">
                <a:latin typeface="Times New Roman"/>
                <a:cs typeface="Times New Roman"/>
              </a:rPr>
              <a:t>p</a:t>
            </a:r>
            <a:r>
              <a:rPr dirty="0" sz="2550" spc="-25">
                <a:latin typeface="Times New Roman"/>
                <a:cs typeface="Times New Roman"/>
              </a:rPr>
              <a:t>)</a:t>
            </a:r>
            <a:r>
              <a:rPr dirty="0" baseline="42592" sz="2250" spc="-37" i="1">
                <a:latin typeface="Times New Roman"/>
                <a:cs typeface="Times New Roman"/>
              </a:rPr>
              <a:t>i</a:t>
            </a:r>
            <a:endParaRPr baseline="42592" sz="2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7840" y="3895850"/>
            <a:ext cx="8028940" cy="1365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93065" algn="l"/>
                <a:tab pos="3446779" algn="l"/>
                <a:tab pos="4185920" algn="l"/>
              </a:tabLst>
            </a:pPr>
            <a:r>
              <a:rPr dirty="0" sz="2000">
                <a:latin typeface="Trebuchet MS"/>
                <a:cs typeface="Trebuchet MS"/>
              </a:rPr>
              <a:t>Note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that,</a:t>
            </a:r>
            <a:r>
              <a:rPr dirty="0" sz="2000" spc="-210">
                <a:latin typeface="Trebuchet MS"/>
                <a:cs typeface="Trebuchet MS"/>
              </a:rPr>
              <a:t> </a:t>
            </a:r>
            <a:r>
              <a:rPr dirty="0" sz="1200" spc="215" i="1">
                <a:latin typeface="Times New Roman"/>
                <a:cs typeface="Times New Roman"/>
              </a:rPr>
              <a:t>P</a:t>
            </a:r>
            <a:r>
              <a:rPr dirty="0" sz="1200" spc="215">
                <a:latin typeface="Times New Roman"/>
                <a:cs typeface="Times New Roman"/>
              </a:rPr>
              <a:t>(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 spc="254" i="1">
                <a:latin typeface="Times New Roman"/>
                <a:cs typeface="Times New Roman"/>
              </a:rPr>
              <a:t>X</a:t>
            </a:r>
            <a:r>
              <a:rPr dirty="0" sz="1200" spc="350" i="1">
                <a:latin typeface="Times New Roman"/>
                <a:cs typeface="Times New Roman"/>
              </a:rPr>
              <a:t> </a:t>
            </a:r>
            <a:r>
              <a:rPr dirty="0" sz="1200" spc="229">
                <a:latin typeface="Symbol"/>
                <a:cs typeface="Symbol"/>
              </a:rPr>
              <a:t>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 spc="160" i="1">
                <a:latin typeface="Times New Roman"/>
                <a:cs typeface="Times New Roman"/>
              </a:rPr>
              <a:t>j</a:t>
            </a:r>
            <a:r>
              <a:rPr dirty="0" sz="1200" spc="160">
                <a:latin typeface="Times New Roman"/>
                <a:cs typeface="Times New Roman"/>
              </a:rPr>
              <a:t>)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229">
                <a:latin typeface="Symbol"/>
                <a:cs typeface="Symbol"/>
              </a:rPr>
              <a:t>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105">
                <a:latin typeface="Times New Roman"/>
                <a:cs typeface="Times New Roman"/>
              </a:rPr>
              <a:t>(1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229">
                <a:latin typeface="Symbol"/>
                <a:cs typeface="Symbol"/>
              </a:rPr>
              <a:t>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195" i="1">
                <a:latin typeface="Times New Roman"/>
                <a:cs typeface="Times New Roman"/>
              </a:rPr>
              <a:t>p</a:t>
            </a:r>
            <a:r>
              <a:rPr dirty="0" sz="1200" spc="195">
                <a:latin typeface="Times New Roman"/>
                <a:cs typeface="Times New Roman"/>
              </a:rPr>
              <a:t>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baseline="30555" sz="1500" spc="75" i="1">
                <a:latin typeface="Times New Roman"/>
                <a:cs typeface="Times New Roman"/>
              </a:rPr>
              <a:t>j</a:t>
            </a:r>
            <a:r>
              <a:rPr dirty="0" baseline="30555" sz="1500" i="1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rebuchet MS"/>
                <a:cs typeface="Trebuchet MS"/>
              </a:rPr>
              <a:t>Thus,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baseline="1424" sz="2925" spc="-172" i="1">
                <a:latin typeface="Times New Roman"/>
                <a:cs typeface="Times New Roman"/>
              </a:rPr>
              <a:t>P</a:t>
            </a:r>
            <a:r>
              <a:rPr dirty="0" baseline="1424" sz="2925" spc="-172">
                <a:latin typeface="Times New Roman"/>
                <a:cs typeface="Times New Roman"/>
              </a:rPr>
              <a:t>(</a:t>
            </a:r>
            <a:r>
              <a:rPr dirty="0" baseline="1424" sz="2925" spc="-172" i="1">
                <a:latin typeface="Times New Roman"/>
                <a:cs typeface="Times New Roman"/>
              </a:rPr>
              <a:t>X</a:t>
            </a:r>
            <a:r>
              <a:rPr dirty="0" baseline="1424" sz="2925" spc="-15" i="1">
                <a:latin typeface="Times New Roman"/>
                <a:cs typeface="Times New Roman"/>
              </a:rPr>
              <a:t> </a:t>
            </a:r>
            <a:r>
              <a:rPr dirty="0" baseline="1424" sz="2925" spc="-322">
                <a:latin typeface="Symbol"/>
                <a:cs typeface="Symbol"/>
              </a:rPr>
              <a:t></a:t>
            </a:r>
            <a:r>
              <a:rPr dirty="0" baseline="1424" sz="2925" spc="-307">
                <a:latin typeface="Times New Roman"/>
                <a:cs typeface="Times New Roman"/>
              </a:rPr>
              <a:t> </a:t>
            </a:r>
            <a:r>
              <a:rPr dirty="0" baseline="1424" sz="2925" spc="-165" i="1">
                <a:latin typeface="Times New Roman"/>
                <a:cs typeface="Times New Roman"/>
              </a:rPr>
              <a:t>i</a:t>
            </a:r>
            <a:r>
              <a:rPr dirty="0" baseline="1424" sz="2925" spc="-270" i="1">
                <a:latin typeface="Times New Roman"/>
                <a:cs typeface="Times New Roman"/>
              </a:rPr>
              <a:t> </a:t>
            </a:r>
            <a:r>
              <a:rPr dirty="0" baseline="1424" sz="2925" spc="-30">
                <a:latin typeface="Symbol"/>
                <a:cs typeface="Symbol"/>
              </a:rPr>
              <a:t></a:t>
            </a:r>
            <a:r>
              <a:rPr dirty="0" baseline="1424" sz="2925" spc="-150">
                <a:latin typeface="Times New Roman"/>
                <a:cs typeface="Times New Roman"/>
              </a:rPr>
              <a:t> </a:t>
            </a:r>
            <a:r>
              <a:rPr dirty="0" baseline="1424" sz="2925" spc="-165" i="1">
                <a:latin typeface="Times New Roman"/>
                <a:cs typeface="Times New Roman"/>
              </a:rPr>
              <a:t>j</a:t>
            </a:r>
            <a:r>
              <a:rPr dirty="0" baseline="1424" sz="2925" spc="-284" i="1">
                <a:latin typeface="Times New Roman"/>
                <a:cs typeface="Times New Roman"/>
              </a:rPr>
              <a:t> </a:t>
            </a:r>
            <a:r>
              <a:rPr dirty="0" baseline="1424" sz="2925" spc="-127">
                <a:latin typeface="Times New Roman"/>
                <a:cs typeface="Times New Roman"/>
              </a:rPr>
              <a:t>|</a:t>
            </a:r>
            <a:r>
              <a:rPr dirty="0" baseline="1424" sz="2925" spc="-142">
                <a:latin typeface="Times New Roman"/>
                <a:cs typeface="Times New Roman"/>
              </a:rPr>
              <a:t> </a:t>
            </a:r>
            <a:r>
              <a:rPr dirty="0" baseline="1424" sz="2925" spc="-367" i="1">
                <a:latin typeface="Times New Roman"/>
                <a:cs typeface="Times New Roman"/>
              </a:rPr>
              <a:t>X</a:t>
            </a:r>
            <a:r>
              <a:rPr dirty="0" baseline="1424" sz="2925" spc="127" i="1">
                <a:latin typeface="Times New Roman"/>
                <a:cs typeface="Times New Roman"/>
              </a:rPr>
              <a:t> </a:t>
            </a:r>
            <a:r>
              <a:rPr dirty="0" baseline="1424" sz="2925" spc="-322">
                <a:latin typeface="Symbol"/>
                <a:cs typeface="Symbol"/>
              </a:rPr>
              <a:t></a:t>
            </a:r>
            <a:r>
              <a:rPr dirty="0" baseline="1424" sz="2925" spc="-307">
                <a:latin typeface="Times New Roman"/>
                <a:cs typeface="Times New Roman"/>
              </a:rPr>
              <a:t> </a:t>
            </a:r>
            <a:r>
              <a:rPr dirty="0" baseline="1424" sz="2925" spc="-150" i="1">
                <a:latin typeface="Times New Roman"/>
                <a:cs typeface="Times New Roman"/>
              </a:rPr>
              <a:t>i</a:t>
            </a:r>
            <a:r>
              <a:rPr dirty="0" baseline="1424" sz="2925" spc="-150">
                <a:latin typeface="Times New Roman"/>
                <a:cs typeface="Times New Roman"/>
              </a:rPr>
              <a:t>)</a:t>
            </a:r>
            <a:r>
              <a:rPr dirty="0" baseline="1424" sz="2925" spc="-232">
                <a:latin typeface="Times New Roman"/>
                <a:cs typeface="Times New Roman"/>
              </a:rPr>
              <a:t> </a:t>
            </a:r>
            <a:r>
              <a:rPr dirty="0" baseline="1424" sz="2925" spc="-322">
                <a:latin typeface="Symbol"/>
                <a:cs typeface="Symbol"/>
              </a:rPr>
              <a:t></a:t>
            </a:r>
            <a:r>
              <a:rPr dirty="0" baseline="1424" sz="2925" spc="-165">
                <a:latin typeface="Times New Roman"/>
                <a:cs typeface="Times New Roman"/>
              </a:rPr>
              <a:t> </a:t>
            </a:r>
            <a:r>
              <a:rPr dirty="0" baseline="1424" sz="2925" spc="-172" i="1">
                <a:latin typeface="Times New Roman"/>
                <a:cs typeface="Times New Roman"/>
              </a:rPr>
              <a:t>P</a:t>
            </a:r>
            <a:r>
              <a:rPr dirty="0" baseline="1424" sz="2925" spc="-172">
                <a:latin typeface="Times New Roman"/>
                <a:cs typeface="Times New Roman"/>
              </a:rPr>
              <a:t>(</a:t>
            </a:r>
            <a:r>
              <a:rPr dirty="0" baseline="1424" sz="2925" spc="-172" i="1">
                <a:latin typeface="Times New Roman"/>
                <a:cs typeface="Times New Roman"/>
              </a:rPr>
              <a:t>X</a:t>
            </a:r>
            <a:r>
              <a:rPr dirty="0" baseline="1424" sz="2925" spc="-15" i="1">
                <a:latin typeface="Times New Roman"/>
                <a:cs typeface="Times New Roman"/>
              </a:rPr>
              <a:t> </a:t>
            </a:r>
            <a:r>
              <a:rPr dirty="0" baseline="1424" sz="2925">
                <a:latin typeface="Symbol"/>
                <a:cs typeface="Symbol"/>
              </a:rPr>
              <a:t></a:t>
            </a:r>
            <a:r>
              <a:rPr dirty="0" baseline="1424" sz="2925" spc="-22">
                <a:latin typeface="Times New Roman"/>
                <a:cs typeface="Times New Roman"/>
              </a:rPr>
              <a:t> </a:t>
            </a:r>
            <a:r>
              <a:rPr dirty="0" baseline="1424" sz="2925" spc="-37" i="1">
                <a:latin typeface="Times New Roman"/>
                <a:cs typeface="Times New Roman"/>
              </a:rPr>
              <a:t>j</a:t>
            </a:r>
            <a:r>
              <a:rPr dirty="0" baseline="1424" sz="2925" spc="-37">
                <a:latin typeface="Times New Roman"/>
                <a:cs typeface="Times New Roman"/>
              </a:rPr>
              <a:t>).</a:t>
            </a:r>
            <a:endParaRPr baseline="1424" sz="29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Font typeface="Arial MT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393700" marR="55880" indent="-342900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dirty="0" sz="2000" spc="-50">
                <a:latin typeface="Trebuchet MS"/>
                <a:cs typeface="Trebuchet MS"/>
              </a:rPr>
              <a:t>Memoryless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property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important</a:t>
            </a:r>
            <a:r>
              <a:rPr dirty="0" sz="2000" spc="-75">
                <a:latin typeface="Trebuchet MS"/>
                <a:cs typeface="Trebuchet MS"/>
              </a:rPr>
              <a:t> property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simplifies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calculations </a:t>
            </a:r>
            <a:r>
              <a:rPr dirty="0" sz="2000" spc="-114">
                <a:latin typeface="Trebuchet MS"/>
                <a:cs typeface="Trebuchet MS"/>
              </a:rPr>
              <a:t>associated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conditional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probabilities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634284" y="3104902"/>
            <a:ext cx="1615440" cy="0"/>
          </a:xfrm>
          <a:custGeom>
            <a:avLst/>
            <a:gdLst/>
            <a:ahLst/>
            <a:cxnLst/>
            <a:rect l="l" t="t" r="r" b="b"/>
            <a:pathLst>
              <a:path w="1615439" h="0">
                <a:moveTo>
                  <a:pt x="0" y="0"/>
                </a:moveTo>
                <a:lnTo>
                  <a:pt x="1615136" y="0"/>
                </a:lnTo>
              </a:path>
            </a:pathLst>
          </a:custGeom>
          <a:ln w="13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456709" y="3104902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 h="0">
                <a:moveTo>
                  <a:pt x="0" y="0"/>
                </a:moveTo>
                <a:lnTo>
                  <a:pt x="982133" y="0"/>
                </a:lnTo>
              </a:path>
            </a:pathLst>
          </a:custGeom>
          <a:ln w="13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646131" y="3104902"/>
            <a:ext cx="713740" cy="0"/>
          </a:xfrm>
          <a:custGeom>
            <a:avLst/>
            <a:gdLst/>
            <a:ahLst/>
            <a:cxnLst/>
            <a:rect l="l" t="t" r="r" b="b"/>
            <a:pathLst>
              <a:path w="713739" h="0">
                <a:moveTo>
                  <a:pt x="0" y="0"/>
                </a:moveTo>
                <a:lnTo>
                  <a:pt x="713542" y="0"/>
                </a:lnTo>
              </a:path>
            </a:pathLst>
          </a:custGeom>
          <a:ln w="135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13876" y="2698235"/>
            <a:ext cx="3761740" cy="367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859280" algn="l"/>
                <a:tab pos="3039745" algn="l"/>
              </a:tabLst>
            </a:pPr>
            <a:r>
              <a:rPr dirty="0" sz="2250" spc="-315" i="1">
                <a:latin typeface="Times New Roman"/>
                <a:cs typeface="Times New Roman"/>
              </a:rPr>
              <a:t>P</a:t>
            </a:r>
            <a:r>
              <a:rPr dirty="0" sz="2250" spc="-315">
                <a:latin typeface="Times New Roman"/>
                <a:cs typeface="Times New Roman"/>
              </a:rPr>
              <a:t>(</a:t>
            </a:r>
            <a:r>
              <a:rPr dirty="0" sz="2250" spc="-315" i="1">
                <a:latin typeface="Times New Roman"/>
                <a:cs typeface="Times New Roman"/>
              </a:rPr>
              <a:t>X</a:t>
            </a:r>
            <a:r>
              <a:rPr dirty="0" sz="2250" spc="3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</a:t>
            </a:r>
            <a:r>
              <a:rPr dirty="0" sz="2250" spc="-270">
                <a:latin typeface="Times New Roman"/>
                <a:cs typeface="Times New Roman"/>
              </a:rPr>
              <a:t> </a:t>
            </a:r>
            <a:r>
              <a:rPr dirty="0" sz="2250" spc="-200" i="1">
                <a:latin typeface="Times New Roman"/>
                <a:cs typeface="Times New Roman"/>
              </a:rPr>
              <a:t>i</a:t>
            </a:r>
            <a:r>
              <a:rPr dirty="0" sz="2250" spc="-225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</a:t>
            </a:r>
            <a:r>
              <a:rPr dirty="0" sz="2250" spc="35">
                <a:latin typeface="Times New Roman"/>
                <a:cs typeface="Times New Roman"/>
              </a:rPr>
              <a:t> </a:t>
            </a:r>
            <a:r>
              <a:rPr dirty="0" sz="2250" spc="-200" i="1">
                <a:latin typeface="Times New Roman"/>
                <a:cs typeface="Times New Roman"/>
              </a:rPr>
              <a:t>j</a:t>
            </a:r>
            <a:r>
              <a:rPr dirty="0" sz="2250" spc="-235" i="1">
                <a:latin typeface="Times New Roman"/>
                <a:cs typeface="Times New Roman"/>
              </a:rPr>
              <a:t> </a:t>
            </a:r>
            <a:r>
              <a:rPr dirty="0" sz="2250" spc="-555">
                <a:latin typeface="Symbol"/>
                <a:cs typeface="Symbol"/>
              </a:rPr>
              <a:t>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spc="-440" i="1">
                <a:latin typeface="Times New Roman"/>
                <a:cs typeface="Times New Roman"/>
              </a:rPr>
              <a:t>X</a:t>
            </a:r>
            <a:r>
              <a:rPr dirty="0" sz="2250" spc="3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</a:t>
            </a:r>
            <a:r>
              <a:rPr dirty="0" sz="2250" spc="-265">
                <a:latin typeface="Times New Roman"/>
                <a:cs typeface="Times New Roman"/>
              </a:rPr>
              <a:t> </a:t>
            </a:r>
            <a:r>
              <a:rPr dirty="0" sz="2250" spc="-25" i="1">
                <a:latin typeface="Times New Roman"/>
                <a:cs typeface="Times New Roman"/>
              </a:rPr>
              <a:t>i</a:t>
            </a:r>
            <a:r>
              <a:rPr dirty="0" sz="2250" spc="-25">
                <a:latin typeface="Times New Roman"/>
                <a:cs typeface="Times New Roman"/>
              </a:rPr>
              <a:t>)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320" i="1">
                <a:latin typeface="Times New Roman"/>
                <a:cs typeface="Times New Roman"/>
              </a:rPr>
              <a:t>P</a:t>
            </a:r>
            <a:r>
              <a:rPr dirty="0" sz="2250" spc="-320">
                <a:latin typeface="Times New Roman"/>
                <a:cs typeface="Times New Roman"/>
              </a:rPr>
              <a:t>(</a:t>
            </a:r>
            <a:r>
              <a:rPr dirty="0" sz="2250" spc="-320" i="1">
                <a:latin typeface="Times New Roman"/>
                <a:cs typeface="Times New Roman"/>
              </a:rPr>
              <a:t>X</a:t>
            </a:r>
            <a:r>
              <a:rPr dirty="0" sz="2250" spc="3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</a:t>
            </a:r>
            <a:r>
              <a:rPr dirty="0" sz="2250" spc="-275">
                <a:latin typeface="Times New Roman"/>
                <a:cs typeface="Times New Roman"/>
              </a:rPr>
              <a:t> </a:t>
            </a:r>
            <a:r>
              <a:rPr dirty="0" sz="2250" spc="-200" i="1">
                <a:latin typeface="Times New Roman"/>
                <a:cs typeface="Times New Roman"/>
              </a:rPr>
              <a:t>i</a:t>
            </a:r>
            <a:r>
              <a:rPr dirty="0" sz="2250" spc="-215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</a:t>
            </a:r>
            <a:r>
              <a:rPr dirty="0" sz="2250" spc="30">
                <a:latin typeface="Times New Roman"/>
                <a:cs typeface="Times New Roman"/>
              </a:rPr>
              <a:t> </a:t>
            </a:r>
            <a:r>
              <a:rPr dirty="0" sz="2250" spc="-25" i="1">
                <a:latin typeface="Times New Roman"/>
                <a:cs typeface="Times New Roman"/>
              </a:rPr>
              <a:t>j</a:t>
            </a:r>
            <a:r>
              <a:rPr dirty="0" sz="2250" spc="-25">
                <a:latin typeface="Times New Roman"/>
                <a:cs typeface="Times New Roman"/>
              </a:rPr>
              <a:t>)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330">
                <a:latin typeface="Times New Roman"/>
                <a:cs typeface="Times New Roman"/>
              </a:rPr>
              <a:t>(1</a:t>
            </a:r>
            <a:r>
              <a:rPr dirty="0" sz="2250" spc="-330">
                <a:latin typeface="Symbol"/>
                <a:cs typeface="Symbol"/>
              </a:rPr>
              <a:t></a:t>
            </a:r>
            <a:r>
              <a:rPr dirty="0" sz="2250" spc="-70">
                <a:latin typeface="Times New Roman"/>
                <a:cs typeface="Times New Roman"/>
              </a:rPr>
              <a:t> </a:t>
            </a:r>
            <a:r>
              <a:rPr dirty="0" sz="2250" spc="-204" i="1">
                <a:latin typeface="Times New Roman"/>
                <a:cs typeface="Times New Roman"/>
              </a:rPr>
              <a:t>p</a:t>
            </a:r>
            <a:r>
              <a:rPr dirty="0" sz="2250" spc="-204">
                <a:latin typeface="Times New Roman"/>
                <a:cs typeface="Times New Roman"/>
              </a:rPr>
              <a:t>)</a:t>
            </a:r>
            <a:r>
              <a:rPr dirty="0" baseline="42735" sz="1950" spc="-307" i="1">
                <a:latin typeface="Times New Roman"/>
                <a:cs typeface="Times New Roman"/>
              </a:rPr>
              <a:t>i</a:t>
            </a:r>
            <a:r>
              <a:rPr dirty="0" baseline="42735" sz="1950" spc="-307">
                <a:latin typeface="Symbol"/>
                <a:cs typeface="Symbol"/>
              </a:rPr>
              <a:t></a:t>
            </a:r>
            <a:r>
              <a:rPr dirty="0" baseline="42735" sz="1950" spc="-127">
                <a:latin typeface="Times New Roman"/>
                <a:cs typeface="Times New Roman"/>
              </a:rPr>
              <a:t> </a:t>
            </a:r>
            <a:r>
              <a:rPr dirty="0" baseline="42735" sz="1950" spc="-75" i="1">
                <a:latin typeface="Times New Roman"/>
                <a:cs typeface="Times New Roman"/>
              </a:rPr>
              <a:t>j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941482" y="2878212"/>
            <a:ext cx="4669790" cy="367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59150" algn="l"/>
                <a:tab pos="4548505" algn="l"/>
              </a:tabLst>
            </a:pPr>
            <a:r>
              <a:rPr dirty="0" sz="2250" spc="-315" i="1">
                <a:latin typeface="Times New Roman"/>
                <a:cs typeface="Times New Roman"/>
              </a:rPr>
              <a:t>P</a:t>
            </a:r>
            <a:r>
              <a:rPr dirty="0" sz="2250" spc="-315">
                <a:latin typeface="Times New Roman"/>
                <a:cs typeface="Times New Roman"/>
              </a:rPr>
              <a:t>(</a:t>
            </a:r>
            <a:r>
              <a:rPr dirty="0" sz="2250" spc="-315" i="1">
                <a:latin typeface="Times New Roman"/>
                <a:cs typeface="Times New Roman"/>
              </a:rPr>
              <a:t>X</a:t>
            </a:r>
            <a:r>
              <a:rPr dirty="0" sz="2250" spc="3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</a:t>
            </a:r>
            <a:r>
              <a:rPr dirty="0" sz="2250" spc="-265">
                <a:latin typeface="Times New Roman"/>
                <a:cs typeface="Times New Roman"/>
              </a:rPr>
              <a:t> </a:t>
            </a:r>
            <a:r>
              <a:rPr dirty="0" sz="2250" spc="-200" i="1">
                <a:latin typeface="Times New Roman"/>
                <a:cs typeface="Times New Roman"/>
              </a:rPr>
              <a:t>i</a:t>
            </a:r>
            <a:r>
              <a:rPr dirty="0" sz="2250" spc="-225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</a:t>
            </a:r>
            <a:r>
              <a:rPr dirty="0" sz="2250" spc="35">
                <a:latin typeface="Times New Roman"/>
                <a:cs typeface="Times New Roman"/>
              </a:rPr>
              <a:t> </a:t>
            </a:r>
            <a:r>
              <a:rPr dirty="0" sz="2250" spc="-200" i="1">
                <a:latin typeface="Times New Roman"/>
                <a:cs typeface="Times New Roman"/>
              </a:rPr>
              <a:t>j</a:t>
            </a:r>
            <a:r>
              <a:rPr dirty="0" sz="2250" spc="-245" i="1">
                <a:latin typeface="Times New Roman"/>
                <a:cs typeface="Times New Roman"/>
              </a:rPr>
              <a:t> </a:t>
            </a:r>
            <a:r>
              <a:rPr dirty="0" sz="2250" spc="-150">
                <a:latin typeface="Times New Roman"/>
                <a:cs typeface="Times New Roman"/>
              </a:rPr>
              <a:t>|</a:t>
            </a:r>
            <a:r>
              <a:rPr dirty="0" sz="2250" spc="-155">
                <a:latin typeface="Times New Roman"/>
                <a:cs typeface="Times New Roman"/>
              </a:rPr>
              <a:t> </a:t>
            </a:r>
            <a:r>
              <a:rPr dirty="0" sz="2250" spc="-440" i="1">
                <a:latin typeface="Times New Roman"/>
                <a:cs typeface="Times New Roman"/>
              </a:rPr>
              <a:t>X</a:t>
            </a:r>
            <a:r>
              <a:rPr dirty="0" sz="2250" spc="3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</a:t>
            </a:r>
            <a:r>
              <a:rPr dirty="0" sz="2250" spc="-260">
                <a:latin typeface="Times New Roman"/>
                <a:cs typeface="Times New Roman"/>
              </a:rPr>
              <a:t> </a:t>
            </a:r>
            <a:r>
              <a:rPr dirty="0" sz="2250" spc="-200" i="1">
                <a:latin typeface="Times New Roman"/>
                <a:cs typeface="Times New Roman"/>
              </a:rPr>
              <a:t>i</a:t>
            </a:r>
            <a:r>
              <a:rPr dirty="0" sz="2250" spc="-200">
                <a:latin typeface="Times New Roman"/>
                <a:cs typeface="Times New Roman"/>
              </a:rPr>
              <a:t>)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-459">
                <a:latin typeface="Symbol"/>
                <a:cs typeface="Symbol"/>
              </a:rPr>
              <a:t>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450">
                <a:latin typeface="Symbol"/>
                <a:cs typeface="Symbol"/>
              </a:rPr>
              <a:t>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45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98357" y="2878213"/>
            <a:ext cx="678180" cy="367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400">
                <a:latin typeface="Symbol"/>
                <a:cs typeface="Symbol"/>
              </a:rPr>
              <a:t></a:t>
            </a:r>
            <a:r>
              <a:rPr dirty="0" sz="2250" spc="-235">
                <a:latin typeface="Times New Roman"/>
                <a:cs typeface="Times New Roman"/>
              </a:rPr>
              <a:t> </a:t>
            </a:r>
            <a:r>
              <a:rPr dirty="0" sz="2250" spc="-335">
                <a:latin typeface="Times New Roman"/>
                <a:cs typeface="Times New Roman"/>
              </a:rPr>
              <a:t>(1</a:t>
            </a:r>
            <a:r>
              <a:rPr dirty="0" sz="2250" spc="-335">
                <a:latin typeface="Symbol"/>
                <a:cs typeface="Symbol"/>
              </a:rPr>
              <a:t></a:t>
            </a:r>
            <a:r>
              <a:rPr dirty="0" sz="2250" spc="-65">
                <a:latin typeface="Times New Roman"/>
                <a:cs typeface="Times New Roman"/>
              </a:rPr>
              <a:t> </a:t>
            </a:r>
            <a:r>
              <a:rPr dirty="0" sz="2250" spc="-305" i="1">
                <a:latin typeface="Times New Roman"/>
                <a:cs typeface="Times New Roman"/>
              </a:rPr>
              <a:t>p</a:t>
            </a:r>
            <a:r>
              <a:rPr dirty="0" sz="2250" spc="-30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97556" y="3100478"/>
            <a:ext cx="699770" cy="367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50" spc="-315" i="1">
                <a:latin typeface="Times New Roman"/>
                <a:cs typeface="Times New Roman"/>
              </a:rPr>
              <a:t>P</a:t>
            </a:r>
            <a:r>
              <a:rPr dirty="0" sz="2250" spc="-315">
                <a:latin typeface="Times New Roman"/>
                <a:cs typeface="Times New Roman"/>
              </a:rPr>
              <a:t>(</a:t>
            </a:r>
            <a:r>
              <a:rPr dirty="0" sz="2250" spc="-315" i="1">
                <a:latin typeface="Times New Roman"/>
                <a:cs typeface="Times New Roman"/>
              </a:rPr>
              <a:t>X</a:t>
            </a:r>
            <a:r>
              <a:rPr dirty="0" sz="2250" spc="3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</a:t>
            </a:r>
            <a:r>
              <a:rPr dirty="0" sz="2250" spc="-270">
                <a:latin typeface="Times New Roman"/>
                <a:cs typeface="Times New Roman"/>
              </a:rPr>
              <a:t> </a:t>
            </a:r>
            <a:r>
              <a:rPr dirty="0" sz="2250" spc="-155" i="1">
                <a:latin typeface="Times New Roman"/>
                <a:cs typeface="Times New Roman"/>
              </a:rPr>
              <a:t>i</a:t>
            </a:r>
            <a:r>
              <a:rPr dirty="0" sz="2250" spc="-155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77519" y="3100479"/>
            <a:ext cx="1731645" cy="367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43635" algn="l"/>
              </a:tabLst>
            </a:pPr>
            <a:r>
              <a:rPr dirty="0" sz="2250" spc="-320" i="1">
                <a:latin typeface="Times New Roman"/>
                <a:cs typeface="Times New Roman"/>
              </a:rPr>
              <a:t>P</a:t>
            </a:r>
            <a:r>
              <a:rPr dirty="0" sz="2250" spc="-320">
                <a:latin typeface="Times New Roman"/>
                <a:cs typeface="Times New Roman"/>
              </a:rPr>
              <a:t>(</a:t>
            </a:r>
            <a:r>
              <a:rPr dirty="0" sz="2250" spc="-320" i="1">
                <a:latin typeface="Times New Roman"/>
                <a:cs typeface="Times New Roman"/>
              </a:rPr>
              <a:t>X</a:t>
            </a:r>
            <a:r>
              <a:rPr dirty="0" sz="2250" spc="4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</a:t>
            </a:r>
            <a:r>
              <a:rPr dirty="0" sz="2250" spc="-270">
                <a:latin typeface="Times New Roman"/>
                <a:cs typeface="Times New Roman"/>
              </a:rPr>
              <a:t> </a:t>
            </a:r>
            <a:r>
              <a:rPr dirty="0" sz="2250" spc="-25" i="1">
                <a:latin typeface="Times New Roman"/>
                <a:cs typeface="Times New Roman"/>
              </a:rPr>
              <a:t>i</a:t>
            </a:r>
            <a:r>
              <a:rPr dirty="0" sz="2250" spc="-25">
                <a:latin typeface="Times New Roman"/>
                <a:cs typeface="Times New Roman"/>
              </a:rPr>
              <a:t>)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325">
                <a:latin typeface="Times New Roman"/>
                <a:cs typeface="Times New Roman"/>
              </a:rPr>
              <a:t>(1</a:t>
            </a:r>
            <a:r>
              <a:rPr dirty="0" sz="2250" spc="-325">
                <a:latin typeface="Symbol"/>
                <a:cs typeface="Symbol"/>
              </a:rPr>
              <a:t></a:t>
            </a:r>
            <a:r>
              <a:rPr dirty="0" sz="2250" spc="-100">
                <a:latin typeface="Times New Roman"/>
                <a:cs typeface="Times New Roman"/>
              </a:rPr>
              <a:t> </a:t>
            </a:r>
            <a:r>
              <a:rPr dirty="0" sz="2250" spc="-95" i="1">
                <a:latin typeface="Times New Roman"/>
                <a:cs typeface="Times New Roman"/>
              </a:rPr>
              <a:t>p</a:t>
            </a:r>
            <a:r>
              <a:rPr dirty="0" sz="2250" spc="-95">
                <a:latin typeface="Times New Roman"/>
                <a:cs typeface="Times New Roman"/>
              </a:rPr>
              <a:t>)</a:t>
            </a:r>
            <a:r>
              <a:rPr dirty="0" baseline="42735" sz="1950" spc="-142" i="1">
                <a:latin typeface="Times New Roman"/>
                <a:cs typeface="Times New Roman"/>
              </a:rPr>
              <a:t>i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76717" y="2871092"/>
            <a:ext cx="5715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70" i="1"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0898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dirty="0" sz="2800" spc="175"/>
              <a:t>Example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165605"/>
            <a:ext cx="8083550" cy="3982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 marR="17780">
              <a:lnSpc>
                <a:spcPct val="100000"/>
              </a:lnSpc>
              <a:spcBef>
                <a:spcPts val="95"/>
              </a:spcBef>
            </a:pPr>
            <a:r>
              <a:rPr dirty="0" sz="2200" spc="-105">
                <a:latin typeface="Trebuchet MS"/>
                <a:cs typeface="Trebuchet MS"/>
              </a:rPr>
              <a:t>Local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Dhaniawala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(LD)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is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an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online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grocery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store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and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has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an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innovative </a:t>
            </a:r>
            <a:r>
              <a:rPr dirty="0" sz="2200" spc="-170">
                <a:latin typeface="Trebuchet MS"/>
                <a:cs typeface="Trebuchet MS"/>
              </a:rPr>
              <a:t>feature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which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predicts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whether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customer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has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forgotten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to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buy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an </a:t>
            </a:r>
            <a:r>
              <a:rPr dirty="0" sz="2200" spc="-150">
                <a:latin typeface="Trebuchet MS"/>
                <a:cs typeface="Trebuchet MS"/>
              </a:rPr>
              <a:t>item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which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is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very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common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among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customers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grocery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items.</a:t>
            </a:r>
            <a:r>
              <a:rPr dirty="0" sz="2200" spc="6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that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a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customer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buys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milk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in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each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shopping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visit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is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0.2.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200">
              <a:latin typeface="Trebuchet MS"/>
              <a:cs typeface="Trebuchet MS"/>
            </a:endParaRPr>
          </a:p>
          <a:p>
            <a:pPr algn="just" marL="426084" indent="-375285">
              <a:lnSpc>
                <a:spcPct val="100000"/>
              </a:lnSpc>
              <a:buAutoNum type="alphaLcParenBoth"/>
              <a:tabLst>
                <a:tab pos="426084" algn="l"/>
              </a:tabLst>
            </a:pPr>
            <a:r>
              <a:rPr dirty="0" sz="2200" spc="-125">
                <a:latin typeface="Trebuchet MS"/>
                <a:cs typeface="Trebuchet MS"/>
              </a:rPr>
              <a:t>Calculate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that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customer’s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first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purchase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of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milk</a:t>
            </a:r>
            <a:endParaRPr sz="2200">
              <a:latin typeface="Trebuchet MS"/>
              <a:cs typeface="Trebuchet MS"/>
            </a:endParaRPr>
          </a:p>
          <a:p>
            <a:pPr algn="just" marL="50800">
              <a:lnSpc>
                <a:spcPct val="100000"/>
              </a:lnSpc>
            </a:pPr>
            <a:r>
              <a:rPr dirty="0" sz="2200" spc="-140">
                <a:latin typeface="Trebuchet MS"/>
                <a:cs typeface="Trebuchet MS"/>
              </a:rPr>
              <a:t>happens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during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5</a:t>
            </a:r>
            <a:r>
              <a:rPr dirty="0" baseline="24904" sz="2175">
                <a:latin typeface="Trebuchet MS"/>
                <a:cs typeface="Trebuchet MS"/>
              </a:rPr>
              <a:t>th</a:t>
            </a:r>
            <a:r>
              <a:rPr dirty="0" baseline="24904" sz="2175" spc="104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visit.</a:t>
            </a:r>
            <a:endParaRPr sz="2200">
              <a:latin typeface="Trebuchet MS"/>
              <a:cs typeface="Trebuchet MS"/>
            </a:endParaRPr>
          </a:p>
          <a:p>
            <a:pPr algn="just" marL="446405" indent="-395605">
              <a:lnSpc>
                <a:spcPct val="100000"/>
              </a:lnSpc>
              <a:spcBef>
                <a:spcPts val="530"/>
              </a:spcBef>
              <a:buAutoNum type="alphaLcParenBoth" startAt="2"/>
              <a:tabLst>
                <a:tab pos="446405" algn="l"/>
              </a:tabLst>
            </a:pPr>
            <a:r>
              <a:rPr dirty="0" sz="2200" spc="-130">
                <a:latin typeface="Trebuchet MS"/>
                <a:cs typeface="Trebuchet MS"/>
              </a:rPr>
              <a:t>Calculate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average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time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between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purchases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milk.</a:t>
            </a:r>
            <a:endParaRPr sz="2200">
              <a:latin typeface="Trebuchet MS"/>
              <a:cs typeface="Trebuchet MS"/>
            </a:endParaRPr>
          </a:p>
          <a:p>
            <a:pPr algn="just" marL="50800" marR="318135" indent="456565">
              <a:lnSpc>
                <a:spcPct val="100000"/>
              </a:lnSpc>
              <a:spcBef>
                <a:spcPts val="530"/>
              </a:spcBef>
              <a:buAutoNum type="alphaLcParenBoth" startAt="2"/>
              <a:tabLst>
                <a:tab pos="507365" algn="l"/>
              </a:tabLst>
            </a:pPr>
            <a:r>
              <a:rPr dirty="0" sz="2200" spc="-165">
                <a:latin typeface="Trebuchet MS"/>
                <a:cs typeface="Trebuchet MS"/>
              </a:rPr>
              <a:t>If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a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customer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has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not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purchased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milk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during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past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3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shopping</a:t>
            </a:r>
            <a:r>
              <a:rPr dirty="0" sz="2200" spc="-9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visits,</a:t>
            </a:r>
            <a:r>
              <a:rPr dirty="0" sz="2200" spc="-229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what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is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that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customer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will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not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buy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milk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for</a:t>
            </a:r>
            <a:r>
              <a:rPr dirty="0" sz="2200" spc="1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another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2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visits?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6359" rIns="0" bIns="0" rtlCol="0" vert="horz">
            <a:spAutoFit/>
          </a:bodyPr>
          <a:lstStyle/>
          <a:p>
            <a:pPr marL="313055">
              <a:lnSpc>
                <a:spcPct val="100000"/>
              </a:lnSpc>
              <a:spcBef>
                <a:spcPts val="95"/>
              </a:spcBef>
            </a:pPr>
            <a:r>
              <a:rPr dirty="0" sz="2800" spc="165"/>
              <a:t>Solution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1179652"/>
            <a:ext cx="8047355" cy="163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330" indent="-455930">
              <a:lnSpc>
                <a:spcPct val="100000"/>
              </a:lnSpc>
              <a:spcBef>
                <a:spcPts val="100"/>
              </a:spcBef>
              <a:buAutoNum type="alphaLcParenBoth"/>
              <a:tabLst>
                <a:tab pos="481330" algn="l"/>
              </a:tabLst>
            </a:pP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customer’s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first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purchase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milk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happens</a:t>
            </a:r>
            <a:endParaRPr sz="2400">
              <a:latin typeface="Trebuchet MS"/>
              <a:cs typeface="Trebuchet MS"/>
            </a:endParaRPr>
          </a:p>
          <a:p>
            <a:pPr marL="482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5</a:t>
            </a:r>
            <a:r>
              <a:rPr dirty="0" baseline="24305" sz="2400" spc="-30">
                <a:latin typeface="Trebuchet MS"/>
                <a:cs typeface="Trebuchet MS"/>
              </a:rPr>
              <a:t>th</a:t>
            </a:r>
            <a:r>
              <a:rPr dirty="0" baseline="24305" sz="2400" spc="15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trip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algn="ctr" marR="620395">
              <a:lnSpc>
                <a:spcPct val="100000"/>
              </a:lnSpc>
              <a:spcBef>
                <a:spcPts val="1395"/>
              </a:spcBef>
            </a:pPr>
            <a:r>
              <a:rPr dirty="0" sz="1950" spc="90" i="1">
                <a:latin typeface="Times New Roman"/>
                <a:cs typeface="Times New Roman"/>
              </a:rPr>
              <a:t>P</a:t>
            </a:r>
            <a:r>
              <a:rPr dirty="0" sz="1950" spc="90">
                <a:latin typeface="Times New Roman"/>
                <a:cs typeface="Times New Roman"/>
              </a:rPr>
              <a:t>(</a:t>
            </a:r>
            <a:r>
              <a:rPr dirty="0" sz="1950" spc="-280">
                <a:latin typeface="Times New Roman"/>
                <a:cs typeface="Times New Roman"/>
              </a:rPr>
              <a:t> </a:t>
            </a:r>
            <a:r>
              <a:rPr dirty="0" sz="1950" spc="95" i="1">
                <a:latin typeface="Times New Roman"/>
                <a:cs typeface="Times New Roman"/>
              </a:rPr>
              <a:t>X</a:t>
            </a:r>
            <a:r>
              <a:rPr dirty="0" sz="1950" spc="385" i="1">
                <a:latin typeface="Times New Roman"/>
                <a:cs typeface="Times New Roman"/>
              </a:rPr>
              <a:t> </a:t>
            </a:r>
            <a:r>
              <a:rPr dirty="0" sz="1950" spc="75">
                <a:latin typeface="Symbol"/>
                <a:cs typeface="Symbol"/>
              </a:rPr>
              <a:t>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5)</a:t>
            </a:r>
            <a:r>
              <a:rPr dirty="0" sz="1950" spc="55">
                <a:latin typeface="Times New Roman"/>
                <a:cs typeface="Times New Roman"/>
              </a:rPr>
              <a:t> </a:t>
            </a:r>
            <a:r>
              <a:rPr dirty="0" sz="1950" spc="75">
                <a:latin typeface="Symbol"/>
                <a:cs typeface="Symbol"/>
              </a:rPr>
              <a:t>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 spc="-40">
                <a:latin typeface="Times New Roman"/>
                <a:cs typeface="Times New Roman"/>
              </a:rPr>
              <a:t>(1</a:t>
            </a:r>
            <a:r>
              <a:rPr dirty="0" sz="1950" spc="-245">
                <a:latin typeface="Times New Roman"/>
                <a:cs typeface="Times New Roman"/>
              </a:rPr>
              <a:t> </a:t>
            </a:r>
            <a:r>
              <a:rPr dirty="0" sz="1950" spc="75">
                <a:latin typeface="Symbol"/>
                <a:cs typeface="Symbol"/>
              </a:rPr>
              <a:t></a:t>
            </a:r>
            <a:r>
              <a:rPr dirty="0" sz="1950" spc="-90">
                <a:latin typeface="Times New Roman"/>
                <a:cs typeface="Times New Roman"/>
              </a:rPr>
              <a:t> </a:t>
            </a:r>
            <a:r>
              <a:rPr dirty="0" sz="1950" spc="65">
                <a:latin typeface="Times New Roman"/>
                <a:cs typeface="Times New Roman"/>
              </a:rPr>
              <a:t>0.2)</a:t>
            </a:r>
            <a:r>
              <a:rPr dirty="0" baseline="30303" sz="2475" spc="97">
                <a:latin typeface="Times New Roman"/>
                <a:cs typeface="Times New Roman"/>
              </a:rPr>
              <a:t>4</a:t>
            </a:r>
            <a:r>
              <a:rPr dirty="0" baseline="30303" sz="2475" spc="157">
                <a:latin typeface="Times New Roman"/>
                <a:cs typeface="Times New Roman"/>
              </a:rPr>
              <a:t> </a:t>
            </a:r>
            <a:r>
              <a:rPr dirty="0" sz="1950" spc="75">
                <a:latin typeface="Symbol"/>
                <a:cs typeface="Symbol"/>
              </a:rPr>
              <a:t></a:t>
            </a:r>
            <a:r>
              <a:rPr dirty="0" sz="1950" spc="-165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0.2</a:t>
            </a:r>
            <a:r>
              <a:rPr dirty="0" sz="1950" spc="30">
                <a:latin typeface="Times New Roman"/>
                <a:cs typeface="Times New Roman"/>
              </a:rPr>
              <a:t> </a:t>
            </a:r>
            <a:r>
              <a:rPr dirty="0" sz="1950" spc="75">
                <a:latin typeface="Symbol"/>
                <a:cs typeface="Symbol"/>
              </a:rPr>
              <a:t></a:t>
            </a:r>
            <a:r>
              <a:rPr dirty="0" sz="1950" spc="20">
                <a:latin typeface="Times New Roman"/>
                <a:cs typeface="Times New Roman"/>
              </a:rPr>
              <a:t> </a:t>
            </a:r>
            <a:r>
              <a:rPr dirty="0" sz="1950" spc="40">
                <a:latin typeface="Times New Roman"/>
                <a:cs typeface="Times New Roman"/>
              </a:rPr>
              <a:t>0.08192</a:t>
            </a:r>
            <a:endParaRPr sz="1950">
              <a:latin typeface="Times New Roman"/>
              <a:cs typeface="Times New Roman"/>
            </a:endParaRPr>
          </a:p>
          <a:p>
            <a:pPr marL="481330" indent="-455930">
              <a:lnSpc>
                <a:spcPct val="100000"/>
              </a:lnSpc>
              <a:spcBef>
                <a:spcPts val="295"/>
              </a:spcBef>
              <a:buAutoNum type="alphaLcParenBoth" startAt="2"/>
              <a:tabLst>
                <a:tab pos="481330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average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time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between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purchase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milk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540" y="3740607"/>
            <a:ext cx="806450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95300" marR="30480" indent="-457834">
              <a:lnSpc>
                <a:spcPct val="100000"/>
              </a:lnSpc>
              <a:spcBef>
                <a:spcPts val="100"/>
              </a:spcBef>
            </a:pPr>
            <a:r>
              <a:rPr dirty="0" sz="2400" spc="-130">
                <a:latin typeface="Trebuchet MS"/>
                <a:cs typeface="Trebuchet MS"/>
              </a:rPr>
              <a:t>(c)</a:t>
            </a:r>
            <a:r>
              <a:rPr dirty="0" sz="2400" spc="26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Given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that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customer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has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not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purchased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milk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for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past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3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shopping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visits,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probability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customer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will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not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buy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for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another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2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visits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given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algn="ctr" marR="236854">
              <a:lnSpc>
                <a:spcPct val="100000"/>
              </a:lnSpc>
              <a:spcBef>
                <a:spcPts val="2450"/>
              </a:spcBef>
            </a:pPr>
            <a:r>
              <a:rPr dirty="0" sz="1950" spc="-30" i="1">
                <a:latin typeface="Times New Roman"/>
                <a:cs typeface="Times New Roman"/>
              </a:rPr>
              <a:t>P</a:t>
            </a:r>
            <a:r>
              <a:rPr dirty="0" sz="1950" spc="-30">
                <a:latin typeface="Times New Roman"/>
                <a:cs typeface="Times New Roman"/>
              </a:rPr>
              <a:t>(</a:t>
            </a:r>
            <a:r>
              <a:rPr dirty="0" sz="1950" spc="-305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X</a:t>
            </a:r>
            <a:r>
              <a:rPr dirty="0" sz="1950" spc="-20" i="1">
                <a:latin typeface="Times New Roman"/>
                <a:cs typeface="Times New Roman"/>
              </a:rPr>
              <a:t> </a:t>
            </a:r>
            <a:r>
              <a:rPr dirty="0" sz="1950" spc="-55">
                <a:latin typeface="Symbol"/>
                <a:cs typeface="Symbol"/>
              </a:rPr>
              <a:t></a:t>
            </a:r>
            <a:r>
              <a:rPr dirty="0" sz="1950" spc="-114">
                <a:latin typeface="Times New Roman"/>
                <a:cs typeface="Times New Roman"/>
              </a:rPr>
              <a:t> </a:t>
            </a:r>
            <a:r>
              <a:rPr dirty="0" sz="1950" spc="-55">
                <a:latin typeface="Times New Roman"/>
                <a:cs typeface="Times New Roman"/>
              </a:rPr>
              <a:t>3</a:t>
            </a:r>
            <a:r>
              <a:rPr dirty="0" sz="1950" spc="-215">
                <a:latin typeface="Times New Roman"/>
                <a:cs typeface="Times New Roman"/>
              </a:rPr>
              <a:t> </a:t>
            </a:r>
            <a:r>
              <a:rPr dirty="0" sz="1950" spc="-60">
                <a:latin typeface="Symbol"/>
                <a:cs typeface="Symbol"/>
              </a:rPr>
              <a:t></a:t>
            </a:r>
            <a:r>
              <a:rPr dirty="0" sz="1950" spc="-105">
                <a:latin typeface="Times New Roman"/>
                <a:cs typeface="Times New Roman"/>
              </a:rPr>
              <a:t> </a:t>
            </a:r>
            <a:r>
              <a:rPr dirty="0" sz="1950" spc="-55">
                <a:latin typeface="Times New Roman"/>
                <a:cs typeface="Times New Roman"/>
              </a:rPr>
              <a:t>2</a:t>
            </a:r>
            <a:r>
              <a:rPr dirty="0" sz="1950" spc="-19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|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X</a:t>
            </a:r>
            <a:r>
              <a:rPr dirty="0" sz="1950" spc="195" i="1">
                <a:latin typeface="Times New Roman"/>
                <a:cs typeface="Times New Roman"/>
              </a:rPr>
              <a:t> </a:t>
            </a:r>
            <a:r>
              <a:rPr dirty="0" sz="1950" spc="-55">
                <a:latin typeface="Symbol"/>
                <a:cs typeface="Symbol"/>
              </a:rPr>
              <a:t></a:t>
            </a:r>
            <a:r>
              <a:rPr dirty="0" sz="1950" spc="-114">
                <a:latin typeface="Times New Roman"/>
                <a:cs typeface="Times New Roman"/>
              </a:rPr>
              <a:t> </a:t>
            </a:r>
            <a:r>
              <a:rPr dirty="0" sz="1950" spc="-80">
                <a:latin typeface="Times New Roman"/>
                <a:cs typeface="Times New Roman"/>
              </a:rPr>
              <a:t>3)</a:t>
            </a:r>
            <a:r>
              <a:rPr dirty="0" sz="1950" spc="-55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-30" i="1">
                <a:latin typeface="Times New Roman"/>
                <a:cs typeface="Times New Roman"/>
              </a:rPr>
              <a:t>P</a:t>
            </a:r>
            <a:r>
              <a:rPr dirty="0" sz="1950" spc="-30">
                <a:latin typeface="Times New Roman"/>
                <a:cs typeface="Times New Roman"/>
              </a:rPr>
              <a:t>(</a:t>
            </a:r>
            <a:r>
              <a:rPr dirty="0" sz="1950" spc="-305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X</a:t>
            </a:r>
            <a:r>
              <a:rPr dirty="0" sz="1950" spc="190" i="1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</a:t>
            </a:r>
            <a:r>
              <a:rPr dirty="0" sz="1950" spc="-75">
                <a:latin typeface="Times New Roman"/>
                <a:cs typeface="Times New Roman"/>
              </a:rPr>
              <a:t> </a:t>
            </a:r>
            <a:r>
              <a:rPr dirty="0" sz="1950" spc="-35">
                <a:latin typeface="Times New Roman"/>
                <a:cs typeface="Times New Roman"/>
              </a:rPr>
              <a:t>2)</a:t>
            </a:r>
            <a:r>
              <a:rPr dirty="0" sz="1950" spc="-75">
                <a:latin typeface="Times New Roman"/>
                <a:cs typeface="Times New Roman"/>
              </a:rPr>
              <a:t> </a:t>
            </a:r>
            <a:r>
              <a:rPr dirty="0" sz="1950" spc="-55">
                <a:latin typeface="Symbol"/>
                <a:cs typeface="Symbol"/>
              </a:rPr>
              <a:t></a:t>
            </a:r>
            <a:r>
              <a:rPr dirty="0" sz="1950" spc="-85">
                <a:latin typeface="Times New Roman"/>
                <a:cs typeface="Times New Roman"/>
              </a:rPr>
              <a:t> </a:t>
            </a:r>
            <a:r>
              <a:rPr dirty="0" sz="1950" spc="-130">
                <a:latin typeface="Times New Roman"/>
                <a:cs typeface="Times New Roman"/>
              </a:rPr>
              <a:t>(1</a:t>
            </a:r>
            <a:r>
              <a:rPr dirty="0" sz="1950" spc="-305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</a:t>
            </a:r>
            <a:r>
              <a:rPr dirty="0" sz="1950" spc="65">
                <a:latin typeface="Times New Roman"/>
                <a:cs typeface="Times New Roman"/>
              </a:rPr>
              <a:t> </a:t>
            </a:r>
            <a:r>
              <a:rPr dirty="0" sz="1950" i="1">
                <a:latin typeface="Times New Roman"/>
                <a:cs typeface="Times New Roman"/>
              </a:rPr>
              <a:t>p</a:t>
            </a:r>
            <a:r>
              <a:rPr dirty="0" sz="1950">
                <a:latin typeface="Times New Roman"/>
                <a:cs typeface="Times New Roman"/>
              </a:rPr>
              <a:t>)</a:t>
            </a:r>
            <a:r>
              <a:rPr dirty="0" baseline="30303" sz="2475">
                <a:latin typeface="Times New Roman"/>
                <a:cs typeface="Times New Roman"/>
              </a:rPr>
              <a:t>2</a:t>
            </a:r>
            <a:r>
              <a:rPr dirty="0" baseline="30303" sz="2475" spc="209">
                <a:latin typeface="Times New Roman"/>
                <a:cs typeface="Times New Roman"/>
              </a:rPr>
              <a:t> </a:t>
            </a:r>
            <a:r>
              <a:rPr dirty="0" sz="1950" spc="-60">
                <a:latin typeface="Symbol"/>
                <a:cs typeface="Symbol"/>
              </a:rPr>
              <a:t></a:t>
            </a:r>
            <a:r>
              <a:rPr dirty="0" sz="1950" spc="-90">
                <a:latin typeface="Times New Roman"/>
                <a:cs typeface="Times New Roman"/>
              </a:rPr>
              <a:t> </a:t>
            </a:r>
            <a:r>
              <a:rPr dirty="0" sz="1950" spc="-130">
                <a:latin typeface="Times New Roman"/>
                <a:cs typeface="Times New Roman"/>
              </a:rPr>
              <a:t>(1</a:t>
            </a:r>
            <a:r>
              <a:rPr dirty="0" sz="1950" spc="-300">
                <a:latin typeface="Times New Roman"/>
                <a:cs typeface="Times New Roman"/>
              </a:rPr>
              <a:t> </a:t>
            </a:r>
            <a:r>
              <a:rPr dirty="0" sz="1950" spc="-60">
                <a:latin typeface="Symbol"/>
                <a:cs typeface="Symbol"/>
              </a:rPr>
              <a:t></a:t>
            </a:r>
            <a:r>
              <a:rPr dirty="0" sz="1950" spc="-16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0.2)</a:t>
            </a:r>
            <a:r>
              <a:rPr dirty="0" baseline="30303" sz="2475">
                <a:latin typeface="Times New Roman"/>
                <a:cs typeface="Times New Roman"/>
              </a:rPr>
              <a:t>2</a:t>
            </a:r>
            <a:r>
              <a:rPr dirty="0" baseline="30303" sz="2475" spc="202">
                <a:latin typeface="Times New Roman"/>
                <a:cs typeface="Times New Roman"/>
              </a:rPr>
              <a:t> </a:t>
            </a:r>
            <a:r>
              <a:rPr dirty="0" sz="1950" spc="-55">
                <a:latin typeface="Symbol"/>
                <a:cs typeface="Symbol"/>
              </a:rPr>
              <a:t></a:t>
            </a:r>
            <a:r>
              <a:rPr dirty="0" sz="1950" spc="-85">
                <a:latin typeface="Times New Roman"/>
                <a:cs typeface="Times New Roman"/>
              </a:rPr>
              <a:t> </a:t>
            </a:r>
            <a:r>
              <a:rPr dirty="0" sz="1950" spc="-20">
                <a:latin typeface="Times New Roman"/>
                <a:cs typeface="Times New Roman"/>
              </a:rPr>
              <a:t>0.64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150651" y="3336629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 h="0">
                <a:moveTo>
                  <a:pt x="0" y="0"/>
                </a:moveTo>
                <a:lnTo>
                  <a:pt x="262424" y="0"/>
                </a:lnTo>
              </a:path>
            </a:pathLst>
          </a:custGeom>
          <a:ln w="12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74439" y="3336629"/>
            <a:ext cx="461645" cy="0"/>
          </a:xfrm>
          <a:custGeom>
            <a:avLst/>
            <a:gdLst/>
            <a:ahLst/>
            <a:cxnLst/>
            <a:rect l="l" t="t" r="r" b="b"/>
            <a:pathLst>
              <a:path w="461645" h="0">
                <a:moveTo>
                  <a:pt x="0" y="0"/>
                </a:moveTo>
                <a:lnTo>
                  <a:pt x="461646" y="0"/>
                </a:lnTo>
              </a:path>
            </a:pathLst>
          </a:custGeom>
          <a:ln w="122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11995" y="3100225"/>
            <a:ext cx="456565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50" spc="215">
                <a:latin typeface="Symbol"/>
                <a:cs typeface="Symbol"/>
              </a:rPr>
              <a:t></a:t>
            </a:r>
            <a:r>
              <a:rPr dirty="0" sz="2350" spc="-95">
                <a:latin typeface="Times New Roman"/>
                <a:cs typeface="Times New Roman"/>
              </a:rPr>
              <a:t> </a:t>
            </a:r>
            <a:r>
              <a:rPr dirty="0" sz="2350" spc="145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204587" y="3334145"/>
            <a:ext cx="1035050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7375" algn="l"/>
              </a:tabLst>
            </a:pPr>
            <a:r>
              <a:rPr dirty="0" sz="2350" spc="145" i="1">
                <a:latin typeface="Times New Roman"/>
                <a:cs typeface="Times New Roman"/>
              </a:rPr>
              <a:t>p</a:t>
            </a:r>
            <a:r>
              <a:rPr dirty="0" sz="2350" i="1">
                <a:latin typeface="Times New Roman"/>
                <a:cs typeface="Times New Roman"/>
              </a:rPr>
              <a:t>	</a:t>
            </a:r>
            <a:r>
              <a:rPr dirty="0" sz="2350" spc="125">
                <a:latin typeface="Times New Roman"/>
                <a:cs typeface="Times New Roman"/>
              </a:rPr>
              <a:t>0.2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05311" y="2910988"/>
            <a:ext cx="201295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50" spc="145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96902" y="3100225"/>
            <a:ext cx="1736725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504950" algn="l"/>
              </a:tabLst>
            </a:pPr>
            <a:r>
              <a:rPr dirty="0" sz="2350" spc="245" i="1">
                <a:latin typeface="Times New Roman"/>
                <a:cs typeface="Times New Roman"/>
              </a:rPr>
              <a:t>E</a:t>
            </a:r>
            <a:r>
              <a:rPr dirty="0" sz="2350" spc="245">
                <a:latin typeface="Times New Roman"/>
                <a:cs typeface="Times New Roman"/>
              </a:rPr>
              <a:t>(</a:t>
            </a:r>
            <a:r>
              <a:rPr dirty="0" sz="2350" spc="-330">
                <a:latin typeface="Times New Roman"/>
                <a:cs typeface="Times New Roman"/>
              </a:rPr>
              <a:t> </a:t>
            </a:r>
            <a:r>
              <a:rPr dirty="0" sz="2350" spc="240" i="1">
                <a:latin typeface="Times New Roman"/>
                <a:cs typeface="Times New Roman"/>
              </a:rPr>
              <a:t>X</a:t>
            </a:r>
            <a:r>
              <a:rPr dirty="0" sz="2350" spc="-155" i="1">
                <a:latin typeface="Times New Roman"/>
                <a:cs typeface="Times New Roman"/>
              </a:rPr>
              <a:t> </a:t>
            </a:r>
            <a:r>
              <a:rPr dirty="0" sz="2350" spc="125">
                <a:latin typeface="Times New Roman"/>
                <a:cs typeface="Times New Roman"/>
              </a:rPr>
              <a:t>)</a:t>
            </a:r>
            <a:r>
              <a:rPr dirty="0" sz="2350" spc="5">
                <a:latin typeface="Times New Roman"/>
                <a:cs typeface="Times New Roman"/>
              </a:rPr>
              <a:t> </a:t>
            </a:r>
            <a:r>
              <a:rPr dirty="0" sz="2350" spc="215">
                <a:latin typeface="Symbol"/>
                <a:cs typeface="Symbol"/>
              </a:rPr>
              <a:t></a:t>
            </a:r>
            <a:r>
              <a:rPr dirty="0" sz="2350" spc="395">
                <a:latin typeface="Times New Roman"/>
                <a:cs typeface="Times New Roman"/>
              </a:rPr>
              <a:t> </a:t>
            </a:r>
            <a:r>
              <a:rPr dirty="0" baseline="35460" sz="3525" spc="217">
                <a:latin typeface="Times New Roman"/>
                <a:cs typeface="Times New Roman"/>
              </a:rPr>
              <a:t>1</a:t>
            </a:r>
            <a:r>
              <a:rPr dirty="0" baseline="35460" sz="3525">
                <a:latin typeface="Times New Roman"/>
                <a:cs typeface="Times New Roman"/>
              </a:rPr>
              <a:t>	</a:t>
            </a:r>
            <a:r>
              <a:rPr dirty="0" sz="2350" spc="165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5932" rIns="0" bIns="0" rtlCol="0" vert="horz">
            <a:spAutoFit/>
          </a:bodyPr>
          <a:lstStyle/>
          <a:p>
            <a:pPr marL="1403985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Calibri"/>
                <a:cs typeface="Calibri"/>
              </a:rPr>
              <a:t>Parameters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Continuous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Distributions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64082"/>
            <a:ext cx="8030845" cy="3977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2159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Scale</a:t>
            </a:r>
            <a:r>
              <a:rPr dirty="0" sz="2400" spc="-4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parameter:</a:t>
            </a:r>
            <a:r>
              <a:rPr dirty="0" sz="2400" spc="-20" b="1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dirty="0" sz="2400" spc="-175">
                <a:latin typeface="Trebuchet MS"/>
                <a:cs typeface="Trebuchet MS"/>
              </a:rPr>
              <a:t>Scale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parameter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defines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the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range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the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00">
                <a:latin typeface="Trebuchet MS"/>
                <a:cs typeface="Trebuchet MS"/>
              </a:rPr>
              <a:t>continuous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distribution.</a:t>
            </a:r>
            <a:r>
              <a:rPr dirty="0" sz="2400" spc="9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larger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scale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parameter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value, </a:t>
            </a:r>
            <a:r>
              <a:rPr dirty="0" sz="2400" spc="-155">
                <a:latin typeface="Trebuchet MS"/>
                <a:cs typeface="Trebuchet MS"/>
              </a:rPr>
              <a:t>	</a:t>
            </a:r>
            <a:r>
              <a:rPr dirty="0" sz="2400" spc="-130">
                <a:latin typeface="Trebuchet MS"/>
                <a:cs typeface="Trebuchet MS"/>
              </a:rPr>
              <a:t>larger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spread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distribution.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Clr>
                <a:srgbClr val="C00000"/>
              </a:buClr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  <a:tab pos="3097530" algn="l"/>
              </a:tabLst>
            </a:pP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Shape</a:t>
            </a:r>
            <a:r>
              <a:rPr dirty="0" sz="2400" spc="2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parameter: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400" spc="-160">
                <a:latin typeface="Trebuchet MS"/>
                <a:cs typeface="Trebuchet MS"/>
              </a:rPr>
              <a:t>Shape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parameter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defines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shape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distribution.</a:t>
            </a:r>
            <a:r>
              <a:rPr dirty="0" sz="2400" spc="9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changes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to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value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shape </a:t>
            </a:r>
            <a:r>
              <a:rPr dirty="0" sz="2400" spc="-145">
                <a:latin typeface="Trebuchet MS"/>
                <a:cs typeface="Trebuchet MS"/>
              </a:rPr>
              <a:t>parameter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will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change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shape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distribution.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Clr>
                <a:srgbClr val="C00000"/>
              </a:buClr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355600" marR="719455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Location parameter:</a:t>
            </a:r>
            <a:r>
              <a:rPr dirty="0" sz="2400" spc="44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Location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parameter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locates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(or </a:t>
            </a:r>
            <a:r>
              <a:rPr dirty="0" sz="2400" spc="-140">
                <a:latin typeface="Trebuchet MS"/>
                <a:cs typeface="Trebuchet MS"/>
              </a:rPr>
              <a:t>shifts)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horizontal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axis.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697" rIns="0" bIns="0" rtlCol="0" vert="horz">
            <a:spAutoFit/>
          </a:bodyPr>
          <a:lstStyle/>
          <a:p>
            <a:pPr marL="2013585">
              <a:lnSpc>
                <a:spcPct val="100000"/>
              </a:lnSpc>
              <a:spcBef>
                <a:spcPts val="95"/>
              </a:spcBef>
            </a:pPr>
            <a:r>
              <a:rPr dirty="0" sz="2800" spc="175"/>
              <a:t>Exponential</a:t>
            </a:r>
            <a:r>
              <a:rPr dirty="0" sz="2800" spc="335"/>
              <a:t> </a:t>
            </a:r>
            <a:r>
              <a:rPr dirty="0" sz="2800" spc="135"/>
              <a:t>Distribution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2740" y="1089406"/>
            <a:ext cx="8226425" cy="4540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676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</a:tabLst>
            </a:pPr>
            <a:r>
              <a:rPr dirty="0" sz="2000" spc="-105">
                <a:latin typeface="Trebuchet MS"/>
                <a:cs typeface="Trebuchet MS"/>
              </a:rPr>
              <a:t>Exponential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single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parameter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continuous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is</a:t>
            </a:r>
            <a:endParaRPr sz="2000">
              <a:latin typeface="Trebuchet MS"/>
              <a:cs typeface="Trebuchet MS"/>
            </a:endParaRPr>
          </a:p>
          <a:p>
            <a:pPr algn="ctr" marL="3175">
              <a:lnSpc>
                <a:spcPct val="100000"/>
              </a:lnSpc>
            </a:pPr>
            <a:r>
              <a:rPr dirty="0" sz="2000" spc="-120">
                <a:latin typeface="Trebuchet MS"/>
                <a:cs typeface="Trebuchet MS"/>
              </a:rPr>
              <a:t>traditionally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used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for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modelling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time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failure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electronic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components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000">
              <a:latin typeface="Trebuchet MS"/>
              <a:cs typeface="Trebuchet MS"/>
            </a:endParaRPr>
          </a:p>
          <a:p>
            <a:pPr marL="406400" marR="16192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06400" algn="l"/>
              </a:tabLst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probability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density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function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cumulative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exponential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given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85"/>
              </a:spcBef>
              <a:buFont typeface="Arial MT"/>
              <a:buChar char="•"/>
            </a:pPr>
            <a:endParaRPr sz="2000">
              <a:latin typeface="Trebuchet MS"/>
              <a:cs typeface="Trebuchet MS"/>
            </a:endParaRPr>
          </a:p>
          <a:p>
            <a:pPr algn="ctr" marR="290830">
              <a:lnSpc>
                <a:spcPct val="100000"/>
              </a:lnSpc>
              <a:spcBef>
                <a:spcPts val="5"/>
              </a:spcBef>
              <a:tabLst>
                <a:tab pos="2022475" algn="l"/>
              </a:tabLst>
            </a:pPr>
            <a:r>
              <a:rPr dirty="0" sz="2550" i="1">
                <a:latin typeface="Times New Roman"/>
                <a:cs typeface="Times New Roman"/>
              </a:rPr>
              <a:t>f</a:t>
            </a:r>
            <a:r>
              <a:rPr dirty="0" sz="2550" spc="-5" i="1">
                <a:latin typeface="Times New Roman"/>
                <a:cs typeface="Times New Roman"/>
              </a:rPr>
              <a:t> </a:t>
            </a:r>
            <a:r>
              <a:rPr dirty="0" sz="2550" spc="100">
                <a:latin typeface="Times New Roman"/>
                <a:cs typeface="Times New Roman"/>
              </a:rPr>
              <a:t>(</a:t>
            </a:r>
            <a:r>
              <a:rPr dirty="0" sz="2550" spc="100" i="1">
                <a:latin typeface="Times New Roman"/>
                <a:cs typeface="Times New Roman"/>
              </a:rPr>
              <a:t>x</a:t>
            </a:r>
            <a:r>
              <a:rPr dirty="0" sz="2550" spc="100">
                <a:latin typeface="Times New Roman"/>
                <a:cs typeface="Times New Roman"/>
              </a:rPr>
              <a:t>)</a:t>
            </a:r>
            <a:r>
              <a:rPr dirty="0" sz="2550" spc="-10">
                <a:latin typeface="Times New Roman"/>
                <a:cs typeface="Times New Roman"/>
              </a:rPr>
              <a:t> </a:t>
            </a:r>
            <a:r>
              <a:rPr dirty="0" sz="2550">
                <a:latin typeface="Symbol"/>
                <a:cs typeface="Symbol"/>
              </a:rPr>
              <a:t></a:t>
            </a:r>
            <a:r>
              <a:rPr dirty="0" sz="2550" spc="-55">
                <a:latin typeface="Times New Roman"/>
                <a:cs typeface="Times New Roman"/>
              </a:rPr>
              <a:t> </a:t>
            </a:r>
            <a:r>
              <a:rPr dirty="0" sz="2550" spc="75">
                <a:latin typeface="Symbol"/>
                <a:cs typeface="Symbol"/>
              </a:rPr>
              <a:t></a:t>
            </a:r>
            <a:r>
              <a:rPr dirty="0" sz="2550" spc="75" i="1">
                <a:latin typeface="Times New Roman"/>
                <a:cs typeface="Times New Roman"/>
              </a:rPr>
              <a:t>e</a:t>
            </a:r>
            <a:r>
              <a:rPr dirty="0" baseline="44061" sz="2175" spc="112">
                <a:latin typeface="Symbol"/>
                <a:cs typeface="Symbol"/>
              </a:rPr>
              <a:t></a:t>
            </a:r>
            <a:r>
              <a:rPr dirty="0" baseline="44061" sz="2175" spc="112" i="1">
                <a:latin typeface="Times New Roman"/>
                <a:cs typeface="Times New Roman"/>
              </a:rPr>
              <a:t>x</a:t>
            </a:r>
            <a:r>
              <a:rPr dirty="0" baseline="44061" sz="2175" spc="-60" i="1">
                <a:latin typeface="Times New Roman"/>
                <a:cs typeface="Times New Roman"/>
              </a:rPr>
              <a:t> </a:t>
            </a:r>
            <a:r>
              <a:rPr dirty="0" sz="2550" spc="-50">
                <a:latin typeface="Times New Roman"/>
                <a:cs typeface="Times New Roman"/>
              </a:rPr>
              <a:t>,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>
                <a:latin typeface="Symbol"/>
                <a:cs typeface="Symbol"/>
              </a:rPr>
              <a:t></a:t>
            </a:r>
            <a:r>
              <a:rPr dirty="0" sz="2550" spc="50">
                <a:latin typeface="Times New Roman"/>
                <a:cs typeface="Times New Roman"/>
              </a:rPr>
              <a:t> </a:t>
            </a:r>
            <a:r>
              <a:rPr dirty="0" sz="2550">
                <a:latin typeface="Symbol"/>
                <a:cs typeface="Symbol"/>
              </a:rPr>
              <a:t></a:t>
            </a:r>
            <a:r>
              <a:rPr dirty="0" sz="2550" spc="-50">
                <a:latin typeface="Times New Roman"/>
                <a:cs typeface="Times New Roman"/>
              </a:rPr>
              <a:t> 0</a:t>
            </a:r>
            <a:endParaRPr sz="2550">
              <a:latin typeface="Times New Roman"/>
              <a:cs typeface="Times New Roman"/>
            </a:endParaRPr>
          </a:p>
          <a:p>
            <a:pPr algn="ctr" marR="344805">
              <a:lnSpc>
                <a:spcPct val="100000"/>
              </a:lnSpc>
              <a:spcBef>
                <a:spcPts val="2840"/>
              </a:spcBef>
            </a:pPr>
            <a:r>
              <a:rPr dirty="0" sz="2750" spc="550" i="1">
                <a:latin typeface="Times New Roman"/>
                <a:cs typeface="Times New Roman"/>
              </a:rPr>
              <a:t>F</a:t>
            </a:r>
            <a:r>
              <a:rPr dirty="0" sz="2750" spc="-340" i="1">
                <a:latin typeface="Times New Roman"/>
                <a:cs typeface="Times New Roman"/>
              </a:rPr>
              <a:t> </a:t>
            </a:r>
            <a:r>
              <a:rPr dirty="0" sz="2750" spc="430">
                <a:latin typeface="Times New Roman"/>
                <a:cs typeface="Times New Roman"/>
              </a:rPr>
              <a:t>(</a:t>
            </a:r>
            <a:r>
              <a:rPr dirty="0" sz="2750" spc="430" i="1">
                <a:latin typeface="Times New Roman"/>
                <a:cs typeface="Times New Roman"/>
              </a:rPr>
              <a:t>x</a:t>
            </a:r>
            <a:r>
              <a:rPr dirty="0" sz="2750" spc="430">
                <a:latin typeface="Times New Roman"/>
                <a:cs typeface="Times New Roman"/>
              </a:rPr>
              <a:t>)</a:t>
            </a:r>
            <a:r>
              <a:rPr dirty="0" sz="2750" spc="160">
                <a:latin typeface="Times New Roman"/>
                <a:cs typeface="Times New Roman"/>
              </a:rPr>
              <a:t> </a:t>
            </a:r>
            <a:r>
              <a:rPr dirty="0" sz="2750" spc="480">
                <a:latin typeface="Symbol"/>
                <a:cs typeface="Symbol"/>
              </a:rPr>
              <a:t></a:t>
            </a:r>
            <a:r>
              <a:rPr dirty="0" sz="2750" spc="-250">
                <a:latin typeface="Times New Roman"/>
                <a:cs typeface="Times New Roman"/>
              </a:rPr>
              <a:t> </a:t>
            </a:r>
            <a:r>
              <a:rPr dirty="0" sz="2750" spc="440">
                <a:latin typeface="Times New Roman"/>
                <a:cs typeface="Times New Roman"/>
              </a:rPr>
              <a:t>1</a:t>
            </a:r>
            <a:r>
              <a:rPr dirty="0" sz="2750" spc="-320">
                <a:latin typeface="Times New Roman"/>
                <a:cs typeface="Times New Roman"/>
              </a:rPr>
              <a:t> </a:t>
            </a:r>
            <a:r>
              <a:rPr dirty="0" sz="2750" spc="480">
                <a:latin typeface="Symbol"/>
                <a:cs typeface="Symbol"/>
              </a:rPr>
              <a:t></a:t>
            </a:r>
            <a:r>
              <a:rPr dirty="0" sz="2750" spc="-50">
                <a:latin typeface="Times New Roman"/>
                <a:cs typeface="Times New Roman"/>
              </a:rPr>
              <a:t> </a:t>
            </a:r>
            <a:r>
              <a:rPr dirty="0" sz="2750" spc="380" i="1">
                <a:latin typeface="Times New Roman"/>
                <a:cs typeface="Times New Roman"/>
              </a:rPr>
              <a:t>e</a:t>
            </a:r>
            <a:r>
              <a:rPr dirty="0" baseline="30864" sz="3375" spc="569">
                <a:latin typeface="Symbol"/>
                <a:cs typeface="Symbol"/>
              </a:rPr>
              <a:t></a:t>
            </a:r>
            <a:r>
              <a:rPr dirty="0" baseline="27777" sz="3750" spc="569">
                <a:latin typeface="Symbol"/>
                <a:cs typeface="Symbol"/>
              </a:rPr>
              <a:t></a:t>
            </a:r>
            <a:r>
              <a:rPr dirty="0" baseline="30864" sz="3375" spc="569" i="1">
                <a:latin typeface="Times New Roman"/>
                <a:cs typeface="Times New Roman"/>
              </a:rPr>
              <a:t>x</a:t>
            </a:r>
            <a:endParaRPr baseline="30864" sz="33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sz="2750">
              <a:latin typeface="Times New Roman"/>
              <a:cs typeface="Times New Roman"/>
            </a:endParaRPr>
          </a:p>
          <a:p>
            <a:pPr marL="406400" marR="975360" indent="-342900">
              <a:lnSpc>
                <a:spcPct val="100000"/>
              </a:lnSpc>
              <a:buFont typeface="Arial MT"/>
              <a:buChar char="•"/>
              <a:tabLst>
                <a:tab pos="406400" algn="l"/>
              </a:tabLst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parameter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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scale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parameter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represents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rate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 </a:t>
            </a:r>
            <a:r>
              <a:rPr dirty="0" sz="2000" spc="-90">
                <a:latin typeface="Trebuchet MS"/>
                <a:cs typeface="Trebuchet MS"/>
              </a:rPr>
              <a:t>occurrence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event,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(1/</a:t>
            </a:r>
            <a:r>
              <a:rPr dirty="0" sz="2000" spc="-155">
                <a:latin typeface="Symbol"/>
                <a:cs typeface="Symbol"/>
              </a:rPr>
              <a:t></a:t>
            </a:r>
            <a:r>
              <a:rPr dirty="0" sz="2000" spc="-155">
                <a:latin typeface="Trebuchet MS"/>
                <a:cs typeface="Trebuchet MS"/>
              </a:rPr>
              <a:t>)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mean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time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between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events.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9" name="object 9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39036" y="394842"/>
            <a:ext cx="626618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89000" marR="5080" indent="-876300">
              <a:lnSpc>
                <a:spcPct val="100000"/>
              </a:lnSpc>
              <a:spcBef>
                <a:spcPts val="95"/>
              </a:spcBef>
            </a:pPr>
            <a:r>
              <a:rPr dirty="0" sz="2800" spc="100"/>
              <a:t>Probability</a:t>
            </a:r>
            <a:r>
              <a:rPr dirty="0" sz="2800" spc="355"/>
              <a:t> </a:t>
            </a:r>
            <a:r>
              <a:rPr dirty="0" sz="2800" spc="170"/>
              <a:t>density</a:t>
            </a:r>
            <a:r>
              <a:rPr dirty="0" sz="2800" spc="350"/>
              <a:t> </a:t>
            </a:r>
            <a:r>
              <a:rPr dirty="0" sz="2800" spc="180"/>
              <a:t>function</a:t>
            </a:r>
            <a:r>
              <a:rPr dirty="0" sz="2800" spc="360"/>
              <a:t> </a:t>
            </a:r>
            <a:r>
              <a:rPr dirty="0" sz="2800" spc="135"/>
              <a:t>of</a:t>
            </a:r>
            <a:r>
              <a:rPr dirty="0" sz="2800" spc="340"/>
              <a:t> </a:t>
            </a:r>
            <a:r>
              <a:rPr dirty="0" sz="2800" spc="125"/>
              <a:t>an </a:t>
            </a:r>
            <a:r>
              <a:rPr dirty="0" sz="2800" spc="150"/>
              <a:t>exponential</a:t>
            </a:r>
            <a:r>
              <a:rPr dirty="0" sz="2800" spc="350"/>
              <a:t> </a:t>
            </a:r>
            <a:r>
              <a:rPr dirty="0" sz="2800" spc="125"/>
              <a:t>distribution</a:t>
            </a:r>
            <a:endParaRPr sz="2800"/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07" y="1452338"/>
            <a:ext cx="4673394" cy="336582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1908" y="1452338"/>
            <a:ext cx="4216200" cy="3406968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72288" y="5142991"/>
            <a:ext cx="782891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rebuchet MS"/>
                <a:cs typeface="Trebuchet MS"/>
              </a:rPr>
              <a:t>The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mean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and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variance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of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an</a:t>
            </a:r>
            <a:r>
              <a:rPr dirty="0" sz="2000" spc="-40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exponential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distribution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are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given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72288" y="5754116"/>
            <a:ext cx="69989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rebuchet MS"/>
                <a:cs typeface="Trebuchet MS"/>
              </a:rPr>
              <a:t>The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expected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spc="-25" b="1">
                <a:latin typeface="Trebuchet MS"/>
                <a:cs typeface="Trebuchet MS"/>
              </a:rPr>
              <a:t>value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40" b="1">
                <a:latin typeface="Trebuchet MS"/>
                <a:cs typeface="Trebuchet MS"/>
              </a:rPr>
              <a:t>(1/</a:t>
            </a:r>
            <a:r>
              <a:rPr dirty="0" sz="2000" spc="-40">
                <a:latin typeface="Symbol"/>
                <a:cs typeface="Symbol"/>
              </a:rPr>
              <a:t></a:t>
            </a:r>
            <a:r>
              <a:rPr dirty="0" sz="2000" spc="-40" b="1">
                <a:latin typeface="Trebuchet MS"/>
                <a:cs typeface="Trebuchet MS"/>
              </a:rPr>
              <a:t>)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is</a:t>
            </a:r>
            <a:r>
              <a:rPr dirty="0" sz="2000" spc="-4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the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mean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time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between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events.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196225" y="5582226"/>
            <a:ext cx="243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80">
                <a:latin typeface="Symbol"/>
                <a:cs typeface="Symbol"/>
              </a:rPr>
              <a:t>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52605" y="5413440"/>
            <a:ext cx="21507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50" spc="1019" i="1">
                <a:latin typeface="Times New Roman"/>
                <a:cs typeface="Times New Roman"/>
              </a:rPr>
              <a:t>E</a:t>
            </a:r>
            <a:r>
              <a:rPr dirty="0" sz="1450" spc="-180" i="1">
                <a:latin typeface="Times New Roman"/>
                <a:cs typeface="Times New Roman"/>
              </a:rPr>
              <a:t> </a:t>
            </a:r>
            <a:r>
              <a:rPr dirty="0" sz="1450" spc="550">
                <a:latin typeface="Times New Roman"/>
                <a:cs typeface="Times New Roman"/>
              </a:rPr>
              <a:t>(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1019" i="1">
                <a:latin typeface="Times New Roman"/>
                <a:cs typeface="Times New Roman"/>
              </a:rPr>
              <a:t>X</a:t>
            </a:r>
            <a:r>
              <a:rPr dirty="0" sz="1450" spc="160" i="1">
                <a:latin typeface="Times New Roman"/>
                <a:cs typeface="Times New Roman"/>
              </a:rPr>
              <a:t> </a:t>
            </a:r>
            <a:r>
              <a:rPr dirty="0" sz="1450" spc="550">
                <a:latin typeface="Times New Roman"/>
                <a:cs typeface="Times New Roman"/>
              </a:rPr>
              <a:t>)</a:t>
            </a:r>
            <a:r>
              <a:rPr dirty="0" sz="1450" spc="385">
                <a:latin typeface="Times New Roman"/>
                <a:cs typeface="Times New Roman"/>
              </a:rPr>
              <a:t> </a:t>
            </a:r>
            <a:r>
              <a:rPr dirty="0" sz="1450" spc="910">
                <a:latin typeface="Symbol"/>
                <a:cs typeface="Symbol"/>
              </a:rPr>
              <a:t></a:t>
            </a:r>
            <a:r>
              <a:rPr dirty="0" sz="1450" spc="440">
                <a:latin typeface="Times New Roman"/>
                <a:cs typeface="Times New Roman"/>
              </a:rPr>
              <a:t> </a:t>
            </a:r>
            <a:r>
              <a:rPr dirty="0" u="sng" baseline="34482" sz="2175" spc="-5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482" sz="2175" spc="1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482" sz="2175" spc="675">
                <a:latin typeface="Times New Roman"/>
                <a:cs typeface="Times New Roman"/>
              </a:rPr>
              <a:t> </a:t>
            </a:r>
            <a:r>
              <a:rPr dirty="0" baseline="-6944" sz="3000" spc="-37" b="1">
                <a:latin typeface="Trebuchet MS"/>
                <a:cs typeface="Trebuchet MS"/>
              </a:rPr>
              <a:t>and</a:t>
            </a:r>
            <a:endParaRPr baseline="-6944" sz="30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533528" y="5658055"/>
            <a:ext cx="332740" cy="0"/>
          </a:xfrm>
          <a:custGeom>
            <a:avLst/>
            <a:gdLst/>
            <a:ahLst/>
            <a:cxnLst/>
            <a:rect l="l" t="t" r="r" b="b"/>
            <a:pathLst>
              <a:path w="332739" h="0">
                <a:moveTo>
                  <a:pt x="0" y="0"/>
                </a:moveTo>
                <a:lnTo>
                  <a:pt x="332365" y="0"/>
                </a:lnTo>
              </a:path>
            </a:pathLst>
          </a:custGeom>
          <a:ln w="84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611210" y="5393835"/>
            <a:ext cx="1828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8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510023" y="5569501"/>
            <a:ext cx="3498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5793" sz="2100" spc="697">
                <a:latin typeface="Symbol"/>
                <a:cs typeface="Symbol"/>
              </a:rPr>
              <a:t></a:t>
            </a:r>
            <a:r>
              <a:rPr dirty="0" sz="800" spc="465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267147" y="5508536"/>
            <a:ext cx="12077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475">
                <a:latin typeface="Times New Roman"/>
                <a:cs typeface="Times New Roman"/>
              </a:rPr>
              <a:t>Var(</a:t>
            </a:r>
            <a:r>
              <a:rPr dirty="0" sz="1400" spc="-135">
                <a:latin typeface="Times New Roman"/>
                <a:cs typeface="Times New Roman"/>
              </a:rPr>
              <a:t> </a:t>
            </a:r>
            <a:r>
              <a:rPr dirty="0" sz="1400" spc="650" i="1">
                <a:latin typeface="Times New Roman"/>
                <a:cs typeface="Times New Roman"/>
              </a:rPr>
              <a:t>X</a:t>
            </a:r>
            <a:r>
              <a:rPr dirty="0" sz="1400" spc="20" i="1">
                <a:latin typeface="Times New Roman"/>
                <a:cs typeface="Times New Roman"/>
              </a:rPr>
              <a:t> </a:t>
            </a:r>
            <a:r>
              <a:rPr dirty="0" sz="1400" spc="360">
                <a:latin typeface="Times New Roman"/>
                <a:cs typeface="Times New Roman"/>
              </a:rPr>
              <a:t>)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 spc="54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054" y="574675"/>
            <a:ext cx="29470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96720" algn="l"/>
              </a:tabLst>
            </a:pPr>
            <a:r>
              <a:rPr dirty="0" spc="200"/>
              <a:t>Sample</a:t>
            </a:r>
            <a:r>
              <a:rPr dirty="0"/>
              <a:t>	</a:t>
            </a:r>
            <a:r>
              <a:rPr dirty="0" spc="235"/>
              <a:t>Space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305509"/>
            <a:ext cx="8070850" cy="3952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748665" algn="l"/>
                <a:tab pos="1152525" algn="l"/>
                <a:tab pos="1821814" algn="l"/>
                <a:tab pos="3303270" algn="l"/>
                <a:tab pos="3920490" algn="l"/>
                <a:tab pos="4697730" algn="l"/>
                <a:tab pos="5878830" algn="l"/>
                <a:tab pos="6360795" algn="l"/>
                <a:tab pos="6877684" algn="l"/>
              </a:tabLst>
            </a:pPr>
            <a:r>
              <a:rPr dirty="0" sz="2800" spc="-25">
                <a:latin typeface="Calibri"/>
                <a:cs typeface="Calibri"/>
              </a:rPr>
              <a:t>It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universal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set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that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consist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all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possible outcomes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experiment.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represented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using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letter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C00000"/>
                </a:solidFill>
                <a:latin typeface="Calibri"/>
                <a:cs typeface="Calibri"/>
              </a:rPr>
              <a:t>“S”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Individual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outcomes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called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C00000"/>
                </a:solidFill>
                <a:latin typeface="Calibri"/>
                <a:cs typeface="Calibri"/>
              </a:rPr>
              <a:t>elementary</a:t>
            </a:r>
            <a:r>
              <a:rPr dirty="0" sz="2800" spc="-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C00000"/>
                </a:solidFill>
                <a:latin typeface="Calibri"/>
                <a:cs typeface="Calibri"/>
              </a:rPr>
              <a:t>events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Sample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Space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C00000"/>
                </a:solidFill>
                <a:latin typeface="Calibri"/>
                <a:cs typeface="Calibri"/>
              </a:rPr>
              <a:t>finite</a:t>
            </a:r>
            <a:r>
              <a:rPr dirty="0" sz="2800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C00000"/>
                </a:solidFill>
                <a:latin typeface="Calibri"/>
                <a:cs typeface="Calibri"/>
              </a:rPr>
              <a:t>infinite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294571" y="3994720"/>
            <a:ext cx="704215" cy="0"/>
          </a:xfrm>
          <a:custGeom>
            <a:avLst/>
            <a:gdLst/>
            <a:ahLst/>
            <a:cxnLst/>
            <a:rect l="l" t="t" r="r" b="b"/>
            <a:pathLst>
              <a:path w="704215" h="0">
                <a:moveTo>
                  <a:pt x="0" y="0"/>
                </a:moveTo>
                <a:lnTo>
                  <a:pt x="704046" y="0"/>
                </a:lnTo>
              </a:path>
            </a:pathLst>
          </a:custGeom>
          <a:ln w="134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425687" y="3898522"/>
            <a:ext cx="415925" cy="4102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555" sz="3750" spc="-547" i="1">
                <a:latin typeface="Times New Roman"/>
                <a:cs typeface="Times New Roman"/>
              </a:rPr>
              <a:t>e</a:t>
            </a:r>
            <a:r>
              <a:rPr dirty="0" sz="2100" spc="-365">
                <a:latin typeface="Symbol"/>
                <a:cs typeface="Symbol"/>
              </a:rPr>
              <a:t></a:t>
            </a:r>
            <a:r>
              <a:rPr dirty="0" sz="2150" spc="-365">
                <a:latin typeface="Symbol"/>
                <a:cs typeface="Symbol"/>
              </a:rPr>
              <a:t></a:t>
            </a:r>
            <a:r>
              <a:rPr dirty="0" sz="2100" spc="-365" i="1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3240" y="552958"/>
            <a:ext cx="7988934" cy="340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100"/>
              </a:spcBef>
            </a:pPr>
            <a:r>
              <a:rPr dirty="0" sz="2400" spc="130" b="1">
                <a:solidFill>
                  <a:srgbClr val="C00000"/>
                </a:solidFill>
                <a:latin typeface="Cambria"/>
                <a:cs typeface="Cambria"/>
              </a:rPr>
              <a:t>Memoryless</a:t>
            </a:r>
            <a:r>
              <a:rPr dirty="0" sz="2400" spc="28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95" b="1">
                <a:solidFill>
                  <a:srgbClr val="C00000"/>
                </a:solidFill>
                <a:latin typeface="Cambria"/>
                <a:cs typeface="Cambria"/>
              </a:rPr>
              <a:t>Property</a:t>
            </a:r>
            <a:r>
              <a:rPr dirty="0" sz="2400" spc="29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14" b="1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dirty="0" sz="2400" spc="29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55" b="1">
                <a:solidFill>
                  <a:srgbClr val="C00000"/>
                </a:solidFill>
                <a:latin typeface="Cambria"/>
                <a:cs typeface="Cambria"/>
              </a:rPr>
              <a:t>Exponential</a:t>
            </a:r>
            <a:r>
              <a:rPr dirty="0" sz="2400" spc="26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10" b="1">
                <a:solidFill>
                  <a:srgbClr val="C00000"/>
                </a:solidFill>
                <a:latin typeface="Cambria"/>
                <a:cs typeface="Cambria"/>
              </a:rPr>
              <a:t>Distribution</a:t>
            </a:r>
            <a:endParaRPr sz="2400">
              <a:latin typeface="Cambria"/>
              <a:cs typeface="Cambria"/>
            </a:endParaRPr>
          </a:p>
          <a:p>
            <a:pPr marL="368300" marR="462915" indent="-342900">
              <a:lnSpc>
                <a:spcPct val="100000"/>
              </a:lnSpc>
              <a:spcBef>
                <a:spcPts val="1930"/>
              </a:spcBef>
              <a:buFont typeface="Arial MT"/>
              <a:buChar char="•"/>
              <a:tabLst>
                <a:tab pos="368300" algn="l"/>
              </a:tabLst>
            </a:pPr>
            <a:r>
              <a:rPr dirty="0" sz="2400" spc="-130">
                <a:latin typeface="Trebuchet MS"/>
                <a:cs typeface="Trebuchet MS"/>
              </a:rPr>
              <a:t>Exponential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only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continuous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probability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that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has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memoryless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property.That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415"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35"/>
              </a:spcBef>
            </a:pPr>
            <a:endParaRPr sz="2400">
              <a:latin typeface="Trebuchet MS"/>
              <a:cs typeface="Trebuchet MS"/>
            </a:endParaRPr>
          </a:p>
          <a:p>
            <a:pPr algn="ctr" marR="268605">
              <a:lnSpc>
                <a:spcPct val="100000"/>
              </a:lnSpc>
            </a:pPr>
            <a:r>
              <a:rPr dirty="0" sz="2750" spc="-335" i="1">
                <a:latin typeface="Times New Roman"/>
                <a:cs typeface="Times New Roman"/>
              </a:rPr>
              <a:t>P</a:t>
            </a:r>
            <a:r>
              <a:rPr dirty="0" sz="2750" spc="-335">
                <a:latin typeface="Times New Roman"/>
                <a:cs typeface="Times New Roman"/>
              </a:rPr>
              <a:t>(</a:t>
            </a:r>
            <a:r>
              <a:rPr dirty="0" sz="2750" spc="-335" i="1">
                <a:latin typeface="Times New Roman"/>
                <a:cs typeface="Times New Roman"/>
              </a:rPr>
              <a:t>X</a:t>
            </a:r>
            <a:r>
              <a:rPr dirty="0" sz="2750" spc="35" i="1">
                <a:latin typeface="Times New Roman"/>
                <a:cs typeface="Times New Roman"/>
              </a:rPr>
              <a:t> </a:t>
            </a:r>
            <a:r>
              <a:rPr dirty="0" sz="2750" spc="-440">
                <a:latin typeface="Symbol"/>
                <a:cs typeface="Symbol"/>
              </a:rPr>
              <a:t></a:t>
            </a:r>
            <a:r>
              <a:rPr dirty="0" sz="2750" spc="-330">
                <a:latin typeface="Times New Roman"/>
                <a:cs typeface="Times New Roman"/>
              </a:rPr>
              <a:t> </a:t>
            </a:r>
            <a:r>
              <a:rPr dirty="0" sz="2750" spc="-220" i="1">
                <a:latin typeface="Times New Roman"/>
                <a:cs typeface="Times New Roman"/>
              </a:rPr>
              <a:t>t</a:t>
            </a:r>
            <a:r>
              <a:rPr dirty="0" sz="2750" spc="-204" i="1">
                <a:latin typeface="Times New Roman"/>
                <a:cs typeface="Times New Roman"/>
              </a:rPr>
              <a:t> </a:t>
            </a:r>
            <a:r>
              <a:rPr dirty="0" sz="2750" spc="-440">
                <a:latin typeface="Symbol"/>
                <a:cs typeface="Symbol"/>
              </a:rPr>
              <a:t></a:t>
            </a:r>
            <a:r>
              <a:rPr dirty="0" sz="2750" spc="-280">
                <a:latin typeface="Times New Roman"/>
                <a:cs typeface="Times New Roman"/>
              </a:rPr>
              <a:t> </a:t>
            </a:r>
            <a:r>
              <a:rPr dirty="0" sz="2750" spc="-315" i="1">
                <a:latin typeface="Times New Roman"/>
                <a:cs typeface="Times New Roman"/>
              </a:rPr>
              <a:t>s</a:t>
            </a:r>
            <a:r>
              <a:rPr dirty="0" sz="2750" spc="-330" i="1">
                <a:latin typeface="Times New Roman"/>
                <a:cs typeface="Times New Roman"/>
              </a:rPr>
              <a:t> </a:t>
            </a:r>
            <a:r>
              <a:rPr dirty="0" sz="2750" spc="-160">
                <a:latin typeface="Times New Roman"/>
                <a:cs typeface="Times New Roman"/>
              </a:rPr>
              <a:t>|</a:t>
            </a:r>
            <a:r>
              <a:rPr dirty="0" sz="2750" spc="-175">
                <a:latin typeface="Times New Roman"/>
                <a:cs typeface="Times New Roman"/>
              </a:rPr>
              <a:t> </a:t>
            </a:r>
            <a:r>
              <a:rPr dirty="0" sz="2750" spc="-470" i="1">
                <a:latin typeface="Times New Roman"/>
                <a:cs typeface="Times New Roman"/>
              </a:rPr>
              <a:t>X</a:t>
            </a:r>
            <a:r>
              <a:rPr dirty="0" sz="2750" spc="50" i="1">
                <a:latin typeface="Times New Roman"/>
                <a:cs typeface="Times New Roman"/>
              </a:rPr>
              <a:t> </a:t>
            </a:r>
            <a:r>
              <a:rPr dirty="0" sz="2750" spc="-440">
                <a:latin typeface="Symbol"/>
                <a:cs typeface="Symbol"/>
              </a:rPr>
              <a:t></a:t>
            </a:r>
            <a:r>
              <a:rPr dirty="0" sz="2750" spc="-330">
                <a:latin typeface="Times New Roman"/>
                <a:cs typeface="Times New Roman"/>
              </a:rPr>
              <a:t> </a:t>
            </a:r>
            <a:r>
              <a:rPr dirty="0" sz="2750" spc="-185" i="1">
                <a:latin typeface="Times New Roman"/>
                <a:cs typeface="Times New Roman"/>
              </a:rPr>
              <a:t>t</a:t>
            </a:r>
            <a:r>
              <a:rPr dirty="0" sz="2750" spc="-185">
                <a:latin typeface="Times New Roman"/>
                <a:cs typeface="Times New Roman"/>
              </a:rPr>
              <a:t>)</a:t>
            </a:r>
            <a:r>
              <a:rPr dirty="0" sz="2750" spc="-265">
                <a:latin typeface="Times New Roman"/>
                <a:cs typeface="Times New Roman"/>
              </a:rPr>
              <a:t> </a:t>
            </a:r>
            <a:r>
              <a:rPr dirty="0" sz="2750" spc="-440">
                <a:latin typeface="Symbol"/>
                <a:cs typeface="Symbol"/>
              </a:rPr>
              <a:t></a:t>
            </a:r>
            <a:r>
              <a:rPr dirty="0" sz="2750" spc="-200">
                <a:latin typeface="Times New Roman"/>
                <a:cs typeface="Times New Roman"/>
              </a:rPr>
              <a:t> </a:t>
            </a:r>
            <a:r>
              <a:rPr dirty="0" sz="2750" spc="-335" i="1">
                <a:latin typeface="Times New Roman"/>
                <a:cs typeface="Times New Roman"/>
              </a:rPr>
              <a:t>P</a:t>
            </a:r>
            <a:r>
              <a:rPr dirty="0" sz="2750" spc="-335">
                <a:latin typeface="Times New Roman"/>
                <a:cs typeface="Times New Roman"/>
              </a:rPr>
              <a:t>(</a:t>
            </a:r>
            <a:r>
              <a:rPr dirty="0" sz="2750" spc="-335" i="1">
                <a:latin typeface="Times New Roman"/>
                <a:cs typeface="Times New Roman"/>
              </a:rPr>
              <a:t>X</a:t>
            </a:r>
            <a:r>
              <a:rPr dirty="0" sz="2750" spc="45" i="1">
                <a:latin typeface="Times New Roman"/>
                <a:cs typeface="Times New Roman"/>
              </a:rPr>
              <a:t> </a:t>
            </a:r>
            <a:r>
              <a:rPr dirty="0" sz="2750" spc="-440">
                <a:latin typeface="Symbol"/>
                <a:cs typeface="Symbol"/>
              </a:rPr>
              <a:t></a:t>
            </a:r>
            <a:r>
              <a:rPr dirty="0" sz="2750" spc="-240">
                <a:latin typeface="Times New Roman"/>
                <a:cs typeface="Times New Roman"/>
              </a:rPr>
              <a:t> </a:t>
            </a:r>
            <a:r>
              <a:rPr dirty="0" sz="2750" spc="-285" i="1">
                <a:latin typeface="Times New Roman"/>
                <a:cs typeface="Times New Roman"/>
              </a:rPr>
              <a:t>s</a:t>
            </a:r>
            <a:r>
              <a:rPr dirty="0" sz="2750" spc="-285">
                <a:latin typeface="Times New Roman"/>
                <a:cs typeface="Times New Roman"/>
              </a:rPr>
              <a:t>)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20"/>
              </a:spcBef>
            </a:pPr>
            <a:endParaRPr sz="2750">
              <a:latin typeface="Times New Roman"/>
              <a:cs typeface="Times New Roman"/>
            </a:endParaRPr>
          </a:p>
          <a:p>
            <a:pPr marL="808990">
              <a:lnSpc>
                <a:spcPct val="100000"/>
              </a:lnSpc>
            </a:pPr>
            <a:r>
              <a:rPr dirty="0" baseline="-34444" sz="3750" spc="-600" i="1">
                <a:latin typeface="Times New Roman"/>
                <a:cs typeface="Times New Roman"/>
              </a:rPr>
              <a:t>P</a:t>
            </a:r>
            <a:r>
              <a:rPr dirty="0" baseline="-34444" sz="3750" spc="-600">
                <a:latin typeface="Times New Roman"/>
                <a:cs typeface="Times New Roman"/>
              </a:rPr>
              <a:t>(</a:t>
            </a:r>
            <a:r>
              <a:rPr dirty="0" baseline="-34444" sz="3750" spc="-600" i="1">
                <a:latin typeface="Times New Roman"/>
                <a:cs typeface="Times New Roman"/>
              </a:rPr>
              <a:t>X</a:t>
            </a:r>
            <a:r>
              <a:rPr dirty="0" baseline="-34444" sz="3750" spc="15" i="1">
                <a:latin typeface="Times New Roman"/>
                <a:cs typeface="Times New Roman"/>
              </a:rPr>
              <a:t> </a:t>
            </a:r>
            <a:r>
              <a:rPr dirty="0" baseline="-34444" sz="3750" spc="-742">
                <a:latin typeface="Symbol"/>
                <a:cs typeface="Symbol"/>
              </a:rPr>
              <a:t></a:t>
            </a:r>
            <a:r>
              <a:rPr dirty="0" baseline="-34444" sz="3750" spc="-427">
                <a:latin typeface="Times New Roman"/>
                <a:cs typeface="Times New Roman"/>
              </a:rPr>
              <a:t> </a:t>
            </a:r>
            <a:r>
              <a:rPr dirty="0" baseline="-34444" sz="3750" spc="-390" i="1">
                <a:latin typeface="Times New Roman"/>
                <a:cs typeface="Times New Roman"/>
              </a:rPr>
              <a:t>t</a:t>
            </a:r>
            <a:r>
              <a:rPr dirty="0" baseline="-34444" sz="3750" spc="-330" i="1">
                <a:latin typeface="Times New Roman"/>
                <a:cs typeface="Times New Roman"/>
              </a:rPr>
              <a:t> </a:t>
            </a:r>
            <a:r>
              <a:rPr dirty="0" baseline="-34444" sz="3750" spc="-742">
                <a:latin typeface="Symbol"/>
                <a:cs typeface="Symbol"/>
              </a:rPr>
              <a:t></a:t>
            </a:r>
            <a:r>
              <a:rPr dirty="0" baseline="-34444" sz="3750" spc="-382">
                <a:latin typeface="Times New Roman"/>
                <a:cs typeface="Times New Roman"/>
              </a:rPr>
              <a:t> </a:t>
            </a:r>
            <a:r>
              <a:rPr dirty="0" baseline="-34444" sz="3750" spc="-532" i="1">
                <a:latin typeface="Times New Roman"/>
                <a:cs typeface="Times New Roman"/>
              </a:rPr>
              <a:t>s</a:t>
            </a:r>
            <a:r>
              <a:rPr dirty="0" baseline="-34444" sz="3750" spc="-457" i="1">
                <a:latin typeface="Times New Roman"/>
                <a:cs typeface="Times New Roman"/>
              </a:rPr>
              <a:t> </a:t>
            </a:r>
            <a:r>
              <a:rPr dirty="0" baseline="-34444" sz="3750" spc="-270">
                <a:latin typeface="Times New Roman"/>
                <a:cs typeface="Times New Roman"/>
              </a:rPr>
              <a:t>| </a:t>
            </a:r>
            <a:r>
              <a:rPr dirty="0" baseline="-34444" sz="3750" spc="-825" i="1">
                <a:latin typeface="Times New Roman"/>
                <a:cs typeface="Times New Roman"/>
              </a:rPr>
              <a:t>X</a:t>
            </a:r>
            <a:r>
              <a:rPr dirty="0" baseline="-34444" sz="3750" spc="22" i="1">
                <a:latin typeface="Times New Roman"/>
                <a:cs typeface="Times New Roman"/>
              </a:rPr>
              <a:t> </a:t>
            </a:r>
            <a:r>
              <a:rPr dirty="0" baseline="-34444" sz="3750" spc="-742">
                <a:latin typeface="Symbol"/>
                <a:cs typeface="Symbol"/>
              </a:rPr>
              <a:t></a:t>
            </a:r>
            <a:r>
              <a:rPr dirty="0" baseline="-34444" sz="3750" spc="-434">
                <a:latin typeface="Times New Roman"/>
                <a:cs typeface="Times New Roman"/>
              </a:rPr>
              <a:t> </a:t>
            </a:r>
            <a:r>
              <a:rPr dirty="0" baseline="-34444" sz="3750" spc="-359" i="1">
                <a:latin typeface="Times New Roman"/>
                <a:cs typeface="Times New Roman"/>
              </a:rPr>
              <a:t>t</a:t>
            </a:r>
            <a:r>
              <a:rPr dirty="0" baseline="-34444" sz="3750" spc="-359">
                <a:latin typeface="Times New Roman"/>
                <a:cs typeface="Times New Roman"/>
              </a:rPr>
              <a:t>) </a:t>
            </a:r>
            <a:r>
              <a:rPr dirty="0" baseline="-34444" sz="3750" spc="-742">
                <a:latin typeface="Symbol"/>
                <a:cs typeface="Symbol"/>
              </a:rPr>
              <a:t></a:t>
            </a:r>
            <a:r>
              <a:rPr dirty="0" baseline="-34444" sz="3750" spc="-322">
                <a:latin typeface="Times New Roman"/>
                <a:cs typeface="Times New Roman"/>
              </a:rPr>
              <a:t> </a:t>
            </a:r>
            <a:r>
              <a:rPr dirty="0" u="heavy" sz="2500" spc="-4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500" spc="-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heavy" sz="2500" spc="-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heavy" sz="250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4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</a:t>
            </a:r>
            <a:r>
              <a:rPr dirty="0" u="heavy" sz="2500" spc="-2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2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500" spc="-2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4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500" spc="-2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35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500" spc="-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6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</a:t>
            </a:r>
            <a:r>
              <a:rPr dirty="0" u="heavy" sz="2500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5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heavy" sz="2500" spc="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4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</a:t>
            </a:r>
            <a:r>
              <a:rPr dirty="0" u="heavy" sz="2500" spc="-2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2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500" spc="-2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500" spc="-105">
                <a:latin typeface="Times New Roman"/>
                <a:cs typeface="Times New Roman"/>
              </a:rPr>
              <a:t> </a:t>
            </a:r>
            <a:r>
              <a:rPr dirty="0" baseline="-34444" sz="3750" spc="-742">
                <a:latin typeface="Symbol"/>
                <a:cs typeface="Symbol"/>
              </a:rPr>
              <a:t></a:t>
            </a:r>
            <a:r>
              <a:rPr dirty="0" baseline="-34444" sz="3750" spc="-322">
                <a:latin typeface="Times New Roman"/>
                <a:cs typeface="Times New Roman"/>
              </a:rPr>
              <a:t> </a:t>
            </a:r>
            <a:r>
              <a:rPr dirty="0" u="heavy" sz="2500" spc="-4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dirty="0" u="heavy" sz="2500" spc="-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heavy" sz="2500" spc="-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heavy" sz="2500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4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</a:t>
            </a:r>
            <a:r>
              <a:rPr dirty="0" u="heavy" sz="2500" spc="-2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2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2500" spc="-2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4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dirty="0" u="heavy" sz="2500" spc="-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500" spc="-30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2500" spc="-3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500" spc="-110">
                <a:latin typeface="Times New Roman"/>
                <a:cs typeface="Times New Roman"/>
              </a:rPr>
              <a:t> </a:t>
            </a:r>
            <a:r>
              <a:rPr dirty="0" baseline="-34444" sz="3750" spc="-742">
                <a:latin typeface="Symbol"/>
                <a:cs typeface="Symbol"/>
              </a:rPr>
              <a:t></a:t>
            </a:r>
            <a:r>
              <a:rPr dirty="0" baseline="-34444" sz="3750" spc="-187">
                <a:latin typeface="Times New Roman"/>
                <a:cs typeface="Times New Roman"/>
              </a:rPr>
              <a:t> </a:t>
            </a:r>
            <a:r>
              <a:rPr dirty="0" sz="2500" spc="-275" i="1">
                <a:latin typeface="Times New Roman"/>
                <a:cs typeface="Times New Roman"/>
              </a:rPr>
              <a:t>e</a:t>
            </a:r>
            <a:r>
              <a:rPr dirty="0" baseline="30423" sz="3150" spc="-412">
                <a:latin typeface="Symbol"/>
                <a:cs typeface="Symbol"/>
              </a:rPr>
              <a:t></a:t>
            </a:r>
            <a:r>
              <a:rPr dirty="0" baseline="29715" sz="3225" spc="-412">
                <a:latin typeface="Symbol"/>
                <a:cs typeface="Symbol"/>
              </a:rPr>
              <a:t></a:t>
            </a:r>
            <a:r>
              <a:rPr dirty="0" baseline="30423" sz="3150" spc="-412">
                <a:latin typeface="Times New Roman"/>
                <a:cs typeface="Times New Roman"/>
              </a:rPr>
              <a:t>(</a:t>
            </a:r>
            <a:r>
              <a:rPr dirty="0" baseline="30423" sz="3150" spc="-412" i="1">
                <a:latin typeface="Times New Roman"/>
                <a:cs typeface="Times New Roman"/>
              </a:rPr>
              <a:t>t</a:t>
            </a:r>
            <a:r>
              <a:rPr dirty="0" baseline="30423" sz="3150" spc="-412">
                <a:latin typeface="Symbol"/>
                <a:cs typeface="Symbol"/>
              </a:rPr>
              <a:t></a:t>
            </a:r>
            <a:r>
              <a:rPr dirty="0" baseline="30423" sz="3150" spc="-412" i="1">
                <a:latin typeface="Times New Roman"/>
                <a:cs typeface="Times New Roman"/>
              </a:rPr>
              <a:t>s</a:t>
            </a:r>
            <a:r>
              <a:rPr dirty="0" baseline="30423" sz="3150" spc="-412">
                <a:latin typeface="Times New Roman"/>
                <a:cs typeface="Times New Roman"/>
              </a:rPr>
              <a:t>)</a:t>
            </a:r>
            <a:r>
              <a:rPr dirty="0" baseline="30423" sz="3150" spc="209">
                <a:latin typeface="Times New Roman"/>
                <a:cs typeface="Times New Roman"/>
              </a:rPr>
              <a:t> </a:t>
            </a:r>
            <a:r>
              <a:rPr dirty="0" baseline="-34444" sz="3750" spc="-742">
                <a:latin typeface="Symbol"/>
                <a:cs typeface="Symbol"/>
              </a:rPr>
              <a:t></a:t>
            </a:r>
            <a:r>
              <a:rPr dirty="0" baseline="-34444" sz="3750" spc="-397">
                <a:latin typeface="Times New Roman"/>
                <a:cs typeface="Times New Roman"/>
              </a:rPr>
              <a:t> </a:t>
            </a:r>
            <a:r>
              <a:rPr dirty="0" baseline="-34444" sz="3750" spc="-577" i="1">
                <a:latin typeface="Times New Roman"/>
                <a:cs typeface="Times New Roman"/>
              </a:rPr>
              <a:t>e</a:t>
            </a:r>
            <a:r>
              <a:rPr dirty="0" baseline="-11904" sz="3150" spc="-577">
                <a:latin typeface="Symbol"/>
                <a:cs typeface="Symbol"/>
              </a:rPr>
              <a:t></a:t>
            </a:r>
            <a:r>
              <a:rPr dirty="0" baseline="-11627" sz="3225" spc="-577">
                <a:latin typeface="Symbol"/>
                <a:cs typeface="Symbol"/>
              </a:rPr>
              <a:t></a:t>
            </a:r>
            <a:r>
              <a:rPr dirty="0" baseline="-11904" sz="3150" spc="-577" i="1">
                <a:latin typeface="Times New Roman"/>
                <a:cs typeface="Times New Roman"/>
              </a:rPr>
              <a:t>s</a:t>
            </a:r>
            <a:endParaRPr baseline="-11904" sz="31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98883" y="3987529"/>
            <a:ext cx="2336800" cy="4102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04010" algn="l"/>
              </a:tabLst>
            </a:pPr>
            <a:r>
              <a:rPr dirty="0" sz="2500" spc="-400" i="1">
                <a:latin typeface="Times New Roman"/>
                <a:cs typeface="Times New Roman"/>
              </a:rPr>
              <a:t>P</a:t>
            </a:r>
            <a:r>
              <a:rPr dirty="0" sz="2500" spc="-400">
                <a:latin typeface="Times New Roman"/>
                <a:cs typeface="Times New Roman"/>
              </a:rPr>
              <a:t>(</a:t>
            </a:r>
            <a:r>
              <a:rPr dirty="0" sz="2500" spc="-400" i="1">
                <a:latin typeface="Times New Roman"/>
                <a:cs typeface="Times New Roman"/>
              </a:rPr>
              <a:t>X</a:t>
            </a:r>
            <a:r>
              <a:rPr dirty="0" sz="2500" spc="10" i="1">
                <a:latin typeface="Times New Roman"/>
                <a:cs typeface="Times New Roman"/>
              </a:rPr>
              <a:t> </a:t>
            </a:r>
            <a:r>
              <a:rPr dirty="0" sz="2500" spc="-495">
                <a:latin typeface="Symbol"/>
                <a:cs typeface="Symbol"/>
              </a:rPr>
              <a:t></a:t>
            </a:r>
            <a:r>
              <a:rPr dirty="0" sz="2500" spc="-285">
                <a:latin typeface="Times New Roman"/>
                <a:cs typeface="Times New Roman"/>
              </a:rPr>
              <a:t> </a:t>
            </a:r>
            <a:r>
              <a:rPr dirty="0" sz="2500" spc="-25" i="1">
                <a:latin typeface="Times New Roman"/>
                <a:cs typeface="Times New Roman"/>
              </a:rPr>
              <a:t>t</a:t>
            </a:r>
            <a:r>
              <a:rPr dirty="0" sz="2500" spc="-25">
                <a:latin typeface="Times New Roman"/>
                <a:cs typeface="Times New Roman"/>
              </a:rPr>
              <a:t>)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400" i="1">
                <a:latin typeface="Times New Roman"/>
                <a:cs typeface="Times New Roman"/>
              </a:rPr>
              <a:t>P</a:t>
            </a:r>
            <a:r>
              <a:rPr dirty="0" sz="2500" spc="-400">
                <a:latin typeface="Times New Roman"/>
                <a:cs typeface="Times New Roman"/>
              </a:rPr>
              <a:t>(</a:t>
            </a:r>
            <a:r>
              <a:rPr dirty="0" sz="2500" spc="-400" i="1">
                <a:latin typeface="Times New Roman"/>
                <a:cs typeface="Times New Roman"/>
              </a:rPr>
              <a:t>X</a:t>
            </a:r>
            <a:r>
              <a:rPr dirty="0" sz="2500" spc="10" i="1">
                <a:latin typeface="Times New Roman"/>
                <a:cs typeface="Times New Roman"/>
              </a:rPr>
              <a:t> </a:t>
            </a:r>
            <a:r>
              <a:rPr dirty="0" sz="2500" spc="-495">
                <a:latin typeface="Symbol"/>
                <a:cs typeface="Symbol"/>
              </a:rPr>
              <a:t></a:t>
            </a:r>
            <a:r>
              <a:rPr dirty="0" sz="2500" spc="-285">
                <a:latin typeface="Times New Roman"/>
                <a:cs typeface="Times New Roman"/>
              </a:rPr>
              <a:t> </a:t>
            </a:r>
            <a:r>
              <a:rPr dirty="0" sz="2500" spc="-190" i="1">
                <a:latin typeface="Times New Roman"/>
                <a:cs typeface="Times New Roman"/>
              </a:rPr>
              <a:t>t</a:t>
            </a:r>
            <a:r>
              <a:rPr dirty="0" sz="2500" spc="-19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3778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95"/>
              </a:spcBef>
            </a:pPr>
            <a:r>
              <a:rPr dirty="0" sz="2800" spc="170"/>
              <a:t>Example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7593" y="1118108"/>
            <a:ext cx="8275955" cy="3611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800" marR="43942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time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to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failure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an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avionic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system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follows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an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exponential</a:t>
            </a:r>
            <a:r>
              <a:rPr dirty="0" sz="2400" spc="-16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distribution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with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mean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time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between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failures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(MTBF)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1000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hours.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400">
              <a:latin typeface="Trebuchet MS"/>
              <a:cs typeface="Trebuchet MS"/>
            </a:endParaRPr>
          </a:p>
          <a:p>
            <a:pPr marL="461009" indent="-410209">
              <a:lnSpc>
                <a:spcPct val="100000"/>
              </a:lnSpc>
              <a:buAutoNum type="alphaLcParenBoth"/>
              <a:tabLst>
                <a:tab pos="461009" algn="l"/>
              </a:tabLst>
            </a:pPr>
            <a:r>
              <a:rPr dirty="0" sz="2400" spc="-140">
                <a:latin typeface="Trebuchet MS"/>
                <a:cs typeface="Trebuchet MS"/>
              </a:rPr>
              <a:t>Calculate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system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will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35">
                <a:latin typeface="Trebuchet MS"/>
                <a:cs typeface="Trebuchet MS"/>
              </a:rPr>
              <a:t>fail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before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1000</a:t>
            </a:r>
            <a:endParaRPr sz="2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rebuchet MS"/>
                <a:cs typeface="Trebuchet MS"/>
              </a:rPr>
              <a:t>hours.</a:t>
            </a:r>
            <a:endParaRPr sz="2400">
              <a:latin typeface="Trebuchet MS"/>
              <a:cs typeface="Trebuchet MS"/>
            </a:endParaRPr>
          </a:p>
          <a:p>
            <a:pPr marL="481965" indent="-431165">
              <a:lnSpc>
                <a:spcPct val="100000"/>
              </a:lnSpc>
              <a:spcBef>
                <a:spcPts val="575"/>
              </a:spcBef>
              <a:buAutoNum type="alphaLcParenBoth" startAt="2"/>
              <a:tabLst>
                <a:tab pos="481965" algn="l"/>
              </a:tabLst>
            </a:pPr>
            <a:r>
              <a:rPr dirty="0" sz="2400" spc="-140">
                <a:latin typeface="Trebuchet MS"/>
                <a:cs typeface="Trebuchet MS"/>
              </a:rPr>
              <a:t>Calculate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that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it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will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not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35">
                <a:latin typeface="Trebuchet MS"/>
                <a:cs typeface="Trebuchet MS"/>
              </a:rPr>
              <a:t>fail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up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2000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hours.</a:t>
            </a:r>
            <a:endParaRPr sz="2400">
              <a:latin typeface="Trebuchet MS"/>
              <a:cs typeface="Trebuchet MS"/>
            </a:endParaRPr>
          </a:p>
          <a:p>
            <a:pPr marL="464184" indent="-413384">
              <a:lnSpc>
                <a:spcPct val="100000"/>
              </a:lnSpc>
              <a:spcBef>
                <a:spcPts val="575"/>
              </a:spcBef>
              <a:buAutoNum type="alphaLcParenBoth" startAt="2"/>
              <a:tabLst>
                <a:tab pos="464184" algn="l"/>
              </a:tabLst>
            </a:pPr>
            <a:r>
              <a:rPr dirty="0" sz="2400" spc="-145">
                <a:latin typeface="Trebuchet MS"/>
                <a:cs typeface="Trebuchet MS"/>
              </a:rPr>
              <a:t>Calculate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time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by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which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10%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systems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will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35">
                <a:latin typeface="Trebuchet MS"/>
                <a:cs typeface="Trebuchet MS"/>
              </a:rPr>
              <a:t>fail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(that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2400" spc="-185">
                <a:latin typeface="Trebuchet MS"/>
                <a:cs typeface="Trebuchet MS"/>
              </a:rPr>
              <a:t>calculate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</a:t>
            </a:r>
            <a:r>
              <a:rPr dirty="0" baseline="-20833" sz="2400">
                <a:latin typeface="Trebuchet MS"/>
                <a:cs typeface="Trebuchet MS"/>
              </a:rPr>
              <a:t>10</a:t>
            </a:r>
            <a:r>
              <a:rPr dirty="0" baseline="-20833" sz="2400" spc="44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life)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4461"/>
            <a:ext cx="1586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65"/>
              <a:t>Solution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806067"/>
            <a:ext cx="11588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0">
                <a:latin typeface="Trebuchet MS"/>
                <a:cs typeface="Trebuchet MS"/>
              </a:rPr>
              <a:t>In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this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case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2182495"/>
            <a:ext cx="7943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Trebuchet MS"/>
                <a:cs typeface="Trebuchet MS"/>
              </a:rPr>
              <a:t>(b)</a:t>
            </a:r>
            <a:r>
              <a:rPr dirty="0" sz="2400" spc="-37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that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system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will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not </a:t>
            </a:r>
            <a:r>
              <a:rPr dirty="0" sz="2400" spc="-235">
                <a:latin typeface="Trebuchet MS"/>
                <a:cs typeface="Trebuchet MS"/>
              </a:rPr>
              <a:t>fail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up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2000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hours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547950"/>
            <a:ext cx="2108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3240" y="844749"/>
            <a:ext cx="7332980" cy="956944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15"/>
              </a:spcBef>
            </a:pPr>
            <a:r>
              <a:rPr dirty="0" sz="2400" spc="-175">
                <a:latin typeface="Trebuchet MS"/>
                <a:cs typeface="Trebuchet MS"/>
              </a:rPr>
              <a:t>(a)</a:t>
            </a:r>
            <a:r>
              <a:rPr dirty="0" sz="2400" spc="-35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system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will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35">
                <a:latin typeface="Trebuchet MS"/>
                <a:cs typeface="Trebuchet MS"/>
              </a:rPr>
              <a:t>fail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1000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hours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976630">
              <a:lnSpc>
                <a:spcPct val="100000"/>
              </a:lnSpc>
              <a:spcBef>
                <a:spcPts val="980"/>
              </a:spcBef>
            </a:pPr>
            <a:r>
              <a:rPr dirty="0" sz="1800" spc="295" i="1">
                <a:latin typeface="Times New Roman"/>
                <a:cs typeface="Times New Roman"/>
              </a:rPr>
              <a:t>F</a:t>
            </a:r>
            <a:r>
              <a:rPr dirty="0" sz="1800" spc="-229" i="1">
                <a:latin typeface="Times New Roman"/>
                <a:cs typeface="Times New Roman"/>
              </a:rPr>
              <a:t> </a:t>
            </a:r>
            <a:r>
              <a:rPr dirty="0" sz="1800" spc="165">
                <a:latin typeface="Times New Roman"/>
                <a:cs typeface="Times New Roman"/>
              </a:rPr>
              <a:t>(1000)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265">
                <a:latin typeface="Symbol"/>
                <a:cs typeface="Symbol"/>
              </a:rPr>
              <a:t>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240">
                <a:latin typeface="Times New Roman"/>
                <a:cs typeface="Times New Roman"/>
              </a:rPr>
              <a:t>1</a:t>
            </a:r>
            <a:r>
              <a:rPr dirty="0" sz="1800" spc="-215">
                <a:latin typeface="Times New Roman"/>
                <a:cs typeface="Times New Roman"/>
              </a:rPr>
              <a:t> </a:t>
            </a:r>
            <a:r>
              <a:rPr dirty="0" sz="1800" spc="265">
                <a:latin typeface="Symbol"/>
                <a:cs typeface="Symbol"/>
              </a:rPr>
              <a:t>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150" i="1">
                <a:latin typeface="Times New Roman"/>
                <a:cs typeface="Times New Roman"/>
              </a:rPr>
              <a:t>e</a:t>
            </a:r>
            <a:r>
              <a:rPr dirty="0" baseline="27777" sz="2400" spc="225">
                <a:latin typeface="Symbol"/>
                <a:cs typeface="Symbol"/>
              </a:rPr>
              <a:t></a:t>
            </a:r>
            <a:r>
              <a:rPr dirty="0" baseline="29629" sz="2250" spc="225" i="1">
                <a:latin typeface="Times New Roman"/>
                <a:cs typeface="Times New Roman"/>
              </a:rPr>
              <a:t>t</a:t>
            </a:r>
            <a:endParaRPr baseline="29629" sz="2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3353180"/>
            <a:ext cx="6347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latin typeface="Trebuchet MS"/>
                <a:cs typeface="Trebuchet MS"/>
              </a:rPr>
              <a:t>(c)</a:t>
            </a:r>
            <a:r>
              <a:rPr dirty="0" sz="2400" spc="-37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time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which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10%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systems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will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35">
                <a:latin typeface="Trebuchet MS"/>
                <a:cs typeface="Trebuchet MS"/>
              </a:rPr>
              <a:t>fail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5940" y="4220717"/>
            <a:ext cx="4083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rebuchet MS"/>
                <a:cs typeface="Trebuchet MS"/>
              </a:rPr>
              <a:t>So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355">
                <a:latin typeface="Trebuchet MS"/>
                <a:cs typeface="Trebuchet MS"/>
              </a:rPr>
              <a:t>,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44339" y="4597145"/>
            <a:ext cx="737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Trebuchet MS"/>
                <a:cs typeface="Trebuchet MS"/>
              </a:rPr>
              <a:t>hours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5940" y="5464555"/>
            <a:ext cx="47339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0">
                <a:latin typeface="Trebuchet MS"/>
                <a:cs typeface="Trebuchet MS"/>
              </a:rPr>
              <a:t>That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is,</a:t>
            </a:r>
            <a:r>
              <a:rPr dirty="0" sz="2000" spc="-22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by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C00000"/>
                </a:solidFill>
                <a:latin typeface="Trebuchet MS"/>
                <a:cs typeface="Trebuchet MS"/>
              </a:rPr>
              <a:t>105.61</a:t>
            </a:r>
            <a:r>
              <a:rPr dirty="0" sz="2000" spc="-6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hours,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C00000"/>
                </a:solidFill>
                <a:latin typeface="Trebuchet MS"/>
                <a:cs typeface="Trebuchet MS"/>
              </a:rPr>
              <a:t>10%</a:t>
            </a:r>
            <a:r>
              <a:rPr dirty="0" sz="2000" spc="-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items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will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fail.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46143" y="1881698"/>
            <a:ext cx="1715135" cy="2686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00" spc="-50">
                <a:latin typeface="Symbol"/>
                <a:cs typeface="Symbol"/>
              </a:rPr>
              <a:t>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Symbol"/>
                <a:cs typeface="Symbol"/>
              </a:rPr>
              <a:t></a:t>
            </a:r>
            <a:r>
              <a:rPr dirty="0" sz="1600" spc="-25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1</a:t>
            </a:r>
            <a:r>
              <a:rPr dirty="0" sz="1600" spc="-254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/</a:t>
            </a:r>
            <a:r>
              <a:rPr dirty="0" sz="1600" spc="-23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1000</a:t>
            </a:r>
            <a:r>
              <a:rPr dirty="0" sz="1600" spc="-30" i="1">
                <a:latin typeface="Times New Roman"/>
                <a:cs typeface="Times New Roman"/>
              </a:rPr>
              <a:t>,</a:t>
            </a:r>
            <a:r>
              <a:rPr dirty="0" sz="1600" spc="-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</a:t>
            </a:r>
            <a:r>
              <a:rPr dirty="0" sz="1600" spc="425" i="1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1000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28203" y="1850612"/>
            <a:ext cx="11938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50">
                <a:latin typeface="Symbol"/>
                <a:cs typeface="Symbol"/>
              </a:rPr>
              <a:t>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569158" y="1757173"/>
            <a:ext cx="93916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300" spc="105">
                <a:latin typeface="Symbol"/>
                <a:cs typeface="Symbol"/>
              </a:rPr>
              <a:t></a:t>
            </a:r>
            <a:r>
              <a:rPr dirty="0" u="sng" baseline="34188" sz="1950" spc="25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4188" sz="19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baseline="34188" sz="1950" spc="26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300" spc="-10">
                <a:latin typeface="Symbol"/>
                <a:cs typeface="Symbol"/>
              </a:rPr>
              <a:t></a:t>
            </a:r>
            <a:r>
              <a:rPr dirty="0" sz="1300" spc="-10">
                <a:latin typeface="Times New Roman"/>
                <a:cs typeface="Times New Roman"/>
              </a:rPr>
              <a:t>1000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94695" y="1907002"/>
            <a:ext cx="151511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-229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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e</a:t>
            </a:r>
            <a:r>
              <a:rPr dirty="0" sz="1600" spc="305" i="1">
                <a:latin typeface="Times New Roman"/>
                <a:cs typeface="Times New Roman"/>
              </a:rPr>
              <a:t> </a:t>
            </a:r>
            <a:r>
              <a:rPr dirty="0" baseline="29914" sz="1950">
                <a:latin typeface="Times New Roman"/>
                <a:cs typeface="Times New Roman"/>
              </a:rPr>
              <a:t>1</a:t>
            </a:r>
            <a:r>
              <a:rPr dirty="0" baseline="29914" sz="195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0.6321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79384" y="1855164"/>
            <a:ext cx="22034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11111" sz="3000">
                <a:latin typeface="Trebuchet MS"/>
                <a:cs typeface="Trebuchet MS"/>
              </a:rPr>
              <a:t>so</a:t>
            </a:r>
            <a:r>
              <a:rPr dirty="0" baseline="11111" sz="3000" spc="-97">
                <a:latin typeface="Trebuchet MS"/>
                <a:cs typeface="Trebuchet MS"/>
              </a:rPr>
              <a:t> </a:t>
            </a:r>
            <a:r>
              <a:rPr dirty="0" baseline="11111" sz="3000" spc="-457">
                <a:latin typeface="Trebuchet MS"/>
                <a:cs typeface="Trebuchet MS"/>
              </a:rPr>
              <a:t>,</a:t>
            </a:r>
            <a:r>
              <a:rPr dirty="0" baseline="11111" sz="3000" spc="232">
                <a:latin typeface="Trebuchet MS"/>
                <a:cs typeface="Trebuchet MS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F</a:t>
            </a:r>
            <a:r>
              <a:rPr dirty="0" sz="1600" spc="-235" i="1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(1000)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</a:t>
            </a:r>
            <a:r>
              <a:rPr dirty="0" sz="1600" spc="-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</a:t>
            </a:r>
            <a:r>
              <a:rPr dirty="0" sz="1600" spc="-229">
                <a:latin typeface="Times New Roman"/>
                <a:cs typeface="Times New Roman"/>
              </a:rPr>
              <a:t> </a:t>
            </a:r>
            <a:r>
              <a:rPr dirty="0" sz="1600">
                <a:latin typeface="Symbol"/>
                <a:cs typeface="Symbol"/>
              </a:rPr>
              <a:t>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e</a:t>
            </a:r>
            <a:r>
              <a:rPr dirty="0" sz="1600" spc="395" i="1">
                <a:latin typeface="Times New Roman"/>
                <a:cs typeface="Times New Roman"/>
              </a:rPr>
              <a:t> </a:t>
            </a:r>
            <a:r>
              <a:rPr dirty="0" baseline="17094" sz="1950" spc="-30">
                <a:latin typeface="Times New Roman"/>
                <a:cs typeface="Times New Roman"/>
              </a:rPr>
              <a:t>1000</a:t>
            </a:r>
            <a:endParaRPr baseline="17094" sz="19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299838" y="2718776"/>
            <a:ext cx="35814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30">
                <a:latin typeface="Times New Roman"/>
                <a:cs typeface="Times New Roman"/>
              </a:rPr>
              <a:t>1000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181561" y="2598352"/>
            <a:ext cx="934085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200" spc="120">
                <a:latin typeface="Symbol"/>
                <a:cs typeface="Symbol"/>
              </a:rPr>
              <a:t></a:t>
            </a:r>
            <a:r>
              <a:rPr dirty="0" u="sng" baseline="34722" sz="1800" spc="2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4722" sz="1800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baseline="34722" sz="1800" spc="27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200" spc="45">
                <a:latin typeface="Symbol"/>
                <a:cs typeface="Symbol"/>
              </a:rPr>
              <a:t></a:t>
            </a:r>
            <a:r>
              <a:rPr dirty="0" sz="1200" spc="45">
                <a:latin typeface="Times New Roman"/>
                <a:cs typeface="Times New Roman"/>
              </a:rPr>
              <a:t>2000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52109" y="2736785"/>
            <a:ext cx="6310630" cy="250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807460" algn="l"/>
                <a:tab pos="5082540" algn="l"/>
              </a:tabLst>
            </a:pPr>
            <a:r>
              <a:rPr dirty="0" sz="1450" spc="70" i="1">
                <a:latin typeface="Times New Roman"/>
                <a:cs typeface="Times New Roman"/>
              </a:rPr>
              <a:t>P</a:t>
            </a:r>
            <a:r>
              <a:rPr dirty="0" sz="1450" spc="70">
                <a:latin typeface="Times New Roman"/>
                <a:cs typeface="Times New Roman"/>
              </a:rPr>
              <a:t>(</a:t>
            </a:r>
            <a:r>
              <a:rPr dirty="0" sz="1450" spc="-190">
                <a:latin typeface="Times New Roman"/>
                <a:cs typeface="Times New Roman"/>
              </a:rPr>
              <a:t> </a:t>
            </a:r>
            <a:r>
              <a:rPr dirty="0" sz="1450" spc="70" i="1">
                <a:latin typeface="Times New Roman"/>
                <a:cs typeface="Times New Roman"/>
              </a:rPr>
              <a:t>X</a:t>
            </a:r>
            <a:r>
              <a:rPr dirty="0" sz="1450" spc="285" i="1">
                <a:latin typeface="Times New Roman"/>
                <a:cs typeface="Times New Roman"/>
              </a:rPr>
              <a:t> </a:t>
            </a:r>
            <a:r>
              <a:rPr dirty="0" sz="1450" spc="55">
                <a:latin typeface="Symbol"/>
                <a:cs typeface="Symbol"/>
              </a:rPr>
              <a:t>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2000)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55">
                <a:latin typeface="Symbol"/>
                <a:cs typeface="Symbol"/>
              </a:rPr>
              <a:t></a:t>
            </a:r>
            <a:r>
              <a:rPr dirty="0" sz="1450" spc="-175">
                <a:latin typeface="Times New Roman"/>
                <a:cs typeface="Times New Roman"/>
              </a:rPr>
              <a:t> </a:t>
            </a:r>
            <a:r>
              <a:rPr dirty="0" sz="1450" spc="120">
                <a:latin typeface="Times New Roman"/>
                <a:cs typeface="Times New Roman"/>
              </a:rPr>
              <a:t>1</a:t>
            </a:r>
            <a:r>
              <a:rPr dirty="0" sz="1450" spc="120">
                <a:latin typeface="Symbol"/>
                <a:cs typeface="Symbol"/>
              </a:rPr>
              <a:t>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70" i="1">
                <a:latin typeface="Times New Roman"/>
                <a:cs typeface="Times New Roman"/>
              </a:rPr>
              <a:t>P</a:t>
            </a:r>
            <a:r>
              <a:rPr dirty="0" sz="1450" spc="70">
                <a:latin typeface="Times New Roman"/>
                <a:cs typeface="Times New Roman"/>
              </a:rPr>
              <a:t>(</a:t>
            </a:r>
            <a:r>
              <a:rPr dirty="0" sz="1450" spc="-190">
                <a:latin typeface="Times New Roman"/>
                <a:cs typeface="Times New Roman"/>
              </a:rPr>
              <a:t> </a:t>
            </a:r>
            <a:r>
              <a:rPr dirty="0" sz="1450" spc="70" i="1">
                <a:latin typeface="Times New Roman"/>
                <a:cs typeface="Times New Roman"/>
              </a:rPr>
              <a:t>X</a:t>
            </a:r>
            <a:r>
              <a:rPr dirty="0" sz="1450" spc="260" i="1">
                <a:latin typeface="Times New Roman"/>
                <a:cs typeface="Times New Roman"/>
              </a:rPr>
              <a:t> </a:t>
            </a:r>
            <a:r>
              <a:rPr dirty="0" sz="1450" spc="55">
                <a:latin typeface="Symbol"/>
                <a:cs typeface="Symbol"/>
              </a:rPr>
              <a:t>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2000)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55">
                <a:latin typeface="Symbol"/>
                <a:cs typeface="Symbol"/>
              </a:rPr>
              <a:t></a:t>
            </a:r>
            <a:r>
              <a:rPr dirty="0" sz="1450" spc="-170">
                <a:latin typeface="Times New Roman"/>
                <a:cs typeface="Times New Roman"/>
              </a:rPr>
              <a:t> </a:t>
            </a:r>
            <a:r>
              <a:rPr dirty="0" sz="1450" spc="120">
                <a:latin typeface="Times New Roman"/>
                <a:cs typeface="Times New Roman"/>
              </a:rPr>
              <a:t>1</a:t>
            </a:r>
            <a:r>
              <a:rPr dirty="0" sz="1450" spc="120">
                <a:latin typeface="Symbol"/>
                <a:cs typeface="Symbol"/>
              </a:rPr>
              <a:t></a:t>
            </a:r>
            <a:r>
              <a:rPr dirty="0" sz="1450">
                <a:latin typeface="Times New Roman"/>
                <a:cs typeface="Times New Roman"/>
              </a:rPr>
              <a:t> </a:t>
            </a:r>
            <a:r>
              <a:rPr dirty="0" sz="1450" spc="70" i="1">
                <a:latin typeface="Times New Roman"/>
                <a:cs typeface="Times New Roman"/>
              </a:rPr>
              <a:t>F</a:t>
            </a:r>
            <a:r>
              <a:rPr dirty="0" sz="1450" spc="-190" i="1">
                <a:latin typeface="Times New Roman"/>
                <a:cs typeface="Times New Roman"/>
              </a:rPr>
              <a:t> </a:t>
            </a:r>
            <a:r>
              <a:rPr dirty="0" sz="1450" spc="60">
                <a:latin typeface="Times New Roman"/>
                <a:cs typeface="Times New Roman"/>
              </a:rPr>
              <a:t>(</a:t>
            </a:r>
            <a:r>
              <a:rPr dirty="0" sz="1450" spc="60" i="1">
                <a:latin typeface="Times New Roman"/>
                <a:cs typeface="Times New Roman"/>
              </a:rPr>
              <a:t>t</a:t>
            </a:r>
            <a:r>
              <a:rPr dirty="0" sz="1450" spc="60">
                <a:latin typeface="Times New Roman"/>
                <a:cs typeface="Times New Roman"/>
              </a:rPr>
              <a:t>)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55">
                <a:latin typeface="Symbol"/>
                <a:cs typeface="Symbol"/>
              </a:rPr>
              <a:t></a:t>
            </a:r>
            <a:r>
              <a:rPr dirty="0" sz="1450" spc="-1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e</a:t>
            </a:r>
            <a:r>
              <a:rPr dirty="0" sz="1450" i="1">
                <a:latin typeface="Times New Roman"/>
                <a:cs typeface="Times New Roman"/>
              </a:rPr>
              <a:t>	</a:t>
            </a:r>
            <a:r>
              <a:rPr dirty="0" baseline="30092" sz="1800" i="1">
                <a:latin typeface="Times New Roman"/>
                <a:cs typeface="Times New Roman"/>
              </a:rPr>
              <a:t>t</a:t>
            </a:r>
            <a:r>
              <a:rPr dirty="0" baseline="30092" sz="1800" spc="390" i="1">
                <a:latin typeface="Times New Roman"/>
                <a:cs typeface="Times New Roman"/>
              </a:rPr>
              <a:t> </a:t>
            </a:r>
            <a:r>
              <a:rPr dirty="0" sz="1450" spc="55">
                <a:latin typeface="Symbol"/>
                <a:cs typeface="Symbol"/>
              </a:rPr>
              <a:t>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5" i="1">
                <a:latin typeface="Times New Roman"/>
                <a:cs typeface="Times New Roman"/>
              </a:rPr>
              <a:t>e</a:t>
            </a:r>
            <a:r>
              <a:rPr dirty="0" sz="1450" i="1">
                <a:latin typeface="Times New Roman"/>
                <a:cs typeface="Times New Roman"/>
              </a:rPr>
              <a:t>	</a:t>
            </a:r>
            <a:r>
              <a:rPr dirty="0" sz="1450" spc="55">
                <a:latin typeface="Symbol"/>
                <a:cs typeface="Symbol"/>
              </a:rPr>
              <a:t></a:t>
            </a:r>
            <a:r>
              <a:rPr dirty="0" sz="1450" spc="-45">
                <a:latin typeface="Times New Roman"/>
                <a:cs typeface="Times New Roman"/>
              </a:rPr>
              <a:t> </a:t>
            </a:r>
            <a:r>
              <a:rPr dirty="0" sz="1450" spc="80" i="1">
                <a:latin typeface="Times New Roman"/>
                <a:cs typeface="Times New Roman"/>
              </a:rPr>
              <a:t>e</a:t>
            </a:r>
            <a:r>
              <a:rPr dirty="0" baseline="30092" sz="1800" spc="120">
                <a:latin typeface="Symbol"/>
                <a:cs typeface="Symbol"/>
              </a:rPr>
              <a:t></a:t>
            </a:r>
            <a:r>
              <a:rPr dirty="0" baseline="30092" sz="1800" spc="120">
                <a:latin typeface="Times New Roman"/>
                <a:cs typeface="Times New Roman"/>
              </a:rPr>
              <a:t>2</a:t>
            </a:r>
            <a:r>
              <a:rPr dirty="0" baseline="30092" sz="1800" spc="247">
                <a:latin typeface="Times New Roman"/>
                <a:cs typeface="Times New Roman"/>
              </a:rPr>
              <a:t> </a:t>
            </a:r>
            <a:r>
              <a:rPr dirty="0" sz="1450" spc="55">
                <a:latin typeface="Symbol"/>
                <a:cs typeface="Symbol"/>
              </a:rPr>
              <a:t></a:t>
            </a:r>
            <a:r>
              <a:rPr dirty="0" sz="1450" spc="-4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0.1353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659449" y="2675135"/>
            <a:ext cx="21209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Symbol"/>
                <a:cs typeface="Symbol"/>
              </a:rPr>
              <a:t></a:t>
            </a:r>
            <a:r>
              <a:rPr dirty="0" sz="1300" spc="-25">
                <a:latin typeface="Symbol"/>
                <a:cs typeface="Symbol"/>
              </a:rPr>
              <a:t>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214825" y="3929874"/>
            <a:ext cx="2155190" cy="298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800" spc="-80" i="1">
                <a:latin typeface="Times New Roman"/>
                <a:cs typeface="Times New Roman"/>
              </a:rPr>
              <a:t>F</a:t>
            </a:r>
            <a:r>
              <a:rPr dirty="0" sz="1800" spc="-80">
                <a:latin typeface="Times New Roman"/>
                <a:cs typeface="Times New Roman"/>
              </a:rPr>
              <a:t>(</a:t>
            </a:r>
            <a:r>
              <a:rPr dirty="0" sz="1800" spc="-80" i="1">
                <a:latin typeface="Times New Roman"/>
                <a:cs typeface="Times New Roman"/>
              </a:rPr>
              <a:t>t</a:t>
            </a:r>
            <a:r>
              <a:rPr dirty="0" sz="1800" spc="-80">
                <a:latin typeface="Times New Roman"/>
                <a:cs typeface="Times New Roman"/>
              </a:rPr>
              <a:t>)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85">
                <a:latin typeface="Symbol"/>
                <a:cs typeface="Symbol"/>
              </a:rPr>
              <a:t>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 spc="-160">
                <a:latin typeface="Times New Roman"/>
                <a:cs typeface="Times New Roman"/>
              </a:rPr>
              <a:t>0.10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sz="1800" spc="-320">
                <a:latin typeface="Symbol"/>
                <a:cs typeface="Symbol"/>
              </a:rPr>
              <a:t></a:t>
            </a:r>
            <a:r>
              <a:rPr dirty="0" sz="1800" spc="-280">
                <a:latin typeface="Times New Roman"/>
                <a:cs typeface="Times New Roman"/>
              </a:rPr>
              <a:t> </a:t>
            </a:r>
            <a:r>
              <a:rPr dirty="0" sz="1800" spc="-105">
                <a:latin typeface="Times New Roman"/>
                <a:cs typeface="Times New Roman"/>
              </a:rPr>
              <a:t>1</a:t>
            </a:r>
            <a:r>
              <a:rPr dirty="0" sz="1800" spc="-105">
                <a:latin typeface="Symbol"/>
                <a:cs typeface="Symbol"/>
              </a:rPr>
              <a:t>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-80" i="1">
                <a:latin typeface="Times New Roman"/>
                <a:cs typeface="Times New Roman"/>
              </a:rPr>
              <a:t>e</a:t>
            </a:r>
            <a:r>
              <a:rPr dirty="0" baseline="29629" sz="2250" spc="-120">
                <a:latin typeface="Symbol"/>
                <a:cs typeface="Symbol"/>
              </a:rPr>
              <a:t></a:t>
            </a:r>
            <a:r>
              <a:rPr dirty="0" baseline="28673" sz="2325" spc="-120">
                <a:latin typeface="Symbol"/>
                <a:cs typeface="Symbol"/>
              </a:rPr>
              <a:t></a:t>
            </a:r>
            <a:r>
              <a:rPr dirty="0" baseline="29629" sz="2250" spc="-120" i="1">
                <a:latin typeface="Times New Roman"/>
                <a:cs typeface="Times New Roman"/>
              </a:rPr>
              <a:t>t</a:t>
            </a:r>
            <a:r>
              <a:rPr dirty="0" baseline="29629" sz="2250" spc="120" i="1">
                <a:latin typeface="Times New Roman"/>
                <a:cs typeface="Times New Roman"/>
              </a:rPr>
              <a:t> </a:t>
            </a:r>
            <a:r>
              <a:rPr dirty="0" sz="1800" spc="-185">
                <a:latin typeface="Symbol"/>
                <a:cs typeface="Symbol"/>
              </a:rPr>
              <a:t>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0.1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569208" y="4102608"/>
            <a:ext cx="254635" cy="71755"/>
            <a:chOff x="3569208" y="4102608"/>
            <a:chExt cx="254635" cy="71755"/>
          </a:xfrm>
        </p:grpSpPr>
        <p:sp>
          <p:nvSpPr>
            <p:cNvPr id="22" name="object 22" descr=""/>
            <p:cNvSpPr/>
            <p:nvPr/>
          </p:nvSpPr>
          <p:spPr>
            <a:xfrm>
              <a:off x="3582162" y="4115562"/>
              <a:ext cx="228600" cy="45720"/>
            </a:xfrm>
            <a:custGeom>
              <a:avLst/>
              <a:gdLst/>
              <a:ahLst/>
              <a:cxnLst/>
              <a:rect l="l" t="t" r="r" b="b"/>
              <a:pathLst>
                <a:path w="228600" h="45720">
                  <a:moveTo>
                    <a:pt x="205739" y="0"/>
                  </a:moveTo>
                  <a:lnTo>
                    <a:pt x="205739" y="11430"/>
                  </a:lnTo>
                  <a:lnTo>
                    <a:pt x="0" y="11430"/>
                  </a:lnTo>
                  <a:lnTo>
                    <a:pt x="0" y="34289"/>
                  </a:lnTo>
                  <a:lnTo>
                    <a:pt x="205739" y="34289"/>
                  </a:lnTo>
                  <a:lnTo>
                    <a:pt x="205739" y="45719"/>
                  </a:lnTo>
                  <a:lnTo>
                    <a:pt x="228600" y="22860"/>
                  </a:lnTo>
                  <a:lnTo>
                    <a:pt x="2057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82162" y="4115562"/>
              <a:ext cx="228600" cy="45720"/>
            </a:xfrm>
            <a:custGeom>
              <a:avLst/>
              <a:gdLst/>
              <a:ahLst/>
              <a:cxnLst/>
              <a:rect l="l" t="t" r="r" b="b"/>
              <a:pathLst>
                <a:path w="228600" h="45720">
                  <a:moveTo>
                    <a:pt x="0" y="11430"/>
                  </a:moveTo>
                  <a:lnTo>
                    <a:pt x="205739" y="11430"/>
                  </a:lnTo>
                  <a:lnTo>
                    <a:pt x="205739" y="0"/>
                  </a:lnTo>
                  <a:lnTo>
                    <a:pt x="228600" y="22860"/>
                  </a:lnTo>
                  <a:lnTo>
                    <a:pt x="205739" y="45719"/>
                  </a:lnTo>
                  <a:lnTo>
                    <a:pt x="205739" y="34289"/>
                  </a:lnTo>
                  <a:lnTo>
                    <a:pt x="0" y="34289"/>
                  </a:lnTo>
                  <a:lnTo>
                    <a:pt x="0" y="1143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885416" y="3974348"/>
            <a:ext cx="928369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550" spc="60" i="1">
                <a:latin typeface="Times New Roman"/>
                <a:cs typeface="Times New Roman"/>
              </a:rPr>
              <a:t>e</a:t>
            </a:r>
            <a:r>
              <a:rPr dirty="0" baseline="31111" sz="1875" spc="89">
                <a:latin typeface="Symbol"/>
                <a:cs typeface="Symbol"/>
              </a:rPr>
              <a:t></a:t>
            </a:r>
            <a:r>
              <a:rPr dirty="0" baseline="28806" sz="2025" spc="89">
                <a:latin typeface="Symbol"/>
                <a:cs typeface="Symbol"/>
              </a:rPr>
              <a:t></a:t>
            </a:r>
            <a:r>
              <a:rPr dirty="0" baseline="31111" sz="1875" spc="89" i="1">
                <a:latin typeface="Times New Roman"/>
                <a:cs typeface="Times New Roman"/>
              </a:rPr>
              <a:t>t</a:t>
            </a:r>
            <a:r>
              <a:rPr dirty="0" baseline="31111" sz="1875" spc="442" i="1">
                <a:latin typeface="Times New Roman"/>
                <a:cs typeface="Times New Roman"/>
              </a:rPr>
              <a:t> </a:t>
            </a:r>
            <a:r>
              <a:rPr dirty="0" sz="1550" spc="75">
                <a:latin typeface="Symbol"/>
                <a:cs typeface="Symbol"/>
              </a:rPr>
              <a:t>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0.9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602892" y="487202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 h="0">
                <a:moveTo>
                  <a:pt x="0" y="0"/>
                </a:moveTo>
                <a:lnTo>
                  <a:pt x="130599" y="0"/>
                </a:lnTo>
              </a:path>
            </a:pathLst>
          </a:custGeom>
          <a:ln w="9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57925" y="4714848"/>
            <a:ext cx="352488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500" i="1">
                <a:latin typeface="Times New Roman"/>
                <a:cs typeface="Times New Roman"/>
              </a:rPr>
              <a:t>t</a:t>
            </a:r>
            <a:r>
              <a:rPr dirty="0" sz="1500" spc="155" i="1">
                <a:latin typeface="Times New Roman"/>
                <a:cs typeface="Times New Roman"/>
              </a:rPr>
              <a:t> </a:t>
            </a:r>
            <a:r>
              <a:rPr dirty="0" sz="1500">
                <a:latin typeface="Symbol"/>
                <a:cs typeface="Symbol"/>
              </a:rPr>
              <a:t>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 spc="110">
                <a:latin typeface="Symbol"/>
                <a:cs typeface="Symbol"/>
              </a:rPr>
              <a:t></a:t>
            </a:r>
            <a:r>
              <a:rPr dirty="0" baseline="31481" sz="2250" spc="165">
                <a:latin typeface="Symbol"/>
                <a:cs typeface="Symbol"/>
              </a:rPr>
              <a:t></a:t>
            </a:r>
            <a:r>
              <a:rPr dirty="0" baseline="31481" sz="2250" spc="75">
                <a:latin typeface="Times New Roman"/>
                <a:cs typeface="Times New Roman"/>
              </a:rPr>
              <a:t> </a:t>
            </a:r>
            <a:r>
              <a:rPr dirty="0" baseline="35185" sz="2250">
                <a:latin typeface="Times New Roman"/>
                <a:cs typeface="Times New Roman"/>
              </a:rPr>
              <a:t>1</a:t>
            </a:r>
            <a:r>
              <a:rPr dirty="0" baseline="35185" sz="2250" spc="37">
                <a:latin typeface="Times New Roman"/>
                <a:cs typeface="Times New Roman"/>
              </a:rPr>
              <a:t> </a:t>
            </a:r>
            <a:r>
              <a:rPr dirty="0" baseline="31481" sz="2250" spc="67">
                <a:latin typeface="Symbol"/>
                <a:cs typeface="Symbol"/>
              </a:rPr>
              <a:t></a:t>
            </a:r>
            <a:r>
              <a:rPr dirty="0" sz="1500" spc="45">
                <a:latin typeface="Times New Roman"/>
                <a:cs typeface="Times New Roman"/>
              </a:rPr>
              <a:t>ln(0.9)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Symbol"/>
                <a:cs typeface="Symbol"/>
              </a:rPr>
              <a:t>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Symbol"/>
                <a:cs typeface="Symbol"/>
              </a:rPr>
              <a:t></a:t>
            </a:r>
            <a:r>
              <a:rPr dirty="0" sz="1500">
                <a:latin typeface="Times New Roman"/>
                <a:cs typeface="Times New Roman"/>
              </a:rPr>
              <a:t>1000</a:t>
            </a:r>
            <a:r>
              <a:rPr dirty="0" sz="1500" spc="-165">
                <a:latin typeface="Times New Roman"/>
                <a:cs typeface="Times New Roman"/>
              </a:rPr>
              <a:t> </a:t>
            </a:r>
            <a:r>
              <a:rPr dirty="0" sz="1500">
                <a:latin typeface="Symbol"/>
                <a:cs typeface="Symbol"/>
              </a:rPr>
              <a:t>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ln(0.9)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Symbol"/>
                <a:cs typeface="Symbol"/>
              </a:rPr>
              <a:t></a:t>
            </a:r>
            <a:r>
              <a:rPr dirty="0" sz="1500" spc="-1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105.61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1457490" y="4766745"/>
            <a:ext cx="42100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500">
                <a:latin typeface="Symbol"/>
                <a:cs typeface="Symbol"/>
              </a:rPr>
              <a:t>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baseline="-27777" sz="2250">
                <a:latin typeface="Symbol"/>
                <a:cs typeface="Symbol"/>
              </a:rPr>
              <a:t></a:t>
            </a:r>
            <a:r>
              <a:rPr dirty="0" baseline="-27777" sz="2250" spc="-44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82890" y="4886532"/>
            <a:ext cx="37020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8765" algn="l"/>
              </a:tabLst>
            </a:pPr>
            <a:r>
              <a:rPr dirty="0" sz="1500" spc="-50">
                <a:latin typeface="Symbol"/>
                <a:cs typeface="Symbol"/>
              </a:rPr>
              <a:t>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-50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897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dirty="0" sz="2800" spc="125"/>
              <a:t>Normal</a:t>
            </a:r>
            <a:r>
              <a:rPr dirty="0" sz="2800" spc="350"/>
              <a:t> </a:t>
            </a:r>
            <a:r>
              <a:rPr dirty="0" sz="2800" spc="130"/>
              <a:t>Distribution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87882"/>
            <a:ext cx="8003540" cy="1927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30">
                <a:latin typeface="Trebuchet MS"/>
                <a:cs typeface="Trebuchet MS"/>
              </a:rPr>
              <a:t>Normal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distribution,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also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known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as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Gaussian</a:t>
            </a:r>
            <a:r>
              <a:rPr dirty="0" sz="2400" spc="-4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distribution</a:t>
            </a:r>
            <a:r>
              <a:rPr dirty="0" sz="2400" spc="-10">
                <a:latin typeface="Trebuchet MS"/>
                <a:cs typeface="Trebuchet MS"/>
              </a:rPr>
              <a:t>,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one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most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popular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continuous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field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analytics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especially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due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its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use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multiple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contexts</a:t>
            </a:r>
            <a:endParaRPr sz="2400">
              <a:latin typeface="Trebuchet MS"/>
              <a:cs typeface="Trebuchet MS"/>
            </a:endParaRPr>
          </a:p>
          <a:p>
            <a:pPr marL="355600" marR="131254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density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cumulative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are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given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5243855"/>
            <a:ext cx="7432040" cy="77216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3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30">
                <a:latin typeface="Trebuchet MS"/>
                <a:cs typeface="Trebuchet MS"/>
              </a:rPr>
              <a:t>Here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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standard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deviation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the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distribution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981695" y="3627159"/>
            <a:ext cx="687070" cy="377190"/>
            <a:chOff x="2981695" y="3627159"/>
            <a:chExt cx="687070" cy="377190"/>
          </a:xfrm>
        </p:grpSpPr>
        <p:sp>
          <p:nvSpPr>
            <p:cNvPr id="6" name="object 6" descr=""/>
            <p:cNvSpPr/>
            <p:nvPr/>
          </p:nvSpPr>
          <p:spPr>
            <a:xfrm>
              <a:off x="3176927" y="3690036"/>
              <a:ext cx="476250" cy="312420"/>
            </a:xfrm>
            <a:custGeom>
              <a:avLst/>
              <a:gdLst/>
              <a:ahLst/>
              <a:cxnLst/>
              <a:rect l="l" t="t" r="r" b="b"/>
              <a:pathLst>
                <a:path w="476250" h="312420">
                  <a:moveTo>
                    <a:pt x="0" y="210540"/>
                  </a:moveTo>
                  <a:lnTo>
                    <a:pt x="26141" y="193829"/>
                  </a:lnTo>
                </a:path>
                <a:path w="476250" h="312420">
                  <a:moveTo>
                    <a:pt x="26763" y="193829"/>
                  </a:moveTo>
                  <a:lnTo>
                    <a:pt x="94011" y="311467"/>
                  </a:lnTo>
                </a:path>
                <a:path w="476250" h="312420">
                  <a:moveTo>
                    <a:pt x="94011" y="312136"/>
                  </a:moveTo>
                  <a:lnTo>
                    <a:pt x="165640" y="671"/>
                  </a:lnTo>
                </a:path>
                <a:path w="476250" h="312420">
                  <a:moveTo>
                    <a:pt x="165640" y="0"/>
                  </a:moveTo>
                  <a:lnTo>
                    <a:pt x="475734" y="0"/>
                  </a:lnTo>
                </a:path>
              </a:pathLst>
            </a:custGeom>
            <a:ln w="37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69147" y="3677002"/>
              <a:ext cx="478790" cy="319405"/>
            </a:xfrm>
            <a:custGeom>
              <a:avLst/>
              <a:gdLst/>
              <a:ahLst/>
              <a:cxnLst/>
              <a:rect l="l" t="t" r="r" b="b"/>
              <a:pathLst>
                <a:path w="478789" h="319404">
                  <a:moveTo>
                    <a:pt x="478224" y="0"/>
                  </a:moveTo>
                  <a:lnTo>
                    <a:pt x="163125" y="0"/>
                  </a:lnTo>
                  <a:lnTo>
                    <a:pt x="95878" y="290748"/>
                  </a:lnTo>
                  <a:lnTo>
                    <a:pt x="36100" y="191824"/>
                  </a:lnTo>
                  <a:lnTo>
                    <a:pt x="0" y="213883"/>
                  </a:lnTo>
                  <a:lnTo>
                    <a:pt x="4356" y="221233"/>
                  </a:lnTo>
                  <a:lnTo>
                    <a:pt x="21784" y="209204"/>
                  </a:lnTo>
                  <a:lnTo>
                    <a:pt x="89654" y="318820"/>
                  </a:lnTo>
                  <a:lnTo>
                    <a:pt x="102102" y="318820"/>
                  </a:lnTo>
                  <a:lnTo>
                    <a:pt x="172487" y="14040"/>
                  </a:lnTo>
                  <a:lnTo>
                    <a:pt x="478224" y="14040"/>
                  </a:lnTo>
                  <a:lnTo>
                    <a:pt x="4782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981695" y="3634211"/>
              <a:ext cx="687070" cy="0"/>
            </a:xfrm>
            <a:custGeom>
              <a:avLst/>
              <a:gdLst/>
              <a:ahLst/>
              <a:cxnLst/>
              <a:rect l="l" t="t" r="r" b="b"/>
              <a:pathLst>
                <a:path w="687070" h="0">
                  <a:moveTo>
                    <a:pt x="0" y="0"/>
                  </a:moveTo>
                  <a:lnTo>
                    <a:pt x="686837" y="0"/>
                  </a:lnTo>
                </a:path>
              </a:pathLst>
            </a:custGeom>
            <a:ln w="14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3938792" y="3408981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143" y="0"/>
                </a:lnTo>
              </a:path>
            </a:pathLst>
          </a:custGeom>
          <a:ln w="6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126840" y="3408981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4" h="0">
                <a:moveTo>
                  <a:pt x="0" y="0"/>
                </a:moveTo>
                <a:lnTo>
                  <a:pt x="291421" y="0"/>
                </a:lnTo>
              </a:path>
            </a:pathLst>
          </a:custGeom>
          <a:ln w="67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244234" y="3209060"/>
            <a:ext cx="163830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50" spc="-5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908161" y="3158837"/>
            <a:ext cx="694055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350" spc="-55">
                <a:latin typeface="Times New Roman"/>
                <a:cs typeface="Times New Roman"/>
              </a:rPr>
              <a:t>1</a:t>
            </a:r>
            <a:r>
              <a:rPr dirty="0" sz="1350" spc="-204">
                <a:latin typeface="Times New Roman"/>
                <a:cs typeface="Times New Roman"/>
              </a:rPr>
              <a:t> </a:t>
            </a:r>
            <a:r>
              <a:rPr dirty="0" baseline="-4115" sz="2025">
                <a:latin typeface="Symbol"/>
                <a:cs typeface="Symbol"/>
              </a:rPr>
              <a:t></a:t>
            </a:r>
            <a:r>
              <a:rPr dirty="0" baseline="-4115" sz="2025" spc="-67">
                <a:latin typeface="Times New Roman"/>
                <a:cs typeface="Times New Roman"/>
              </a:rPr>
              <a:t> </a:t>
            </a:r>
            <a:r>
              <a:rPr dirty="0" sz="1350" spc="-10" i="1">
                <a:latin typeface="Times New Roman"/>
                <a:cs typeface="Times New Roman"/>
              </a:rPr>
              <a:t>x</a:t>
            </a:r>
            <a:r>
              <a:rPr dirty="0" sz="1350" spc="-10">
                <a:latin typeface="Symbol"/>
                <a:cs typeface="Symbol"/>
              </a:rPr>
              <a:t></a:t>
            </a:r>
            <a:r>
              <a:rPr dirty="0" sz="1350" spc="-114">
                <a:latin typeface="Times New Roman"/>
                <a:cs typeface="Times New Roman"/>
              </a:rPr>
              <a:t> </a:t>
            </a:r>
            <a:r>
              <a:rPr dirty="0" baseline="-4115" sz="2025" spc="-37">
                <a:latin typeface="Symbol"/>
                <a:cs typeface="Symbol"/>
              </a:rPr>
              <a:t></a:t>
            </a:r>
            <a:r>
              <a:rPr dirty="0" baseline="43859" sz="1425" spc="-37">
                <a:latin typeface="Times New Roman"/>
                <a:cs typeface="Times New Roman"/>
              </a:rPr>
              <a:t>2</a:t>
            </a:r>
            <a:endParaRPr baseline="43859" sz="1425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99809" y="3311237"/>
            <a:ext cx="741045" cy="321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1160"/>
              </a:lnSpc>
              <a:spcBef>
                <a:spcPts val="105"/>
              </a:spcBef>
              <a:tabLst>
                <a:tab pos="640715" algn="l"/>
              </a:tabLst>
            </a:pPr>
            <a:r>
              <a:rPr dirty="0" baseline="14403" sz="2025">
                <a:latin typeface="Symbol"/>
                <a:cs typeface="Symbol"/>
              </a:rPr>
              <a:t></a:t>
            </a:r>
            <a:r>
              <a:rPr dirty="0" baseline="14403" sz="2025" spc="142">
                <a:latin typeface="Times New Roman"/>
                <a:cs typeface="Times New Roman"/>
              </a:rPr>
              <a:t>  </a:t>
            </a:r>
            <a:r>
              <a:rPr dirty="0" sz="1350" spc="-50">
                <a:latin typeface="Symbol"/>
                <a:cs typeface="Symbol"/>
              </a:rPr>
              <a:t>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-50">
                <a:latin typeface="Symbol"/>
                <a:cs typeface="Symbol"/>
              </a:rPr>
              <a:t></a:t>
            </a:r>
            <a:endParaRPr sz="1350">
              <a:latin typeface="Symbol"/>
              <a:cs typeface="Symbol"/>
            </a:endParaRPr>
          </a:p>
          <a:p>
            <a:pPr marL="148590">
              <a:lnSpc>
                <a:spcPts val="1160"/>
              </a:lnSpc>
              <a:tabLst>
                <a:tab pos="425450" algn="l"/>
              </a:tabLst>
            </a:pPr>
            <a:r>
              <a:rPr dirty="0" sz="1350" spc="-50">
                <a:latin typeface="Times New Roman"/>
                <a:cs typeface="Times New Roman"/>
              </a:rPr>
              <a:t>2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-50">
                <a:latin typeface="Symbol"/>
                <a:cs typeface="Symbol"/>
              </a:rPr>
              <a:t>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05284" y="3293273"/>
            <a:ext cx="728980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5609" algn="l"/>
              </a:tabLst>
            </a:pPr>
            <a:r>
              <a:rPr dirty="0" sz="1350" spc="-50">
                <a:latin typeface="Symbol"/>
                <a:cs typeface="Symbol"/>
              </a:rPr>
              <a:t>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>
                <a:latin typeface="Symbol"/>
                <a:cs typeface="Symbol"/>
              </a:rPr>
              <a:t></a:t>
            </a:r>
            <a:r>
              <a:rPr dirty="0" sz="1350" spc="80">
                <a:latin typeface="Times New Roman"/>
                <a:cs typeface="Times New Roman"/>
              </a:rPr>
              <a:t>  </a:t>
            </a:r>
            <a:r>
              <a:rPr dirty="0" baseline="-18912" sz="3525" spc="-75">
                <a:latin typeface="Times New Roman"/>
                <a:cs typeface="Times New Roman"/>
              </a:rPr>
              <a:t>,</a:t>
            </a:r>
            <a:endParaRPr baseline="-18912" sz="3525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19286" y="3397539"/>
            <a:ext cx="1624965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8440" algn="l"/>
              </a:tabLst>
            </a:pPr>
            <a:r>
              <a:rPr dirty="0" sz="2350" i="1">
                <a:latin typeface="Times New Roman"/>
                <a:cs typeface="Times New Roman"/>
              </a:rPr>
              <a:t>f</a:t>
            </a:r>
            <a:r>
              <a:rPr dirty="0" sz="2350" spc="-130" i="1">
                <a:latin typeface="Times New Roman"/>
                <a:cs typeface="Times New Roman"/>
              </a:rPr>
              <a:t> </a:t>
            </a:r>
            <a:r>
              <a:rPr dirty="0" sz="2350">
                <a:latin typeface="Times New Roman"/>
                <a:cs typeface="Times New Roman"/>
              </a:rPr>
              <a:t>(</a:t>
            </a:r>
            <a:r>
              <a:rPr dirty="0" sz="2350" i="1">
                <a:latin typeface="Times New Roman"/>
                <a:cs typeface="Times New Roman"/>
              </a:rPr>
              <a:t>x</a:t>
            </a:r>
            <a:r>
              <a:rPr dirty="0" sz="2350">
                <a:latin typeface="Times New Roman"/>
                <a:cs typeface="Times New Roman"/>
              </a:rPr>
              <a:t>)</a:t>
            </a:r>
            <a:r>
              <a:rPr dirty="0" sz="2350" spc="-130">
                <a:latin typeface="Times New Roman"/>
                <a:cs typeface="Times New Roman"/>
              </a:rPr>
              <a:t> </a:t>
            </a:r>
            <a:r>
              <a:rPr dirty="0" sz="2350" spc="-50">
                <a:latin typeface="Symbol"/>
                <a:cs typeface="Symbol"/>
              </a:rPr>
              <a:t>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-50" i="1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82092" y="3657548"/>
            <a:ext cx="672465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</a:tabLst>
            </a:pPr>
            <a:r>
              <a:rPr dirty="0" sz="2350" spc="-50">
                <a:latin typeface="Symbol"/>
                <a:cs typeface="Symbol"/>
              </a:rPr>
              <a:t>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-60">
                <a:latin typeface="Times New Roman"/>
                <a:cs typeface="Times New Roman"/>
              </a:rPr>
              <a:t>2</a:t>
            </a:r>
            <a:r>
              <a:rPr dirty="0" sz="2350" spc="-60">
                <a:latin typeface="Symbol"/>
                <a:cs typeface="Symbol"/>
              </a:rPr>
              <a:t>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142651" y="3397539"/>
            <a:ext cx="1452880" cy="38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50" spc="-110">
                <a:latin typeface="Symbol"/>
                <a:cs typeface="Symbol"/>
              </a:rPr>
              <a:t></a:t>
            </a:r>
            <a:r>
              <a:rPr dirty="0" sz="2350" spc="-210">
                <a:latin typeface="Times New Roman"/>
                <a:cs typeface="Times New Roman"/>
              </a:rPr>
              <a:t> </a:t>
            </a:r>
            <a:r>
              <a:rPr dirty="0" sz="2350" spc="-140">
                <a:latin typeface="Symbol"/>
                <a:cs typeface="Symbol"/>
              </a:rPr>
              <a:t></a:t>
            </a:r>
            <a:r>
              <a:rPr dirty="0" sz="2350" spc="-120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</a:t>
            </a:r>
            <a:r>
              <a:rPr dirty="0" sz="2350" spc="-80">
                <a:latin typeface="Times New Roman"/>
                <a:cs typeface="Times New Roman"/>
              </a:rPr>
              <a:t> </a:t>
            </a:r>
            <a:r>
              <a:rPr dirty="0" sz="2350" spc="-80" i="1">
                <a:latin typeface="Times New Roman"/>
                <a:cs typeface="Times New Roman"/>
              </a:rPr>
              <a:t>x</a:t>
            </a:r>
            <a:r>
              <a:rPr dirty="0" sz="2350" spc="-105" i="1">
                <a:latin typeface="Times New Roman"/>
                <a:cs typeface="Times New Roman"/>
              </a:rPr>
              <a:t> </a:t>
            </a:r>
            <a:r>
              <a:rPr dirty="0" sz="2350" spc="-110">
                <a:latin typeface="Symbol"/>
                <a:cs typeface="Symbol"/>
              </a:rPr>
              <a:t></a:t>
            </a:r>
            <a:r>
              <a:rPr dirty="0" sz="2350" spc="-100">
                <a:latin typeface="Times New Roman"/>
                <a:cs typeface="Times New Roman"/>
              </a:rPr>
              <a:t> </a:t>
            </a:r>
            <a:r>
              <a:rPr dirty="0" sz="2350" spc="-75">
                <a:latin typeface="Symbol"/>
                <a:cs typeface="Symbol"/>
              </a:rPr>
              <a:t></a:t>
            </a:r>
            <a:endParaRPr sz="2350">
              <a:latin typeface="Symbol"/>
              <a:cs typeface="Symbo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136280" y="4791487"/>
            <a:ext cx="624840" cy="365760"/>
            <a:chOff x="3136280" y="4791487"/>
            <a:chExt cx="624840" cy="365760"/>
          </a:xfrm>
        </p:grpSpPr>
        <p:sp>
          <p:nvSpPr>
            <p:cNvPr id="19" name="object 19" descr=""/>
            <p:cNvSpPr/>
            <p:nvPr/>
          </p:nvSpPr>
          <p:spPr>
            <a:xfrm>
              <a:off x="3313599" y="4852765"/>
              <a:ext cx="433070" cy="302895"/>
            </a:xfrm>
            <a:custGeom>
              <a:avLst/>
              <a:gdLst/>
              <a:ahLst/>
              <a:cxnLst/>
              <a:rect l="l" t="t" r="r" b="b"/>
              <a:pathLst>
                <a:path w="433070" h="302895">
                  <a:moveTo>
                    <a:pt x="0" y="203987"/>
                  </a:moveTo>
                  <a:lnTo>
                    <a:pt x="23254" y="187693"/>
                  </a:lnTo>
                </a:path>
                <a:path w="433070" h="302895">
                  <a:moveTo>
                    <a:pt x="24389" y="187693"/>
                  </a:moveTo>
                  <a:lnTo>
                    <a:pt x="85693" y="301740"/>
                  </a:lnTo>
                </a:path>
                <a:path w="433070" h="302895">
                  <a:moveTo>
                    <a:pt x="85693" y="302392"/>
                  </a:moveTo>
                  <a:lnTo>
                    <a:pt x="150377" y="654"/>
                  </a:lnTo>
                </a:path>
                <a:path w="433070" h="302895">
                  <a:moveTo>
                    <a:pt x="150377" y="0"/>
                  </a:moveTo>
                  <a:lnTo>
                    <a:pt x="432958" y="0"/>
                  </a:lnTo>
                </a:path>
              </a:pathLst>
            </a:custGeom>
            <a:ln w="35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06509" y="4839403"/>
              <a:ext cx="435609" cy="309880"/>
            </a:xfrm>
            <a:custGeom>
              <a:avLst/>
              <a:gdLst/>
              <a:ahLst/>
              <a:cxnLst/>
              <a:rect l="l" t="t" r="r" b="b"/>
              <a:pathLst>
                <a:path w="435610" h="309879">
                  <a:moveTo>
                    <a:pt x="435226" y="0"/>
                  </a:moveTo>
                  <a:lnTo>
                    <a:pt x="148675" y="0"/>
                  </a:lnTo>
                  <a:lnTo>
                    <a:pt x="87371" y="282190"/>
                  </a:lnTo>
                  <a:lnTo>
                    <a:pt x="32897" y="186392"/>
                  </a:lnTo>
                  <a:lnTo>
                    <a:pt x="0" y="207245"/>
                  </a:lnTo>
                  <a:lnTo>
                    <a:pt x="3970" y="215066"/>
                  </a:lnTo>
                  <a:lnTo>
                    <a:pt x="19851" y="203338"/>
                  </a:lnTo>
                  <a:lnTo>
                    <a:pt x="81132" y="309563"/>
                  </a:lnTo>
                  <a:lnTo>
                    <a:pt x="93067" y="309563"/>
                  </a:lnTo>
                  <a:lnTo>
                    <a:pt x="156616" y="13689"/>
                  </a:lnTo>
                  <a:lnTo>
                    <a:pt x="435226" y="13689"/>
                  </a:lnTo>
                  <a:lnTo>
                    <a:pt x="4352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36280" y="4798362"/>
              <a:ext cx="624840" cy="0"/>
            </a:xfrm>
            <a:custGeom>
              <a:avLst/>
              <a:gdLst/>
              <a:ahLst/>
              <a:cxnLst/>
              <a:rect l="l" t="t" r="r" b="b"/>
              <a:pathLst>
                <a:path w="624839" h="0">
                  <a:moveTo>
                    <a:pt x="0" y="0"/>
                  </a:moveTo>
                  <a:lnTo>
                    <a:pt x="624740" y="0"/>
                  </a:lnTo>
                </a:path>
              </a:pathLst>
            </a:custGeom>
            <a:ln w="13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4006734" y="4580042"/>
            <a:ext cx="85090" cy="0"/>
          </a:xfrm>
          <a:custGeom>
            <a:avLst/>
            <a:gdLst/>
            <a:ahLst/>
            <a:cxnLst/>
            <a:rect l="l" t="t" r="r" b="b"/>
            <a:pathLst>
              <a:path w="85089" h="0">
                <a:moveTo>
                  <a:pt x="0" y="0"/>
                </a:moveTo>
                <a:lnTo>
                  <a:pt x="84535" y="0"/>
                </a:lnTo>
              </a:path>
            </a:pathLst>
          </a:custGeom>
          <a:ln w="6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178097" y="4580042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 h="0">
                <a:moveTo>
                  <a:pt x="0" y="0"/>
                </a:moveTo>
                <a:lnTo>
                  <a:pt x="236614" y="0"/>
                </a:lnTo>
              </a:path>
            </a:pathLst>
          </a:custGeom>
          <a:ln w="65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373807" y="4386109"/>
            <a:ext cx="15113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-85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25" name="object 25" descr=""/>
          <p:cNvSpPr txBox="1"/>
          <p:nvPr/>
        </p:nvSpPr>
        <p:spPr>
          <a:xfrm>
            <a:off x="2964695" y="4361929"/>
            <a:ext cx="90170" cy="2260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300" spc="-50" i="1">
                <a:latin typeface="Times New Roman"/>
                <a:cs typeface="Times New Roman"/>
              </a:rPr>
              <a:t>x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975440" y="4337795"/>
            <a:ext cx="608965" cy="2260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300" spc="-90">
                <a:latin typeface="Times New Roman"/>
                <a:cs typeface="Times New Roman"/>
              </a:rPr>
              <a:t>1</a:t>
            </a:r>
            <a:r>
              <a:rPr dirty="0" sz="1300" spc="-195">
                <a:latin typeface="Times New Roman"/>
                <a:cs typeface="Times New Roman"/>
              </a:rPr>
              <a:t> </a:t>
            </a:r>
            <a:r>
              <a:rPr dirty="0" baseline="-4273" sz="1950" spc="-97">
                <a:latin typeface="Symbol"/>
                <a:cs typeface="Symbol"/>
              </a:rPr>
              <a:t></a:t>
            </a:r>
            <a:r>
              <a:rPr dirty="0" baseline="-4273" sz="1950" spc="-179">
                <a:latin typeface="Times New Roman"/>
                <a:cs typeface="Times New Roman"/>
              </a:rPr>
              <a:t> </a:t>
            </a:r>
            <a:r>
              <a:rPr dirty="0" sz="1300" spc="-55" i="1">
                <a:latin typeface="Times New Roman"/>
                <a:cs typeface="Times New Roman"/>
              </a:rPr>
              <a:t>t</a:t>
            </a:r>
            <a:r>
              <a:rPr dirty="0" sz="1300" spc="-185" i="1">
                <a:latin typeface="Times New Roman"/>
                <a:cs typeface="Times New Roman"/>
              </a:rPr>
              <a:t> </a:t>
            </a:r>
            <a:r>
              <a:rPr dirty="0" sz="1300" spc="-85">
                <a:latin typeface="Symbol"/>
                <a:cs typeface="Symbol"/>
              </a:rPr>
              <a:t></a:t>
            </a:r>
            <a:r>
              <a:rPr dirty="0" sz="1300" spc="-110">
                <a:latin typeface="Times New Roman"/>
                <a:cs typeface="Times New Roman"/>
              </a:rPr>
              <a:t> </a:t>
            </a:r>
            <a:r>
              <a:rPr dirty="0" baseline="-4273" sz="1950" spc="-37">
                <a:latin typeface="Symbol"/>
                <a:cs typeface="Symbol"/>
              </a:rPr>
              <a:t></a:t>
            </a:r>
            <a:r>
              <a:rPr dirty="0" baseline="43859" sz="1425" spc="-37">
                <a:latin typeface="Times New Roman"/>
                <a:cs typeface="Times New Roman"/>
              </a:rPr>
              <a:t>2</a:t>
            </a:r>
            <a:endParaRPr baseline="43859" sz="1425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877268" y="4485105"/>
            <a:ext cx="651510" cy="3124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ts val="1120"/>
              </a:lnSpc>
              <a:spcBef>
                <a:spcPts val="115"/>
              </a:spcBef>
              <a:tabLst>
                <a:tab pos="557530" algn="l"/>
              </a:tabLst>
            </a:pPr>
            <a:r>
              <a:rPr dirty="0" baseline="14957" sz="1950">
                <a:latin typeface="Symbol"/>
                <a:cs typeface="Symbol"/>
              </a:rPr>
              <a:t></a:t>
            </a:r>
            <a:r>
              <a:rPr dirty="0" baseline="14957" sz="1950" spc="630">
                <a:latin typeface="Times New Roman"/>
                <a:cs typeface="Times New Roman"/>
              </a:rPr>
              <a:t> </a:t>
            </a:r>
            <a:r>
              <a:rPr dirty="0" sz="1300" spc="-50">
                <a:latin typeface="Symbol"/>
                <a:cs typeface="Symbol"/>
              </a:rPr>
              <a:t>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-50">
                <a:latin typeface="Symbol"/>
                <a:cs typeface="Symbol"/>
              </a:rPr>
              <a:t></a:t>
            </a:r>
            <a:endParaRPr sz="1300">
              <a:latin typeface="Symbol"/>
              <a:cs typeface="Symbol"/>
            </a:endParaRPr>
          </a:p>
          <a:p>
            <a:pPr marL="138430">
              <a:lnSpc>
                <a:spcPts val="1120"/>
              </a:lnSpc>
              <a:tabLst>
                <a:tab pos="376555" algn="l"/>
              </a:tabLst>
            </a:pPr>
            <a:r>
              <a:rPr dirty="0" sz="1300" spc="-50">
                <a:latin typeface="Times New Roman"/>
                <a:cs typeface="Times New Roman"/>
              </a:rPr>
              <a:t>2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-50">
                <a:latin typeface="Symbol"/>
                <a:cs typeface="Symbol"/>
              </a:rPr>
              <a:t>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089370" y="4589357"/>
            <a:ext cx="81280" cy="2260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300" spc="-50">
                <a:latin typeface="Symbol"/>
                <a:cs typeface="Symbol"/>
              </a:rPr>
              <a:t>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759251" y="4568569"/>
            <a:ext cx="286956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75640" algn="l"/>
                <a:tab pos="1518920" algn="l"/>
              </a:tabLst>
            </a:pPr>
            <a:r>
              <a:rPr dirty="0" sz="2250" spc="-50" i="1">
                <a:latin typeface="Times New Roman"/>
                <a:cs typeface="Times New Roman"/>
              </a:rPr>
              <a:t>e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baseline="34188" sz="1950">
                <a:latin typeface="Symbol"/>
                <a:cs typeface="Symbol"/>
              </a:rPr>
              <a:t></a:t>
            </a:r>
            <a:r>
              <a:rPr dirty="0" baseline="34188" sz="1950" spc="465">
                <a:latin typeface="Times New Roman"/>
                <a:cs typeface="Times New Roman"/>
              </a:rPr>
              <a:t> </a:t>
            </a:r>
            <a:r>
              <a:rPr dirty="0" sz="2250" spc="-25" i="1">
                <a:latin typeface="Times New Roman"/>
                <a:cs typeface="Times New Roman"/>
              </a:rPr>
              <a:t>dt</a:t>
            </a:r>
            <a:r>
              <a:rPr dirty="0" sz="2250" spc="-25">
                <a:latin typeface="Times New Roman"/>
                <a:cs typeface="Times New Roman"/>
              </a:rPr>
              <a:t>,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170">
                <a:latin typeface="Symbol"/>
                <a:cs typeface="Symbol"/>
              </a:rPr>
              <a:t></a:t>
            </a:r>
            <a:r>
              <a:rPr dirty="0" sz="2250" spc="-204">
                <a:latin typeface="Times New Roman"/>
                <a:cs typeface="Times New Roman"/>
              </a:rPr>
              <a:t> </a:t>
            </a:r>
            <a:r>
              <a:rPr dirty="0" sz="2250" spc="-215">
                <a:latin typeface="Symbol"/>
                <a:cs typeface="Symbol"/>
              </a:rPr>
              <a:t></a:t>
            </a:r>
            <a:r>
              <a:rPr dirty="0" sz="2250" spc="-125">
                <a:latin typeface="Times New Roman"/>
                <a:cs typeface="Times New Roman"/>
              </a:rPr>
              <a:t> </a:t>
            </a:r>
            <a:r>
              <a:rPr dirty="0" sz="2250" spc="-170">
                <a:latin typeface="Symbol"/>
                <a:cs typeface="Symbol"/>
              </a:rPr>
              <a:t></a:t>
            </a:r>
            <a:r>
              <a:rPr dirty="0" sz="2250" spc="-20">
                <a:latin typeface="Times New Roman"/>
                <a:cs typeface="Times New Roman"/>
              </a:rPr>
              <a:t> </a:t>
            </a:r>
            <a:r>
              <a:rPr dirty="0" sz="2250" spc="-130" i="1">
                <a:latin typeface="Times New Roman"/>
                <a:cs typeface="Times New Roman"/>
              </a:rPr>
              <a:t>x</a:t>
            </a:r>
            <a:r>
              <a:rPr dirty="0" sz="2250" spc="-110" i="1">
                <a:latin typeface="Times New Roman"/>
                <a:cs typeface="Times New Roman"/>
              </a:rPr>
              <a:t> </a:t>
            </a:r>
            <a:r>
              <a:rPr dirty="0" sz="2250" spc="-170">
                <a:latin typeface="Symbol"/>
                <a:cs typeface="Symbol"/>
              </a:rPr>
              <a:t></a:t>
            </a:r>
            <a:r>
              <a:rPr dirty="0" sz="2250" spc="-110">
                <a:latin typeface="Times New Roman"/>
                <a:cs typeface="Times New Roman"/>
              </a:rPr>
              <a:t> </a:t>
            </a:r>
            <a:r>
              <a:rPr dirty="0" sz="2250" spc="-25">
                <a:latin typeface="Symbol"/>
                <a:cs typeface="Symbol"/>
              </a:rPr>
              <a:t>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876880" y="4820134"/>
            <a:ext cx="89725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93090" algn="l"/>
              </a:tabLst>
            </a:pPr>
            <a:r>
              <a:rPr dirty="0" baseline="-19230" sz="1950" spc="-104">
                <a:latin typeface="Symbol"/>
                <a:cs typeface="Symbol"/>
              </a:rPr>
              <a:t></a:t>
            </a:r>
            <a:r>
              <a:rPr dirty="0" baseline="-19230" sz="1950" spc="-15">
                <a:latin typeface="Times New Roman"/>
                <a:cs typeface="Times New Roman"/>
              </a:rPr>
              <a:t> </a:t>
            </a:r>
            <a:r>
              <a:rPr dirty="0" sz="2250" spc="-50">
                <a:latin typeface="Symbol"/>
                <a:cs typeface="Symbol"/>
              </a:rPr>
              <a:t>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25">
                <a:latin typeface="Times New Roman"/>
                <a:cs typeface="Times New Roman"/>
              </a:rPr>
              <a:t>2</a:t>
            </a:r>
            <a:r>
              <a:rPr dirty="0" sz="2250" spc="-25">
                <a:latin typeface="Symbol"/>
                <a:cs typeface="Symbol"/>
              </a:rPr>
              <a:t>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146570" y="4423877"/>
            <a:ext cx="950594" cy="546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250" spc="-185" i="1">
                <a:latin typeface="Times New Roman"/>
                <a:cs typeface="Times New Roman"/>
              </a:rPr>
              <a:t>F</a:t>
            </a:r>
            <a:r>
              <a:rPr dirty="0" sz="2250" spc="-370" i="1">
                <a:latin typeface="Times New Roman"/>
                <a:cs typeface="Times New Roman"/>
              </a:rPr>
              <a:t> </a:t>
            </a:r>
            <a:r>
              <a:rPr dirty="0" sz="2250" spc="-55">
                <a:latin typeface="Times New Roman"/>
                <a:cs typeface="Times New Roman"/>
              </a:rPr>
              <a:t>(</a:t>
            </a:r>
            <a:r>
              <a:rPr dirty="0" sz="2250" spc="-55" i="1">
                <a:latin typeface="Times New Roman"/>
                <a:cs typeface="Times New Roman"/>
              </a:rPr>
              <a:t>x</a:t>
            </a:r>
            <a:r>
              <a:rPr dirty="0" sz="2250" spc="-55">
                <a:latin typeface="Times New Roman"/>
                <a:cs typeface="Times New Roman"/>
              </a:rPr>
              <a:t>)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</a:t>
            </a:r>
            <a:r>
              <a:rPr dirty="0" sz="2250" spc="65">
                <a:latin typeface="Times New Roman"/>
                <a:cs typeface="Times New Roman"/>
              </a:rPr>
              <a:t> </a:t>
            </a:r>
            <a:r>
              <a:rPr dirty="0" baseline="-13071" sz="5100" spc="-75">
                <a:latin typeface="Symbol"/>
                <a:cs typeface="Symbol"/>
              </a:rPr>
              <a:t></a:t>
            </a:r>
            <a:endParaRPr baseline="-13071" sz="5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5" name="object 5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664209"/>
            <a:ext cx="7820025" cy="9404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0">
                <a:solidFill>
                  <a:srgbClr val="000000"/>
                </a:solidFill>
                <a:latin typeface="Trebuchet MS"/>
                <a:cs typeface="Trebuchet MS"/>
              </a:rPr>
              <a:t>NORM.DIST(x,</a:t>
            </a:r>
            <a:r>
              <a:rPr dirty="0" sz="2000" spc="-2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65" b="0">
                <a:solidFill>
                  <a:srgbClr val="000000"/>
                </a:solidFill>
                <a:latin typeface="Symbol"/>
                <a:cs typeface="Symbol"/>
              </a:rPr>
              <a:t></a:t>
            </a:r>
            <a:r>
              <a:rPr dirty="0" sz="2000" spc="-165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000" spc="-2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60" b="0">
                <a:solidFill>
                  <a:srgbClr val="000000"/>
                </a:solidFill>
                <a:latin typeface="Symbol"/>
                <a:cs typeface="Symbol"/>
              </a:rPr>
              <a:t></a:t>
            </a:r>
            <a:r>
              <a:rPr dirty="0" sz="2000" spc="-160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000" spc="-25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90" b="0">
                <a:solidFill>
                  <a:srgbClr val="000000"/>
                </a:solidFill>
                <a:latin typeface="Trebuchet MS"/>
                <a:cs typeface="Trebuchet MS"/>
              </a:rPr>
              <a:t>true)</a:t>
            </a:r>
            <a:r>
              <a:rPr dirty="0" sz="2000" spc="-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45" b="0">
                <a:solidFill>
                  <a:srgbClr val="000000"/>
                </a:solidFill>
                <a:latin typeface="Trebuchet MS"/>
                <a:cs typeface="Trebuchet MS"/>
              </a:rPr>
              <a:t>can</a:t>
            </a:r>
            <a:r>
              <a:rPr dirty="0" sz="20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30" b="0">
                <a:solidFill>
                  <a:srgbClr val="000000"/>
                </a:solidFill>
                <a:latin typeface="Trebuchet MS"/>
                <a:cs typeface="Trebuchet MS"/>
              </a:rPr>
              <a:t>be</a:t>
            </a:r>
            <a:r>
              <a:rPr dirty="0" sz="2000" spc="-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90" b="0">
                <a:solidFill>
                  <a:srgbClr val="000000"/>
                </a:solidFill>
                <a:latin typeface="Trebuchet MS"/>
                <a:cs typeface="Trebuchet MS"/>
              </a:rPr>
              <a:t>used</a:t>
            </a:r>
            <a:r>
              <a:rPr dirty="0" sz="2000" spc="-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80" b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dirty="0" sz="2000" spc="-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45" b="0">
                <a:solidFill>
                  <a:srgbClr val="000000"/>
                </a:solidFill>
                <a:latin typeface="Trebuchet MS"/>
                <a:cs typeface="Trebuchet MS"/>
              </a:rPr>
              <a:t>calculating</a:t>
            </a:r>
            <a:r>
              <a:rPr dirty="0" sz="20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000" spc="-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dirty="0" sz="2000" spc="-55" b="0">
                <a:solidFill>
                  <a:srgbClr val="000000"/>
                </a:solidFill>
                <a:latin typeface="Trebuchet MS"/>
                <a:cs typeface="Trebuchet MS"/>
              </a:rPr>
              <a:t> density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function</a:t>
            </a:r>
            <a:r>
              <a:rPr dirty="0" sz="2000" spc="-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3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0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35" b="0">
                <a:solidFill>
                  <a:srgbClr val="000000"/>
                </a:solidFill>
                <a:latin typeface="Trebuchet MS"/>
                <a:cs typeface="Trebuchet MS"/>
              </a:rPr>
              <a:t>cumulative</a:t>
            </a:r>
            <a:r>
              <a:rPr dirty="0" sz="2000" spc="-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90" b="0">
                <a:solidFill>
                  <a:srgbClr val="000000"/>
                </a:solidFill>
                <a:latin typeface="Trebuchet MS"/>
                <a:cs typeface="Trebuchet MS"/>
              </a:rPr>
              <a:t>distribution</a:t>
            </a:r>
            <a:r>
              <a:rPr dirty="0" sz="2000" spc="-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0" b="0">
                <a:solidFill>
                  <a:srgbClr val="000000"/>
                </a:solidFill>
                <a:latin typeface="Trebuchet MS"/>
                <a:cs typeface="Trebuchet MS"/>
              </a:rPr>
              <a:t>function</a:t>
            </a:r>
            <a:r>
              <a:rPr dirty="0" sz="20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0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204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20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95" b="0">
                <a:solidFill>
                  <a:srgbClr val="000000"/>
                </a:solidFill>
                <a:latin typeface="Trebuchet MS"/>
                <a:cs typeface="Trebuchet MS"/>
              </a:rPr>
              <a:t>normal</a:t>
            </a:r>
            <a:r>
              <a:rPr dirty="0" sz="20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90" b="0">
                <a:solidFill>
                  <a:srgbClr val="000000"/>
                </a:solidFill>
                <a:latin typeface="Trebuchet MS"/>
                <a:cs typeface="Trebuchet MS"/>
              </a:rPr>
              <a:t>distribution</a:t>
            </a:r>
            <a:r>
              <a:rPr dirty="0" sz="2000" spc="-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20" b="0">
                <a:solidFill>
                  <a:srgbClr val="000000"/>
                </a:solidFill>
                <a:latin typeface="Trebuchet MS"/>
                <a:cs typeface="Trebuchet MS"/>
              </a:rPr>
              <a:t>with </a:t>
            </a:r>
            <a:r>
              <a:rPr dirty="0" sz="2000" spc="-140" b="0">
                <a:solidFill>
                  <a:srgbClr val="000000"/>
                </a:solidFill>
                <a:latin typeface="Trebuchet MS"/>
                <a:cs typeface="Trebuchet MS"/>
              </a:rPr>
              <a:t>mean</a:t>
            </a:r>
            <a:r>
              <a:rPr dirty="0" sz="20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b="0">
                <a:solidFill>
                  <a:srgbClr val="000000"/>
                </a:solidFill>
                <a:latin typeface="Symbol"/>
                <a:cs typeface="Symbol"/>
              </a:rPr>
              <a:t></a:t>
            </a:r>
            <a:r>
              <a:rPr dirty="0" sz="2000" spc="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13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0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14" b="0">
                <a:solidFill>
                  <a:srgbClr val="000000"/>
                </a:solidFill>
                <a:latin typeface="Trebuchet MS"/>
                <a:cs typeface="Trebuchet MS"/>
              </a:rPr>
              <a:t>standard</a:t>
            </a:r>
            <a:r>
              <a:rPr dirty="0" sz="2000" spc="-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125" b="0">
                <a:solidFill>
                  <a:srgbClr val="000000"/>
                </a:solidFill>
                <a:latin typeface="Trebuchet MS"/>
                <a:cs typeface="Trebuchet MS"/>
              </a:rPr>
              <a:t>deviation</a:t>
            </a:r>
            <a:r>
              <a:rPr dirty="0" sz="20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000" spc="-25" b="0">
                <a:solidFill>
                  <a:srgbClr val="000000"/>
                </a:solidFill>
                <a:latin typeface="Symbol"/>
                <a:cs typeface="Symbol"/>
              </a:rPr>
              <a:t></a:t>
            </a:r>
            <a:r>
              <a:rPr dirty="0" sz="2000" spc="-25" b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040379"/>
            <a:ext cx="3886200" cy="244602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3040379"/>
            <a:ext cx="4114800" cy="244602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64540" y="2198877"/>
            <a:ext cx="285813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80">
                <a:solidFill>
                  <a:srgbClr val="C00000"/>
                </a:solidFill>
                <a:latin typeface="Trebuchet MS"/>
                <a:cs typeface="Trebuchet MS"/>
              </a:rPr>
              <a:t>Probability</a:t>
            </a:r>
            <a:r>
              <a:rPr dirty="0" sz="1400" spc="-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C00000"/>
                </a:solidFill>
                <a:latin typeface="Trebuchet MS"/>
                <a:cs typeface="Trebuchet MS"/>
              </a:rPr>
              <a:t>density</a:t>
            </a:r>
            <a:r>
              <a:rPr dirty="0" sz="1400" spc="-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C00000"/>
                </a:solidFill>
                <a:latin typeface="Trebuchet MS"/>
                <a:cs typeface="Trebuchet MS"/>
              </a:rPr>
              <a:t>function</a:t>
            </a:r>
            <a:r>
              <a:rPr dirty="0" sz="1400" spc="-4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1400" spc="-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15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dirty="0" sz="1400" spc="-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C00000"/>
                </a:solidFill>
                <a:latin typeface="Trebuchet MS"/>
                <a:cs typeface="Trebuchet MS"/>
              </a:rPr>
              <a:t>normal </a:t>
            </a:r>
            <a:r>
              <a:rPr dirty="0" sz="1400" spc="-10">
                <a:solidFill>
                  <a:srgbClr val="C00000"/>
                </a:solidFill>
                <a:latin typeface="Trebuchet MS"/>
                <a:cs typeface="Trebuchet MS"/>
              </a:rPr>
              <a:t>distribution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66028" y="2162048"/>
            <a:ext cx="266763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75">
                <a:solidFill>
                  <a:srgbClr val="C00000"/>
                </a:solidFill>
                <a:latin typeface="Trebuchet MS"/>
                <a:cs typeface="Trebuchet MS"/>
              </a:rPr>
              <a:t>Cumulative</a:t>
            </a:r>
            <a:r>
              <a:rPr dirty="0" sz="1400" spc="-3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65">
                <a:solidFill>
                  <a:srgbClr val="C00000"/>
                </a:solidFill>
                <a:latin typeface="Trebuchet MS"/>
                <a:cs typeface="Trebuchet MS"/>
              </a:rPr>
              <a:t>distribution</a:t>
            </a:r>
            <a:r>
              <a:rPr dirty="0" sz="1400" spc="-4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75">
                <a:solidFill>
                  <a:srgbClr val="C00000"/>
                </a:solidFill>
                <a:latin typeface="Trebuchet MS"/>
                <a:cs typeface="Trebuchet MS"/>
              </a:rPr>
              <a:t>function</a:t>
            </a:r>
            <a:r>
              <a:rPr dirty="0" sz="1400" spc="-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8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14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60">
                <a:solidFill>
                  <a:srgbClr val="C00000"/>
                </a:solidFill>
                <a:latin typeface="Trebuchet MS"/>
                <a:cs typeface="Trebuchet MS"/>
              </a:rPr>
              <a:t>a </a:t>
            </a:r>
            <a:r>
              <a:rPr dirty="0" sz="1400" spc="-75">
                <a:solidFill>
                  <a:srgbClr val="C00000"/>
                </a:solidFill>
                <a:latin typeface="Trebuchet MS"/>
                <a:cs typeface="Trebuchet MS"/>
              </a:rPr>
              <a:t>normal</a:t>
            </a:r>
            <a:r>
              <a:rPr dirty="0" sz="1400" spc="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C00000"/>
                </a:solidFill>
                <a:latin typeface="Trebuchet MS"/>
                <a:cs typeface="Trebuchet MS"/>
              </a:rPr>
              <a:t>distribution.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0898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dirty="0" sz="2800" spc="105"/>
              <a:t>Properties</a:t>
            </a:r>
            <a:r>
              <a:rPr dirty="0" sz="2800" spc="360"/>
              <a:t> </a:t>
            </a:r>
            <a:r>
              <a:rPr dirty="0" sz="2800" spc="135"/>
              <a:t>of</a:t>
            </a:r>
            <a:r>
              <a:rPr dirty="0" sz="2800" spc="340"/>
              <a:t> </a:t>
            </a:r>
            <a:r>
              <a:rPr dirty="0" sz="2800" spc="125"/>
              <a:t>Normal</a:t>
            </a:r>
            <a:r>
              <a:rPr dirty="0" sz="2800" spc="360"/>
              <a:t> </a:t>
            </a:r>
            <a:r>
              <a:rPr dirty="0" sz="2800" spc="130"/>
              <a:t>Distribution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39977"/>
            <a:ext cx="7863205" cy="4342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dirty="0" sz="2400" spc="-125">
                <a:latin typeface="Trebuchet MS"/>
                <a:cs typeface="Trebuchet MS"/>
              </a:rPr>
              <a:t>Theoretical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density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functions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are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defined</a:t>
            </a:r>
            <a:r>
              <a:rPr dirty="0" sz="2400" spc="-10">
                <a:latin typeface="Trebuchet MS"/>
                <a:cs typeface="Trebuchet MS"/>
              </a:rPr>
              <a:t> between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400">
                <a:latin typeface="Symbol"/>
                <a:cs typeface="Symbol"/>
              </a:rPr>
              <a:t>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+</a:t>
            </a:r>
            <a:r>
              <a:rPr dirty="0" sz="2400" spc="-25">
                <a:latin typeface="Symbol"/>
                <a:cs typeface="Symbol"/>
              </a:rPr>
              <a:t></a:t>
            </a:r>
            <a:r>
              <a:rPr dirty="0" sz="2400" spc="-25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2400">
              <a:latin typeface="Trebuchet MS"/>
              <a:cs typeface="Trebuchet MS"/>
            </a:endParaRPr>
          </a:p>
          <a:p>
            <a:pPr marL="469900" marR="5080" indent="-457834">
              <a:lnSpc>
                <a:spcPct val="97500"/>
              </a:lnSpc>
              <a:buAutoNum type="arabicPeriod" startAt="2"/>
              <a:tabLst>
                <a:tab pos="469900" algn="l"/>
              </a:tabLst>
            </a:pPr>
            <a:r>
              <a:rPr dirty="0" sz="2400" spc="-105">
                <a:latin typeface="Trebuchet MS"/>
                <a:cs typeface="Trebuchet MS"/>
              </a:rPr>
              <a:t>It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two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parameter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distribution,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where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parameter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(location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parameter)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parameter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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the </a:t>
            </a:r>
            <a:r>
              <a:rPr dirty="0" sz="2400" spc="-150">
                <a:latin typeface="Trebuchet MS"/>
                <a:cs typeface="Trebuchet MS"/>
              </a:rPr>
              <a:t>standard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deviation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(scale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parameter).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25"/>
              </a:spcBef>
              <a:buFont typeface="Trebuchet MS"/>
              <a:buAutoNum type="arabicPeriod" startAt="2"/>
            </a:pPr>
            <a:endParaRPr sz="2400">
              <a:latin typeface="Trebuchet MS"/>
              <a:cs typeface="Trebuchet MS"/>
            </a:endParaRPr>
          </a:p>
          <a:p>
            <a:pPr marL="469900" marR="19685" indent="-457834">
              <a:lnSpc>
                <a:spcPct val="97300"/>
              </a:lnSpc>
              <a:buAutoNum type="arabicPeriod" startAt="2"/>
              <a:tabLst>
                <a:tab pos="469900" algn="l"/>
                <a:tab pos="4461510" algn="l"/>
              </a:tabLst>
            </a:pPr>
            <a:r>
              <a:rPr dirty="0" sz="2400" spc="-50">
                <a:latin typeface="Trebuchet MS"/>
                <a:cs typeface="Trebuchet MS"/>
              </a:rPr>
              <a:t>All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have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symmetrical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bell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shape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around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(thus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it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is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also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median).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also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mode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the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distribution,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is,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60">
                <a:latin typeface="Times New Roman"/>
                <a:cs typeface="Times New Roman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15">
                <a:latin typeface="Trebuchet MS"/>
                <a:cs typeface="Trebuchet MS"/>
              </a:rPr>
              <a:t>mean,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median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as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well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as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mode.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59282"/>
            <a:ext cx="7872730" cy="762000"/>
          </a:xfrm>
          <a:prstGeom prst="rect"/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185"/>
              </a:spcBef>
            </a:pPr>
            <a:r>
              <a:rPr dirty="0" sz="2400" spc="-225" b="0">
                <a:solidFill>
                  <a:srgbClr val="000000"/>
                </a:solidFill>
                <a:latin typeface="Trebuchet MS"/>
                <a:cs typeface="Trebuchet MS"/>
              </a:rPr>
              <a:t>4.</a:t>
            </a:r>
            <a:r>
              <a:rPr dirty="0" sz="2400" spc="-2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0" b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dirty="0" sz="24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95" b="0">
                <a:solidFill>
                  <a:srgbClr val="000000"/>
                </a:solidFill>
                <a:latin typeface="Trebuchet MS"/>
                <a:cs typeface="Trebuchet MS"/>
              </a:rPr>
              <a:t>any</a:t>
            </a:r>
            <a:r>
              <a:rPr dirty="0" sz="2400" spc="-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14" b="0">
                <a:solidFill>
                  <a:srgbClr val="000000"/>
                </a:solidFill>
                <a:latin typeface="Trebuchet MS"/>
                <a:cs typeface="Trebuchet MS"/>
              </a:rPr>
              <a:t>normal</a:t>
            </a:r>
            <a:r>
              <a:rPr dirty="0" sz="2400" spc="-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distribution,</a:t>
            </a:r>
            <a:r>
              <a:rPr dirty="0" sz="2400" spc="-3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5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-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0" b="0">
                <a:solidFill>
                  <a:srgbClr val="000000"/>
                </a:solidFill>
                <a:latin typeface="Trebuchet MS"/>
                <a:cs typeface="Trebuchet MS"/>
              </a:rPr>
              <a:t>areas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0" b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dirty="0" sz="24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70" b="0">
                <a:solidFill>
                  <a:srgbClr val="000000"/>
                </a:solidFill>
                <a:latin typeface="Trebuchet MS"/>
                <a:cs typeface="Trebuchet MS"/>
              </a:rPr>
              <a:t>specific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95" b="0">
                <a:solidFill>
                  <a:srgbClr val="000000"/>
                </a:solidFill>
                <a:latin typeface="Trebuchet MS"/>
                <a:cs typeface="Trebuchet MS"/>
              </a:rPr>
              <a:t>values </a:t>
            </a:r>
            <a:r>
              <a:rPr dirty="0" sz="2400" spc="-140" b="0">
                <a:solidFill>
                  <a:srgbClr val="000000"/>
                </a:solidFill>
                <a:latin typeface="Trebuchet MS"/>
                <a:cs typeface="Trebuchet MS"/>
              </a:rPr>
              <a:t>measured</a:t>
            </a:r>
            <a:r>
              <a:rPr dirty="0" sz="24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0" b="0">
                <a:solidFill>
                  <a:srgbClr val="000000"/>
                </a:solidFill>
                <a:latin typeface="Trebuchet MS"/>
                <a:cs typeface="Trebuchet MS"/>
              </a:rPr>
              <a:t>terms</a:t>
            </a:r>
            <a:r>
              <a:rPr dirty="0" sz="2400" spc="-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4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0">
                <a:solidFill>
                  <a:srgbClr val="000000"/>
                </a:solidFill>
                <a:latin typeface="Symbol"/>
                <a:cs typeface="Symbol"/>
              </a:rPr>
              <a:t></a:t>
            </a:r>
            <a:r>
              <a:rPr dirty="0" sz="2500" spc="3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6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0">
                <a:solidFill>
                  <a:srgbClr val="000000"/>
                </a:solidFill>
                <a:latin typeface="Symbol"/>
                <a:cs typeface="Symbol"/>
              </a:rPr>
              <a:t></a:t>
            </a:r>
            <a:r>
              <a:rPr dirty="0" sz="2500" spc="3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dirty="0" sz="24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given</a:t>
            </a:r>
            <a:r>
              <a:rPr dirty="0" sz="2400" spc="-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4298442"/>
            <a:ext cx="785050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25">
                <a:latin typeface="Trebuchet MS"/>
                <a:cs typeface="Trebuchet MS"/>
              </a:rPr>
              <a:t>5.</a:t>
            </a:r>
            <a:r>
              <a:rPr dirty="0" sz="2400" spc="-54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Any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linear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transformation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random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variable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also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random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variable.</a:t>
            </a:r>
            <a:r>
              <a:rPr dirty="0" sz="2400" spc="6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That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is,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235">
                <a:latin typeface="Trebuchet MS"/>
                <a:cs typeface="Trebuchet MS"/>
              </a:rPr>
              <a:t>if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360">
                <a:latin typeface="Trebuchet MS"/>
                <a:cs typeface="Trebuchet MS"/>
              </a:rPr>
              <a:t>X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random </a:t>
            </a:r>
            <a:r>
              <a:rPr dirty="0" sz="2400" spc="-185">
                <a:latin typeface="Trebuchet MS"/>
                <a:cs typeface="Trebuchet MS"/>
              </a:rPr>
              <a:t>variable,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then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linear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transformation</a:t>
            </a:r>
            <a:r>
              <a:rPr dirty="0" sz="2400" spc="-265">
                <a:latin typeface="Trebuchet MS"/>
                <a:cs typeface="Trebuchet MS"/>
              </a:rPr>
              <a:t> </a:t>
            </a:r>
            <a:r>
              <a:rPr dirty="0" sz="2400" spc="275">
                <a:latin typeface="Trebuchet MS"/>
                <a:cs typeface="Trebuchet MS"/>
              </a:rPr>
              <a:t>AX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+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(where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180">
                <a:latin typeface="Trebuchet MS"/>
                <a:cs typeface="Trebuchet MS"/>
              </a:rPr>
              <a:t>A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and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B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two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constants)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also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random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variable.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752600" y="1751838"/>
          <a:ext cx="5715000" cy="2370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825"/>
                <a:gridCol w="3349625"/>
              </a:tblGrid>
              <a:tr h="31178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dirty="0" sz="11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922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under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Normal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Distribution (CDF)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2992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1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100" spc="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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10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1100" spc="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100" spc="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100" spc="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100" spc="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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(area</a:t>
                      </a:r>
                      <a:r>
                        <a:rPr dirty="0" sz="1100" spc="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dirty="0" sz="1100" spc="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sigma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0.6828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71564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100" spc="9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100" spc="1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</a:t>
                      </a:r>
                      <a:r>
                        <a:rPr dirty="0" sz="1100" spc="8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100" spc="1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1100" spc="1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100" spc="1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100" spc="1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100" spc="1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</a:t>
                      </a:r>
                      <a:r>
                        <a:rPr dirty="0" sz="1100" spc="8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(area</a:t>
                      </a:r>
                      <a:r>
                        <a:rPr dirty="0" sz="1100" spc="1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two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sigma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0.9545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1310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100" spc="9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1100" spc="1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</a:t>
                      </a:r>
                      <a:r>
                        <a:rPr dirty="0" sz="1100" spc="8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100" spc="1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1100" spc="1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</a:t>
                      </a:r>
                      <a:r>
                        <a:rPr dirty="0" sz="1100" spc="1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</a:t>
                      </a:r>
                      <a:r>
                        <a:rPr dirty="0" sz="1100" spc="1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1100" spc="1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</a:t>
                      </a:r>
                      <a:r>
                        <a:rPr dirty="0" sz="1100" spc="8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(area</a:t>
                      </a:r>
                      <a:r>
                        <a:rPr dirty="0" sz="1100" spc="1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three</a:t>
                      </a:r>
                      <a:r>
                        <a:rPr dirty="0" sz="11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sigma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0.9973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1239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540" y="1087882"/>
            <a:ext cx="7675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dirty="0" sz="2400" spc="-185">
                <a:latin typeface="Trebuchet MS"/>
                <a:cs typeface="Trebuchet MS"/>
              </a:rPr>
              <a:t>If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100" i="1">
                <a:latin typeface="Trebuchet MS"/>
                <a:cs typeface="Trebuchet MS"/>
              </a:rPr>
              <a:t>X</a:t>
            </a:r>
            <a:r>
              <a:rPr dirty="0" baseline="-20833" sz="2400" spc="150">
                <a:latin typeface="Trebuchet MS"/>
                <a:cs typeface="Trebuchet MS"/>
              </a:rPr>
              <a:t>1</a:t>
            </a:r>
            <a:r>
              <a:rPr dirty="0" baseline="-20833" sz="2400" spc="292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100" i="1">
                <a:latin typeface="Trebuchet MS"/>
                <a:cs typeface="Trebuchet MS"/>
              </a:rPr>
              <a:t>X</a:t>
            </a:r>
            <a:r>
              <a:rPr dirty="0" baseline="-20833" sz="2400" spc="150">
                <a:latin typeface="Trebuchet MS"/>
                <a:cs typeface="Trebuchet MS"/>
              </a:rPr>
              <a:t>2</a:t>
            </a:r>
            <a:r>
              <a:rPr dirty="0" baseline="-20833" sz="2400" spc="284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two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independent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random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25954" y="1632330"/>
            <a:ext cx="1011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6619" algn="l"/>
              </a:tabLst>
            </a:pPr>
            <a:r>
              <a:rPr dirty="0" sz="1600" spc="-50">
                <a:latin typeface="Trebuchet MS"/>
                <a:cs typeface="Trebuchet MS"/>
              </a:rPr>
              <a:t>1</a:t>
            </a:r>
            <a:r>
              <a:rPr dirty="0" sz="1600">
                <a:latin typeface="Trebuchet MS"/>
                <a:cs typeface="Trebuchet MS"/>
              </a:rPr>
              <a:t>	</a:t>
            </a:r>
            <a:r>
              <a:rPr dirty="0" sz="1600" spc="-50"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8839" y="1438360"/>
            <a:ext cx="7723505" cy="4114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46885" algn="l"/>
                <a:tab pos="2631440" algn="l"/>
                <a:tab pos="4671695" algn="l"/>
                <a:tab pos="5615305" algn="l"/>
              </a:tabLst>
            </a:pPr>
            <a:r>
              <a:rPr dirty="0" sz="2400" spc="-130" b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70" b="0">
                <a:solidFill>
                  <a:srgbClr val="000000"/>
                </a:solidFill>
                <a:latin typeface="Trebuchet MS"/>
                <a:cs typeface="Trebuchet MS"/>
              </a:rPr>
              <a:t>mean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60" b="0">
                <a:solidFill>
                  <a:srgbClr val="000000"/>
                </a:solidFill>
                <a:latin typeface="Symbol"/>
                <a:cs typeface="Symbol"/>
              </a:rPr>
              <a:t></a:t>
            </a:r>
            <a:r>
              <a:rPr dirty="0" sz="2500" b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50" b="0">
                <a:solidFill>
                  <a:srgbClr val="000000"/>
                </a:solidFill>
                <a:latin typeface="Symbol"/>
                <a:cs typeface="Symbol"/>
              </a:rPr>
              <a:t></a:t>
            </a:r>
            <a:r>
              <a:rPr dirty="0" sz="2500" b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rebuchet MS"/>
                <a:cs typeface="Trebuchet MS"/>
              </a:rPr>
              <a:t>variance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dirty="0" sz="2400" spc="-185" b="0">
                <a:solidFill>
                  <a:srgbClr val="000000"/>
                </a:solidFill>
                <a:latin typeface="Trebuchet MS"/>
                <a:cs typeface="Trebuchet MS"/>
              </a:rPr>
              <a:t>respectively,</a:t>
            </a:r>
            <a:r>
              <a:rPr dirty="0" sz="2400" spc="-2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95" b="0">
                <a:solidFill>
                  <a:srgbClr val="000000"/>
                </a:solidFill>
                <a:latin typeface="Trebuchet MS"/>
                <a:cs typeface="Trebuchet MS"/>
              </a:rPr>
              <a:t>then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8839" y="1821307"/>
            <a:ext cx="7603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45">
                <a:latin typeface="Trebuchet MS"/>
                <a:cs typeface="Trebuchet MS"/>
              </a:rPr>
              <a:t>X1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+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140">
                <a:latin typeface="Trebuchet MS"/>
                <a:cs typeface="Trebuchet MS"/>
              </a:rPr>
              <a:t>X2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also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normal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with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</a:t>
            </a:r>
            <a:r>
              <a:rPr dirty="0" sz="2400">
                <a:latin typeface="Trebuchet MS"/>
                <a:cs typeface="Trebuchet MS"/>
              </a:rPr>
              <a:t>1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+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</a:t>
            </a:r>
            <a:r>
              <a:rPr dirty="0" sz="2400">
                <a:latin typeface="Trebuchet MS"/>
                <a:cs typeface="Trebuchet MS"/>
              </a:rPr>
              <a:t>2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063621"/>
            <a:ext cx="765302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65">
                <a:latin typeface="Trebuchet MS"/>
                <a:cs typeface="Trebuchet MS"/>
              </a:rPr>
              <a:t>Sampling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values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large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sample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drawn </a:t>
            </a:r>
            <a:r>
              <a:rPr dirty="0" sz="2400" spc="-110">
                <a:latin typeface="Trebuchet MS"/>
                <a:cs typeface="Trebuchet MS"/>
              </a:rPr>
              <a:t>form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population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any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distribution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likely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to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follow</a:t>
            </a:r>
            <a:r>
              <a:rPr dirty="0" sz="2400" spc="-50">
                <a:latin typeface="Trebuchet MS"/>
                <a:cs typeface="Trebuchet MS"/>
              </a:rPr>
              <a:t> a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distribution,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this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result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known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as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</a:t>
            </a:r>
            <a:r>
              <a:rPr dirty="0" sz="2400" spc="-140"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C00000"/>
                </a:solidFill>
                <a:latin typeface="Trebuchet MS"/>
                <a:cs typeface="Trebuchet MS"/>
              </a:rPr>
              <a:t>central</a:t>
            </a:r>
            <a:r>
              <a:rPr dirty="0" sz="24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C00000"/>
                </a:solidFill>
                <a:latin typeface="Trebuchet MS"/>
                <a:cs typeface="Trebuchet MS"/>
              </a:rPr>
              <a:t>limit </a:t>
            </a:r>
            <a:r>
              <a:rPr dirty="0" sz="2400" spc="-10">
                <a:solidFill>
                  <a:srgbClr val="C00000"/>
                </a:solidFill>
                <a:latin typeface="Trebuchet MS"/>
                <a:cs typeface="Trebuchet MS"/>
              </a:rPr>
              <a:t>theorem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77189" y="1521675"/>
            <a:ext cx="114935" cy="237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82919" y="1568631"/>
            <a:ext cx="299720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750" spc="-25">
                <a:latin typeface="Symbol"/>
                <a:cs typeface="Symbol"/>
              </a:rPr>
              <a:t></a:t>
            </a:r>
            <a:r>
              <a:rPr dirty="0" baseline="-15873" sz="2100" spc="-37">
                <a:latin typeface="Times New Roman"/>
                <a:cs typeface="Times New Roman"/>
              </a:rPr>
              <a:t>1</a:t>
            </a:r>
            <a:endParaRPr baseline="-15873" sz="21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203970" y="1653749"/>
            <a:ext cx="901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69146" y="1513749"/>
            <a:ext cx="261620" cy="219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24444" sz="1875" spc="-44">
                <a:latin typeface="Symbol"/>
                <a:cs typeface="Symbol"/>
              </a:rPr>
              <a:t></a:t>
            </a:r>
            <a:r>
              <a:rPr dirty="0" baseline="-24444" sz="1875" spc="-13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93736" y="2359236"/>
            <a:ext cx="979169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14069" algn="l"/>
              </a:tabLst>
            </a:pPr>
            <a:r>
              <a:rPr dirty="0" sz="1400" spc="440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44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3439" y="2185542"/>
            <a:ext cx="2472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29995" algn="l"/>
              </a:tabLst>
            </a:pPr>
            <a:r>
              <a:rPr dirty="0" sz="2400" spc="-10">
                <a:latin typeface="Trebuchet MS"/>
                <a:cs typeface="Trebuchet MS"/>
              </a:rPr>
              <a:t>variance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baseline="1424" sz="2925" spc="825">
                <a:latin typeface="Symbol"/>
                <a:cs typeface="Symbol"/>
              </a:rPr>
              <a:t></a:t>
            </a:r>
            <a:r>
              <a:rPr dirty="0" baseline="1424" sz="2925" spc="7">
                <a:latin typeface="Times New Roman"/>
                <a:cs typeface="Times New Roman"/>
              </a:rPr>
              <a:t> </a:t>
            </a:r>
            <a:r>
              <a:rPr dirty="0" baseline="31746" sz="2100" spc="735">
                <a:latin typeface="Times New Roman"/>
                <a:cs typeface="Times New Roman"/>
              </a:rPr>
              <a:t>2</a:t>
            </a:r>
            <a:r>
              <a:rPr dirty="0" baseline="31746" sz="2100" spc="555">
                <a:latin typeface="Times New Roman"/>
                <a:cs typeface="Times New Roman"/>
              </a:rPr>
              <a:t> </a:t>
            </a:r>
            <a:r>
              <a:rPr dirty="0" baseline="1633" sz="2550" spc="952">
                <a:latin typeface="Symbol"/>
                <a:cs typeface="Symbol"/>
              </a:rPr>
              <a:t></a:t>
            </a:r>
            <a:r>
              <a:rPr dirty="0" baseline="1633" sz="2550" spc="-135">
                <a:latin typeface="Times New Roman"/>
                <a:cs typeface="Times New Roman"/>
              </a:rPr>
              <a:t> </a:t>
            </a:r>
            <a:r>
              <a:rPr dirty="0" baseline="1424" sz="2925" spc="825">
                <a:latin typeface="Symbol"/>
                <a:cs typeface="Symbol"/>
              </a:rPr>
              <a:t></a:t>
            </a:r>
            <a:r>
              <a:rPr dirty="0" baseline="1424" sz="2925" spc="7">
                <a:latin typeface="Times New Roman"/>
                <a:cs typeface="Times New Roman"/>
              </a:rPr>
              <a:t> </a:t>
            </a:r>
            <a:r>
              <a:rPr dirty="0" baseline="31746" sz="2100" spc="660">
                <a:latin typeface="Times New Roman"/>
                <a:cs typeface="Times New Roman"/>
              </a:rPr>
              <a:t>2</a:t>
            </a:r>
            <a:endParaRPr baseline="31746"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845" y="681354"/>
            <a:ext cx="47650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60"/>
              <a:t>Standard</a:t>
            </a:r>
            <a:r>
              <a:rPr dirty="0" sz="2800" spc="340"/>
              <a:t> </a:t>
            </a:r>
            <a:r>
              <a:rPr dirty="0" sz="2800" spc="125"/>
              <a:t>Normal</a:t>
            </a:r>
            <a:r>
              <a:rPr dirty="0" sz="2800" spc="355"/>
              <a:t> </a:t>
            </a:r>
            <a:r>
              <a:rPr dirty="0" sz="2800" spc="80"/>
              <a:t>Variable</a:t>
            </a:r>
            <a:endParaRPr sz="2800"/>
          </a:p>
        </p:txBody>
      </p:sp>
      <p:grpSp>
        <p:nvGrpSpPr>
          <p:cNvPr id="3" name="object 3" descr=""/>
          <p:cNvGrpSpPr/>
          <p:nvPr/>
        </p:nvGrpSpPr>
        <p:grpSpPr>
          <a:xfrm>
            <a:off x="4071405" y="3964081"/>
            <a:ext cx="902969" cy="320675"/>
            <a:chOff x="4071405" y="3964081"/>
            <a:chExt cx="902969" cy="320675"/>
          </a:xfrm>
        </p:grpSpPr>
        <p:sp>
          <p:nvSpPr>
            <p:cNvPr id="4" name="object 4" descr=""/>
            <p:cNvSpPr/>
            <p:nvPr/>
          </p:nvSpPr>
          <p:spPr>
            <a:xfrm>
              <a:off x="4118553" y="4173016"/>
              <a:ext cx="57150" cy="19685"/>
            </a:xfrm>
            <a:custGeom>
              <a:avLst/>
              <a:gdLst/>
              <a:ahLst/>
              <a:cxnLst/>
              <a:rect l="l" t="t" r="r" b="b"/>
              <a:pathLst>
                <a:path w="57150" h="19685">
                  <a:moveTo>
                    <a:pt x="0" y="19627"/>
                  </a:moveTo>
                  <a:lnTo>
                    <a:pt x="56925" y="0"/>
                  </a:lnTo>
                </a:path>
              </a:pathLst>
            </a:custGeom>
            <a:ln w="117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175479" y="4178697"/>
              <a:ext cx="81915" cy="88900"/>
            </a:xfrm>
            <a:custGeom>
              <a:avLst/>
              <a:gdLst/>
              <a:ahLst/>
              <a:cxnLst/>
              <a:rect l="l" t="t" r="r" b="b"/>
              <a:pathLst>
                <a:path w="81914" h="88900">
                  <a:moveTo>
                    <a:pt x="0" y="0"/>
                  </a:moveTo>
                  <a:lnTo>
                    <a:pt x="81814" y="88831"/>
                  </a:lnTo>
                </a:path>
              </a:pathLst>
            </a:custGeom>
            <a:ln w="30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71405" y="3969529"/>
              <a:ext cx="902969" cy="298450"/>
            </a:xfrm>
            <a:custGeom>
              <a:avLst/>
              <a:gdLst/>
              <a:ahLst/>
              <a:cxnLst/>
              <a:rect l="l" t="t" r="r" b="b"/>
              <a:pathLst>
                <a:path w="902970" h="298450">
                  <a:moveTo>
                    <a:pt x="195666" y="298000"/>
                  </a:moveTo>
                  <a:lnTo>
                    <a:pt x="305036" y="32546"/>
                  </a:lnTo>
                </a:path>
                <a:path w="902970" h="298450">
                  <a:moveTo>
                    <a:pt x="305036" y="32546"/>
                  </a:moveTo>
                  <a:lnTo>
                    <a:pt x="865296" y="32546"/>
                  </a:lnTo>
                </a:path>
                <a:path w="902970" h="298450">
                  <a:moveTo>
                    <a:pt x="0" y="0"/>
                  </a:moveTo>
                  <a:lnTo>
                    <a:pt x="902629" y="0"/>
                  </a:lnTo>
                </a:path>
              </a:pathLst>
            </a:custGeom>
            <a:ln w="147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47040" y="1453600"/>
            <a:ext cx="8103870" cy="2168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67665" indent="-342265">
              <a:lnSpc>
                <a:spcPts val="2985"/>
              </a:lnSpc>
              <a:spcBef>
                <a:spcPts val="130"/>
              </a:spcBef>
              <a:buFont typeface="Arial MT"/>
              <a:buChar char="•"/>
              <a:tabLst>
                <a:tab pos="367665" algn="l"/>
              </a:tabLst>
            </a:pPr>
            <a:r>
              <a:rPr dirty="0" sz="2400" spc="180">
                <a:latin typeface="Trebuchet MS"/>
                <a:cs typeface="Trebuchet MS"/>
              </a:rPr>
              <a:t>A</a:t>
            </a:r>
            <a:r>
              <a:rPr dirty="0" sz="2400" spc="-120">
                <a:latin typeface="Trebuchet MS"/>
                <a:cs typeface="Trebuchet MS"/>
              </a:rPr>
              <a:t> normal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random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variable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with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0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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1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called</a:t>
            </a:r>
            <a:endParaRPr sz="2400">
              <a:latin typeface="Trebuchet MS"/>
              <a:cs typeface="Trebuchet MS"/>
            </a:endParaRPr>
          </a:p>
          <a:p>
            <a:pPr marL="368300">
              <a:lnSpc>
                <a:spcPts val="2865"/>
              </a:lnSpc>
            </a:pP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standard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variable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usually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represented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by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15" i="1">
                <a:latin typeface="Trebuchet MS"/>
                <a:cs typeface="Trebuchet MS"/>
              </a:rPr>
              <a:t>Z</a:t>
            </a:r>
            <a:endParaRPr sz="2400">
              <a:latin typeface="Trebuchet MS"/>
              <a:cs typeface="Trebuchet MS"/>
            </a:endParaRPr>
          </a:p>
          <a:p>
            <a:pPr marL="368300" marR="3784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8300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density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cumulative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distribution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standard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variable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given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algn="ctr" lvl="1" marL="2366645" indent="-270510">
              <a:lnSpc>
                <a:spcPct val="100000"/>
              </a:lnSpc>
              <a:spcBef>
                <a:spcPts val="2610"/>
              </a:spcBef>
              <a:buFont typeface="Symbol"/>
              <a:buChar char=""/>
              <a:tabLst>
                <a:tab pos="2366645" algn="l"/>
              </a:tabLst>
            </a:pPr>
            <a:r>
              <a:rPr dirty="0" baseline="-24509" sz="2550" spc="735" i="1">
                <a:latin typeface="Times New Roman"/>
                <a:cs typeface="Times New Roman"/>
              </a:rPr>
              <a:t>z</a:t>
            </a:r>
            <a:r>
              <a:rPr dirty="0" baseline="-24509" sz="2550" spc="-270" i="1">
                <a:latin typeface="Times New Roman"/>
                <a:cs typeface="Times New Roman"/>
              </a:rPr>
              <a:t> </a:t>
            </a:r>
            <a:r>
              <a:rPr dirty="0" sz="1350" spc="455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475590" y="3744343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407" y="0"/>
                </a:lnTo>
              </a:path>
            </a:pathLst>
          </a:custGeom>
          <a:ln w="51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586520" y="3736311"/>
            <a:ext cx="21399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57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91298" y="3575438"/>
            <a:ext cx="476250" cy="75057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285"/>
              </a:spcBef>
            </a:pPr>
            <a:r>
              <a:rPr dirty="0" sz="2050" spc="695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2050" spc="570">
                <a:latin typeface="Times New Roman"/>
                <a:cs typeface="Times New Roman"/>
              </a:rPr>
              <a:t>2</a:t>
            </a:r>
            <a:r>
              <a:rPr dirty="0" sz="2400" spc="570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35957" y="3758829"/>
            <a:ext cx="1136015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405" i="1">
                <a:latin typeface="Times New Roman"/>
                <a:cs typeface="Times New Roman"/>
              </a:rPr>
              <a:t>f</a:t>
            </a:r>
            <a:r>
              <a:rPr dirty="0" sz="2050" spc="310" i="1">
                <a:latin typeface="Times New Roman"/>
                <a:cs typeface="Times New Roman"/>
              </a:rPr>
              <a:t> </a:t>
            </a:r>
            <a:r>
              <a:rPr dirty="0" sz="2050" spc="495">
                <a:latin typeface="Times New Roman"/>
                <a:cs typeface="Times New Roman"/>
              </a:rPr>
              <a:t>(</a:t>
            </a:r>
            <a:r>
              <a:rPr dirty="0" sz="2050" spc="-270">
                <a:latin typeface="Times New Roman"/>
                <a:cs typeface="Times New Roman"/>
              </a:rPr>
              <a:t> </a:t>
            </a:r>
            <a:r>
              <a:rPr dirty="0" sz="2050" spc="610" i="1">
                <a:latin typeface="Times New Roman"/>
                <a:cs typeface="Times New Roman"/>
              </a:rPr>
              <a:t>z</a:t>
            </a:r>
            <a:r>
              <a:rPr dirty="0" sz="2050" spc="610">
                <a:latin typeface="Times New Roman"/>
                <a:cs typeface="Times New Roman"/>
              </a:rPr>
              <a:t>)</a:t>
            </a:r>
            <a:r>
              <a:rPr dirty="0" sz="2050" spc="320">
                <a:latin typeface="Times New Roman"/>
                <a:cs typeface="Times New Roman"/>
              </a:rPr>
              <a:t> </a:t>
            </a:r>
            <a:r>
              <a:rPr dirty="0" sz="2050" spc="77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21816" y="3758829"/>
            <a:ext cx="226060" cy="3422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50" spc="615" i="1"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194435" y="5368026"/>
            <a:ext cx="675005" cy="378460"/>
            <a:chOff x="4194435" y="5368026"/>
            <a:chExt cx="675005" cy="378460"/>
          </a:xfrm>
        </p:grpSpPr>
        <p:sp>
          <p:nvSpPr>
            <p:cNvPr id="14" name="object 14" descr=""/>
            <p:cNvSpPr/>
            <p:nvPr/>
          </p:nvSpPr>
          <p:spPr>
            <a:xfrm>
              <a:off x="4229041" y="5620292"/>
              <a:ext cx="43180" cy="22860"/>
            </a:xfrm>
            <a:custGeom>
              <a:avLst/>
              <a:gdLst/>
              <a:ahLst/>
              <a:cxnLst/>
              <a:rect l="l" t="t" r="r" b="b"/>
              <a:pathLst>
                <a:path w="43179" h="22860">
                  <a:moveTo>
                    <a:pt x="0" y="22733"/>
                  </a:moveTo>
                  <a:lnTo>
                    <a:pt x="42619" y="0"/>
                  </a:lnTo>
                </a:path>
              </a:pathLst>
            </a:custGeom>
            <a:ln w="13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71660" y="5626437"/>
              <a:ext cx="62230" cy="106045"/>
            </a:xfrm>
            <a:custGeom>
              <a:avLst/>
              <a:gdLst/>
              <a:ahLst/>
              <a:cxnLst/>
              <a:rect l="l" t="t" r="r" b="b"/>
              <a:pathLst>
                <a:path w="62229" h="106045">
                  <a:moveTo>
                    <a:pt x="0" y="0"/>
                  </a:moveTo>
                  <a:lnTo>
                    <a:pt x="61918" y="105683"/>
                  </a:lnTo>
                </a:path>
              </a:pathLst>
            </a:custGeom>
            <a:ln w="27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194435" y="5374508"/>
              <a:ext cx="675005" cy="358140"/>
            </a:xfrm>
            <a:custGeom>
              <a:avLst/>
              <a:gdLst/>
              <a:ahLst/>
              <a:cxnLst/>
              <a:rect l="l" t="t" r="r" b="b"/>
              <a:pathLst>
                <a:path w="675004" h="358139">
                  <a:moveTo>
                    <a:pt x="146463" y="357612"/>
                  </a:moveTo>
                  <a:lnTo>
                    <a:pt x="227708" y="43013"/>
                  </a:lnTo>
                </a:path>
                <a:path w="675004" h="358139">
                  <a:moveTo>
                    <a:pt x="227708" y="43013"/>
                  </a:moveTo>
                  <a:lnTo>
                    <a:pt x="646469" y="43013"/>
                  </a:lnTo>
                </a:path>
                <a:path w="675004" h="358139">
                  <a:moveTo>
                    <a:pt x="0" y="0"/>
                  </a:moveTo>
                  <a:lnTo>
                    <a:pt x="674447" y="0"/>
                  </a:lnTo>
                </a:path>
              </a:pathLst>
            </a:custGeom>
            <a:ln w="134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5249045" y="5107837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 h="0">
                <a:moveTo>
                  <a:pt x="0" y="0"/>
                </a:moveTo>
                <a:lnTo>
                  <a:pt x="319435" y="0"/>
                </a:lnTo>
              </a:path>
            </a:pathLst>
          </a:custGeom>
          <a:ln w="6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4885353" y="5126864"/>
            <a:ext cx="1035685" cy="4013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458470" algn="l"/>
              </a:tabLst>
            </a:pPr>
            <a:r>
              <a:rPr dirty="0" sz="2450" spc="35" i="1">
                <a:latin typeface="Times New Roman"/>
                <a:cs typeface="Times New Roman"/>
              </a:rPr>
              <a:t>e</a:t>
            </a:r>
            <a:r>
              <a:rPr dirty="0" sz="2450" i="1">
                <a:latin typeface="Times New Roman"/>
                <a:cs typeface="Times New Roman"/>
              </a:rPr>
              <a:t>	</a:t>
            </a:r>
            <a:r>
              <a:rPr dirty="0" baseline="16260" sz="3075" spc="104">
                <a:latin typeface="Times New Roman"/>
                <a:cs typeface="Times New Roman"/>
              </a:rPr>
              <a:t>2</a:t>
            </a:r>
            <a:r>
              <a:rPr dirty="0" baseline="16260" sz="3075" spc="465">
                <a:latin typeface="Times New Roman"/>
                <a:cs typeface="Times New Roman"/>
              </a:rPr>
              <a:t> </a:t>
            </a:r>
            <a:r>
              <a:rPr dirty="0" sz="2450" spc="20" i="1">
                <a:latin typeface="Times New Roman"/>
                <a:cs typeface="Times New Roman"/>
              </a:rPr>
              <a:t>dz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2774831" y="4881353"/>
            <a:ext cx="1402715" cy="972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1570">
              <a:lnSpc>
                <a:spcPts val="2205"/>
              </a:lnSpc>
              <a:spcBef>
                <a:spcPts val="100"/>
              </a:spcBef>
            </a:pPr>
            <a:r>
              <a:rPr dirty="0" sz="2050" spc="5" i="1">
                <a:latin typeface="Times New Roman"/>
                <a:cs typeface="Times New Roman"/>
              </a:rPr>
              <a:t>z</a:t>
            </a:r>
            <a:endParaRPr sz="2050">
              <a:latin typeface="Times New Roman"/>
              <a:cs typeface="Times New Roman"/>
            </a:endParaRPr>
          </a:p>
          <a:p>
            <a:pPr marL="38100">
              <a:lnSpc>
                <a:spcPts val="2685"/>
              </a:lnSpc>
              <a:tabLst>
                <a:tab pos="1136650" algn="l"/>
              </a:tabLst>
            </a:pPr>
            <a:r>
              <a:rPr dirty="0" sz="2450" spc="120" i="1">
                <a:latin typeface="Times New Roman"/>
                <a:cs typeface="Times New Roman"/>
              </a:rPr>
              <a:t>F</a:t>
            </a:r>
            <a:r>
              <a:rPr dirty="0" sz="2450" spc="-345" i="1">
                <a:latin typeface="Times New Roman"/>
                <a:cs typeface="Times New Roman"/>
              </a:rPr>
              <a:t> </a:t>
            </a:r>
            <a:r>
              <a:rPr dirty="0" sz="2450" spc="165">
                <a:latin typeface="Times New Roman"/>
                <a:cs typeface="Times New Roman"/>
              </a:rPr>
              <a:t>(</a:t>
            </a:r>
            <a:r>
              <a:rPr dirty="0" sz="2450" spc="165" i="1">
                <a:latin typeface="Times New Roman"/>
                <a:cs typeface="Times New Roman"/>
              </a:rPr>
              <a:t>z</a:t>
            </a:r>
            <a:r>
              <a:rPr dirty="0" sz="2450" spc="165">
                <a:latin typeface="Times New Roman"/>
                <a:cs typeface="Times New Roman"/>
              </a:rPr>
              <a:t>)</a:t>
            </a:r>
            <a:r>
              <a:rPr dirty="0" sz="2450" spc="-35">
                <a:latin typeface="Times New Roman"/>
                <a:cs typeface="Times New Roman"/>
              </a:rPr>
              <a:t> </a:t>
            </a:r>
            <a:r>
              <a:rPr dirty="0" sz="2450" spc="55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baseline="-9070" sz="3675" spc="-75">
                <a:latin typeface="Symbol"/>
                <a:cs typeface="Symbol"/>
              </a:rPr>
              <a:t></a:t>
            </a:r>
            <a:endParaRPr baseline="-9070" sz="3675">
              <a:latin typeface="Symbol"/>
              <a:cs typeface="Symbol"/>
            </a:endParaRPr>
          </a:p>
          <a:p>
            <a:pPr marL="1003935">
              <a:lnSpc>
                <a:spcPct val="100000"/>
              </a:lnSpc>
              <a:spcBef>
                <a:spcPts val="110"/>
              </a:spcBef>
            </a:pPr>
            <a:r>
              <a:rPr dirty="0" sz="2050" spc="85">
                <a:latin typeface="Symbol"/>
                <a:cs typeface="Symbol"/>
              </a:rPr>
              <a:t>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41827" y="4623269"/>
            <a:ext cx="528955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58265" sz="3075" spc="112">
                <a:latin typeface="Symbol"/>
                <a:cs typeface="Symbol"/>
              </a:rPr>
              <a:t></a:t>
            </a:r>
            <a:r>
              <a:rPr dirty="0" baseline="-58265" sz="3075" spc="-225">
                <a:latin typeface="Times New Roman"/>
                <a:cs typeface="Times New Roman"/>
              </a:rPr>
              <a:t> </a:t>
            </a:r>
            <a:r>
              <a:rPr dirty="0" baseline="-24390" sz="3075" spc="135" i="1">
                <a:latin typeface="Times New Roman"/>
                <a:cs typeface="Times New Roman"/>
              </a:rPr>
              <a:t>x</a:t>
            </a:r>
            <a:r>
              <a:rPr dirty="0" sz="1650" spc="9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30740" y="5369019"/>
            <a:ext cx="361315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50" spc="-25">
                <a:latin typeface="Times New Roman"/>
                <a:cs typeface="Times New Roman"/>
              </a:rPr>
              <a:t>2</a:t>
            </a:r>
            <a:r>
              <a:rPr dirty="0" sz="2600" spc="-25">
                <a:latin typeface="Symbol"/>
                <a:cs typeface="Symbol"/>
              </a:rPr>
              <a:t>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434733" y="4927786"/>
            <a:ext cx="194310" cy="4013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450" spc="45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775461"/>
            <a:ext cx="77095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following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transformation,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normal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random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X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converted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standard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normal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variable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225545"/>
            <a:ext cx="7255509" cy="187134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algn="ctr" marL="824865">
              <a:lnSpc>
                <a:spcPct val="100000"/>
              </a:lnSpc>
              <a:spcBef>
                <a:spcPts val="1365"/>
              </a:spcBef>
            </a:pPr>
            <a:r>
              <a:rPr dirty="0" sz="2250" spc="165">
                <a:latin typeface="Symbol"/>
                <a:cs typeface="Symbol"/>
              </a:rPr>
              <a:t></a:t>
            </a:r>
            <a:endParaRPr sz="2250">
              <a:latin typeface="Symbol"/>
              <a:cs typeface="Symbol"/>
            </a:endParaRPr>
          </a:p>
          <a:p>
            <a:pPr marL="355600" marR="5080" indent="-342900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written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standard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normal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 marL="3551554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dirty="0" sz="24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Symbol"/>
                <a:cs typeface="Symbol"/>
              </a:rPr>
              <a:t></a:t>
            </a:r>
            <a:r>
              <a:rPr dirty="0" sz="2400" spc="-7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Symbol"/>
                <a:cs typeface="Symbol"/>
              </a:rPr>
              <a:t></a:t>
            </a:r>
            <a:r>
              <a:rPr dirty="0" sz="2400" spc="-7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98320" y="2006271"/>
            <a:ext cx="1433195" cy="372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5714" sz="3150" spc="450" i="1">
                <a:latin typeface="Times New Roman"/>
                <a:cs typeface="Times New Roman"/>
              </a:rPr>
              <a:t>Z</a:t>
            </a:r>
            <a:r>
              <a:rPr dirty="0" baseline="-35714" sz="3150" spc="450" i="1">
                <a:latin typeface="Times New Roman"/>
                <a:cs typeface="Times New Roman"/>
              </a:rPr>
              <a:t> </a:t>
            </a:r>
            <a:r>
              <a:rPr dirty="0" baseline="-35714" sz="3150" spc="442">
                <a:latin typeface="Symbol"/>
                <a:cs typeface="Symbol"/>
              </a:rPr>
              <a:t></a:t>
            </a:r>
            <a:r>
              <a:rPr dirty="0" baseline="-35714" sz="3150" spc="120">
                <a:latin typeface="Times New Roman"/>
                <a:cs typeface="Times New Roman"/>
              </a:rPr>
              <a:t> </a:t>
            </a:r>
            <a:r>
              <a:rPr dirty="0" u="sng" sz="2100" spc="-1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spc="3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100" spc="3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spc="29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1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250" spc="17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endParaRPr sz="2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265" y="416178"/>
            <a:ext cx="10775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>
                <a:latin typeface="Calibri"/>
                <a:cs typeface="Calibri"/>
              </a:rPr>
              <a:t>Event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100454"/>
            <a:ext cx="852868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Event(E)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subset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sample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space</a:t>
            </a:r>
            <a:r>
              <a:rPr dirty="0" sz="2800" spc="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probability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usually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calculated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respect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event.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4893055"/>
            <a:ext cx="8296275" cy="88328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2900">
              <a:lnSpc>
                <a:spcPct val="101099"/>
              </a:lnSpc>
              <a:spcBef>
                <a:spcPts val="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Venn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diagram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indicates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event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subset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sample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space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Symbol"/>
                <a:cs typeface="Symbol"/>
              </a:rPr>
              <a:t>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subset of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758439"/>
            <a:ext cx="2895600" cy="18288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859282"/>
            <a:ext cx="77609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180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simple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approximation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standard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CDF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 </a:t>
            </a:r>
            <a:r>
              <a:rPr dirty="0" sz="2400" spc="-120">
                <a:latin typeface="Trebuchet MS"/>
                <a:cs typeface="Trebuchet MS"/>
              </a:rPr>
              <a:t>Tocher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(1963)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541854"/>
            <a:ext cx="8045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latin typeface="Trebuchet MS"/>
                <a:cs typeface="Trebuchet MS"/>
              </a:rPr>
              <a:t>where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420236"/>
            <a:ext cx="72605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Trebuchet MS"/>
                <a:cs typeface="Trebuchet MS"/>
              </a:rPr>
              <a:t>Another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more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accurate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approximation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provided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Byrc </a:t>
            </a:r>
            <a:r>
              <a:rPr dirty="0" sz="2400" spc="-10">
                <a:latin typeface="Trebuchet MS"/>
                <a:cs typeface="Trebuchet MS"/>
              </a:rPr>
              <a:t>(2002):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018325" y="1893029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 h="0">
                <a:moveTo>
                  <a:pt x="0" y="0"/>
                </a:moveTo>
                <a:lnTo>
                  <a:pt x="794484" y="0"/>
                </a:lnTo>
              </a:path>
            </a:pathLst>
          </a:custGeom>
          <a:ln w="14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174908" y="1321674"/>
            <a:ext cx="43942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4305" sz="3600" spc="-30" i="1">
                <a:latin typeface="Times New Roman"/>
                <a:cs typeface="Times New Roman"/>
              </a:rPr>
              <a:t>e</a:t>
            </a:r>
            <a:r>
              <a:rPr dirty="0" sz="1400" spc="-20">
                <a:latin typeface="Times New Roman"/>
                <a:cs typeface="Times New Roman"/>
              </a:rPr>
              <a:t>2</a:t>
            </a:r>
            <a:r>
              <a:rPr dirty="0" sz="1400" spc="-20" i="1">
                <a:latin typeface="Times New Roman"/>
                <a:cs typeface="Times New Roman"/>
              </a:rPr>
              <a:t>kz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458885" y="2527306"/>
            <a:ext cx="971550" cy="384810"/>
            <a:chOff x="2458885" y="2527306"/>
            <a:chExt cx="971550" cy="384810"/>
          </a:xfrm>
        </p:grpSpPr>
        <p:sp>
          <p:nvSpPr>
            <p:cNvPr id="8" name="object 8" descr=""/>
            <p:cNvSpPr/>
            <p:nvPr/>
          </p:nvSpPr>
          <p:spPr>
            <a:xfrm>
              <a:off x="2470021" y="2543295"/>
              <a:ext cx="960119" cy="365760"/>
            </a:xfrm>
            <a:custGeom>
              <a:avLst/>
              <a:gdLst/>
              <a:ahLst/>
              <a:cxnLst/>
              <a:rect l="l" t="t" r="r" b="b"/>
              <a:pathLst>
                <a:path w="960120" h="365760">
                  <a:moveTo>
                    <a:pt x="0" y="246416"/>
                  </a:moveTo>
                  <a:lnTo>
                    <a:pt x="37451" y="226922"/>
                  </a:lnTo>
                </a:path>
                <a:path w="960120" h="365760">
                  <a:moveTo>
                    <a:pt x="38342" y="226922"/>
                  </a:moveTo>
                  <a:lnTo>
                    <a:pt x="135480" y="365729"/>
                  </a:lnTo>
                </a:path>
                <a:path w="960120" h="365760">
                  <a:moveTo>
                    <a:pt x="135480" y="365729"/>
                  </a:moveTo>
                  <a:lnTo>
                    <a:pt x="237962" y="783"/>
                  </a:lnTo>
                </a:path>
                <a:path w="960120" h="365760">
                  <a:moveTo>
                    <a:pt x="237962" y="0"/>
                  </a:moveTo>
                  <a:lnTo>
                    <a:pt x="959866" y="0"/>
                  </a:lnTo>
                </a:path>
              </a:pathLst>
            </a:custGeom>
            <a:ln w="4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58885" y="2527306"/>
              <a:ext cx="963930" cy="374650"/>
            </a:xfrm>
            <a:custGeom>
              <a:avLst/>
              <a:gdLst/>
              <a:ahLst/>
              <a:cxnLst/>
              <a:rect l="l" t="t" r="r" b="b"/>
              <a:pathLst>
                <a:path w="963929" h="374650">
                  <a:moveTo>
                    <a:pt x="963429" y="0"/>
                  </a:moveTo>
                  <a:lnTo>
                    <a:pt x="235289" y="0"/>
                  </a:lnTo>
                  <a:lnTo>
                    <a:pt x="138152" y="340777"/>
                  </a:lnTo>
                  <a:lnTo>
                    <a:pt x="51705" y="224586"/>
                  </a:lnTo>
                  <a:lnTo>
                    <a:pt x="0" y="251098"/>
                  </a:lnTo>
                  <a:lnTo>
                    <a:pt x="6235" y="260457"/>
                  </a:lnTo>
                  <a:lnTo>
                    <a:pt x="32069" y="245639"/>
                  </a:lnTo>
                  <a:lnTo>
                    <a:pt x="128353" y="374311"/>
                  </a:lnTo>
                  <a:lnTo>
                    <a:pt x="147060" y="374311"/>
                  </a:lnTo>
                  <a:lnTo>
                    <a:pt x="247761" y="16380"/>
                  </a:lnTo>
                  <a:lnTo>
                    <a:pt x="963429" y="16380"/>
                  </a:lnTo>
                  <a:lnTo>
                    <a:pt x="963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554523" y="1650830"/>
            <a:ext cx="4255135" cy="1301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64184">
              <a:lnSpc>
                <a:spcPts val="1845"/>
              </a:lnSpc>
              <a:spcBef>
                <a:spcPts val="105"/>
              </a:spcBef>
            </a:pP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Z</a:t>
            </a:r>
            <a:r>
              <a:rPr dirty="0" sz="2400" spc="65" i="1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z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Symbol"/>
                <a:cs typeface="Symbol"/>
              </a:rPr>
              <a:t>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60" i="1">
                <a:latin typeface="Times New Roman"/>
                <a:cs typeface="Times New Roman"/>
              </a:rPr>
              <a:t>F</a:t>
            </a:r>
            <a:r>
              <a:rPr dirty="0" sz="2400" spc="60">
                <a:latin typeface="Times New Roman"/>
                <a:cs typeface="Times New Roman"/>
              </a:rPr>
              <a:t>(</a:t>
            </a:r>
            <a:r>
              <a:rPr dirty="0" sz="2400" spc="60" i="1">
                <a:latin typeface="Times New Roman"/>
                <a:cs typeface="Times New Roman"/>
              </a:rPr>
              <a:t>z</a:t>
            </a:r>
            <a:r>
              <a:rPr dirty="0" sz="2400" spc="60">
                <a:latin typeface="Times New Roman"/>
                <a:cs typeface="Times New Roman"/>
              </a:rPr>
              <a:t>)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Symbol"/>
                <a:cs typeface="Symbol"/>
              </a:rPr>
              <a:t></a:t>
            </a:r>
            <a:endParaRPr sz="2400">
              <a:latin typeface="Symbol"/>
              <a:cs typeface="Symbol"/>
            </a:endParaRPr>
          </a:p>
          <a:p>
            <a:pPr algn="ctr" marL="3399154">
              <a:lnSpc>
                <a:spcPts val="1845"/>
              </a:lnSpc>
            </a:pPr>
            <a:r>
              <a:rPr dirty="0" baseline="-24305" sz="3600" spc="-82">
                <a:latin typeface="Times New Roman"/>
                <a:cs typeface="Times New Roman"/>
              </a:rPr>
              <a:t>1</a:t>
            </a:r>
            <a:r>
              <a:rPr dirty="0" baseline="-24305" sz="3600" spc="-562">
                <a:latin typeface="Times New Roman"/>
                <a:cs typeface="Times New Roman"/>
              </a:rPr>
              <a:t> </a:t>
            </a:r>
            <a:r>
              <a:rPr dirty="0" baseline="-24305" sz="3600" spc="-89">
                <a:latin typeface="Symbol"/>
                <a:cs typeface="Symbol"/>
              </a:rPr>
              <a:t></a:t>
            </a:r>
            <a:r>
              <a:rPr dirty="0" baseline="-24305" sz="3600" spc="-262">
                <a:latin typeface="Times New Roman"/>
                <a:cs typeface="Times New Roman"/>
              </a:rPr>
              <a:t> </a:t>
            </a:r>
            <a:r>
              <a:rPr dirty="0" baseline="-24305" sz="3600" spc="-30" i="1">
                <a:latin typeface="Times New Roman"/>
                <a:cs typeface="Times New Roman"/>
              </a:rPr>
              <a:t>e</a:t>
            </a:r>
            <a:r>
              <a:rPr dirty="0" sz="1400" spc="-20">
                <a:latin typeface="Times New Roman"/>
                <a:cs typeface="Times New Roman"/>
              </a:rPr>
              <a:t>2</a:t>
            </a:r>
            <a:r>
              <a:rPr dirty="0" sz="1400" spc="-20" i="1">
                <a:latin typeface="Times New Roman"/>
                <a:cs typeface="Times New Roman"/>
              </a:rPr>
              <a:t>kz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tabLst>
                <a:tab pos="461645" algn="l"/>
                <a:tab pos="1163320" algn="l"/>
              </a:tabLst>
            </a:pPr>
            <a:r>
              <a:rPr dirty="0" sz="2750" spc="105" i="1">
                <a:latin typeface="Times New Roman"/>
                <a:cs typeface="Times New Roman"/>
              </a:rPr>
              <a:t>k</a:t>
            </a:r>
            <a:r>
              <a:rPr dirty="0" sz="2750" i="1">
                <a:latin typeface="Times New Roman"/>
                <a:cs typeface="Times New Roman"/>
              </a:rPr>
              <a:t>	</a:t>
            </a:r>
            <a:r>
              <a:rPr dirty="0" sz="2750" spc="145">
                <a:latin typeface="Symbol"/>
                <a:cs typeface="Symbol"/>
              </a:rPr>
              <a:t>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175">
                <a:latin typeface="Times New Roman"/>
                <a:cs typeface="Times New Roman"/>
              </a:rPr>
              <a:t>2</a:t>
            </a:r>
            <a:r>
              <a:rPr dirty="0" sz="2750" spc="-90">
                <a:latin typeface="Times New Roman"/>
                <a:cs typeface="Times New Roman"/>
              </a:rPr>
              <a:t> </a:t>
            </a:r>
            <a:r>
              <a:rPr dirty="0" sz="2750" spc="105">
                <a:latin typeface="Times New Roman"/>
                <a:cs typeface="Times New Roman"/>
              </a:rPr>
              <a:t>/</a:t>
            </a:r>
            <a:r>
              <a:rPr dirty="0" sz="2750" spc="40">
                <a:latin typeface="Times New Roman"/>
                <a:cs typeface="Times New Roman"/>
              </a:rPr>
              <a:t> </a:t>
            </a:r>
            <a:r>
              <a:rPr dirty="0" sz="2750" spc="145">
                <a:latin typeface="Symbol"/>
                <a:cs typeface="Symbol"/>
              </a:rPr>
              <a:t></a:t>
            </a:r>
            <a:endParaRPr sz="2750">
              <a:latin typeface="Symbol"/>
              <a:cs typeface="Symbo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714050" y="4965629"/>
            <a:ext cx="190500" cy="313690"/>
            <a:chOff x="3714050" y="4965629"/>
            <a:chExt cx="190500" cy="313690"/>
          </a:xfrm>
        </p:grpSpPr>
        <p:sp>
          <p:nvSpPr>
            <p:cNvPr id="12" name="object 12" descr=""/>
            <p:cNvSpPr/>
            <p:nvPr/>
          </p:nvSpPr>
          <p:spPr>
            <a:xfrm>
              <a:off x="3720242" y="5161569"/>
              <a:ext cx="39370" cy="21590"/>
            </a:xfrm>
            <a:custGeom>
              <a:avLst/>
              <a:gdLst/>
              <a:ahLst/>
              <a:cxnLst/>
              <a:rect l="l" t="t" r="r" b="b"/>
              <a:pathLst>
                <a:path w="39370" h="21589">
                  <a:moveTo>
                    <a:pt x="0" y="21436"/>
                  </a:moveTo>
                  <a:lnTo>
                    <a:pt x="39266" y="0"/>
                  </a:lnTo>
                </a:path>
              </a:pathLst>
            </a:custGeom>
            <a:ln w="123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759508" y="5167935"/>
              <a:ext cx="57150" cy="99060"/>
            </a:xfrm>
            <a:custGeom>
              <a:avLst/>
              <a:gdLst/>
              <a:ahLst/>
              <a:cxnLst/>
              <a:rect l="l" t="t" r="r" b="b"/>
              <a:pathLst>
                <a:path w="57150" h="99060">
                  <a:moveTo>
                    <a:pt x="0" y="0"/>
                  </a:moveTo>
                  <a:lnTo>
                    <a:pt x="56859" y="98528"/>
                  </a:lnTo>
                </a:path>
              </a:pathLst>
            </a:custGeom>
            <a:ln w="253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22488" y="4972040"/>
              <a:ext cx="75565" cy="294640"/>
            </a:xfrm>
            <a:custGeom>
              <a:avLst/>
              <a:gdLst/>
              <a:ahLst/>
              <a:cxnLst/>
              <a:rect l="l" t="t" r="r" b="b"/>
              <a:pathLst>
                <a:path w="75564" h="294639">
                  <a:moveTo>
                    <a:pt x="0" y="294423"/>
                  </a:moveTo>
                  <a:lnTo>
                    <a:pt x="75218" y="0"/>
                  </a:lnTo>
                </a:path>
              </a:pathLst>
            </a:custGeom>
            <a:ln w="12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3688370" y="4895525"/>
            <a:ext cx="3697604" cy="0"/>
          </a:xfrm>
          <a:custGeom>
            <a:avLst/>
            <a:gdLst/>
            <a:ahLst/>
            <a:cxnLst/>
            <a:rect l="l" t="t" r="r" b="b"/>
            <a:pathLst>
              <a:path w="3697604" h="0">
                <a:moveTo>
                  <a:pt x="0" y="0"/>
                </a:moveTo>
                <a:lnTo>
                  <a:pt x="3697165" y="0"/>
                </a:lnTo>
              </a:path>
            </a:pathLst>
          </a:custGeom>
          <a:ln w="122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917308" y="4581471"/>
            <a:ext cx="792480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900" spc="60">
                <a:latin typeface="Symbol"/>
                <a:cs typeface="Symbol"/>
              </a:rPr>
              <a:t></a:t>
            </a:r>
            <a:r>
              <a:rPr dirty="0" sz="1900" spc="-22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z</a:t>
            </a:r>
            <a:r>
              <a:rPr dirty="0" sz="1900" spc="-245" i="1">
                <a:latin typeface="Times New Roman"/>
                <a:cs typeface="Times New Roman"/>
              </a:rPr>
              <a:t> </a:t>
            </a:r>
            <a:r>
              <a:rPr dirty="0" baseline="31481" sz="2250" spc="75">
                <a:latin typeface="Times New Roman"/>
                <a:cs typeface="Times New Roman"/>
              </a:rPr>
              <a:t>2</a:t>
            </a:r>
            <a:r>
              <a:rPr dirty="0" baseline="31481" sz="2250" spc="315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/</a:t>
            </a:r>
            <a:r>
              <a:rPr dirty="0" sz="1900" spc="-110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7385426" y="4663540"/>
            <a:ext cx="59245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3285" sz="3450">
                <a:latin typeface="Symbol"/>
                <a:cs typeface="Symbol"/>
              </a:rPr>
              <a:t></a:t>
            </a:r>
            <a:r>
              <a:rPr dirty="0" baseline="13285" sz="3450" spc="-330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</a:t>
            </a:r>
            <a:r>
              <a:rPr dirty="0" sz="2300" spc="-170">
                <a:latin typeface="Times New Roman"/>
                <a:cs typeface="Times New Roman"/>
              </a:rPr>
              <a:t> </a:t>
            </a:r>
            <a:r>
              <a:rPr dirty="0" sz="2300" spc="-50" i="1">
                <a:latin typeface="Times New Roman"/>
                <a:cs typeface="Times New Roman"/>
              </a:rPr>
              <a:t>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410827" y="5018833"/>
            <a:ext cx="14351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0">
                <a:latin typeface="Symbol"/>
                <a:cs typeface="Symbol"/>
              </a:rPr>
              <a:t>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517839" y="4832794"/>
            <a:ext cx="14351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0">
                <a:latin typeface="Symbol"/>
                <a:cs typeface="Symbol"/>
              </a:rPr>
              <a:t>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85006" y="4594591"/>
            <a:ext cx="48069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359" algn="l"/>
              </a:tabLst>
            </a:pPr>
            <a:r>
              <a:rPr dirty="0" u="sng" sz="2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517839" y="5018833"/>
            <a:ext cx="14351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50">
                <a:latin typeface="Symbol"/>
                <a:cs typeface="Symbol"/>
              </a:rPr>
              <a:t>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17839" y="4407948"/>
            <a:ext cx="403669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0" algn="l"/>
              </a:tabLst>
            </a:pPr>
            <a:r>
              <a:rPr dirty="0" sz="2300" spc="-50">
                <a:latin typeface="Symbol"/>
                <a:cs typeface="Symbol"/>
              </a:rPr>
              <a:t>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sz="2300" spc="-50">
                <a:latin typeface="Symbol"/>
                <a:cs typeface="Symbol"/>
              </a:rPr>
              <a:t>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660998" y="4479831"/>
            <a:ext cx="174053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300" i="1">
                <a:latin typeface="Times New Roman"/>
                <a:cs typeface="Times New Roman"/>
              </a:rPr>
              <a:t>z</a:t>
            </a:r>
            <a:r>
              <a:rPr dirty="0" sz="2300" spc="-365" i="1">
                <a:latin typeface="Times New Roman"/>
                <a:cs typeface="Times New Roman"/>
              </a:rPr>
              <a:t> </a:t>
            </a:r>
            <a:r>
              <a:rPr dirty="0" baseline="30701" sz="2850" spc="82">
                <a:latin typeface="Times New Roman"/>
                <a:cs typeface="Times New Roman"/>
              </a:rPr>
              <a:t>2</a:t>
            </a:r>
            <a:r>
              <a:rPr dirty="0" baseline="30701" sz="2850" spc="352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</a:t>
            </a:r>
            <a:r>
              <a:rPr dirty="0" sz="2300" spc="140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A</a:t>
            </a:r>
            <a:r>
              <a:rPr dirty="0" baseline="-16081" sz="2850">
                <a:latin typeface="Times New Roman"/>
                <a:cs typeface="Times New Roman"/>
              </a:rPr>
              <a:t>1</a:t>
            </a:r>
            <a:r>
              <a:rPr dirty="0" sz="2300" i="1">
                <a:latin typeface="Times New Roman"/>
                <a:cs typeface="Times New Roman"/>
              </a:rPr>
              <a:t>z</a:t>
            </a:r>
            <a:r>
              <a:rPr dirty="0" sz="2300" spc="-10" i="1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</a:t>
            </a:r>
            <a:r>
              <a:rPr dirty="0" sz="2300" spc="140">
                <a:latin typeface="Times New Roman"/>
                <a:cs typeface="Times New Roman"/>
              </a:rPr>
              <a:t> </a:t>
            </a:r>
            <a:r>
              <a:rPr dirty="0" sz="2300" spc="-35" i="1">
                <a:latin typeface="Times New Roman"/>
                <a:cs typeface="Times New Roman"/>
              </a:rPr>
              <a:t>A</a:t>
            </a:r>
            <a:r>
              <a:rPr dirty="0" baseline="-16081" sz="2850" spc="-52">
                <a:latin typeface="Times New Roman"/>
                <a:cs typeface="Times New Roman"/>
              </a:rPr>
              <a:t>2</a:t>
            </a:r>
            <a:endParaRPr baseline="-16081" sz="28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79612" y="4663539"/>
            <a:ext cx="290703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300" spc="105" i="1">
                <a:latin typeface="Times New Roman"/>
                <a:cs typeface="Times New Roman"/>
              </a:rPr>
              <a:t>P</a:t>
            </a:r>
            <a:r>
              <a:rPr dirty="0" sz="2300" spc="105">
                <a:latin typeface="Times New Roman"/>
                <a:cs typeface="Times New Roman"/>
              </a:rPr>
              <a:t>(</a:t>
            </a:r>
            <a:r>
              <a:rPr dirty="0" sz="2300" spc="105" i="1">
                <a:latin typeface="Times New Roman"/>
                <a:cs typeface="Times New Roman"/>
              </a:rPr>
              <a:t>Z</a:t>
            </a:r>
            <a:r>
              <a:rPr dirty="0" sz="2300" spc="265" i="1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</a:t>
            </a:r>
            <a:r>
              <a:rPr dirty="0" sz="2300" spc="175">
                <a:latin typeface="Times New Roman"/>
                <a:cs typeface="Times New Roman"/>
              </a:rPr>
              <a:t> </a:t>
            </a:r>
            <a:r>
              <a:rPr dirty="0" sz="2300" spc="85" i="1">
                <a:latin typeface="Times New Roman"/>
                <a:cs typeface="Times New Roman"/>
              </a:rPr>
              <a:t>z</a:t>
            </a:r>
            <a:r>
              <a:rPr dirty="0" sz="2300" spc="85">
                <a:latin typeface="Times New Roman"/>
                <a:cs typeface="Times New Roman"/>
              </a:rPr>
              <a:t>)</a:t>
            </a:r>
            <a:r>
              <a:rPr dirty="0" sz="2300" spc="50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</a:t>
            </a:r>
            <a:r>
              <a:rPr dirty="0" sz="2300" spc="145">
                <a:latin typeface="Times New Roman"/>
                <a:cs typeface="Times New Roman"/>
              </a:rPr>
              <a:t> </a:t>
            </a:r>
            <a:r>
              <a:rPr dirty="0" sz="2300" spc="70" i="1">
                <a:latin typeface="Times New Roman"/>
                <a:cs typeface="Times New Roman"/>
              </a:rPr>
              <a:t>F</a:t>
            </a:r>
            <a:r>
              <a:rPr dirty="0" sz="2300" spc="-330" i="1">
                <a:latin typeface="Times New Roman"/>
                <a:cs typeface="Times New Roman"/>
              </a:rPr>
              <a:t> </a:t>
            </a:r>
            <a:r>
              <a:rPr dirty="0" sz="2300" spc="125">
                <a:latin typeface="Times New Roman"/>
                <a:cs typeface="Times New Roman"/>
              </a:rPr>
              <a:t>(</a:t>
            </a:r>
            <a:r>
              <a:rPr dirty="0" sz="2300" spc="125" i="1">
                <a:latin typeface="Times New Roman"/>
                <a:cs typeface="Times New Roman"/>
              </a:rPr>
              <a:t>z</a:t>
            </a:r>
            <a:r>
              <a:rPr dirty="0" sz="2300" spc="125">
                <a:latin typeface="Times New Roman"/>
                <a:cs typeface="Times New Roman"/>
              </a:rPr>
              <a:t>)</a:t>
            </a:r>
            <a:r>
              <a:rPr dirty="0" sz="2300" spc="55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</a:t>
            </a:r>
            <a:r>
              <a:rPr dirty="0" sz="2300" spc="-204">
                <a:latin typeface="Times New Roman"/>
                <a:cs typeface="Times New Roman"/>
              </a:rPr>
              <a:t> </a:t>
            </a:r>
            <a:r>
              <a:rPr dirty="0" sz="2300" spc="55">
                <a:latin typeface="Times New Roman"/>
                <a:cs typeface="Times New Roman"/>
              </a:rPr>
              <a:t>1</a:t>
            </a:r>
            <a:r>
              <a:rPr dirty="0" sz="2300" spc="-295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</a:t>
            </a:r>
            <a:r>
              <a:rPr dirty="0" sz="2300" spc="-135">
                <a:latin typeface="Times New Roman"/>
                <a:cs typeface="Times New Roman"/>
              </a:rPr>
              <a:t> </a:t>
            </a:r>
            <a:r>
              <a:rPr dirty="0" baseline="13285" sz="3450" spc="-75">
                <a:latin typeface="Symbol"/>
                <a:cs typeface="Symbol"/>
              </a:rPr>
              <a:t></a:t>
            </a:r>
            <a:endParaRPr baseline="13285" sz="3450">
              <a:latin typeface="Symbol"/>
              <a:cs typeface="Symbo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878729" y="4927221"/>
            <a:ext cx="3701415" cy="3975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300">
                <a:latin typeface="Times New Roman"/>
                <a:cs typeface="Times New Roman"/>
              </a:rPr>
              <a:t>2</a:t>
            </a:r>
            <a:r>
              <a:rPr dirty="0" sz="2400">
                <a:latin typeface="Symbol"/>
                <a:cs typeface="Symbol"/>
              </a:rPr>
              <a:t>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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120" i="1">
                <a:latin typeface="Times New Roman"/>
                <a:cs typeface="Times New Roman"/>
              </a:rPr>
              <a:t>z</a:t>
            </a:r>
            <a:r>
              <a:rPr dirty="0" baseline="30701" sz="2850" spc="179">
                <a:latin typeface="Times New Roman"/>
                <a:cs typeface="Times New Roman"/>
              </a:rPr>
              <a:t>3</a:t>
            </a:r>
            <a:r>
              <a:rPr dirty="0" baseline="30701" sz="2850" spc="322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</a:t>
            </a:r>
            <a:r>
              <a:rPr dirty="0" sz="2300" spc="55">
                <a:latin typeface="Times New Roman"/>
                <a:cs typeface="Times New Roman"/>
              </a:rPr>
              <a:t> </a:t>
            </a:r>
            <a:r>
              <a:rPr dirty="0" sz="2300" spc="-10" i="1">
                <a:latin typeface="Times New Roman"/>
                <a:cs typeface="Times New Roman"/>
              </a:rPr>
              <a:t>B</a:t>
            </a:r>
            <a:r>
              <a:rPr dirty="0" baseline="-17543" sz="2850" spc="-15">
                <a:latin typeface="Times New Roman"/>
                <a:cs typeface="Times New Roman"/>
              </a:rPr>
              <a:t>1</a:t>
            </a:r>
            <a:r>
              <a:rPr dirty="0" sz="2300" spc="-10" i="1">
                <a:latin typeface="Times New Roman"/>
                <a:cs typeface="Times New Roman"/>
              </a:rPr>
              <a:t>z</a:t>
            </a:r>
            <a:r>
              <a:rPr dirty="0" sz="2300" spc="-365" i="1">
                <a:latin typeface="Times New Roman"/>
                <a:cs typeface="Times New Roman"/>
              </a:rPr>
              <a:t> </a:t>
            </a:r>
            <a:r>
              <a:rPr dirty="0" baseline="30701" sz="2850" spc="82">
                <a:latin typeface="Times New Roman"/>
                <a:cs typeface="Times New Roman"/>
              </a:rPr>
              <a:t>2</a:t>
            </a:r>
            <a:r>
              <a:rPr dirty="0" baseline="30701" sz="2850" spc="412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</a:t>
            </a:r>
            <a:r>
              <a:rPr dirty="0" sz="2300" spc="60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B</a:t>
            </a:r>
            <a:r>
              <a:rPr dirty="0" baseline="-17543" sz="2850">
                <a:latin typeface="Times New Roman"/>
                <a:cs typeface="Times New Roman"/>
              </a:rPr>
              <a:t>2</a:t>
            </a:r>
            <a:r>
              <a:rPr dirty="0" baseline="-17543" sz="2850" spc="-367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z</a:t>
            </a:r>
            <a:r>
              <a:rPr dirty="0" sz="2300" spc="15" i="1">
                <a:latin typeface="Times New Roman"/>
                <a:cs typeface="Times New Roman"/>
              </a:rPr>
              <a:t> </a:t>
            </a:r>
            <a:r>
              <a:rPr dirty="0" sz="2300" spc="60">
                <a:latin typeface="Symbol"/>
                <a:cs typeface="Symbol"/>
              </a:rPr>
              <a:t>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55">
                <a:latin typeface="Times New Roman"/>
                <a:cs typeface="Times New Roman"/>
              </a:rPr>
              <a:t>2</a:t>
            </a:r>
            <a:r>
              <a:rPr dirty="0" sz="2300" spc="-355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A</a:t>
            </a:r>
            <a:r>
              <a:rPr dirty="0" baseline="-17543" sz="2850">
                <a:latin typeface="Times New Roman"/>
                <a:cs typeface="Times New Roman"/>
              </a:rPr>
              <a:t>2</a:t>
            </a:r>
            <a:r>
              <a:rPr dirty="0" baseline="-17543" sz="2850" spc="277">
                <a:latin typeface="Times New Roman"/>
                <a:cs typeface="Times New Roman"/>
              </a:rPr>
              <a:t> </a:t>
            </a:r>
            <a:r>
              <a:rPr dirty="0" baseline="21739" sz="3450" spc="-75">
                <a:latin typeface="Symbol"/>
                <a:cs typeface="Symbol"/>
              </a:rPr>
              <a:t></a:t>
            </a:r>
            <a:endParaRPr baseline="21739" sz="3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225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95"/>
              </a:spcBef>
            </a:pPr>
            <a:r>
              <a:rPr dirty="0" sz="2800" spc="175"/>
              <a:t>Example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87882"/>
            <a:ext cx="8022590" cy="470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latin typeface="Trebuchet MS"/>
                <a:cs typeface="Trebuchet MS"/>
              </a:rPr>
              <a:t>According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survey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use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smart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phones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India,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smart </a:t>
            </a:r>
            <a:r>
              <a:rPr dirty="0" sz="2400" spc="-105">
                <a:latin typeface="Trebuchet MS"/>
                <a:cs typeface="Trebuchet MS"/>
              </a:rPr>
              <a:t>phone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users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spend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68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minutes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10">
                <a:latin typeface="Trebuchet MS"/>
                <a:cs typeface="Trebuchet MS"/>
              </a:rPr>
              <a:t>day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average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sending </a:t>
            </a:r>
            <a:r>
              <a:rPr dirty="0" sz="2400" spc="-145">
                <a:latin typeface="Trebuchet MS"/>
                <a:cs typeface="Trebuchet MS"/>
              </a:rPr>
              <a:t>messages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corresponding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standard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deviation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12 </a:t>
            </a:r>
            <a:r>
              <a:rPr dirty="0" sz="2400" spc="-150">
                <a:latin typeface="Trebuchet MS"/>
                <a:cs typeface="Trebuchet MS"/>
              </a:rPr>
              <a:t>minutes.</a:t>
            </a:r>
            <a:r>
              <a:rPr dirty="0" sz="2400" spc="114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Assume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time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spent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sending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messages </a:t>
            </a:r>
            <a:r>
              <a:rPr dirty="0" sz="2400" spc="-114">
                <a:latin typeface="Trebuchet MS"/>
                <a:cs typeface="Trebuchet MS"/>
              </a:rPr>
              <a:t>follows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distribution.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55625" indent="457200">
              <a:lnSpc>
                <a:spcPct val="100000"/>
              </a:lnSpc>
              <a:buSzPct val="97916"/>
              <a:buAutoNum type="alphaLcParenBoth"/>
              <a:tabLst>
                <a:tab pos="469900" algn="l"/>
              </a:tabLst>
            </a:pPr>
            <a:r>
              <a:rPr dirty="0" sz="2400">
                <a:latin typeface="Trebuchet MS"/>
                <a:cs typeface="Trebuchet MS"/>
              </a:rPr>
              <a:t>What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proportion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smart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phone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users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spending </a:t>
            </a:r>
            <a:r>
              <a:rPr dirty="0" sz="2400" spc="-70">
                <a:latin typeface="Trebuchet MS"/>
                <a:cs typeface="Trebuchet MS"/>
              </a:rPr>
              <a:t>more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than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90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minutes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sending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messages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daily?</a:t>
            </a:r>
            <a:endParaRPr sz="2400">
              <a:latin typeface="Trebuchet MS"/>
              <a:cs typeface="Trebuchet MS"/>
            </a:endParaRPr>
          </a:p>
          <a:p>
            <a:pPr marL="12700" marR="488950" indent="478155">
              <a:lnSpc>
                <a:spcPct val="100000"/>
              </a:lnSpc>
              <a:spcBef>
                <a:spcPts val="580"/>
              </a:spcBef>
              <a:buSzPct val="97916"/>
              <a:buAutoNum type="alphaLcParenBoth"/>
              <a:tabLst>
                <a:tab pos="490855" algn="l"/>
              </a:tabLst>
            </a:pPr>
            <a:r>
              <a:rPr dirty="0" sz="2400">
                <a:latin typeface="Trebuchet MS"/>
                <a:cs typeface="Trebuchet MS"/>
              </a:rPr>
              <a:t>What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proportion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customers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spending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less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than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20 </a:t>
            </a:r>
            <a:r>
              <a:rPr dirty="0" sz="2400" spc="-10">
                <a:latin typeface="Trebuchet MS"/>
                <a:cs typeface="Trebuchet MS"/>
              </a:rPr>
              <a:t>minutes?</a:t>
            </a:r>
            <a:endParaRPr sz="2400">
              <a:latin typeface="Trebuchet MS"/>
              <a:cs typeface="Trebuchet MS"/>
            </a:endParaRPr>
          </a:p>
          <a:p>
            <a:pPr marL="387985" indent="-379730">
              <a:lnSpc>
                <a:spcPct val="100000"/>
              </a:lnSpc>
              <a:spcBef>
                <a:spcPts val="575"/>
              </a:spcBef>
              <a:buSzPct val="97916"/>
              <a:buAutoNum type="alphaLcParenBoth"/>
              <a:tabLst>
                <a:tab pos="387985" algn="l"/>
              </a:tabLst>
            </a:pPr>
            <a:r>
              <a:rPr dirty="0" sz="2400">
                <a:latin typeface="Trebuchet MS"/>
                <a:cs typeface="Trebuchet MS"/>
              </a:rPr>
              <a:t>What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proportion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customers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are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spending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between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50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145">
                <a:latin typeface="Trebuchet MS"/>
                <a:cs typeface="Trebuchet MS"/>
              </a:rPr>
              <a:t>minutes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100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minutes?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42" y="493903"/>
            <a:ext cx="1586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65"/>
              <a:t>Solution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912152"/>
            <a:ext cx="7903845" cy="143891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877945" algn="l"/>
              </a:tabLst>
            </a:pPr>
            <a:r>
              <a:rPr dirty="0" sz="2000" spc="-100">
                <a:latin typeface="Trebuchet MS"/>
                <a:cs typeface="Trebuchet MS"/>
              </a:rPr>
              <a:t>It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given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100">
                <a:latin typeface="Symbol"/>
                <a:cs typeface="Symbol"/>
              </a:rPr>
              <a:t>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68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minutes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100" spc="-50">
                <a:latin typeface="Symbol"/>
                <a:cs typeface="Symbol"/>
              </a:rPr>
              <a:t>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12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minutes.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  <a:tabLst>
                <a:tab pos="469900" algn="l"/>
              </a:tabLst>
            </a:pPr>
            <a:r>
              <a:rPr dirty="0" sz="2000" spc="-25">
                <a:latin typeface="Trebuchet MS"/>
                <a:cs typeface="Trebuchet MS"/>
              </a:rPr>
              <a:t>(a)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Proportion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customers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spending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more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than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90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minutes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given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by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25" i="1">
                <a:latin typeface="Trebuchet MS"/>
                <a:cs typeface="Trebuchet MS"/>
              </a:rPr>
              <a:t>P</a:t>
            </a:r>
            <a:r>
              <a:rPr dirty="0" sz="2000" spc="-25">
                <a:latin typeface="Trebuchet MS"/>
                <a:cs typeface="Trebuchet MS"/>
              </a:rPr>
              <a:t>(</a:t>
            </a:r>
            <a:r>
              <a:rPr dirty="0" sz="2000" spc="-25" i="1">
                <a:latin typeface="Trebuchet MS"/>
                <a:cs typeface="Trebuchet MS"/>
              </a:rPr>
              <a:t>X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000">
                <a:latin typeface="Symbol"/>
                <a:cs typeface="Symbol"/>
              </a:rPr>
              <a:t>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90)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rebuchet MS"/>
                <a:cs typeface="Trebuchet MS"/>
              </a:rPr>
              <a:t>P</a:t>
            </a:r>
            <a:r>
              <a:rPr dirty="0" sz="2000">
                <a:latin typeface="Trebuchet MS"/>
                <a:cs typeface="Trebuchet MS"/>
              </a:rPr>
              <a:t>(</a:t>
            </a:r>
            <a:r>
              <a:rPr dirty="0" sz="2000" i="1">
                <a:latin typeface="Trebuchet MS"/>
                <a:cs typeface="Trebuchet MS"/>
              </a:rPr>
              <a:t>X</a:t>
            </a:r>
            <a:r>
              <a:rPr dirty="0" sz="2000" spc="-85" i="1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90)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rebuchet MS"/>
                <a:cs typeface="Trebuchet MS"/>
              </a:rPr>
              <a:t>F</a:t>
            </a:r>
            <a:r>
              <a:rPr dirty="0" sz="2000" spc="-10">
                <a:latin typeface="Trebuchet MS"/>
                <a:cs typeface="Trebuchet MS"/>
              </a:rPr>
              <a:t>(90)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000" spc="-45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standard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normal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random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variable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value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300">
                <a:latin typeface="Trebuchet MS"/>
                <a:cs typeface="Trebuchet MS"/>
              </a:rPr>
              <a:t>X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120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given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263645"/>
            <a:ext cx="7989570" cy="203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 sz="2000" spc="-100">
                <a:latin typeface="Trebuchet MS"/>
                <a:cs typeface="Trebuchet MS"/>
              </a:rPr>
              <a:t>That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is,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F(X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90)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F(Z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1.8333).</a:t>
            </a:r>
            <a:r>
              <a:rPr dirty="0" sz="2000" spc="-28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From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standard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normal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table, </a:t>
            </a:r>
            <a:r>
              <a:rPr dirty="0" sz="2000" spc="-114">
                <a:latin typeface="Trebuchet MS"/>
                <a:cs typeface="Trebuchet MS"/>
              </a:rPr>
              <a:t>we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get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for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185">
                <a:latin typeface="Trebuchet MS"/>
                <a:cs typeface="Trebuchet MS"/>
              </a:rPr>
              <a:t>Z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1.8333.The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area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under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standard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normal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curve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0.9666.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Thus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305">
                <a:latin typeface="Trebuchet MS"/>
                <a:cs typeface="Trebuchet MS"/>
              </a:rPr>
              <a:t>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P(X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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90)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rebuchet MS"/>
                <a:cs typeface="Trebuchet MS"/>
              </a:rPr>
              <a:t>P(X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90)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F(90)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265">
                <a:latin typeface="Trebuchet MS"/>
                <a:cs typeface="Trebuchet MS"/>
              </a:rPr>
              <a:t>–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0.9666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0.0334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40">
                <a:latin typeface="Trebuchet MS"/>
                <a:cs typeface="Trebuchet MS"/>
              </a:rPr>
              <a:t>Alternatively,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using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Excel,</a:t>
            </a:r>
            <a:r>
              <a:rPr dirty="0" sz="2000" spc="-2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we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get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>
                <a:latin typeface="Trebuchet MS"/>
                <a:cs typeface="Trebuchet MS"/>
              </a:rPr>
              <a:t>P(X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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90)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rebuchet MS"/>
                <a:cs typeface="Trebuchet MS"/>
              </a:rPr>
              <a:t>P(X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90)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254">
                <a:latin typeface="Trebuchet MS"/>
                <a:cs typeface="Trebuchet MS"/>
              </a:rPr>
              <a:t>–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Normdist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(90,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68,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12,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true)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=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0.0334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693084" y="2904201"/>
            <a:ext cx="675005" cy="0"/>
          </a:xfrm>
          <a:custGeom>
            <a:avLst/>
            <a:gdLst/>
            <a:ahLst/>
            <a:cxnLst/>
            <a:rect l="l" t="t" r="r" b="b"/>
            <a:pathLst>
              <a:path w="675004" h="0">
                <a:moveTo>
                  <a:pt x="0" y="0"/>
                </a:moveTo>
                <a:lnTo>
                  <a:pt x="675006" y="0"/>
                </a:lnTo>
              </a:path>
            </a:pathLst>
          </a:custGeom>
          <a:ln w="98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894196" y="2897373"/>
            <a:ext cx="25400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25">
                <a:latin typeface="Times New Roman"/>
                <a:cs typeface="Times New Roman"/>
              </a:rPr>
              <a:t>12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089064" y="2884979"/>
            <a:ext cx="16573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50">
                <a:latin typeface="Symbol"/>
                <a:cs typeface="Symbol"/>
              </a:rPr>
              <a:t>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14664" y="2701772"/>
            <a:ext cx="273875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850" i="1">
                <a:latin typeface="Times New Roman"/>
                <a:cs typeface="Times New Roman"/>
              </a:rPr>
              <a:t>Z</a:t>
            </a:r>
            <a:r>
              <a:rPr dirty="0" sz="1850" spc="90" i="1">
                <a:latin typeface="Times New Roman"/>
                <a:cs typeface="Times New Roman"/>
              </a:rPr>
              <a:t>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u="sng" baseline="34534" sz="2775" spc="-39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534" sz="2775" spc="-3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34534" sz="2775" spc="-18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534" sz="2775" spc="-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4534" sz="2775" spc="-18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2763" sz="292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baseline="32763" sz="2925" spc="277">
                <a:latin typeface="Times New Roman"/>
                <a:cs typeface="Times New Roman"/>
              </a:rPr>
              <a:t> </a:t>
            </a:r>
            <a:r>
              <a:rPr dirty="0" sz="1850">
                <a:latin typeface="Symbol"/>
                <a:cs typeface="Symbol"/>
              </a:rPr>
              <a:t></a:t>
            </a:r>
            <a:r>
              <a:rPr dirty="0" sz="1850" spc="35">
                <a:latin typeface="Times New Roman"/>
                <a:cs typeface="Times New Roman"/>
              </a:rPr>
              <a:t> </a:t>
            </a:r>
            <a:r>
              <a:rPr dirty="0" baseline="34534" sz="2775" spc="-37">
                <a:latin typeface="Times New Roman"/>
                <a:cs typeface="Times New Roman"/>
              </a:rPr>
              <a:t>90</a:t>
            </a:r>
            <a:r>
              <a:rPr dirty="0" baseline="34534" sz="2775" spc="-254">
                <a:latin typeface="Times New Roman"/>
                <a:cs typeface="Times New Roman"/>
              </a:rPr>
              <a:t> </a:t>
            </a:r>
            <a:r>
              <a:rPr dirty="0" baseline="34534" sz="2775" spc="-30">
                <a:latin typeface="Symbol"/>
                <a:cs typeface="Symbol"/>
              </a:rPr>
              <a:t></a:t>
            </a:r>
            <a:r>
              <a:rPr dirty="0" baseline="34534" sz="2775" spc="-270">
                <a:latin typeface="Times New Roman"/>
                <a:cs typeface="Times New Roman"/>
              </a:rPr>
              <a:t> </a:t>
            </a:r>
            <a:r>
              <a:rPr dirty="0" baseline="34534" sz="2775">
                <a:latin typeface="Times New Roman"/>
                <a:cs typeface="Times New Roman"/>
              </a:rPr>
              <a:t>68</a:t>
            </a:r>
            <a:r>
              <a:rPr dirty="0" baseline="34534" sz="2775" spc="75">
                <a:latin typeface="Times New Roman"/>
                <a:cs typeface="Times New Roman"/>
              </a:rPr>
              <a:t> </a:t>
            </a:r>
            <a:r>
              <a:rPr dirty="0" sz="1850" spc="-20">
                <a:latin typeface="Symbol"/>
                <a:cs typeface="Symbol"/>
              </a:rPr>
              <a:t></a:t>
            </a:r>
            <a:r>
              <a:rPr dirty="0" sz="1850" spc="-245">
                <a:latin typeface="Times New Roman"/>
                <a:cs typeface="Times New Roman"/>
              </a:rPr>
              <a:t> </a:t>
            </a:r>
            <a:r>
              <a:rPr dirty="0" sz="1850" spc="-10">
                <a:latin typeface="Times New Roman"/>
                <a:cs typeface="Times New Roman"/>
              </a:rPr>
              <a:t>1.8333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11682"/>
            <a:ext cx="75552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0" b="0">
                <a:solidFill>
                  <a:srgbClr val="000000"/>
                </a:solidFill>
                <a:latin typeface="Trebuchet MS"/>
                <a:cs typeface="Trebuchet MS"/>
              </a:rPr>
              <a:t>(b)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65" b="0">
                <a:solidFill>
                  <a:srgbClr val="000000"/>
                </a:solidFill>
                <a:latin typeface="Trebuchet MS"/>
                <a:cs typeface="Trebuchet MS"/>
              </a:rPr>
              <a:t>Proportion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0" b="0">
                <a:solidFill>
                  <a:srgbClr val="000000"/>
                </a:solidFill>
                <a:latin typeface="Trebuchet MS"/>
                <a:cs typeface="Trebuchet MS"/>
              </a:rPr>
              <a:t>customers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spending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20" b="0">
                <a:solidFill>
                  <a:srgbClr val="000000"/>
                </a:solidFill>
                <a:latin typeface="Trebuchet MS"/>
                <a:cs typeface="Trebuchet MS"/>
              </a:rPr>
              <a:t>less</a:t>
            </a:r>
            <a:r>
              <a:rPr dirty="0" sz="24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than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rebuchet MS"/>
                <a:cs typeface="Trebuchet MS"/>
              </a:rPr>
              <a:t>20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minutes</a:t>
            </a:r>
            <a:r>
              <a:rPr dirty="0" sz="24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79793"/>
            <a:ext cx="7557770" cy="38017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1620520" algn="l"/>
              </a:tabLst>
            </a:pPr>
            <a:r>
              <a:rPr dirty="0" sz="2400" i="1">
                <a:latin typeface="Trebuchet MS"/>
                <a:cs typeface="Trebuchet MS"/>
              </a:rPr>
              <a:t>P</a:t>
            </a:r>
            <a:r>
              <a:rPr dirty="0" sz="2400">
                <a:latin typeface="Trebuchet MS"/>
                <a:cs typeface="Trebuchet MS"/>
              </a:rPr>
              <a:t>(</a:t>
            </a:r>
            <a:r>
              <a:rPr dirty="0" sz="2400" i="1">
                <a:latin typeface="Trebuchet MS"/>
                <a:cs typeface="Trebuchet MS"/>
              </a:rPr>
              <a:t>X</a:t>
            </a:r>
            <a:r>
              <a:rPr dirty="0" sz="2400" spc="-120" i="1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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20)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85">
                <a:latin typeface="Trebuchet MS"/>
                <a:cs typeface="Trebuchet MS"/>
              </a:rPr>
              <a:t>=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 i="1">
                <a:latin typeface="Trebuchet MS"/>
                <a:cs typeface="Trebuchet MS"/>
              </a:rPr>
              <a:t>F</a:t>
            </a:r>
            <a:r>
              <a:rPr dirty="0" sz="2400" spc="-10">
                <a:latin typeface="Trebuchet MS"/>
                <a:cs typeface="Trebuchet MS"/>
              </a:rPr>
              <a:t>(20)</a:t>
            </a:r>
            <a:endParaRPr sz="2400">
              <a:latin typeface="Trebuchet MS"/>
              <a:cs typeface="Trebuchet MS"/>
            </a:endParaRPr>
          </a:p>
          <a:p>
            <a:pPr marL="12700" marR="379730">
              <a:lnSpc>
                <a:spcPct val="100400"/>
              </a:lnSpc>
              <a:spcBef>
                <a:spcPts val="555"/>
              </a:spcBef>
            </a:pPr>
            <a:r>
              <a:rPr dirty="0" sz="2400" spc="-80">
                <a:latin typeface="Trebuchet MS"/>
                <a:cs typeface="Trebuchet MS"/>
              </a:rPr>
              <a:t>Using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Excel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function,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we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10">
                <a:latin typeface="Trebuchet MS"/>
                <a:cs typeface="Trebuchet MS"/>
              </a:rPr>
              <a:t>have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Normdist(20,</a:t>
            </a:r>
            <a:r>
              <a:rPr dirty="0" sz="2400" spc="-27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68,</a:t>
            </a:r>
            <a:r>
              <a:rPr dirty="0" sz="2400" spc="-27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12,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true)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85">
                <a:latin typeface="Trebuchet MS"/>
                <a:cs typeface="Trebuchet MS"/>
              </a:rPr>
              <a:t>= </a:t>
            </a:r>
            <a:r>
              <a:rPr dirty="0" sz="2400" spc="-125">
                <a:latin typeface="Trebuchet MS"/>
                <a:cs typeface="Trebuchet MS"/>
              </a:rPr>
              <a:t>3.1671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×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10</a:t>
            </a:r>
            <a:r>
              <a:rPr dirty="0" sz="2400" spc="-20">
                <a:latin typeface="Symbol"/>
                <a:cs typeface="Symbol"/>
              </a:rPr>
              <a:t></a:t>
            </a:r>
            <a:r>
              <a:rPr dirty="0" sz="2400" spc="-20"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294640">
              <a:lnSpc>
                <a:spcPct val="100000"/>
              </a:lnSpc>
            </a:pPr>
            <a:r>
              <a:rPr dirty="0" sz="2400" spc="-120">
                <a:latin typeface="Trebuchet MS"/>
                <a:cs typeface="Trebuchet MS"/>
              </a:rPr>
              <a:t>(c)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Proportion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customers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spending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between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50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100 </a:t>
            </a:r>
            <a:r>
              <a:rPr dirty="0" sz="2400" spc="-145">
                <a:latin typeface="Trebuchet MS"/>
                <a:cs typeface="Trebuchet MS"/>
              </a:rPr>
              <a:t>minutes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marL="120650">
              <a:lnSpc>
                <a:spcPct val="100000"/>
              </a:lnSpc>
              <a:spcBef>
                <a:spcPts val="1710"/>
              </a:spcBef>
            </a:pPr>
            <a:r>
              <a:rPr dirty="0" sz="2000" i="1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(50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X</a:t>
            </a:r>
            <a:r>
              <a:rPr dirty="0" sz="2000" spc="315" i="1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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100)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F</a:t>
            </a:r>
            <a:r>
              <a:rPr dirty="0" sz="2000" spc="-285" i="1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(100)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F</a:t>
            </a:r>
            <a:r>
              <a:rPr dirty="0" sz="2000" spc="-280" i="1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(50)</a:t>
            </a:r>
            <a:endParaRPr sz="2000">
              <a:latin typeface="Times New Roman"/>
              <a:cs typeface="Times New Roman"/>
            </a:endParaRPr>
          </a:p>
          <a:p>
            <a:pPr marL="1858645">
              <a:lnSpc>
                <a:spcPct val="100000"/>
              </a:lnSpc>
              <a:spcBef>
                <a:spcPts val="625"/>
              </a:spcBef>
            </a:pP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Normdist(100,68,12,</a:t>
            </a:r>
            <a:r>
              <a:rPr dirty="0" sz="2000" spc="-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true)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Normdist(50,68,12,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true)</a:t>
            </a:r>
            <a:endParaRPr sz="2000">
              <a:latin typeface="Times New Roman"/>
              <a:cs typeface="Times New Roman"/>
            </a:endParaRPr>
          </a:p>
          <a:p>
            <a:pPr marL="1858645">
              <a:lnSpc>
                <a:spcPct val="100000"/>
              </a:lnSpc>
              <a:spcBef>
                <a:spcPts val="620"/>
              </a:spcBef>
            </a:pPr>
            <a:r>
              <a:rPr dirty="0" sz="2000">
                <a:latin typeface="Symbol"/>
                <a:cs typeface="Symbol"/>
              </a:rPr>
              <a:t>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0.9293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5684316"/>
            <a:ext cx="775715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chi-</a:t>
            </a:r>
            <a:r>
              <a:rPr dirty="0" sz="2400">
                <a:latin typeface="Calibri"/>
                <a:cs typeface="Calibri"/>
              </a:rPr>
              <a:t>square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distribution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degree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freedom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[</a:t>
            </a:r>
            <a:r>
              <a:rPr dirty="0" sz="2400" spc="-10">
                <a:latin typeface="Symbol"/>
                <a:cs typeface="Symbol"/>
              </a:rPr>
              <a:t></a:t>
            </a:r>
            <a:r>
              <a:rPr dirty="0" sz="2400" spc="-10">
                <a:latin typeface="Calibri"/>
                <a:cs typeface="Calibri"/>
              </a:rPr>
              <a:t>2(1)]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436912" y="4009105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 h="0">
                <a:moveTo>
                  <a:pt x="0" y="0"/>
                </a:moveTo>
                <a:lnTo>
                  <a:pt x="803785" y="0"/>
                </a:lnTo>
              </a:path>
            </a:pathLst>
          </a:custGeom>
          <a:ln w="8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740" y="158495"/>
            <a:ext cx="8136255" cy="460502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algn="ctr" marR="208279">
              <a:lnSpc>
                <a:spcPct val="100000"/>
              </a:lnSpc>
              <a:spcBef>
                <a:spcPts val="1135"/>
              </a:spcBef>
            </a:pPr>
            <a:r>
              <a:rPr dirty="0" sz="2400" spc="180" b="1">
                <a:solidFill>
                  <a:srgbClr val="C00000"/>
                </a:solidFill>
                <a:latin typeface="Cambria"/>
                <a:cs typeface="Cambria"/>
              </a:rPr>
              <a:t>Chi-</a:t>
            </a:r>
            <a:r>
              <a:rPr dirty="0" sz="2400" spc="110" b="1">
                <a:solidFill>
                  <a:srgbClr val="C00000"/>
                </a:solidFill>
                <a:latin typeface="Cambria"/>
                <a:cs typeface="Cambria"/>
              </a:rPr>
              <a:t>Square</a:t>
            </a:r>
            <a:r>
              <a:rPr dirty="0" sz="2400" spc="28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05" b="1">
                <a:solidFill>
                  <a:srgbClr val="C00000"/>
                </a:solidFill>
                <a:latin typeface="Cambria"/>
                <a:cs typeface="Cambria"/>
              </a:rPr>
              <a:t>Distribution</a:t>
            </a:r>
            <a:endParaRPr sz="2400">
              <a:latin typeface="Cambria"/>
              <a:cs typeface="Cambria"/>
            </a:endParaRPr>
          </a:p>
          <a:p>
            <a:pPr marL="431800" marR="93980" indent="-342900">
              <a:lnSpc>
                <a:spcPct val="98600"/>
              </a:lnSpc>
              <a:spcBef>
                <a:spcPts val="1075"/>
              </a:spcBef>
              <a:buFont typeface="Arial MT"/>
              <a:buChar char="•"/>
              <a:tabLst>
                <a:tab pos="431800" algn="l"/>
              </a:tabLst>
            </a:pPr>
            <a:r>
              <a:rPr dirty="0" sz="2400" spc="-45">
                <a:latin typeface="Trebuchet MS"/>
                <a:cs typeface="Trebuchet MS"/>
              </a:rPr>
              <a:t>Chi-</a:t>
            </a:r>
            <a:r>
              <a:rPr dirty="0" sz="2400" spc="-140">
                <a:latin typeface="Trebuchet MS"/>
                <a:cs typeface="Trebuchet MS"/>
              </a:rPr>
              <a:t>square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with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k</a:t>
            </a:r>
            <a:r>
              <a:rPr dirty="0" sz="2400" spc="-40" i="1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degrees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freedom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[denoted </a:t>
            </a:r>
            <a:r>
              <a:rPr dirty="0" sz="2400" spc="-150">
                <a:latin typeface="Trebuchet MS"/>
                <a:cs typeface="Trebuchet MS"/>
              </a:rPr>
              <a:t>as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500" spc="-95">
                <a:latin typeface="Symbol"/>
                <a:cs typeface="Symbol"/>
              </a:rPr>
              <a:t></a:t>
            </a:r>
            <a:r>
              <a:rPr dirty="0" baseline="24305" sz="2400" spc="-142">
                <a:latin typeface="Trebuchet MS"/>
                <a:cs typeface="Trebuchet MS"/>
              </a:rPr>
              <a:t>2</a:t>
            </a:r>
            <a:r>
              <a:rPr dirty="0" sz="2400" spc="-95">
                <a:latin typeface="Trebuchet MS"/>
                <a:cs typeface="Trebuchet MS"/>
              </a:rPr>
              <a:t>(</a:t>
            </a:r>
            <a:r>
              <a:rPr dirty="0" sz="2400" spc="-95" i="1">
                <a:latin typeface="Trebuchet MS"/>
                <a:cs typeface="Trebuchet MS"/>
              </a:rPr>
              <a:t>k</a:t>
            </a:r>
            <a:r>
              <a:rPr dirty="0" sz="2400" spc="-95">
                <a:latin typeface="Trebuchet MS"/>
                <a:cs typeface="Trebuchet MS"/>
              </a:rPr>
              <a:t>)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distribution]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non-</a:t>
            </a:r>
            <a:r>
              <a:rPr dirty="0" sz="2400" spc="-150">
                <a:latin typeface="Trebuchet MS"/>
                <a:cs typeface="Trebuchet MS"/>
              </a:rPr>
              <a:t>parametric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which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 </a:t>
            </a:r>
            <a:r>
              <a:rPr dirty="0" sz="2400" spc="-145">
                <a:latin typeface="Trebuchet MS"/>
                <a:cs typeface="Trebuchet MS"/>
              </a:rPr>
              <a:t>obtained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adding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square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k</a:t>
            </a:r>
            <a:r>
              <a:rPr dirty="0" sz="2400" spc="-40" i="1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independent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standard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normal </a:t>
            </a:r>
            <a:r>
              <a:rPr dirty="0" sz="2400" spc="-95">
                <a:latin typeface="Trebuchet MS"/>
                <a:cs typeface="Trebuchet MS"/>
              </a:rPr>
              <a:t>random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variables.</a:t>
            </a:r>
            <a:endParaRPr sz="2400">
              <a:latin typeface="Trebuchet MS"/>
              <a:cs typeface="Trebuchet MS"/>
            </a:endParaRPr>
          </a:p>
          <a:p>
            <a:pPr marL="431800" marR="423545" indent="-342900">
              <a:lnSpc>
                <a:spcPct val="97200"/>
              </a:lnSpc>
              <a:spcBef>
                <a:spcPts val="525"/>
              </a:spcBef>
              <a:buFont typeface="Arial MT"/>
              <a:buChar char="•"/>
              <a:tabLst>
                <a:tab pos="431800" algn="l"/>
              </a:tabLst>
            </a:pPr>
            <a:r>
              <a:rPr dirty="0" sz="2400">
                <a:latin typeface="Calibri"/>
                <a:cs typeface="Calibri"/>
              </a:rPr>
              <a:t>Consider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normal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variable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X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baseline="-20833" sz="2400" spc="2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baseline="-20833" sz="2400" spc="217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standard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deviation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500">
                <a:latin typeface="Symbol"/>
                <a:cs typeface="Symbol"/>
              </a:rPr>
              <a:t>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Z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baseline="-20833" sz="2400" spc="15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standard </a:t>
            </a:r>
            <a:r>
              <a:rPr dirty="0" sz="2400">
                <a:latin typeface="Calibri"/>
                <a:cs typeface="Calibri"/>
              </a:rPr>
              <a:t>normal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2468880">
              <a:lnSpc>
                <a:spcPct val="100000"/>
              </a:lnSpc>
              <a:spcBef>
                <a:spcPts val="2165"/>
              </a:spcBef>
            </a:pPr>
            <a:r>
              <a:rPr dirty="0" baseline="-34313" sz="2550" spc="165" i="1">
                <a:latin typeface="Times New Roman"/>
                <a:cs typeface="Times New Roman"/>
              </a:rPr>
              <a:t>Z</a:t>
            </a:r>
            <a:r>
              <a:rPr dirty="0" baseline="-59523" sz="2100" spc="165">
                <a:latin typeface="Times New Roman"/>
                <a:cs typeface="Times New Roman"/>
              </a:rPr>
              <a:t>1</a:t>
            </a:r>
            <a:r>
              <a:rPr dirty="0" baseline="-59523" sz="2100" spc="225">
                <a:latin typeface="Times New Roman"/>
                <a:cs typeface="Times New Roman"/>
              </a:rPr>
              <a:t> </a:t>
            </a:r>
            <a:r>
              <a:rPr dirty="0" baseline="-34313" sz="2550" spc="247">
                <a:latin typeface="Symbol"/>
                <a:cs typeface="Symbol"/>
              </a:rPr>
              <a:t></a:t>
            </a:r>
            <a:r>
              <a:rPr dirty="0" baseline="-34313" sz="2550" spc="562">
                <a:latin typeface="Times New Roman"/>
                <a:cs typeface="Times New Roman"/>
              </a:rPr>
              <a:t> </a:t>
            </a:r>
            <a:r>
              <a:rPr dirty="0" sz="1700" spc="175" i="1">
                <a:latin typeface="Times New Roman"/>
                <a:cs typeface="Times New Roman"/>
              </a:rPr>
              <a:t>X</a:t>
            </a:r>
            <a:r>
              <a:rPr dirty="0" baseline="-17857" sz="2100" spc="262">
                <a:latin typeface="Times New Roman"/>
                <a:cs typeface="Times New Roman"/>
              </a:rPr>
              <a:t>1</a:t>
            </a:r>
            <a:r>
              <a:rPr dirty="0" baseline="-17857" sz="2100" spc="104">
                <a:latin typeface="Times New Roman"/>
                <a:cs typeface="Times New Roman"/>
              </a:rPr>
              <a:t> </a:t>
            </a:r>
            <a:r>
              <a:rPr dirty="0" sz="1700" spc="165">
                <a:latin typeface="Symbol"/>
                <a:cs typeface="Symbol"/>
              </a:rPr>
              <a:t>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800" spc="30">
                <a:latin typeface="Symbol"/>
                <a:cs typeface="Symbol"/>
              </a:rPr>
              <a:t></a:t>
            </a:r>
            <a:r>
              <a:rPr dirty="0" baseline="-17857" sz="2100" spc="44">
                <a:latin typeface="Times New Roman"/>
                <a:cs typeface="Times New Roman"/>
              </a:rPr>
              <a:t>1</a:t>
            </a:r>
            <a:endParaRPr baseline="-17857" sz="2100">
              <a:latin typeface="Times New Roman"/>
              <a:cs typeface="Times New Roman"/>
            </a:endParaRPr>
          </a:p>
          <a:p>
            <a:pPr algn="ctr" marR="1386840">
              <a:lnSpc>
                <a:spcPct val="100000"/>
              </a:lnSpc>
              <a:spcBef>
                <a:spcPts val="200"/>
              </a:spcBef>
            </a:pPr>
            <a:r>
              <a:rPr dirty="0" sz="1800" spc="120">
                <a:latin typeface="Symbol"/>
                <a:cs typeface="Symbol"/>
              </a:rPr>
              <a:t></a:t>
            </a:r>
            <a:r>
              <a:rPr dirty="0" baseline="-17857" sz="2100" spc="179">
                <a:latin typeface="Times New Roman"/>
                <a:cs typeface="Times New Roman"/>
              </a:rPr>
              <a:t>1</a:t>
            </a:r>
            <a:endParaRPr baseline="-17857" sz="2100">
              <a:latin typeface="Times New Roman"/>
              <a:cs typeface="Times New Roman"/>
            </a:endParaRPr>
          </a:p>
          <a:p>
            <a:pPr marL="4311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431165" algn="l"/>
              </a:tabLst>
            </a:pPr>
            <a:r>
              <a:rPr dirty="0" sz="2400" spc="-10">
                <a:latin typeface="Trebuchet MS"/>
                <a:cs typeface="Trebuchet MS"/>
              </a:rPr>
              <a:t>Then,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564978" y="5347525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 h="0">
                <a:moveTo>
                  <a:pt x="0" y="0"/>
                </a:moveTo>
                <a:lnTo>
                  <a:pt x="747563" y="0"/>
                </a:lnTo>
              </a:path>
            </a:pathLst>
          </a:custGeom>
          <a:ln w="86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079479" y="5121402"/>
            <a:ext cx="126364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6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330057" y="5167121"/>
            <a:ext cx="11811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60">
                <a:latin typeface="Symbol"/>
                <a:cs typeface="Symbol"/>
              </a:rPr>
              <a:t>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28556" y="5394493"/>
            <a:ext cx="101981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25780" algn="l"/>
                <a:tab pos="913765" algn="l"/>
              </a:tabLst>
            </a:pPr>
            <a:r>
              <a:rPr dirty="0" sz="1600" spc="60">
                <a:latin typeface="Symbol"/>
                <a:cs typeface="Symbol"/>
              </a:rPr>
              <a:t>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350" spc="60">
                <a:latin typeface="Times New Roman"/>
                <a:cs typeface="Times New Roman"/>
              </a:rPr>
              <a:t>1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600" spc="6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93471" y="5327024"/>
            <a:ext cx="170815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 spc="30">
                <a:latin typeface="Symbol"/>
                <a:cs typeface="Symbol"/>
              </a:rPr>
              <a:t>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03156" y="5033294"/>
            <a:ext cx="117602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3472" sz="2400" spc="165">
                <a:latin typeface="Symbol"/>
                <a:cs typeface="Symbol"/>
              </a:rPr>
              <a:t></a:t>
            </a:r>
            <a:r>
              <a:rPr dirty="0" baseline="3472" sz="2400" spc="202">
                <a:latin typeface="Times New Roman"/>
                <a:cs typeface="Times New Roman"/>
              </a:rPr>
              <a:t> </a:t>
            </a:r>
            <a:r>
              <a:rPr dirty="0" sz="1600" spc="155" i="1">
                <a:latin typeface="Times New Roman"/>
                <a:cs typeface="Times New Roman"/>
              </a:rPr>
              <a:t>X</a:t>
            </a:r>
            <a:r>
              <a:rPr dirty="0" baseline="-16460" sz="2025" spc="232">
                <a:latin typeface="Times New Roman"/>
                <a:cs typeface="Times New Roman"/>
              </a:rPr>
              <a:t>1</a:t>
            </a:r>
            <a:r>
              <a:rPr dirty="0" baseline="-16460" sz="2025" spc="60">
                <a:latin typeface="Times New Roman"/>
                <a:cs typeface="Times New Roman"/>
              </a:rPr>
              <a:t> </a:t>
            </a:r>
            <a:r>
              <a:rPr dirty="0" sz="1600" spc="155">
                <a:latin typeface="Symbol"/>
                <a:cs typeface="Symbol"/>
              </a:rPr>
              <a:t>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</a:t>
            </a:r>
            <a:r>
              <a:rPr dirty="0" baseline="-16460" sz="2025">
                <a:latin typeface="Times New Roman"/>
                <a:cs typeface="Times New Roman"/>
              </a:rPr>
              <a:t>1</a:t>
            </a:r>
            <a:r>
              <a:rPr dirty="0" baseline="-16460" sz="2025" spc="22">
                <a:latin typeface="Times New Roman"/>
                <a:cs typeface="Times New Roman"/>
              </a:rPr>
              <a:t> </a:t>
            </a:r>
            <a:r>
              <a:rPr dirty="0" baseline="3472" sz="2400" spc="157">
                <a:latin typeface="Symbol"/>
                <a:cs typeface="Symbol"/>
              </a:rPr>
              <a:t></a:t>
            </a:r>
            <a:r>
              <a:rPr dirty="0" baseline="45267" sz="2025" spc="157">
                <a:latin typeface="Times New Roman"/>
                <a:cs typeface="Times New Roman"/>
              </a:rPr>
              <a:t>2</a:t>
            </a:r>
            <a:endParaRPr baseline="45267" sz="2025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88635" y="5179412"/>
            <a:ext cx="68326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600" spc="90" i="1">
                <a:latin typeface="Times New Roman"/>
                <a:cs typeface="Times New Roman"/>
              </a:rPr>
              <a:t>Z</a:t>
            </a:r>
            <a:r>
              <a:rPr dirty="0" baseline="-16460" sz="2025" spc="135">
                <a:latin typeface="Times New Roman"/>
                <a:cs typeface="Times New Roman"/>
              </a:rPr>
              <a:t>1</a:t>
            </a:r>
            <a:r>
              <a:rPr dirty="0" baseline="-16460" sz="2025" spc="165">
                <a:latin typeface="Times New Roman"/>
                <a:cs typeface="Times New Roman"/>
              </a:rPr>
              <a:t>  </a:t>
            </a:r>
            <a:r>
              <a:rPr dirty="0" sz="1600" spc="155">
                <a:latin typeface="Symbol"/>
                <a:cs typeface="Symbol"/>
              </a:rPr>
              <a:t>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baseline="3472" sz="2400" spc="89">
                <a:latin typeface="Symbol"/>
                <a:cs typeface="Symbol"/>
              </a:rPr>
              <a:t></a:t>
            </a:r>
            <a:endParaRPr baseline="3472"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540" y="467565"/>
            <a:ext cx="8125459" cy="652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0365" indent="-342265">
              <a:lnSpc>
                <a:spcPts val="2460"/>
              </a:lnSpc>
              <a:spcBef>
                <a:spcPts val="110"/>
              </a:spcBef>
              <a:buFont typeface="Arial MT"/>
              <a:buChar char="•"/>
              <a:tabLst>
                <a:tab pos="380365" algn="l"/>
              </a:tabLst>
            </a:pPr>
            <a:r>
              <a:rPr dirty="0" sz="2000" spc="-105">
                <a:latin typeface="Trebuchet MS"/>
                <a:cs typeface="Trebuchet MS"/>
              </a:rPr>
              <a:t>Let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95" i="1">
                <a:latin typeface="Trebuchet MS"/>
                <a:cs typeface="Trebuchet MS"/>
              </a:rPr>
              <a:t>X</a:t>
            </a:r>
            <a:r>
              <a:rPr dirty="0" baseline="-21367" sz="1950" spc="142">
                <a:latin typeface="Trebuchet MS"/>
                <a:cs typeface="Trebuchet MS"/>
              </a:rPr>
              <a:t>2</a:t>
            </a:r>
            <a:r>
              <a:rPr dirty="0" baseline="-21367" sz="1950" spc="262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normal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random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variable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mean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100">
                <a:latin typeface="Symbol"/>
                <a:cs typeface="Symbol"/>
              </a:rPr>
              <a:t></a:t>
            </a:r>
            <a:r>
              <a:rPr dirty="0" baseline="-21367" sz="1950">
                <a:latin typeface="Trebuchet MS"/>
                <a:cs typeface="Trebuchet MS"/>
              </a:rPr>
              <a:t>2</a:t>
            </a:r>
            <a:r>
              <a:rPr dirty="0" baseline="-21367" sz="1950" spc="262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standard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deviation</a:t>
            </a:r>
            <a:endParaRPr sz="2000">
              <a:latin typeface="Trebuchet MS"/>
              <a:cs typeface="Trebuchet MS"/>
            </a:endParaRPr>
          </a:p>
          <a:p>
            <a:pPr marL="380365">
              <a:lnSpc>
                <a:spcPts val="2460"/>
              </a:lnSpc>
            </a:pPr>
            <a:r>
              <a:rPr dirty="0" sz="2100" spc="-30">
                <a:latin typeface="Symbol"/>
                <a:cs typeface="Symbol"/>
              </a:rPr>
              <a:t></a:t>
            </a:r>
            <a:r>
              <a:rPr dirty="0" baseline="-21367" sz="1950" spc="-44">
                <a:latin typeface="Trebuchet MS"/>
                <a:cs typeface="Trebuchet MS"/>
              </a:rPr>
              <a:t>2</a:t>
            </a:r>
            <a:r>
              <a:rPr dirty="0" baseline="-21367" sz="1950" spc="-52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75">
                <a:latin typeface="Trebuchet MS"/>
                <a:cs typeface="Trebuchet MS"/>
              </a:rPr>
              <a:t>Z</a:t>
            </a:r>
            <a:r>
              <a:rPr dirty="0" baseline="-21367" sz="1950" spc="112">
                <a:latin typeface="Trebuchet MS"/>
                <a:cs typeface="Trebuchet MS"/>
              </a:rPr>
              <a:t>2</a:t>
            </a:r>
            <a:r>
              <a:rPr dirty="0" baseline="-21367" sz="1950" spc="232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corresponding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standard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normal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variable.</a:t>
            </a:r>
            <a:r>
              <a:rPr dirty="0" sz="2000" spc="4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Then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random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8839" y="1089406"/>
            <a:ext cx="81724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25">
                <a:latin typeface="Trebuchet MS"/>
                <a:cs typeface="Trebuchet MS"/>
              </a:rPr>
              <a:t>variable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31440" y="1089406"/>
            <a:ext cx="8515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35">
                <a:latin typeface="Trebuchet MS"/>
                <a:cs typeface="Trebuchet MS"/>
              </a:rPr>
              <a:t>given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552522"/>
            <a:ext cx="8065134" cy="1979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chi-</a:t>
            </a:r>
            <a:r>
              <a:rPr dirty="0" sz="2000" spc="-110">
                <a:latin typeface="Trebuchet MS"/>
                <a:cs typeface="Trebuchet MS"/>
              </a:rPr>
              <a:t>square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2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degrees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freedom.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2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150">
                <a:latin typeface="Trebuchet MS"/>
                <a:cs typeface="Trebuchet MS"/>
              </a:rPr>
              <a:t>A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chi-</a:t>
            </a:r>
            <a:r>
              <a:rPr dirty="0" sz="2000" spc="-105">
                <a:latin typeface="Trebuchet MS"/>
                <a:cs typeface="Trebuchet MS"/>
              </a:rPr>
              <a:t>square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k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degrees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freedom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given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by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sum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 </a:t>
            </a:r>
            <a:r>
              <a:rPr dirty="0" sz="2000" spc="-95">
                <a:latin typeface="Trebuchet MS"/>
                <a:cs typeface="Trebuchet MS"/>
              </a:rPr>
              <a:t>squares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standard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normal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random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variables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Z1,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Z2,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…,</a:t>
            </a:r>
            <a:r>
              <a:rPr dirty="0" sz="2000" spc="-33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Zk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obtained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by </a:t>
            </a:r>
            <a:r>
              <a:rPr dirty="0" sz="2000" spc="-95">
                <a:latin typeface="Trebuchet MS"/>
                <a:cs typeface="Trebuchet MS"/>
              </a:rPr>
              <a:t>transforming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normal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random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variables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X1,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X2,</a:t>
            </a:r>
            <a:r>
              <a:rPr dirty="0" sz="2000" spc="-240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…,</a:t>
            </a:r>
            <a:r>
              <a:rPr dirty="0" sz="2000" spc="-315">
                <a:latin typeface="Trebuchet MS"/>
                <a:cs typeface="Trebuchet MS"/>
              </a:rPr>
              <a:t> </a:t>
            </a:r>
            <a:r>
              <a:rPr dirty="0" sz="2000" spc="125">
                <a:latin typeface="Trebuchet MS"/>
                <a:cs typeface="Trebuchet MS"/>
              </a:rPr>
              <a:t>Xk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mean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values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35">
                <a:latin typeface="Symbol"/>
                <a:cs typeface="Symbol"/>
              </a:rPr>
              <a:t></a:t>
            </a:r>
            <a:r>
              <a:rPr dirty="0" sz="2000" spc="-35">
                <a:latin typeface="Trebuchet MS"/>
                <a:cs typeface="Trebuchet MS"/>
              </a:rPr>
              <a:t>1,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000" spc="-135">
                <a:latin typeface="Symbol"/>
                <a:cs typeface="Symbol"/>
              </a:rPr>
              <a:t></a:t>
            </a:r>
            <a:r>
              <a:rPr dirty="0" sz="2000" spc="-135">
                <a:latin typeface="Trebuchet MS"/>
                <a:cs typeface="Trebuchet MS"/>
              </a:rPr>
              <a:t>2,</a:t>
            </a:r>
            <a:r>
              <a:rPr dirty="0" sz="2000" spc="-229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…,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</a:t>
            </a:r>
            <a:r>
              <a:rPr dirty="0" sz="2000">
                <a:latin typeface="Trebuchet MS"/>
                <a:cs typeface="Trebuchet MS"/>
              </a:rPr>
              <a:t>k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corresponding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standard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deviations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30">
                <a:latin typeface="Symbol"/>
                <a:cs typeface="Symbol"/>
              </a:rPr>
              <a:t></a:t>
            </a:r>
            <a:r>
              <a:rPr dirty="0" sz="2000" spc="-130">
                <a:latin typeface="Trebuchet MS"/>
                <a:cs typeface="Trebuchet MS"/>
              </a:rPr>
              <a:t>1,</a:t>
            </a:r>
            <a:r>
              <a:rPr dirty="0" sz="2000" spc="-260">
                <a:latin typeface="Trebuchet MS"/>
                <a:cs typeface="Trebuchet MS"/>
              </a:rPr>
              <a:t> </a:t>
            </a:r>
            <a:r>
              <a:rPr dirty="0" sz="2000" spc="-130">
                <a:latin typeface="Symbol"/>
                <a:cs typeface="Symbol"/>
              </a:rPr>
              <a:t></a:t>
            </a:r>
            <a:r>
              <a:rPr dirty="0" sz="2000" spc="-130">
                <a:latin typeface="Trebuchet MS"/>
                <a:cs typeface="Trebuchet MS"/>
              </a:rPr>
              <a:t>2,</a:t>
            </a:r>
            <a:r>
              <a:rPr dirty="0" sz="2000" spc="-265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…,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100">
                <a:latin typeface="Symbol"/>
                <a:cs typeface="Symbol"/>
              </a:rPr>
              <a:t></a:t>
            </a:r>
            <a:r>
              <a:rPr dirty="0" sz="2000" spc="-100">
                <a:latin typeface="Trebuchet MS"/>
                <a:cs typeface="Trebuchet MS"/>
              </a:rPr>
              <a:t>k.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That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616413" y="1244541"/>
            <a:ext cx="1504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35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77273" y="1171318"/>
            <a:ext cx="64071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350" spc="550">
                <a:latin typeface="Symbol"/>
                <a:cs typeface="Symbol"/>
              </a:rPr>
              <a:t></a:t>
            </a:r>
            <a:r>
              <a:rPr dirty="0" sz="1350" spc="190">
                <a:latin typeface="Times New Roman"/>
                <a:cs typeface="Times New Roman"/>
              </a:rPr>
              <a:t> </a:t>
            </a:r>
            <a:r>
              <a:rPr dirty="0" sz="1350" spc="560" i="1">
                <a:latin typeface="Times New Roman"/>
                <a:cs typeface="Times New Roman"/>
              </a:rPr>
              <a:t>Z</a:t>
            </a:r>
            <a:r>
              <a:rPr dirty="0" sz="1350" spc="-20" i="1">
                <a:latin typeface="Times New Roman"/>
                <a:cs typeface="Times New Roman"/>
              </a:rPr>
              <a:t> </a:t>
            </a:r>
            <a:r>
              <a:rPr dirty="0" baseline="28985" sz="1725" spc="532">
                <a:latin typeface="Times New Roman"/>
                <a:cs typeface="Times New Roman"/>
              </a:rPr>
              <a:t>2</a:t>
            </a:r>
            <a:endParaRPr baseline="28985" sz="1725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43805" y="1244541"/>
            <a:ext cx="1504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355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64147" y="1092716"/>
            <a:ext cx="40830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4691" sz="2025" spc="839" i="1">
                <a:latin typeface="Times New Roman"/>
                <a:cs typeface="Times New Roman"/>
              </a:rPr>
              <a:t>Z</a:t>
            </a:r>
            <a:r>
              <a:rPr dirty="0" baseline="-24691" sz="2025" spc="-37" i="1">
                <a:latin typeface="Times New Roman"/>
                <a:cs typeface="Times New Roman"/>
              </a:rPr>
              <a:t> </a:t>
            </a:r>
            <a:r>
              <a:rPr dirty="0" sz="1150" spc="35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593628" y="2047670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 h="0">
                <a:moveTo>
                  <a:pt x="0" y="0"/>
                </a:moveTo>
                <a:lnTo>
                  <a:pt x="868574" y="0"/>
                </a:lnTo>
              </a:path>
            </a:pathLst>
          </a:custGeom>
          <a:ln w="8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144279" y="2047670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5" h="0">
                <a:moveTo>
                  <a:pt x="0" y="0"/>
                </a:moveTo>
                <a:lnTo>
                  <a:pt x="952946" y="0"/>
                </a:lnTo>
              </a:path>
            </a:pathLst>
          </a:custGeom>
          <a:ln w="8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433051" y="1834128"/>
            <a:ext cx="73596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7695" algn="l"/>
              </a:tabLst>
            </a:pPr>
            <a:r>
              <a:rPr dirty="0" sz="1250" spc="225">
                <a:latin typeface="Times New Roman"/>
                <a:cs typeface="Times New Roman"/>
              </a:rPr>
              <a:t>2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22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5630905" y="1881008"/>
            <a:ext cx="619125" cy="4654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1714"/>
              </a:lnSpc>
              <a:spcBef>
                <a:spcPts val="130"/>
              </a:spcBef>
            </a:pPr>
            <a:r>
              <a:rPr dirty="0" sz="1500" spc="200">
                <a:latin typeface="Symbol"/>
                <a:cs typeface="Symbol"/>
              </a:rPr>
              <a:t></a:t>
            </a:r>
            <a:endParaRPr sz="1500">
              <a:latin typeface="Symbol"/>
              <a:cs typeface="Symbol"/>
            </a:endParaRPr>
          </a:p>
          <a:p>
            <a:pPr algn="r" marR="5080">
              <a:lnSpc>
                <a:spcPts val="1714"/>
              </a:lnSpc>
              <a:tabLst>
                <a:tab pos="487045" algn="l"/>
              </a:tabLst>
            </a:pPr>
            <a:r>
              <a:rPr dirty="0" sz="1250" spc="225">
                <a:latin typeface="Times New Roman"/>
                <a:cs typeface="Times New Roman"/>
              </a:rPr>
              <a:t>2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500" spc="200">
                <a:latin typeface="Symbol"/>
                <a:cs typeface="Symbol"/>
              </a:rPr>
              <a:t>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33589" y="1888719"/>
            <a:ext cx="1087755" cy="45783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5080">
              <a:lnSpc>
                <a:spcPts val="1685"/>
              </a:lnSpc>
              <a:spcBef>
                <a:spcPts val="130"/>
              </a:spcBef>
              <a:tabLst>
                <a:tab pos="303530" algn="l"/>
              </a:tabLst>
            </a:pPr>
            <a:r>
              <a:rPr dirty="0" baseline="1851" sz="2250" spc="300">
                <a:latin typeface="Symbol"/>
                <a:cs typeface="Symbol"/>
              </a:rPr>
              <a:t></a:t>
            </a:r>
            <a:r>
              <a:rPr dirty="0" baseline="1851" sz="2250">
                <a:latin typeface="Times New Roman"/>
                <a:cs typeface="Times New Roman"/>
              </a:rPr>
              <a:t>	</a:t>
            </a:r>
            <a:r>
              <a:rPr dirty="0" sz="1500" spc="360">
                <a:latin typeface="Symbol"/>
                <a:cs typeface="Symbol"/>
              </a:rPr>
              <a:t>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baseline="1851" sz="2250" spc="300">
                <a:latin typeface="Symbol"/>
                <a:cs typeface="Symbol"/>
              </a:rPr>
              <a:t></a:t>
            </a:r>
            <a:endParaRPr baseline="1851" sz="2250">
              <a:latin typeface="Symbol"/>
              <a:cs typeface="Symbol"/>
            </a:endParaRPr>
          </a:p>
          <a:p>
            <a:pPr algn="r" marR="5080">
              <a:lnSpc>
                <a:spcPts val="1685"/>
              </a:lnSpc>
              <a:tabLst>
                <a:tab pos="450215" algn="l"/>
                <a:tab pos="955675" algn="l"/>
              </a:tabLst>
            </a:pPr>
            <a:r>
              <a:rPr dirty="0" sz="1250" spc="225">
                <a:latin typeface="Times New Roman"/>
                <a:cs typeface="Times New Roman"/>
              </a:rPr>
              <a:t>1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500" spc="200">
                <a:latin typeface="Symbol"/>
                <a:cs typeface="Symbol"/>
              </a:rPr>
              <a:t>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200">
                <a:latin typeface="Symbol"/>
                <a:cs typeface="Symbol"/>
              </a:rPr>
              <a:t>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39357" y="2087650"/>
            <a:ext cx="13144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200">
                <a:latin typeface="Symbol"/>
                <a:cs typeface="Symbol"/>
              </a:rPr>
              <a:t>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33917" y="2017720"/>
            <a:ext cx="19177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225">
                <a:latin typeface="Symbol"/>
                <a:cs typeface="Symbol"/>
              </a:rPr>
              <a:t>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61853" y="2017720"/>
            <a:ext cx="19177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225">
                <a:latin typeface="Symbol"/>
                <a:cs typeface="Symbol"/>
              </a:rPr>
              <a:t>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64494" y="1748244"/>
            <a:ext cx="1434465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3703" sz="2250" spc="375">
                <a:latin typeface="Symbol"/>
                <a:cs typeface="Symbol"/>
              </a:rPr>
              <a:t></a:t>
            </a:r>
            <a:r>
              <a:rPr dirty="0" baseline="3703" sz="2250" spc="330">
                <a:latin typeface="Times New Roman"/>
                <a:cs typeface="Times New Roman"/>
              </a:rPr>
              <a:t> </a:t>
            </a:r>
            <a:r>
              <a:rPr dirty="0" sz="1500" spc="409" i="1">
                <a:latin typeface="Times New Roman"/>
                <a:cs typeface="Times New Roman"/>
              </a:rPr>
              <a:t>X</a:t>
            </a:r>
            <a:r>
              <a:rPr dirty="0" sz="1500" spc="-140" i="1">
                <a:latin typeface="Times New Roman"/>
                <a:cs typeface="Times New Roman"/>
              </a:rPr>
              <a:t> </a:t>
            </a:r>
            <a:r>
              <a:rPr dirty="0" baseline="-17777" sz="1875" spc="412">
                <a:latin typeface="Times New Roman"/>
                <a:cs typeface="Times New Roman"/>
              </a:rPr>
              <a:t>2</a:t>
            </a:r>
            <a:r>
              <a:rPr dirty="0" baseline="-17777" sz="1875" spc="412">
                <a:latin typeface="Times New Roman"/>
                <a:cs typeface="Times New Roman"/>
              </a:rPr>
              <a:t> </a:t>
            </a:r>
            <a:r>
              <a:rPr dirty="0" sz="1500" spc="360">
                <a:latin typeface="Symbol"/>
                <a:cs typeface="Symbol"/>
              </a:rPr>
              <a:t>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700" spc="300">
                <a:latin typeface="Symbol"/>
                <a:cs typeface="Symbol"/>
              </a:rPr>
              <a:t></a:t>
            </a:r>
            <a:r>
              <a:rPr dirty="0" baseline="-17777" sz="1875" spc="450">
                <a:latin typeface="Times New Roman"/>
                <a:cs typeface="Times New Roman"/>
              </a:rPr>
              <a:t>2</a:t>
            </a:r>
            <a:r>
              <a:rPr dirty="0" baseline="-17777" sz="1875" spc="322">
                <a:latin typeface="Times New Roman"/>
                <a:cs typeface="Times New Roman"/>
              </a:rPr>
              <a:t> </a:t>
            </a:r>
            <a:r>
              <a:rPr dirty="0" baseline="3703" sz="2250" spc="405">
                <a:latin typeface="Symbol"/>
                <a:cs typeface="Symbol"/>
              </a:rPr>
              <a:t></a:t>
            </a:r>
            <a:r>
              <a:rPr dirty="0" baseline="46666" sz="1875" spc="405">
                <a:latin typeface="Times New Roman"/>
                <a:cs typeface="Times New Roman"/>
              </a:rPr>
              <a:t>2</a:t>
            </a:r>
            <a:endParaRPr baseline="46666" sz="1875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413957" y="1748244"/>
            <a:ext cx="135001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3703" sz="2250" spc="375">
                <a:latin typeface="Symbol"/>
                <a:cs typeface="Symbol"/>
              </a:rPr>
              <a:t></a:t>
            </a:r>
            <a:r>
              <a:rPr dirty="0" baseline="3703" sz="2250" spc="337">
                <a:latin typeface="Times New Roman"/>
                <a:cs typeface="Times New Roman"/>
              </a:rPr>
              <a:t> </a:t>
            </a:r>
            <a:r>
              <a:rPr dirty="0" sz="1500" spc="355" i="1">
                <a:latin typeface="Times New Roman"/>
                <a:cs typeface="Times New Roman"/>
              </a:rPr>
              <a:t>X</a:t>
            </a:r>
            <a:r>
              <a:rPr dirty="0" baseline="-17777" sz="1875" spc="532">
                <a:latin typeface="Times New Roman"/>
                <a:cs typeface="Times New Roman"/>
              </a:rPr>
              <a:t>1</a:t>
            </a:r>
            <a:r>
              <a:rPr dirty="0" baseline="-17777" sz="1875" spc="225">
                <a:latin typeface="Times New Roman"/>
                <a:cs typeface="Times New Roman"/>
              </a:rPr>
              <a:t> </a:t>
            </a:r>
            <a:r>
              <a:rPr dirty="0" sz="1500" spc="360">
                <a:latin typeface="Symbol"/>
                <a:cs typeface="Symbol"/>
              </a:rPr>
              <a:t>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700" spc="200">
                <a:latin typeface="Symbol"/>
                <a:cs typeface="Symbol"/>
              </a:rPr>
              <a:t></a:t>
            </a:r>
            <a:r>
              <a:rPr dirty="0" baseline="-17777" sz="1875" spc="300">
                <a:latin typeface="Times New Roman"/>
                <a:cs typeface="Times New Roman"/>
              </a:rPr>
              <a:t>1</a:t>
            </a:r>
            <a:r>
              <a:rPr dirty="0" baseline="-17777" sz="1875" spc="135">
                <a:latin typeface="Times New Roman"/>
                <a:cs typeface="Times New Roman"/>
              </a:rPr>
              <a:t> </a:t>
            </a:r>
            <a:r>
              <a:rPr dirty="0" baseline="3703" sz="2250" spc="397">
                <a:latin typeface="Symbol"/>
                <a:cs typeface="Symbol"/>
              </a:rPr>
              <a:t></a:t>
            </a:r>
            <a:r>
              <a:rPr dirty="0" baseline="46666" sz="1875" spc="397">
                <a:latin typeface="Times New Roman"/>
                <a:cs typeface="Times New Roman"/>
              </a:rPr>
              <a:t>2</a:t>
            </a:r>
            <a:endParaRPr baseline="46666" sz="1875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217242" y="1888718"/>
            <a:ext cx="1379220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500" spc="275" i="1">
                <a:latin typeface="Times New Roman"/>
                <a:cs typeface="Times New Roman"/>
              </a:rPr>
              <a:t>Z</a:t>
            </a:r>
            <a:r>
              <a:rPr dirty="0" baseline="-17777" sz="1875" spc="412">
                <a:latin typeface="Times New Roman"/>
                <a:cs typeface="Times New Roman"/>
              </a:rPr>
              <a:t>1</a:t>
            </a:r>
            <a:r>
              <a:rPr dirty="0" baseline="-17777" sz="1875" spc="262">
                <a:latin typeface="Times New Roman"/>
                <a:cs typeface="Times New Roman"/>
              </a:rPr>
              <a:t>  </a:t>
            </a:r>
            <a:r>
              <a:rPr dirty="0" sz="1500" spc="360">
                <a:latin typeface="Symbol"/>
                <a:cs typeface="Symbol"/>
              </a:rPr>
              <a:t>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 spc="370" i="1">
                <a:latin typeface="Times New Roman"/>
                <a:cs typeface="Times New Roman"/>
              </a:rPr>
              <a:t>Z</a:t>
            </a:r>
            <a:r>
              <a:rPr dirty="0" baseline="-17777" sz="1875" spc="555">
                <a:latin typeface="Times New Roman"/>
                <a:cs typeface="Times New Roman"/>
              </a:rPr>
              <a:t>2</a:t>
            </a:r>
            <a:r>
              <a:rPr dirty="0" baseline="-17777" sz="1875" spc="187">
                <a:latin typeface="Times New Roman"/>
                <a:cs typeface="Times New Roman"/>
              </a:rPr>
              <a:t>  </a:t>
            </a:r>
            <a:r>
              <a:rPr dirty="0" sz="1500" spc="360">
                <a:latin typeface="Symbol"/>
                <a:cs typeface="Symbol"/>
              </a:rPr>
              <a:t>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baseline="1851" sz="2250" spc="300">
                <a:latin typeface="Symbol"/>
                <a:cs typeface="Symbol"/>
              </a:rPr>
              <a:t></a:t>
            </a:r>
            <a:endParaRPr baseline="1851" sz="225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332805" y="5228845"/>
            <a:ext cx="233426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26769" algn="l"/>
                <a:tab pos="1337310" algn="l"/>
                <a:tab pos="2222500" algn="l"/>
              </a:tabLst>
            </a:pPr>
            <a:r>
              <a:rPr dirty="0" sz="1350" spc="50">
                <a:latin typeface="Times New Roman"/>
                <a:cs typeface="Times New Roman"/>
              </a:rPr>
              <a:t>2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50">
                <a:latin typeface="Times New Roman"/>
                <a:cs typeface="Times New Roman"/>
              </a:rPr>
              <a:t>2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50">
                <a:latin typeface="Times New Roman"/>
                <a:cs typeface="Times New Roman"/>
              </a:rPr>
              <a:t>2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5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69177" y="5187082"/>
            <a:ext cx="2514600" cy="594360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algn="r" marR="81280">
              <a:lnSpc>
                <a:spcPct val="100000"/>
              </a:lnSpc>
              <a:spcBef>
                <a:spcPts val="284"/>
              </a:spcBef>
              <a:tabLst>
                <a:tab pos="448945" algn="l"/>
                <a:tab pos="852169" algn="l"/>
                <a:tab pos="1350010" algn="l"/>
                <a:tab pos="1835150" algn="l"/>
              </a:tabLst>
            </a:pPr>
            <a:r>
              <a:rPr dirty="0" sz="1350" spc="50">
                <a:latin typeface="Times New Roman"/>
                <a:cs typeface="Times New Roman"/>
              </a:rPr>
              <a:t>1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100">
                <a:latin typeface="Times New Roman"/>
                <a:cs typeface="Times New Roman"/>
              </a:rPr>
              <a:t>1</a:t>
            </a:r>
            <a:r>
              <a:rPr dirty="0" sz="1350" spc="5">
                <a:latin typeface="Times New Roman"/>
                <a:cs typeface="Times New Roman"/>
              </a:rPr>
              <a:t> </a:t>
            </a:r>
            <a:r>
              <a:rPr dirty="0" baseline="-18518" sz="2475" spc="37">
                <a:latin typeface="Symbol"/>
                <a:cs typeface="Symbol"/>
              </a:rPr>
              <a:t></a:t>
            </a:r>
            <a:r>
              <a:rPr dirty="0" baseline="-18518" sz="2475">
                <a:latin typeface="Times New Roman"/>
                <a:cs typeface="Times New Roman"/>
              </a:rPr>
              <a:t>	</a:t>
            </a:r>
            <a:r>
              <a:rPr dirty="0" baseline="-20202" sz="2475" spc="172">
                <a:latin typeface="Symbol"/>
                <a:cs typeface="Symbol"/>
              </a:rPr>
              <a:t></a:t>
            </a:r>
            <a:r>
              <a:rPr dirty="0" baseline="-20202" sz="2475" spc="-112">
                <a:latin typeface="Times New Roman"/>
                <a:cs typeface="Times New Roman"/>
              </a:rPr>
              <a:t> </a:t>
            </a:r>
            <a:r>
              <a:rPr dirty="0" baseline="-18518" sz="2475" spc="37">
                <a:latin typeface="Symbol"/>
                <a:cs typeface="Symbol"/>
              </a:rPr>
              <a:t></a:t>
            </a:r>
            <a:r>
              <a:rPr dirty="0" baseline="-18518" sz="2475">
                <a:latin typeface="Times New Roman"/>
                <a:cs typeface="Times New Roman"/>
              </a:rPr>
              <a:t>	</a:t>
            </a:r>
            <a:r>
              <a:rPr dirty="0" sz="1350" spc="50">
                <a:latin typeface="Times New Roman"/>
                <a:cs typeface="Times New Roman"/>
              </a:rPr>
              <a:t>2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100">
                <a:latin typeface="Times New Roman"/>
                <a:cs typeface="Times New Roman"/>
              </a:rPr>
              <a:t>2</a:t>
            </a:r>
            <a:r>
              <a:rPr dirty="0" sz="1350" spc="120">
                <a:latin typeface="Times New Roman"/>
                <a:cs typeface="Times New Roman"/>
              </a:rPr>
              <a:t> </a:t>
            </a:r>
            <a:r>
              <a:rPr dirty="0" baseline="-18518" sz="2475" spc="37">
                <a:latin typeface="Symbol"/>
                <a:cs typeface="Symbol"/>
              </a:rPr>
              <a:t></a:t>
            </a:r>
            <a:endParaRPr baseline="-18518" sz="2475">
              <a:latin typeface="Symbol"/>
              <a:cs typeface="Symbol"/>
            </a:endParaRPr>
          </a:p>
          <a:p>
            <a:pPr algn="r" marR="81280">
              <a:lnSpc>
                <a:spcPct val="100000"/>
              </a:lnSpc>
              <a:spcBef>
                <a:spcPts val="209"/>
              </a:spcBef>
              <a:tabLst>
                <a:tab pos="362585" algn="l"/>
                <a:tab pos="894715" algn="l"/>
                <a:tab pos="1328420" algn="l"/>
                <a:tab pos="1709420" algn="l"/>
                <a:tab pos="2296160" algn="l"/>
              </a:tabLst>
            </a:pPr>
            <a:r>
              <a:rPr dirty="0" sz="1650" spc="25">
                <a:latin typeface="Symbol"/>
                <a:cs typeface="Symbol"/>
              </a:rPr>
              <a:t>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baseline="12698" sz="2625" spc="104">
                <a:latin typeface="Symbol"/>
                <a:cs typeface="Symbol"/>
              </a:rPr>
              <a:t></a:t>
            </a:r>
            <a:r>
              <a:rPr dirty="0" sz="1350" spc="70">
                <a:latin typeface="Times New Roman"/>
                <a:cs typeface="Times New Roman"/>
              </a:rPr>
              <a:t>1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650" spc="25">
                <a:latin typeface="Symbol"/>
                <a:cs typeface="Symbol"/>
              </a:rPr>
              <a:t>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25">
                <a:latin typeface="Symbol"/>
                <a:cs typeface="Symbol"/>
              </a:rPr>
              <a:t>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baseline="12698" sz="2625" spc="89">
                <a:latin typeface="Symbol"/>
                <a:cs typeface="Symbol"/>
              </a:rPr>
              <a:t></a:t>
            </a:r>
            <a:r>
              <a:rPr dirty="0" baseline="12698" sz="2625" spc="-345">
                <a:latin typeface="Times New Roman"/>
                <a:cs typeface="Times New Roman"/>
              </a:rPr>
              <a:t> </a:t>
            </a:r>
            <a:r>
              <a:rPr dirty="0" sz="1350" spc="50">
                <a:latin typeface="Times New Roman"/>
                <a:cs typeface="Times New Roman"/>
              </a:rPr>
              <a:t>2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650" spc="25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869177" y="5144232"/>
            <a:ext cx="2569210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89584" algn="l"/>
                <a:tab pos="1366520" algn="l"/>
                <a:tab pos="1854200" algn="l"/>
                <a:tab pos="2305050" algn="l"/>
              </a:tabLst>
            </a:pPr>
            <a:r>
              <a:rPr dirty="0" baseline="3367" sz="2475" spc="112">
                <a:latin typeface="Symbol"/>
                <a:cs typeface="Symbol"/>
              </a:rPr>
              <a:t></a:t>
            </a:r>
            <a:r>
              <a:rPr dirty="0" baseline="3367" sz="2475" spc="-254">
                <a:latin typeface="Times New Roman"/>
                <a:cs typeface="Times New Roman"/>
              </a:rPr>
              <a:t> </a:t>
            </a:r>
            <a:r>
              <a:rPr dirty="0" u="sng" sz="1650" spc="-1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6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50" spc="114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6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 spc="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u="sng" sz="1750" spc="3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750" spc="-210">
                <a:latin typeface="Times New Roman"/>
                <a:cs typeface="Times New Roman"/>
              </a:rPr>
              <a:t> </a:t>
            </a:r>
            <a:r>
              <a:rPr dirty="0" baseline="3367" sz="2475" spc="127">
                <a:latin typeface="Symbol"/>
                <a:cs typeface="Symbol"/>
              </a:rPr>
              <a:t></a:t>
            </a:r>
            <a:r>
              <a:rPr dirty="0" baseline="45267" sz="2025" spc="127">
                <a:latin typeface="Times New Roman"/>
                <a:cs typeface="Times New Roman"/>
              </a:rPr>
              <a:t>2</a:t>
            </a:r>
            <a:r>
              <a:rPr dirty="0" baseline="45267" sz="2025">
                <a:latin typeface="Times New Roman"/>
                <a:cs typeface="Times New Roman"/>
              </a:rPr>
              <a:t>	</a:t>
            </a:r>
            <a:r>
              <a:rPr dirty="0" baseline="3367" sz="2475" spc="112">
                <a:latin typeface="Symbol"/>
                <a:cs typeface="Symbol"/>
              </a:rPr>
              <a:t></a:t>
            </a:r>
            <a:r>
              <a:rPr dirty="0" baseline="3367" sz="2475" spc="-262">
                <a:latin typeface="Times New Roman"/>
                <a:cs typeface="Times New Roman"/>
              </a:rPr>
              <a:t> </a:t>
            </a:r>
            <a:r>
              <a:rPr dirty="0" u="sng" sz="1650" spc="-1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6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6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50" spc="114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6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750" spc="-175">
                <a:latin typeface="Times New Roman"/>
                <a:cs typeface="Times New Roman"/>
              </a:rPr>
              <a:t> </a:t>
            </a:r>
            <a:r>
              <a:rPr dirty="0" baseline="3367" sz="2475" spc="165">
                <a:latin typeface="Symbol"/>
                <a:cs typeface="Symbol"/>
              </a:rPr>
              <a:t></a:t>
            </a:r>
            <a:r>
              <a:rPr dirty="0" baseline="45267" sz="2025" spc="165">
                <a:latin typeface="Times New Roman"/>
                <a:cs typeface="Times New Roman"/>
              </a:rPr>
              <a:t>2</a:t>
            </a:r>
            <a:endParaRPr baseline="45267" sz="2025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47754" y="5273244"/>
            <a:ext cx="2888615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16230" algn="l"/>
              </a:tabLst>
            </a:pPr>
            <a:r>
              <a:rPr dirty="0" sz="1750" spc="5">
                <a:latin typeface="Symbol"/>
                <a:cs typeface="Symbol"/>
              </a:rPr>
              <a:t>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650" spc="135">
                <a:latin typeface="Times New Roman"/>
                <a:cs typeface="Times New Roman"/>
              </a:rPr>
              <a:t>(</a:t>
            </a:r>
            <a:r>
              <a:rPr dirty="0" sz="1650" spc="135" i="1">
                <a:latin typeface="Times New Roman"/>
                <a:cs typeface="Times New Roman"/>
              </a:rPr>
              <a:t>k</a:t>
            </a:r>
            <a:r>
              <a:rPr dirty="0" sz="1650" spc="135">
                <a:latin typeface="Times New Roman"/>
                <a:cs typeface="Times New Roman"/>
              </a:rPr>
              <a:t>)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 spc="114">
                <a:latin typeface="Symbol"/>
                <a:cs typeface="Symbol"/>
              </a:rPr>
              <a:t></a:t>
            </a:r>
            <a:r>
              <a:rPr dirty="0" sz="1650" spc="65">
                <a:latin typeface="Times New Roman"/>
                <a:cs typeface="Times New Roman"/>
              </a:rPr>
              <a:t> </a:t>
            </a:r>
            <a:r>
              <a:rPr dirty="0" sz="1650" spc="65" i="1">
                <a:latin typeface="Times New Roman"/>
                <a:cs typeface="Times New Roman"/>
              </a:rPr>
              <a:t>Z</a:t>
            </a:r>
            <a:r>
              <a:rPr dirty="0" baseline="-16460" sz="2025" spc="97">
                <a:latin typeface="Times New Roman"/>
                <a:cs typeface="Times New Roman"/>
              </a:rPr>
              <a:t>1</a:t>
            </a:r>
            <a:r>
              <a:rPr dirty="0" baseline="-16460" sz="2025" spc="120">
                <a:latin typeface="Times New Roman"/>
                <a:cs typeface="Times New Roman"/>
              </a:rPr>
              <a:t>  </a:t>
            </a:r>
            <a:r>
              <a:rPr dirty="0" sz="1650" spc="114">
                <a:latin typeface="Symbol"/>
                <a:cs typeface="Symbol"/>
              </a:rPr>
              <a:t></a:t>
            </a:r>
            <a:r>
              <a:rPr dirty="0" sz="1650" spc="20">
                <a:latin typeface="Times New Roman"/>
                <a:cs typeface="Times New Roman"/>
              </a:rPr>
              <a:t> </a:t>
            </a:r>
            <a:r>
              <a:rPr dirty="0" sz="1650" spc="150" i="1">
                <a:latin typeface="Times New Roman"/>
                <a:cs typeface="Times New Roman"/>
              </a:rPr>
              <a:t>Z</a:t>
            </a:r>
            <a:r>
              <a:rPr dirty="0" baseline="-16460" sz="2025" spc="225">
                <a:latin typeface="Times New Roman"/>
                <a:cs typeface="Times New Roman"/>
              </a:rPr>
              <a:t>2</a:t>
            </a:r>
            <a:r>
              <a:rPr dirty="0" baseline="-16460" sz="2025" spc="494">
                <a:latin typeface="Times New Roman"/>
                <a:cs typeface="Times New Roman"/>
              </a:rPr>
              <a:t> </a:t>
            </a:r>
            <a:r>
              <a:rPr dirty="0" sz="1650" spc="114">
                <a:latin typeface="Symbol"/>
                <a:cs typeface="Symbol"/>
              </a:rPr>
              <a:t></a:t>
            </a:r>
            <a:r>
              <a:rPr dirty="0" sz="1650" spc="-130">
                <a:latin typeface="Times New Roman"/>
                <a:cs typeface="Times New Roman"/>
              </a:rPr>
              <a:t> </a:t>
            </a:r>
            <a:r>
              <a:rPr dirty="0" sz="1650" spc="65">
                <a:latin typeface="Times New Roman"/>
                <a:cs typeface="Times New Roman"/>
              </a:rPr>
              <a:t>...</a:t>
            </a:r>
            <a:r>
              <a:rPr dirty="0" sz="1650" spc="-215">
                <a:latin typeface="Times New Roman"/>
                <a:cs typeface="Times New Roman"/>
              </a:rPr>
              <a:t> </a:t>
            </a:r>
            <a:r>
              <a:rPr dirty="0" sz="1650" spc="114">
                <a:latin typeface="Symbol"/>
                <a:cs typeface="Symbol"/>
              </a:rPr>
              <a:t></a:t>
            </a:r>
            <a:r>
              <a:rPr dirty="0" sz="1650" spc="10">
                <a:latin typeface="Times New Roman"/>
                <a:cs typeface="Times New Roman"/>
              </a:rPr>
              <a:t> </a:t>
            </a:r>
            <a:r>
              <a:rPr dirty="0" sz="1650" spc="145" i="1">
                <a:latin typeface="Times New Roman"/>
                <a:cs typeface="Times New Roman"/>
              </a:rPr>
              <a:t>Z</a:t>
            </a:r>
            <a:r>
              <a:rPr dirty="0" baseline="-16460" sz="2025" spc="217" i="1">
                <a:latin typeface="Times New Roman"/>
                <a:cs typeface="Times New Roman"/>
              </a:rPr>
              <a:t>k</a:t>
            </a:r>
            <a:r>
              <a:rPr dirty="0" baseline="-16460" sz="2025" spc="120" i="1">
                <a:latin typeface="Times New Roman"/>
                <a:cs typeface="Times New Roman"/>
              </a:rPr>
              <a:t>  </a:t>
            </a:r>
            <a:r>
              <a:rPr dirty="0" sz="1650" spc="114">
                <a:latin typeface="Symbol"/>
                <a:cs typeface="Symbol"/>
              </a:rPr>
              <a:t>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baseline="1683" sz="2475" spc="37">
                <a:latin typeface="Symbol"/>
                <a:cs typeface="Symbol"/>
              </a:rPr>
              <a:t></a:t>
            </a:r>
            <a:endParaRPr baseline="1683" sz="2475">
              <a:latin typeface="Symbol"/>
              <a:cs typeface="Symbo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451739" y="5287588"/>
            <a:ext cx="66421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114">
                <a:latin typeface="Symbol"/>
                <a:cs typeface="Symbol"/>
              </a:rPr>
              <a:t></a:t>
            </a:r>
            <a:r>
              <a:rPr dirty="0" sz="1650" spc="-130">
                <a:latin typeface="Times New Roman"/>
                <a:cs typeface="Times New Roman"/>
              </a:rPr>
              <a:t> </a:t>
            </a:r>
            <a:r>
              <a:rPr dirty="0" sz="1650" spc="65">
                <a:latin typeface="Times New Roman"/>
                <a:cs typeface="Times New Roman"/>
              </a:rPr>
              <a:t>...</a:t>
            </a:r>
            <a:r>
              <a:rPr dirty="0" sz="1650" spc="-220">
                <a:latin typeface="Times New Roman"/>
                <a:cs typeface="Times New Roman"/>
              </a:rPr>
              <a:t> </a:t>
            </a:r>
            <a:r>
              <a:rPr dirty="0" sz="1650" spc="114">
                <a:latin typeface="Symbol"/>
                <a:cs typeface="Symbol"/>
              </a:rPr>
              <a:t></a:t>
            </a:r>
            <a:r>
              <a:rPr dirty="0" sz="1650" spc="-70">
                <a:latin typeface="Times New Roman"/>
                <a:cs typeface="Times New Roman"/>
              </a:rPr>
              <a:t> </a:t>
            </a:r>
            <a:r>
              <a:rPr dirty="0" baseline="3367" sz="2475" spc="37">
                <a:latin typeface="Symbol"/>
                <a:cs typeface="Symbol"/>
              </a:rPr>
              <a:t></a:t>
            </a:r>
            <a:endParaRPr baseline="3367" sz="2475">
              <a:latin typeface="Symbol"/>
              <a:cs typeface="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973938" y="5184753"/>
            <a:ext cx="1172845" cy="59880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300"/>
              </a:spcBef>
              <a:tabLst>
                <a:tab pos="854710" algn="l"/>
              </a:tabLst>
            </a:pPr>
            <a:r>
              <a:rPr dirty="0" sz="1350" spc="30" i="1">
                <a:latin typeface="Times New Roman"/>
                <a:cs typeface="Times New Roman"/>
              </a:rPr>
              <a:t>k</a:t>
            </a:r>
            <a:r>
              <a:rPr dirty="0" sz="1350" i="1">
                <a:latin typeface="Times New Roman"/>
                <a:cs typeface="Times New Roman"/>
              </a:rPr>
              <a:t>	</a:t>
            </a:r>
            <a:r>
              <a:rPr dirty="0" sz="1350" spc="80" i="1">
                <a:latin typeface="Times New Roman"/>
                <a:cs typeface="Times New Roman"/>
              </a:rPr>
              <a:t>k</a:t>
            </a:r>
            <a:r>
              <a:rPr dirty="0" sz="1350" spc="254" i="1">
                <a:latin typeface="Times New Roman"/>
                <a:cs typeface="Times New Roman"/>
              </a:rPr>
              <a:t> </a:t>
            </a:r>
            <a:r>
              <a:rPr dirty="0" baseline="-16835" sz="2475" spc="37">
                <a:latin typeface="Symbol"/>
                <a:cs typeface="Symbol"/>
              </a:rPr>
              <a:t></a:t>
            </a:r>
            <a:endParaRPr baseline="-16835" sz="2475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  <a:tabLst>
                <a:tab pos="421640" algn="l"/>
                <a:tab pos="1017905" algn="l"/>
              </a:tabLst>
            </a:pPr>
            <a:r>
              <a:rPr dirty="0" sz="1650" spc="25">
                <a:latin typeface="Symbol"/>
                <a:cs typeface="Symbol"/>
              </a:rPr>
              <a:t>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baseline="14285" sz="2625" spc="225">
                <a:latin typeface="Symbol"/>
                <a:cs typeface="Symbol"/>
              </a:rPr>
              <a:t></a:t>
            </a:r>
            <a:r>
              <a:rPr dirty="0" baseline="2057" sz="2025" spc="225" i="1">
                <a:latin typeface="Times New Roman"/>
                <a:cs typeface="Times New Roman"/>
              </a:rPr>
              <a:t>k</a:t>
            </a:r>
            <a:r>
              <a:rPr dirty="0" baseline="2057" sz="2025" i="1">
                <a:latin typeface="Times New Roman"/>
                <a:cs typeface="Times New Roman"/>
              </a:rPr>
              <a:t>	</a:t>
            </a:r>
            <a:r>
              <a:rPr dirty="0" sz="1650" spc="25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973938" y="5144232"/>
            <a:ext cx="1252855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31495" algn="l"/>
                <a:tab pos="988060" algn="l"/>
              </a:tabLst>
            </a:pPr>
            <a:r>
              <a:rPr dirty="0" baseline="3367" sz="2475" spc="112">
                <a:latin typeface="Symbol"/>
                <a:cs typeface="Symbol"/>
              </a:rPr>
              <a:t></a:t>
            </a:r>
            <a:r>
              <a:rPr dirty="0" baseline="3367" sz="2475" spc="-254">
                <a:latin typeface="Times New Roman"/>
                <a:cs typeface="Times New Roman"/>
              </a:rPr>
              <a:t> </a:t>
            </a:r>
            <a:r>
              <a:rPr dirty="0" u="sng" sz="1650" spc="-1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7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6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650" spc="114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65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u="sng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750" spc="-175">
                <a:latin typeface="Times New Roman"/>
                <a:cs typeface="Times New Roman"/>
              </a:rPr>
              <a:t> </a:t>
            </a:r>
            <a:r>
              <a:rPr dirty="0" baseline="3367" sz="2475" spc="165">
                <a:latin typeface="Symbol"/>
                <a:cs typeface="Symbol"/>
              </a:rPr>
              <a:t></a:t>
            </a:r>
            <a:r>
              <a:rPr dirty="0" baseline="47325" sz="2025" spc="165">
                <a:latin typeface="Times New Roman"/>
                <a:cs typeface="Times New Roman"/>
              </a:rPr>
              <a:t>2</a:t>
            </a:r>
            <a:endParaRPr baseline="47325" sz="20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540" y="844321"/>
            <a:ext cx="635254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density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of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500" spc="-95">
                <a:latin typeface="Symbol"/>
                <a:cs typeface="Symbol"/>
              </a:rPr>
              <a:t></a:t>
            </a:r>
            <a:r>
              <a:rPr dirty="0" baseline="24305" sz="2400" spc="-142">
                <a:latin typeface="Trebuchet MS"/>
                <a:cs typeface="Trebuchet MS"/>
              </a:rPr>
              <a:t>2</a:t>
            </a:r>
            <a:r>
              <a:rPr dirty="0" sz="2400" spc="-95">
                <a:latin typeface="Trebuchet MS"/>
                <a:cs typeface="Trebuchet MS"/>
              </a:rPr>
              <a:t>(</a:t>
            </a:r>
            <a:r>
              <a:rPr dirty="0" sz="2400" spc="-95" i="1">
                <a:latin typeface="Trebuchet MS"/>
                <a:cs typeface="Trebuchet MS"/>
              </a:rPr>
              <a:t>k</a:t>
            </a:r>
            <a:r>
              <a:rPr dirty="0" sz="2400" spc="-95">
                <a:latin typeface="Trebuchet MS"/>
                <a:cs typeface="Trebuchet MS"/>
              </a:rPr>
              <a:t>)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892576"/>
            <a:ext cx="1458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157" sz="3600" spc="-179">
                <a:latin typeface="Trebuchet MS"/>
                <a:cs typeface="Trebuchet MS"/>
              </a:rPr>
              <a:t>where</a:t>
            </a:r>
            <a:r>
              <a:rPr dirty="0" baseline="1157" sz="3600" spc="-217">
                <a:latin typeface="Trebuchet MS"/>
                <a:cs typeface="Trebuchet MS"/>
              </a:rPr>
              <a:t> </a:t>
            </a:r>
            <a:r>
              <a:rPr dirty="0" sz="2050" spc="-200">
                <a:latin typeface="Symbol"/>
                <a:cs typeface="Symbol"/>
              </a:rPr>
              <a:t></a:t>
            </a:r>
            <a:r>
              <a:rPr dirty="0" sz="2050" spc="-200">
                <a:latin typeface="Times New Roman"/>
                <a:cs typeface="Times New Roman"/>
              </a:rPr>
              <a:t>(</a:t>
            </a:r>
            <a:r>
              <a:rPr dirty="0" sz="2050" spc="-200" i="1">
                <a:latin typeface="Times New Roman"/>
                <a:cs typeface="Times New Roman"/>
              </a:rPr>
              <a:t>k</a:t>
            </a:r>
            <a:r>
              <a:rPr dirty="0" sz="2050" spc="-195" i="1">
                <a:latin typeface="Times New Roman"/>
                <a:cs typeface="Times New Roman"/>
              </a:rPr>
              <a:t> </a:t>
            </a:r>
            <a:r>
              <a:rPr dirty="0" sz="2050" spc="-140">
                <a:latin typeface="Times New Roman"/>
                <a:cs typeface="Times New Roman"/>
              </a:rPr>
              <a:t>/</a:t>
            </a:r>
            <a:r>
              <a:rPr dirty="0" sz="2050" spc="-270">
                <a:latin typeface="Times New Roman"/>
                <a:cs typeface="Times New Roman"/>
              </a:rPr>
              <a:t> </a:t>
            </a:r>
            <a:r>
              <a:rPr dirty="0" sz="2050" spc="-135">
                <a:latin typeface="Times New Roman"/>
                <a:cs typeface="Times New Roman"/>
              </a:rPr>
              <a:t>2)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15642" y="2883789"/>
            <a:ext cx="36245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Gamma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233303" y="2194123"/>
            <a:ext cx="1811655" cy="291465"/>
            <a:chOff x="3233303" y="2194123"/>
            <a:chExt cx="1811655" cy="291465"/>
          </a:xfrm>
        </p:grpSpPr>
        <p:sp>
          <p:nvSpPr>
            <p:cNvPr id="6" name="object 6" descr=""/>
            <p:cNvSpPr/>
            <p:nvPr/>
          </p:nvSpPr>
          <p:spPr>
            <a:xfrm>
              <a:off x="3631050" y="2231634"/>
              <a:ext cx="105410" cy="250190"/>
            </a:xfrm>
            <a:custGeom>
              <a:avLst/>
              <a:gdLst/>
              <a:ahLst/>
              <a:cxnLst/>
              <a:rect l="l" t="t" r="r" b="b"/>
              <a:pathLst>
                <a:path w="105410" h="250189">
                  <a:moveTo>
                    <a:pt x="104941" y="0"/>
                  </a:moveTo>
                  <a:lnTo>
                    <a:pt x="0" y="249611"/>
                  </a:lnTo>
                </a:path>
              </a:pathLst>
            </a:custGeom>
            <a:ln w="75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233303" y="2200348"/>
              <a:ext cx="1811655" cy="0"/>
            </a:xfrm>
            <a:custGeom>
              <a:avLst/>
              <a:gdLst/>
              <a:ahLst/>
              <a:cxnLst/>
              <a:rect l="l" t="t" r="r" b="b"/>
              <a:pathLst>
                <a:path w="1811654" h="0">
                  <a:moveTo>
                    <a:pt x="0" y="0"/>
                  </a:moveTo>
                  <a:lnTo>
                    <a:pt x="1811090" y="0"/>
                  </a:lnTo>
                </a:path>
              </a:pathLst>
            </a:custGeom>
            <a:ln w="124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544072" y="2327815"/>
            <a:ext cx="126364" cy="300355"/>
          </a:xfrm>
          <a:custGeom>
            <a:avLst/>
            <a:gdLst/>
            <a:ahLst/>
            <a:cxnLst/>
            <a:rect l="l" t="t" r="r" b="b"/>
            <a:pathLst>
              <a:path w="126364" h="300355">
                <a:moveTo>
                  <a:pt x="126271" y="0"/>
                </a:moveTo>
                <a:lnTo>
                  <a:pt x="0" y="299783"/>
                </a:lnTo>
              </a:path>
            </a:pathLst>
          </a:custGeom>
          <a:ln w="7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263485" y="1935678"/>
            <a:ext cx="19304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29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5084417" y="1885872"/>
            <a:ext cx="469265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14184" sz="3525" spc="540" i="1">
                <a:latin typeface="Times New Roman"/>
                <a:cs typeface="Times New Roman"/>
              </a:rPr>
              <a:t>x</a:t>
            </a:r>
            <a:r>
              <a:rPr dirty="0" baseline="-14184" sz="3525" spc="-322" i="1">
                <a:latin typeface="Times New Roman"/>
                <a:cs typeface="Times New Roman"/>
              </a:rPr>
              <a:t> </a:t>
            </a:r>
            <a:r>
              <a:rPr dirty="0" sz="1950" spc="29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70623" y="1586318"/>
            <a:ext cx="121729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777875" algn="l"/>
              </a:tabLst>
            </a:pPr>
            <a:r>
              <a:rPr dirty="0" u="sng" sz="1950" spc="-3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50" spc="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sz="1950" spc="15" i="1">
                <a:latin typeface="Times New Roman"/>
                <a:cs typeface="Times New Roman"/>
              </a:rPr>
              <a:t> </a:t>
            </a:r>
            <a:r>
              <a:rPr dirty="0" baseline="-34188" sz="2925" spc="359">
                <a:latin typeface="Symbol"/>
                <a:cs typeface="Symbol"/>
              </a:rPr>
              <a:t></a:t>
            </a:r>
            <a:r>
              <a:rPr dirty="0" baseline="-34188" sz="2925" spc="359">
                <a:latin typeface="Times New Roman"/>
                <a:cs typeface="Times New Roman"/>
              </a:rPr>
              <a:t>1</a:t>
            </a:r>
            <a:r>
              <a:rPr dirty="0" baseline="-34188" sz="2925">
                <a:latin typeface="Times New Roman"/>
                <a:cs typeface="Times New Roman"/>
              </a:rPr>
              <a:t>	</a:t>
            </a:r>
            <a:r>
              <a:rPr dirty="0" baseline="-34188" sz="2925" spc="757">
                <a:latin typeface="Symbol"/>
                <a:cs typeface="Symbol"/>
              </a:rPr>
              <a:t></a:t>
            </a:r>
            <a:r>
              <a:rPr dirty="0" u="sng" sz="1950" spc="-2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950" spc="2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52605" y="2158757"/>
            <a:ext cx="48831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7340" algn="l"/>
              </a:tabLst>
            </a:pPr>
            <a:r>
              <a:rPr dirty="0" sz="1950" spc="250" i="1">
                <a:latin typeface="Times New Roman"/>
                <a:cs typeface="Times New Roman"/>
              </a:rPr>
              <a:t>k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 spc="28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47455" y="2243489"/>
            <a:ext cx="179451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1200" algn="l"/>
                <a:tab pos="1451610" algn="l"/>
              </a:tabLst>
            </a:pPr>
            <a:r>
              <a:rPr dirty="0" sz="2350" spc="345">
                <a:latin typeface="Times New Roman"/>
                <a:cs typeface="Times New Roman"/>
              </a:rPr>
              <a:t>2</a:t>
            </a:r>
            <a:r>
              <a:rPr dirty="0" sz="2350">
                <a:latin typeface="Times New Roman"/>
                <a:cs typeface="Times New Roman"/>
              </a:rPr>
              <a:t>	</a:t>
            </a:r>
            <a:r>
              <a:rPr dirty="0" sz="2350" spc="370">
                <a:latin typeface="Symbol"/>
                <a:cs typeface="Symbol"/>
              </a:rPr>
              <a:t></a:t>
            </a:r>
            <a:r>
              <a:rPr dirty="0" sz="2350" spc="370">
                <a:latin typeface="Times New Roman"/>
                <a:cs typeface="Times New Roman"/>
              </a:rPr>
              <a:t>(</a:t>
            </a:r>
            <a:r>
              <a:rPr dirty="0" sz="2350" spc="370" i="1">
                <a:latin typeface="Times New Roman"/>
                <a:cs typeface="Times New Roman"/>
              </a:rPr>
              <a:t>k</a:t>
            </a:r>
            <a:r>
              <a:rPr dirty="0" sz="2350" i="1">
                <a:latin typeface="Times New Roman"/>
                <a:cs typeface="Times New Roman"/>
              </a:rPr>
              <a:t>	</a:t>
            </a:r>
            <a:r>
              <a:rPr dirty="0" sz="2350" spc="270">
                <a:latin typeface="Times New Roman"/>
                <a:cs typeface="Times New Roman"/>
              </a:rPr>
              <a:t>2)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27106" y="1775518"/>
            <a:ext cx="226060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345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130820" y="1961408"/>
            <a:ext cx="1017269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220" i="1">
                <a:latin typeface="Times New Roman"/>
                <a:cs typeface="Times New Roman"/>
              </a:rPr>
              <a:t>f</a:t>
            </a:r>
            <a:r>
              <a:rPr dirty="0" sz="2350" spc="130" i="1">
                <a:latin typeface="Times New Roman"/>
                <a:cs typeface="Times New Roman"/>
              </a:rPr>
              <a:t> </a:t>
            </a:r>
            <a:r>
              <a:rPr dirty="0" sz="2350" spc="375">
                <a:latin typeface="Times New Roman"/>
                <a:cs typeface="Times New Roman"/>
              </a:rPr>
              <a:t>(</a:t>
            </a:r>
            <a:r>
              <a:rPr dirty="0" sz="2350" spc="375" i="1">
                <a:latin typeface="Times New Roman"/>
                <a:cs typeface="Times New Roman"/>
              </a:rPr>
              <a:t>x</a:t>
            </a:r>
            <a:r>
              <a:rPr dirty="0" sz="2350" spc="375">
                <a:latin typeface="Times New Roman"/>
                <a:cs typeface="Times New Roman"/>
              </a:rPr>
              <a:t>)</a:t>
            </a:r>
            <a:r>
              <a:rPr dirty="0" sz="2350" spc="135">
                <a:latin typeface="Times New Roman"/>
                <a:cs typeface="Times New Roman"/>
              </a:rPr>
              <a:t> </a:t>
            </a:r>
            <a:r>
              <a:rPr dirty="0" sz="2350" spc="385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848386" y="1961409"/>
            <a:ext cx="203835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310" i="1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60695" y="3560181"/>
            <a:ext cx="2933700" cy="1233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732155">
              <a:lnSpc>
                <a:spcPts val="1505"/>
              </a:lnSpc>
              <a:spcBef>
                <a:spcPts val="95"/>
              </a:spcBef>
            </a:pPr>
            <a:r>
              <a:rPr dirty="0" sz="1900" spc="515">
                <a:latin typeface="Symbol"/>
                <a:cs typeface="Symbol"/>
              </a:rPr>
              <a:t></a:t>
            </a:r>
            <a:endParaRPr sz="1900">
              <a:latin typeface="Symbol"/>
              <a:cs typeface="Symbol"/>
            </a:endParaRPr>
          </a:p>
          <a:p>
            <a:pPr marL="38100">
              <a:lnSpc>
                <a:spcPts val="5105"/>
              </a:lnSpc>
            </a:pPr>
            <a:r>
              <a:rPr dirty="0" sz="3250" spc="685">
                <a:latin typeface="Symbol"/>
                <a:cs typeface="Symbol"/>
              </a:rPr>
              <a:t></a:t>
            </a:r>
            <a:r>
              <a:rPr dirty="0" sz="3250" spc="685">
                <a:latin typeface="Times New Roman"/>
                <a:cs typeface="Times New Roman"/>
              </a:rPr>
              <a:t>(</a:t>
            </a:r>
            <a:r>
              <a:rPr dirty="0" sz="3250" spc="685" i="1">
                <a:latin typeface="Times New Roman"/>
                <a:cs typeface="Times New Roman"/>
              </a:rPr>
              <a:t>k</a:t>
            </a:r>
            <a:r>
              <a:rPr dirty="0" sz="3250" spc="-459" i="1">
                <a:latin typeface="Times New Roman"/>
                <a:cs typeface="Times New Roman"/>
              </a:rPr>
              <a:t> </a:t>
            </a:r>
            <a:r>
              <a:rPr dirty="0" sz="3250" spc="465">
                <a:latin typeface="Times New Roman"/>
                <a:cs typeface="Times New Roman"/>
              </a:rPr>
              <a:t>)</a:t>
            </a:r>
            <a:r>
              <a:rPr dirty="0" sz="3250" spc="229">
                <a:latin typeface="Times New Roman"/>
                <a:cs typeface="Times New Roman"/>
              </a:rPr>
              <a:t> </a:t>
            </a:r>
            <a:r>
              <a:rPr dirty="0" sz="3250" spc="765">
                <a:latin typeface="Symbol"/>
                <a:cs typeface="Symbol"/>
              </a:rPr>
              <a:t></a:t>
            </a:r>
            <a:r>
              <a:rPr dirty="0" sz="3250" spc="295">
                <a:latin typeface="Times New Roman"/>
                <a:cs typeface="Times New Roman"/>
              </a:rPr>
              <a:t> </a:t>
            </a:r>
            <a:r>
              <a:rPr dirty="0" baseline="-13038" sz="7350" spc="862">
                <a:latin typeface="Symbol"/>
                <a:cs typeface="Symbol"/>
              </a:rPr>
              <a:t></a:t>
            </a:r>
            <a:r>
              <a:rPr dirty="0" baseline="-13038" sz="7350" spc="-577">
                <a:latin typeface="Times New Roman"/>
                <a:cs typeface="Times New Roman"/>
              </a:rPr>
              <a:t> </a:t>
            </a:r>
            <a:r>
              <a:rPr dirty="0" sz="3250" spc="580" i="1">
                <a:latin typeface="Times New Roman"/>
                <a:cs typeface="Times New Roman"/>
              </a:rPr>
              <a:t>x</a:t>
            </a:r>
            <a:r>
              <a:rPr dirty="0" baseline="42397" sz="2850" spc="869" i="1">
                <a:latin typeface="Times New Roman"/>
                <a:cs typeface="Times New Roman"/>
              </a:rPr>
              <a:t>k</a:t>
            </a:r>
            <a:r>
              <a:rPr dirty="0" baseline="42397" sz="2850" spc="-172" i="1">
                <a:latin typeface="Times New Roman"/>
                <a:cs typeface="Times New Roman"/>
              </a:rPr>
              <a:t> </a:t>
            </a:r>
            <a:r>
              <a:rPr dirty="0" baseline="42397" sz="2850" spc="502">
                <a:latin typeface="Symbol"/>
                <a:cs typeface="Symbol"/>
              </a:rPr>
              <a:t></a:t>
            </a:r>
            <a:r>
              <a:rPr dirty="0" baseline="42397" sz="2850" spc="502">
                <a:latin typeface="Times New Roman"/>
                <a:cs typeface="Times New Roman"/>
              </a:rPr>
              <a:t>1</a:t>
            </a:r>
            <a:endParaRPr baseline="42397" sz="2850">
              <a:latin typeface="Times New Roman"/>
              <a:cs typeface="Times New Roman"/>
            </a:endParaRPr>
          </a:p>
          <a:p>
            <a:pPr algn="ctr" marL="737870">
              <a:lnSpc>
                <a:spcPct val="100000"/>
              </a:lnSpc>
              <a:spcBef>
                <a:spcPts val="625"/>
              </a:spcBef>
            </a:pPr>
            <a:r>
              <a:rPr dirty="0" sz="1900" spc="34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22748" y="3857880"/>
            <a:ext cx="1330960" cy="525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3250" spc="590" i="1">
                <a:latin typeface="Times New Roman"/>
                <a:cs typeface="Times New Roman"/>
              </a:rPr>
              <a:t>e</a:t>
            </a:r>
            <a:r>
              <a:rPr dirty="0" baseline="42397" sz="2850" spc="885">
                <a:latin typeface="Symbol"/>
                <a:cs typeface="Symbol"/>
              </a:rPr>
              <a:t></a:t>
            </a:r>
            <a:r>
              <a:rPr dirty="0" baseline="42397" sz="2850" spc="-225">
                <a:latin typeface="Times New Roman"/>
                <a:cs typeface="Times New Roman"/>
              </a:rPr>
              <a:t> </a:t>
            </a:r>
            <a:r>
              <a:rPr dirty="0" baseline="42397" sz="2850" spc="937" i="1">
                <a:latin typeface="Times New Roman"/>
                <a:cs typeface="Times New Roman"/>
              </a:rPr>
              <a:t>x</a:t>
            </a:r>
            <a:r>
              <a:rPr dirty="0" sz="3250" spc="625" i="1">
                <a:latin typeface="Times New Roman"/>
                <a:cs typeface="Times New Roman"/>
              </a:rPr>
              <a:t>dx</a:t>
            </a:r>
            <a:endParaRPr sz="3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630682"/>
            <a:ext cx="67303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cumulative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chi-</a:t>
            </a:r>
            <a:r>
              <a:rPr dirty="0" sz="2400" spc="-90">
                <a:latin typeface="Trebuchet MS"/>
                <a:cs typeface="Trebuchet MS"/>
              </a:rPr>
              <a:t>square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with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k</a:t>
            </a:r>
            <a:r>
              <a:rPr dirty="0" sz="2400" spc="-55" i="1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degrees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freedom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2899028"/>
            <a:ext cx="1245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10">
                <a:latin typeface="Trebuchet MS"/>
                <a:cs typeface="Trebuchet MS"/>
              </a:rPr>
              <a:t>Where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84477" y="2899028"/>
            <a:ext cx="5647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lower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incomplete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Gamma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function.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It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8839" y="3264789"/>
            <a:ext cx="10172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609856" y="1922894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0853" y="0"/>
                </a:lnTo>
              </a:path>
            </a:pathLst>
          </a:custGeom>
          <a:ln w="4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342774" y="1922894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617" y="0"/>
                </a:lnTo>
              </a:path>
            </a:pathLst>
          </a:custGeom>
          <a:ln w="4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016559" y="2454670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0853" y="0"/>
                </a:lnTo>
              </a:path>
            </a:pathLst>
          </a:custGeom>
          <a:ln w="49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866701" y="2188782"/>
            <a:ext cx="2230120" cy="0"/>
          </a:xfrm>
          <a:custGeom>
            <a:avLst/>
            <a:gdLst/>
            <a:ahLst/>
            <a:cxnLst/>
            <a:rect l="l" t="t" r="r" b="b"/>
            <a:pathLst>
              <a:path w="2230120" h="0">
                <a:moveTo>
                  <a:pt x="0" y="0"/>
                </a:moveTo>
                <a:lnTo>
                  <a:pt x="2229524" y="0"/>
                </a:lnTo>
              </a:path>
            </a:pathLst>
          </a:custGeom>
          <a:ln w="93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84347" y="1761898"/>
            <a:ext cx="1879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835">
                <a:latin typeface="Times New Roman"/>
                <a:cs typeface="Times New Roman"/>
              </a:rPr>
              <a:t>,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4646874" y="1912813"/>
            <a:ext cx="3498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72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49230" y="2027786"/>
            <a:ext cx="176974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00810" algn="l"/>
              </a:tabLst>
            </a:pPr>
            <a:r>
              <a:rPr dirty="0" sz="1550" spc="2165" i="1">
                <a:latin typeface="Times New Roman"/>
                <a:cs typeface="Times New Roman"/>
              </a:rPr>
              <a:t>F</a:t>
            </a:r>
            <a:r>
              <a:rPr dirty="0" sz="1550" spc="135" i="1">
                <a:latin typeface="Times New Roman"/>
                <a:cs typeface="Times New Roman"/>
              </a:rPr>
              <a:t> </a:t>
            </a:r>
            <a:r>
              <a:rPr dirty="0" sz="1550" spc="1180">
                <a:latin typeface="Times New Roman"/>
                <a:cs typeface="Times New Roman"/>
              </a:rPr>
              <a:t>(</a:t>
            </a:r>
            <a:r>
              <a:rPr dirty="0" sz="1550" spc="-40">
                <a:latin typeface="Times New Roman"/>
                <a:cs typeface="Times New Roman"/>
              </a:rPr>
              <a:t> </a:t>
            </a:r>
            <a:r>
              <a:rPr dirty="0" sz="1550" spc="1390" i="1">
                <a:latin typeface="Times New Roman"/>
                <a:cs typeface="Times New Roman"/>
              </a:rPr>
              <a:t>x</a:t>
            </a:r>
            <a:r>
              <a:rPr dirty="0" sz="1550" spc="1390">
                <a:latin typeface="Times New Roman"/>
                <a:cs typeface="Times New Roman"/>
              </a:rPr>
              <a:t>)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1895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044803" y="2172497"/>
            <a:ext cx="31305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520" i="1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36638" y="1640702"/>
            <a:ext cx="144907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4700" algn="l"/>
              </a:tabLst>
            </a:pPr>
            <a:r>
              <a:rPr dirty="0" sz="1550" spc="1520" i="1">
                <a:latin typeface="Times New Roman"/>
                <a:cs typeface="Times New Roman"/>
              </a:rPr>
              <a:t>k</a:t>
            </a:r>
            <a:r>
              <a:rPr dirty="0" sz="1550" i="1">
                <a:latin typeface="Times New Roman"/>
                <a:cs typeface="Times New Roman"/>
              </a:rPr>
              <a:t>	</a:t>
            </a:r>
            <a:r>
              <a:rPr dirty="0" sz="1550" spc="1570" i="1">
                <a:latin typeface="Times New Roman"/>
                <a:cs typeface="Times New Roman"/>
              </a:rPr>
              <a:t>x</a:t>
            </a:r>
            <a:r>
              <a:rPr dirty="0" sz="1550" spc="590" i="1">
                <a:latin typeface="Times New Roman"/>
                <a:cs typeface="Times New Roman"/>
              </a:rPr>
              <a:t> </a:t>
            </a:r>
            <a:r>
              <a:rPr dirty="0" baseline="-3584" sz="2325" spc="1957">
                <a:latin typeface="Symbol"/>
                <a:cs typeface="Symbol"/>
              </a:rPr>
              <a:t></a:t>
            </a:r>
            <a:endParaRPr baseline="-3584" sz="2325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78320" y="1655803"/>
            <a:ext cx="67183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0465" sz="2325" spc="2182">
                <a:latin typeface="Symbol"/>
                <a:cs typeface="Symbol"/>
              </a:rPr>
              <a:t></a:t>
            </a:r>
            <a:r>
              <a:rPr dirty="0" baseline="-30465" sz="2325" spc="359">
                <a:latin typeface="Times New Roman"/>
                <a:cs typeface="Times New Roman"/>
              </a:rPr>
              <a:t> </a:t>
            </a:r>
            <a:r>
              <a:rPr dirty="0" sz="1550" spc="1305">
                <a:latin typeface="Symbol"/>
                <a:cs typeface="Symbol"/>
              </a:rPr>
              <a:t>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50468" y="1811603"/>
            <a:ext cx="27432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305">
                <a:latin typeface="Symbol"/>
                <a:cs typeface="Symbol"/>
              </a:rPr>
              <a:t>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50097" y="1811603"/>
            <a:ext cx="76073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8673" sz="2325" spc="2654">
                <a:latin typeface="Times New Roman"/>
                <a:cs typeface="Times New Roman"/>
              </a:rPr>
              <a:t>2</a:t>
            </a:r>
            <a:r>
              <a:rPr dirty="0" baseline="-28673" sz="2325" spc="727">
                <a:latin typeface="Times New Roman"/>
                <a:cs typeface="Times New Roman"/>
              </a:rPr>
              <a:t> </a:t>
            </a:r>
            <a:r>
              <a:rPr dirty="0" sz="1550" spc="1305">
                <a:latin typeface="Symbol"/>
                <a:cs typeface="Symbol"/>
              </a:rPr>
              <a:t>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250468" y="1935009"/>
            <a:ext cx="27432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305">
                <a:latin typeface="Symbol"/>
                <a:cs typeface="Symbol"/>
              </a:rPr>
              <a:t>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811148" y="1935009"/>
            <a:ext cx="27432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305">
                <a:latin typeface="Symbol"/>
                <a:cs typeface="Symbol"/>
              </a:rPr>
              <a:t>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498520" y="2187579"/>
            <a:ext cx="27432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1305">
                <a:latin typeface="Symbol"/>
                <a:cs typeface="Symbol"/>
              </a:rPr>
              <a:t>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173827" y="2187579"/>
            <a:ext cx="7848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0465" sz="2325" spc="3202">
                <a:latin typeface="Symbol"/>
                <a:cs typeface="Symbol"/>
              </a:rPr>
              <a:t></a:t>
            </a:r>
            <a:r>
              <a:rPr dirty="0" baseline="-30465" sz="2325" spc="225">
                <a:latin typeface="Times New Roman"/>
                <a:cs typeface="Times New Roman"/>
              </a:rPr>
              <a:t> </a:t>
            </a:r>
            <a:r>
              <a:rPr dirty="0" sz="1550" spc="1305">
                <a:latin typeface="Symbol"/>
                <a:cs typeface="Symbol"/>
              </a:rPr>
              <a:t>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633234" y="2343379"/>
            <a:ext cx="117792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32434" algn="l"/>
              </a:tabLst>
            </a:pPr>
            <a:r>
              <a:rPr dirty="0" sz="1550" spc="1305">
                <a:latin typeface="Symbol"/>
                <a:cs typeface="Symbol"/>
              </a:rPr>
              <a:t>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baseline="-28673" sz="2325" spc="2654">
                <a:latin typeface="Times New Roman"/>
                <a:cs typeface="Times New Roman"/>
              </a:rPr>
              <a:t>2</a:t>
            </a:r>
            <a:r>
              <a:rPr dirty="0" baseline="-28673" sz="2325" spc="839">
                <a:latin typeface="Times New Roman"/>
                <a:cs typeface="Times New Roman"/>
              </a:rPr>
              <a:t> </a:t>
            </a:r>
            <a:r>
              <a:rPr dirty="0" sz="1550" spc="1305">
                <a:latin typeface="Symbol"/>
                <a:cs typeface="Symbol"/>
              </a:rPr>
              <a:t>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658634" y="2466787"/>
            <a:ext cx="111442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2169" algn="l"/>
              </a:tabLst>
            </a:pPr>
            <a:r>
              <a:rPr dirty="0" sz="1550" spc="1305">
                <a:latin typeface="Symbol"/>
                <a:cs typeface="Symbol"/>
              </a:rPr>
              <a:t>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1305">
                <a:latin typeface="Symbol"/>
                <a:cs typeface="Symbol"/>
              </a:rPr>
              <a:t>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588609" y="3119745"/>
            <a:ext cx="123189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0">
                <a:latin typeface="Symbol"/>
                <a:cs typeface="Symbol"/>
              </a:rPr>
              <a:t>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85785" y="3119745"/>
            <a:ext cx="123189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250">
                <a:latin typeface="Symbol"/>
                <a:cs typeface="Symbol"/>
              </a:rPr>
              <a:t>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947685" y="2995782"/>
            <a:ext cx="80200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200" spc="300">
                <a:latin typeface="Symbol"/>
                <a:cs typeface="Symbol"/>
              </a:rPr>
              <a:t>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baseline="-39351" sz="1800" spc="592">
                <a:latin typeface="Times New Roman"/>
                <a:cs typeface="Times New Roman"/>
              </a:rPr>
              <a:t>2</a:t>
            </a:r>
            <a:r>
              <a:rPr dirty="0" baseline="-39351" sz="1800" spc="75">
                <a:latin typeface="Times New Roman"/>
                <a:cs typeface="Times New Roman"/>
              </a:rPr>
              <a:t> </a:t>
            </a:r>
            <a:r>
              <a:rPr dirty="0" baseline="4629" sz="1800" spc="292">
                <a:latin typeface="Times New Roman"/>
                <a:cs typeface="Times New Roman"/>
              </a:rPr>
              <a:t>,</a:t>
            </a:r>
            <a:r>
              <a:rPr dirty="0" baseline="4629" sz="1800" spc="172">
                <a:latin typeface="Times New Roman"/>
                <a:cs typeface="Times New Roman"/>
              </a:rPr>
              <a:t> </a:t>
            </a:r>
            <a:r>
              <a:rPr dirty="0" baseline="-39351" sz="1800" spc="592">
                <a:latin typeface="Times New Roman"/>
                <a:cs typeface="Times New Roman"/>
              </a:rPr>
              <a:t>2</a:t>
            </a:r>
            <a:r>
              <a:rPr dirty="0" baseline="-39351" sz="1800" spc="22">
                <a:latin typeface="Times New Roman"/>
                <a:cs typeface="Times New Roman"/>
              </a:rPr>
              <a:t> </a:t>
            </a:r>
            <a:r>
              <a:rPr dirty="0" sz="1200" spc="250">
                <a:latin typeface="Symbol"/>
                <a:cs typeface="Symbol"/>
              </a:rPr>
              <a:t>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985785" y="2898802"/>
            <a:ext cx="72580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9895" algn="l"/>
              </a:tabLst>
            </a:pPr>
            <a:r>
              <a:rPr dirty="0" sz="1200" spc="300">
                <a:latin typeface="Symbol"/>
                <a:cs typeface="Symbol"/>
              </a:rPr>
              <a:t>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u="sng" baseline="4629" sz="1800" spc="-26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4629" sz="1800" spc="43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baseline="4629" sz="1800" i="1">
                <a:latin typeface="Times New Roman"/>
                <a:cs typeface="Times New Roman"/>
              </a:rPr>
              <a:t>	</a:t>
            </a:r>
            <a:r>
              <a:rPr dirty="0" u="sng" baseline="4629" sz="1800" spc="-12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4629" sz="1800" spc="50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baseline="4629" sz="1800" spc="67" i="1">
                <a:latin typeface="Times New Roman"/>
                <a:cs typeface="Times New Roman"/>
              </a:rPr>
              <a:t> </a:t>
            </a:r>
            <a:r>
              <a:rPr dirty="0" sz="1200" spc="300">
                <a:latin typeface="Symbol"/>
                <a:cs typeface="Symbol"/>
              </a:rPr>
              <a:t>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841899" y="2961445"/>
            <a:ext cx="13017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spc="215">
                <a:latin typeface="Symbol"/>
                <a:cs typeface="Symbol"/>
              </a:rPr>
              <a:t>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759658" y="3965475"/>
            <a:ext cx="373380" cy="4927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145" i="1">
                <a:latin typeface="Times New Roman"/>
                <a:cs typeface="Times New Roman"/>
              </a:rPr>
              <a:t>dt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315019" y="3659257"/>
            <a:ext cx="182880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50" spc="40" i="1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298470" y="4025840"/>
            <a:ext cx="202565" cy="838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1275">
              <a:lnSpc>
                <a:spcPts val="3490"/>
              </a:lnSpc>
              <a:spcBef>
                <a:spcPts val="110"/>
              </a:spcBef>
            </a:pPr>
            <a:r>
              <a:rPr dirty="0" sz="3050" spc="25">
                <a:latin typeface="Symbol"/>
                <a:cs typeface="Symbol"/>
              </a:rPr>
              <a:t></a:t>
            </a:r>
            <a:endParaRPr sz="3050">
              <a:latin typeface="Symbol"/>
              <a:cs typeface="Symbol"/>
            </a:endParaRPr>
          </a:p>
          <a:p>
            <a:pPr marL="12700">
              <a:lnSpc>
                <a:spcPts val="2890"/>
              </a:lnSpc>
            </a:pPr>
            <a:r>
              <a:rPr dirty="0" sz="2550" spc="6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624101" y="3791833"/>
            <a:ext cx="1143000" cy="4927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550" spc="90" i="1">
                <a:latin typeface="Times New Roman"/>
                <a:cs typeface="Times New Roman"/>
              </a:rPr>
              <a:t>k</a:t>
            </a:r>
            <a:r>
              <a:rPr dirty="0" sz="2550" spc="-235" i="1">
                <a:latin typeface="Times New Roman"/>
                <a:cs typeface="Times New Roman"/>
              </a:rPr>
              <a:t> </a:t>
            </a:r>
            <a:r>
              <a:rPr dirty="0" sz="2550" spc="105">
                <a:latin typeface="Symbol"/>
                <a:cs typeface="Symbol"/>
              </a:rPr>
              <a:t></a:t>
            </a:r>
            <a:r>
              <a:rPr dirty="0" sz="2550" spc="105">
                <a:latin typeface="Times New Roman"/>
                <a:cs typeface="Times New Roman"/>
              </a:rPr>
              <a:t>1</a:t>
            </a:r>
            <a:r>
              <a:rPr dirty="0" baseline="-24590" sz="4575" spc="157" i="1">
                <a:latin typeface="Times New Roman"/>
                <a:cs typeface="Times New Roman"/>
              </a:rPr>
              <a:t>e</a:t>
            </a:r>
            <a:r>
              <a:rPr dirty="0" sz="2550" spc="105">
                <a:latin typeface="Symbol"/>
                <a:cs typeface="Symbol"/>
              </a:rPr>
              <a:t></a:t>
            </a:r>
            <a:r>
              <a:rPr dirty="0" sz="2550" spc="105" i="1"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773546" y="3940527"/>
            <a:ext cx="1856739" cy="5226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25295" algn="l"/>
              </a:tabLst>
            </a:pPr>
            <a:r>
              <a:rPr dirty="0" sz="3250">
                <a:latin typeface="Symbol"/>
                <a:cs typeface="Symbol"/>
              </a:rPr>
              <a:t></a:t>
            </a:r>
            <a:r>
              <a:rPr dirty="0" sz="3250" spc="-229">
                <a:latin typeface="Times New Roman"/>
                <a:cs typeface="Times New Roman"/>
              </a:rPr>
              <a:t> </a:t>
            </a:r>
            <a:r>
              <a:rPr dirty="0" sz="3050" spc="175">
                <a:latin typeface="Times New Roman"/>
                <a:cs typeface="Times New Roman"/>
              </a:rPr>
              <a:t>(</a:t>
            </a:r>
            <a:r>
              <a:rPr dirty="0" sz="3050" spc="175" i="1">
                <a:latin typeface="Times New Roman"/>
                <a:cs typeface="Times New Roman"/>
              </a:rPr>
              <a:t>k</a:t>
            </a:r>
            <a:r>
              <a:rPr dirty="0" sz="3050" spc="175">
                <a:latin typeface="Times New Roman"/>
                <a:cs typeface="Times New Roman"/>
              </a:rPr>
              <a:t>,</a:t>
            </a:r>
            <a:r>
              <a:rPr dirty="0" sz="3050" spc="-285">
                <a:latin typeface="Times New Roman"/>
                <a:cs typeface="Times New Roman"/>
              </a:rPr>
              <a:t> </a:t>
            </a:r>
            <a:r>
              <a:rPr dirty="0" sz="3050" spc="130" i="1">
                <a:latin typeface="Times New Roman"/>
                <a:cs typeface="Times New Roman"/>
              </a:rPr>
              <a:t>x</a:t>
            </a:r>
            <a:r>
              <a:rPr dirty="0" sz="3050" spc="130">
                <a:latin typeface="Times New Roman"/>
                <a:cs typeface="Times New Roman"/>
              </a:rPr>
              <a:t>)</a:t>
            </a:r>
            <a:r>
              <a:rPr dirty="0" sz="3050" spc="-40">
                <a:latin typeface="Times New Roman"/>
                <a:cs typeface="Times New Roman"/>
              </a:rPr>
              <a:t> </a:t>
            </a:r>
            <a:r>
              <a:rPr dirty="0" sz="3050" spc="100">
                <a:latin typeface="Symbol"/>
                <a:cs typeface="Symbol"/>
              </a:rPr>
              <a:t>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25" i="1">
                <a:latin typeface="Times New Roman"/>
                <a:cs typeface="Times New Roman"/>
              </a:rPr>
              <a:t>t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5" name="object 5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57657" y="819403"/>
            <a:ext cx="4069079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C00000"/>
                </a:solidFill>
                <a:latin typeface="Trebuchet MS"/>
                <a:cs typeface="Trebuchet MS"/>
              </a:rPr>
              <a:t>Probability</a:t>
            </a:r>
            <a:r>
              <a:rPr dirty="0" sz="2000" spc="-12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C00000"/>
                </a:solidFill>
                <a:latin typeface="Trebuchet MS"/>
                <a:cs typeface="Trebuchet MS"/>
              </a:rPr>
              <a:t>density</a:t>
            </a:r>
            <a:r>
              <a:rPr dirty="0" sz="2000" spc="-1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C00000"/>
                </a:solidFill>
                <a:latin typeface="Trebuchet MS"/>
                <a:cs typeface="Trebuchet MS"/>
              </a:rPr>
              <a:t>function</a:t>
            </a:r>
            <a:r>
              <a:rPr dirty="0" sz="2000" spc="-114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2000" spc="-9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C00000"/>
                </a:solidFill>
                <a:latin typeface="Trebuchet MS"/>
                <a:cs typeface="Trebuchet MS"/>
              </a:rPr>
              <a:t>chi- </a:t>
            </a:r>
            <a:r>
              <a:rPr dirty="0" sz="2000" spc="-20" b="1">
                <a:solidFill>
                  <a:srgbClr val="C00000"/>
                </a:solidFill>
                <a:latin typeface="Trebuchet MS"/>
                <a:cs typeface="Trebuchet MS"/>
              </a:rPr>
              <a:t>square</a:t>
            </a:r>
            <a:r>
              <a:rPr dirty="0" sz="2000" spc="-10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Trebuchet MS"/>
                <a:cs typeface="Trebuchet MS"/>
              </a:rPr>
              <a:t>distribution</a:t>
            </a:r>
            <a:r>
              <a:rPr dirty="0" sz="2000" spc="-1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C00000"/>
                </a:solidFill>
                <a:latin typeface="Trebuchet MS"/>
                <a:cs typeface="Trebuchet MS"/>
              </a:rPr>
              <a:t>for</a:t>
            </a:r>
            <a:r>
              <a:rPr dirty="0" sz="2000" spc="-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Trebuchet MS"/>
                <a:cs typeface="Trebuchet MS"/>
              </a:rPr>
              <a:t>different </a:t>
            </a:r>
            <a:r>
              <a:rPr dirty="0" sz="2000" spc="-25" b="1">
                <a:solidFill>
                  <a:srgbClr val="C00000"/>
                </a:solidFill>
                <a:latin typeface="Trebuchet MS"/>
                <a:cs typeface="Trebuchet MS"/>
              </a:rPr>
              <a:t>values</a:t>
            </a:r>
            <a:r>
              <a:rPr dirty="0" sz="2000" spc="-1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2000" spc="-1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50" b="1" i="1">
                <a:solidFill>
                  <a:srgbClr val="C00000"/>
                </a:solidFill>
                <a:latin typeface="Trebuchet MS"/>
                <a:cs typeface="Trebuchet MS"/>
              </a:rPr>
              <a:t>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51375" y="684402"/>
            <a:ext cx="4048760" cy="94106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Cumulative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distribution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chi- </a:t>
            </a:r>
            <a:r>
              <a:rPr dirty="0" sz="2000" spc="-10">
                <a:latin typeface="Trebuchet MS"/>
                <a:cs typeface="Trebuchet MS"/>
              </a:rPr>
              <a:t>square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distribution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with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k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degrees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freedom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57200" y="2286000"/>
            <a:ext cx="8397240" cy="3429000"/>
            <a:chOff x="457200" y="2286000"/>
            <a:chExt cx="8397240" cy="34290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286000"/>
              <a:ext cx="4187952" cy="34290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6488" y="2286000"/>
              <a:ext cx="4187952" cy="3124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316177"/>
            <a:ext cx="786510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6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u="sng" sz="2400" spc="-1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an</a:t>
            </a:r>
            <a:r>
              <a:rPr dirty="0" sz="2400" spc="-165">
                <a:latin typeface="Trebuchet MS"/>
                <a:cs typeface="Trebuchet MS"/>
              </a:rPr>
              <a:t>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standard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deviation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chi-</a:t>
            </a:r>
            <a:r>
              <a:rPr dirty="0" sz="2400" spc="-130">
                <a:latin typeface="Trebuchet MS"/>
                <a:cs typeface="Trebuchet MS"/>
              </a:rPr>
              <a:t>square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distribution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8839" y="1682622"/>
            <a:ext cx="6109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4514" algn="l"/>
              </a:tabLst>
            </a:pPr>
            <a:r>
              <a:rPr dirty="0" sz="2400" spc="-165">
                <a:latin typeface="Trebuchet MS"/>
                <a:cs typeface="Trebuchet MS"/>
              </a:rPr>
              <a:t>are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k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14">
                <a:latin typeface="Trebuchet MS"/>
                <a:cs typeface="Trebuchet MS"/>
              </a:rPr>
              <a:t>where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k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degrees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freedom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2560141"/>
            <a:ext cx="7950834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55">
                <a:latin typeface="Trebuchet MS"/>
                <a:cs typeface="Trebuchet MS"/>
              </a:rPr>
              <a:t>As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degrees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freedom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k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increases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density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chi-</a:t>
            </a:r>
            <a:r>
              <a:rPr dirty="0" sz="2400" spc="-145">
                <a:latin typeface="Trebuchet MS"/>
                <a:cs typeface="Trebuchet MS"/>
              </a:rPr>
              <a:t>square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approaches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normal </a:t>
            </a:r>
            <a:r>
              <a:rPr dirty="0" sz="2400" spc="-60">
                <a:latin typeface="Trebuchet MS"/>
                <a:cs typeface="Trebuchet MS"/>
              </a:rPr>
              <a:t>distribution.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355600" marR="2413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  <a:tab pos="2711450" algn="l"/>
              </a:tabLst>
            </a:pPr>
            <a:r>
              <a:rPr dirty="0" sz="2400" spc="-45">
                <a:latin typeface="Trebuchet MS"/>
                <a:cs typeface="Trebuchet MS"/>
              </a:rPr>
              <a:t>Chi-</a:t>
            </a:r>
            <a:r>
              <a:rPr dirty="0" sz="2400" spc="-140">
                <a:latin typeface="Trebuchet MS"/>
                <a:cs typeface="Trebuchet MS"/>
              </a:rPr>
              <a:t>square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goodness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10">
                <a:latin typeface="Trebuchet MS"/>
                <a:cs typeface="Trebuchet MS"/>
              </a:rPr>
              <a:t>fit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test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one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popular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tests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for </a:t>
            </a:r>
            <a:r>
              <a:rPr dirty="0" sz="2400" spc="-140">
                <a:latin typeface="Trebuchet MS"/>
                <a:cs typeface="Trebuchet MS"/>
              </a:rPr>
              <a:t>checking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whether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data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follows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specific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probability </a:t>
            </a:r>
            <a:r>
              <a:rPr dirty="0" sz="2400" spc="-60">
                <a:latin typeface="Trebuchet MS"/>
                <a:cs typeface="Trebuchet MS"/>
              </a:rPr>
              <a:t>distribution.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218" rIns="0" bIns="0" rtlCol="0" vert="horz">
            <a:spAutoFit/>
          </a:bodyPr>
          <a:lstStyle/>
          <a:p>
            <a:pPr marL="942340">
              <a:lnSpc>
                <a:spcPct val="100000"/>
              </a:lnSpc>
              <a:spcBef>
                <a:spcPts val="95"/>
              </a:spcBef>
            </a:pPr>
            <a:r>
              <a:rPr dirty="0" sz="2800" spc="105"/>
              <a:t>Properties</a:t>
            </a:r>
            <a:r>
              <a:rPr dirty="0" sz="2800" spc="365"/>
              <a:t> </a:t>
            </a:r>
            <a:r>
              <a:rPr dirty="0" sz="2800" spc="135"/>
              <a:t>of</a:t>
            </a:r>
            <a:r>
              <a:rPr dirty="0" sz="2800" spc="340"/>
              <a:t> </a:t>
            </a:r>
            <a:r>
              <a:rPr dirty="0" sz="2800" spc="175"/>
              <a:t>chi-</a:t>
            </a:r>
            <a:r>
              <a:rPr dirty="0" sz="2800" spc="100"/>
              <a:t>square</a:t>
            </a:r>
            <a:r>
              <a:rPr dirty="0" sz="2800" spc="370"/>
              <a:t> </a:t>
            </a:r>
            <a:r>
              <a:rPr dirty="0" sz="2800" spc="120"/>
              <a:t>distribution</a:t>
            </a:r>
            <a:endParaRPr sz="2800"/>
          </a:p>
        </p:txBody>
      </p:sp>
      <p:grpSp>
        <p:nvGrpSpPr>
          <p:cNvPr id="6" name="object 6" descr=""/>
          <p:cNvGrpSpPr/>
          <p:nvPr/>
        </p:nvGrpSpPr>
        <p:grpSpPr>
          <a:xfrm>
            <a:off x="2102024" y="1695475"/>
            <a:ext cx="154305" cy="267970"/>
            <a:chOff x="2102024" y="1695475"/>
            <a:chExt cx="154305" cy="267970"/>
          </a:xfrm>
        </p:grpSpPr>
        <p:sp>
          <p:nvSpPr>
            <p:cNvPr id="7" name="object 7" descr=""/>
            <p:cNvSpPr/>
            <p:nvPr/>
          </p:nvSpPr>
          <p:spPr>
            <a:xfrm>
              <a:off x="2107827" y="1863212"/>
              <a:ext cx="31115" cy="18415"/>
            </a:xfrm>
            <a:custGeom>
              <a:avLst/>
              <a:gdLst/>
              <a:ahLst/>
              <a:cxnLst/>
              <a:rect l="l" t="t" r="r" b="b"/>
              <a:pathLst>
                <a:path w="31114" h="18414">
                  <a:moveTo>
                    <a:pt x="0" y="17943"/>
                  </a:moveTo>
                  <a:lnTo>
                    <a:pt x="30672" y="0"/>
                  </a:lnTo>
                </a:path>
              </a:pathLst>
            </a:custGeom>
            <a:ln w="11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38500" y="1868490"/>
              <a:ext cx="45720" cy="83820"/>
            </a:xfrm>
            <a:custGeom>
              <a:avLst/>
              <a:gdLst/>
              <a:ahLst/>
              <a:cxnLst/>
              <a:rect l="l" t="t" r="r" b="b"/>
              <a:pathLst>
                <a:path w="45719" h="83819">
                  <a:moveTo>
                    <a:pt x="0" y="0"/>
                  </a:moveTo>
                  <a:lnTo>
                    <a:pt x="45231" y="83376"/>
                  </a:lnTo>
                </a:path>
              </a:pathLst>
            </a:custGeom>
            <a:ln w="224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89450" y="1701200"/>
              <a:ext cx="60960" cy="250825"/>
            </a:xfrm>
            <a:custGeom>
              <a:avLst/>
              <a:gdLst/>
              <a:ahLst/>
              <a:cxnLst/>
              <a:rect l="l" t="t" r="r" b="b"/>
              <a:pathLst>
                <a:path w="60960" h="250825">
                  <a:moveTo>
                    <a:pt x="0" y="250666"/>
                  </a:moveTo>
                  <a:lnTo>
                    <a:pt x="60825" y="0"/>
                  </a:lnTo>
                </a:path>
              </a:pathLst>
            </a:custGeom>
            <a:ln w="114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253691" y="1679444"/>
            <a:ext cx="259715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-25">
                <a:latin typeface="Times New Roman"/>
                <a:cs typeface="Times New Roman"/>
              </a:rPr>
              <a:t>2</a:t>
            </a:r>
            <a:r>
              <a:rPr dirty="0" sz="1900" spc="-25" i="1">
                <a:latin typeface="Times New Roman"/>
                <a:cs typeface="Times New Roman"/>
              </a:rPr>
              <a:t>k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066" y="285953"/>
            <a:ext cx="6962140" cy="876300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2513330" marR="5080" indent="-2501265">
              <a:lnSpc>
                <a:spcPts val="3340"/>
              </a:lnSpc>
              <a:spcBef>
                <a:spcPts val="215"/>
              </a:spcBef>
            </a:pPr>
            <a:r>
              <a:rPr dirty="0" sz="2800" spc="105"/>
              <a:t>Probability</a:t>
            </a:r>
            <a:r>
              <a:rPr dirty="0" sz="2800" spc="360"/>
              <a:t> </a:t>
            </a:r>
            <a:r>
              <a:rPr dirty="0" sz="2800" spc="195"/>
              <a:t>Estimation</a:t>
            </a:r>
            <a:r>
              <a:rPr dirty="0" sz="2800" spc="375"/>
              <a:t> </a:t>
            </a:r>
            <a:r>
              <a:rPr dirty="0" sz="2800" spc="155"/>
              <a:t>using</a:t>
            </a:r>
            <a:r>
              <a:rPr dirty="0" sz="2800" spc="350"/>
              <a:t> </a:t>
            </a:r>
            <a:r>
              <a:rPr dirty="0" sz="2800" spc="155"/>
              <a:t>Relative </a:t>
            </a:r>
            <a:r>
              <a:rPr dirty="0" sz="2800" spc="160"/>
              <a:t>Frequency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16177"/>
            <a:ext cx="8074025" cy="236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classical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approach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probability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estimation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an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event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based</a:t>
            </a:r>
            <a:r>
              <a:rPr dirty="0" sz="2400" spc="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9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relative</a:t>
            </a:r>
            <a:r>
              <a:rPr dirty="0" sz="2400" spc="6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frequency</a:t>
            </a:r>
            <a:r>
              <a:rPr dirty="0" sz="2400" spc="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9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8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occurrence</a:t>
            </a:r>
            <a:r>
              <a:rPr dirty="0" sz="2400" spc="9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that </a:t>
            </a:r>
            <a:r>
              <a:rPr dirty="0" sz="2400" spc="-114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event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algn="just" marL="353060" marR="7620" indent="-34036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 spc="-65">
                <a:latin typeface="Trebuchet MS"/>
                <a:cs typeface="Trebuchet MS"/>
              </a:rPr>
              <a:t>According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frequency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estimation,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the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probability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of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an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event </a:t>
            </a:r>
            <a:r>
              <a:rPr dirty="0" sz="2400" spc="-105">
                <a:latin typeface="Trebuchet MS"/>
                <a:cs typeface="Trebuchet MS"/>
              </a:rPr>
              <a:t>	</a:t>
            </a:r>
            <a:r>
              <a:rPr dirty="0" sz="2400">
                <a:latin typeface="Trebuchet MS"/>
                <a:cs typeface="Trebuchet MS"/>
              </a:rPr>
              <a:t>X,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P(X),</a:t>
            </a:r>
            <a:r>
              <a:rPr dirty="0" sz="2400" spc="-31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467666" y="4810535"/>
            <a:ext cx="4174490" cy="0"/>
          </a:xfrm>
          <a:custGeom>
            <a:avLst/>
            <a:gdLst/>
            <a:ahLst/>
            <a:cxnLst/>
            <a:rect l="l" t="t" r="r" b="b"/>
            <a:pathLst>
              <a:path w="4174490" h="0">
                <a:moveTo>
                  <a:pt x="0" y="0"/>
                </a:moveTo>
                <a:lnTo>
                  <a:pt x="4174372" y="0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888924" y="481053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 h="0">
                <a:moveTo>
                  <a:pt x="0" y="0"/>
                </a:moveTo>
                <a:lnTo>
                  <a:pt x="499927" y="0"/>
                </a:lnTo>
              </a:path>
            </a:pathLst>
          </a:custGeom>
          <a:ln w="107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673108" y="4429522"/>
            <a:ext cx="5759450" cy="678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5905" marR="43180" indent="-1475740">
              <a:lnSpc>
                <a:spcPct val="119000"/>
              </a:lnSpc>
              <a:spcBef>
                <a:spcPts val="95"/>
              </a:spcBef>
              <a:tabLst>
                <a:tab pos="5384800" algn="l"/>
              </a:tabLst>
            </a:pPr>
            <a:r>
              <a:rPr dirty="0" baseline="-35493" sz="2700" i="1">
                <a:latin typeface="Times New Roman"/>
                <a:cs typeface="Times New Roman"/>
              </a:rPr>
              <a:t>P</a:t>
            </a:r>
            <a:r>
              <a:rPr dirty="0" baseline="-35493" sz="2700">
                <a:latin typeface="Times New Roman"/>
                <a:cs typeface="Times New Roman"/>
              </a:rPr>
              <a:t>(</a:t>
            </a:r>
            <a:r>
              <a:rPr dirty="0" baseline="-35493" sz="2700" spc="-419">
                <a:latin typeface="Times New Roman"/>
                <a:cs typeface="Times New Roman"/>
              </a:rPr>
              <a:t> </a:t>
            </a:r>
            <a:r>
              <a:rPr dirty="0" baseline="-35493" sz="2700" i="1">
                <a:latin typeface="Times New Roman"/>
                <a:cs typeface="Times New Roman"/>
              </a:rPr>
              <a:t>X</a:t>
            </a:r>
            <a:r>
              <a:rPr dirty="0" baseline="-35493" sz="2700" spc="-240" i="1">
                <a:latin typeface="Times New Roman"/>
                <a:cs typeface="Times New Roman"/>
              </a:rPr>
              <a:t> </a:t>
            </a:r>
            <a:r>
              <a:rPr dirty="0" baseline="-35493" sz="2700">
                <a:latin typeface="Times New Roman"/>
                <a:cs typeface="Times New Roman"/>
              </a:rPr>
              <a:t>)</a:t>
            </a:r>
            <a:r>
              <a:rPr dirty="0" baseline="-35493" sz="2700" spc="-30">
                <a:latin typeface="Times New Roman"/>
                <a:cs typeface="Times New Roman"/>
              </a:rPr>
              <a:t> </a:t>
            </a:r>
            <a:r>
              <a:rPr dirty="0" baseline="-35493" sz="2700">
                <a:latin typeface="Symbol"/>
                <a:cs typeface="Symbol"/>
              </a:rPr>
              <a:t></a:t>
            </a:r>
            <a:r>
              <a:rPr dirty="0" baseline="-35493" sz="2700" spc="27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Number of observations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favour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event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sz="1800" spc="430" i="1">
                <a:latin typeface="Times New Roman"/>
                <a:cs typeface="Times New Roman"/>
              </a:rPr>
              <a:t> </a:t>
            </a:r>
            <a:r>
              <a:rPr dirty="0" baseline="-35493" sz="2700">
                <a:latin typeface="Symbol"/>
                <a:cs typeface="Symbol"/>
              </a:rPr>
              <a:t></a:t>
            </a:r>
            <a:r>
              <a:rPr dirty="0" baseline="-35493" sz="2700" spc="187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27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sz="1800" spc="-170" i="1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) </a:t>
            </a:r>
            <a:r>
              <a:rPr dirty="0" sz="1800">
                <a:latin typeface="Times New Roman"/>
                <a:cs typeface="Times New Roman"/>
              </a:rPr>
              <a:t>Total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number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observations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087882"/>
            <a:ext cx="7968615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70">
                <a:latin typeface="Trebuchet MS"/>
                <a:cs typeface="Trebuchet MS"/>
              </a:rPr>
              <a:t>Student’s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40" i="1">
                <a:latin typeface="Trebuchet MS"/>
                <a:cs typeface="Trebuchet MS"/>
              </a:rPr>
              <a:t>t</a:t>
            </a:r>
            <a:r>
              <a:rPr dirty="0" sz="2400" spc="-240">
                <a:latin typeface="Trebuchet MS"/>
                <a:cs typeface="Trebuchet MS"/>
              </a:rPr>
              <a:t>-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(or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simply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40" i="1">
                <a:latin typeface="Trebuchet MS"/>
                <a:cs typeface="Trebuchet MS"/>
              </a:rPr>
              <a:t>t</a:t>
            </a:r>
            <a:r>
              <a:rPr dirty="0" sz="2400" spc="-240">
                <a:latin typeface="Trebuchet MS"/>
                <a:cs typeface="Trebuchet MS"/>
              </a:rPr>
              <a:t>-</a:t>
            </a:r>
            <a:r>
              <a:rPr dirty="0" sz="2400" spc="-125">
                <a:latin typeface="Trebuchet MS"/>
                <a:cs typeface="Trebuchet MS"/>
              </a:rPr>
              <a:t>distribution)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arises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while </a:t>
            </a:r>
            <a:r>
              <a:rPr dirty="0" sz="2400" spc="-165">
                <a:latin typeface="Trebuchet MS"/>
                <a:cs typeface="Trebuchet MS"/>
              </a:rPr>
              <a:t>estimating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population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mean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using </a:t>
            </a:r>
            <a:r>
              <a:rPr dirty="0" sz="2400" spc="-170">
                <a:latin typeface="Trebuchet MS"/>
                <a:cs typeface="Trebuchet MS"/>
              </a:rPr>
              <a:t>sample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which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either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small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and/or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population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standard </a:t>
            </a:r>
            <a:r>
              <a:rPr dirty="0" sz="2400" spc="-145">
                <a:latin typeface="Trebuchet MS"/>
                <a:cs typeface="Trebuchet MS"/>
              </a:rPr>
              <a:t>deviation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unknown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355600" marR="101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was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developed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by</a:t>
            </a:r>
            <a:r>
              <a:rPr dirty="0" sz="2400" spc="-36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William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Gosset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under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the </a:t>
            </a:r>
            <a:r>
              <a:rPr dirty="0" sz="2400" spc="-90">
                <a:latin typeface="Trebuchet MS"/>
                <a:cs typeface="Trebuchet MS"/>
              </a:rPr>
              <a:t>pseudo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name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‘student’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while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working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for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204" i="1">
                <a:latin typeface="Trebuchet MS"/>
                <a:cs typeface="Trebuchet MS"/>
              </a:rPr>
              <a:t>Guinness</a:t>
            </a:r>
            <a:r>
              <a:rPr dirty="0" sz="2400" spc="-50" i="1">
                <a:latin typeface="Trebuchet MS"/>
                <a:cs typeface="Trebuchet MS"/>
              </a:rPr>
              <a:t> </a:t>
            </a:r>
            <a:r>
              <a:rPr dirty="0" sz="2400" spc="-250" i="1">
                <a:latin typeface="Trebuchet MS"/>
                <a:cs typeface="Trebuchet MS"/>
              </a:rPr>
              <a:t>Brewery</a:t>
            </a:r>
            <a:r>
              <a:rPr dirty="0" sz="2400" spc="-50" i="1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in </a:t>
            </a:r>
            <a:r>
              <a:rPr dirty="0" sz="2400" spc="-125">
                <a:latin typeface="Trebuchet MS"/>
                <a:cs typeface="Trebuchet MS"/>
              </a:rPr>
              <a:t>Dublin,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Ireland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(Student,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1908)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thus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called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student’s </a:t>
            </a:r>
            <a:r>
              <a:rPr dirty="0" sz="2400" spc="-55">
                <a:latin typeface="Trebuchet MS"/>
                <a:cs typeface="Trebuchet MS"/>
              </a:rPr>
              <a:t>distribution</a:t>
            </a:r>
            <a:r>
              <a:rPr dirty="0" sz="2000" spc="-55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8825" y="449326"/>
            <a:ext cx="50857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76780" algn="l"/>
              </a:tabLst>
            </a:pPr>
            <a:r>
              <a:rPr dirty="0" spc="225"/>
              <a:t>Student’s</a:t>
            </a:r>
            <a:r>
              <a:rPr dirty="0"/>
              <a:t>	</a:t>
            </a:r>
            <a:r>
              <a:rPr dirty="0" i="1">
                <a:latin typeface="Trebuchet MS"/>
                <a:cs typeface="Trebuchet MS"/>
              </a:rPr>
              <a:t>t</a:t>
            </a:r>
            <a:r>
              <a:rPr dirty="0"/>
              <a:t>-</a:t>
            </a:r>
            <a:r>
              <a:rPr dirty="0" spc="150"/>
              <a:t>Distribution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540" y="556006"/>
            <a:ext cx="7641590" cy="64008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381000" marR="30480" indent="-342900">
              <a:lnSpc>
                <a:spcPts val="2410"/>
              </a:lnSpc>
              <a:spcBef>
                <a:spcPts val="175"/>
              </a:spcBef>
              <a:buFont typeface="Arial MT"/>
              <a:buChar char="•"/>
              <a:tabLst>
                <a:tab pos="381000" algn="l"/>
              </a:tabLst>
            </a:pPr>
            <a:r>
              <a:rPr dirty="0" sz="2000" spc="-40">
                <a:latin typeface="Trebuchet MS"/>
                <a:cs typeface="Trebuchet MS"/>
              </a:rPr>
              <a:t>Assume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5" i="1">
                <a:latin typeface="Trebuchet MS"/>
                <a:cs typeface="Trebuchet MS"/>
              </a:rPr>
              <a:t>X</a:t>
            </a:r>
            <a:r>
              <a:rPr dirty="0" baseline="-21367" sz="1950" spc="-67">
                <a:latin typeface="Trebuchet MS"/>
                <a:cs typeface="Trebuchet MS"/>
              </a:rPr>
              <a:t>1</a:t>
            </a:r>
            <a:r>
              <a:rPr dirty="0" sz="2000" spc="-45">
                <a:latin typeface="Trebuchet MS"/>
                <a:cs typeface="Trebuchet MS"/>
              </a:rPr>
              <a:t>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45" i="1">
                <a:latin typeface="Trebuchet MS"/>
                <a:cs typeface="Trebuchet MS"/>
              </a:rPr>
              <a:t>X</a:t>
            </a:r>
            <a:r>
              <a:rPr dirty="0" baseline="-21367" sz="1950" spc="-67">
                <a:latin typeface="Trebuchet MS"/>
                <a:cs typeface="Trebuchet MS"/>
              </a:rPr>
              <a:t>2</a:t>
            </a:r>
            <a:r>
              <a:rPr dirty="0" sz="2000" spc="-45">
                <a:latin typeface="Trebuchet MS"/>
                <a:cs typeface="Trebuchet MS"/>
              </a:rPr>
              <a:t>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…,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60" i="1">
                <a:latin typeface="Trebuchet MS"/>
                <a:cs typeface="Trebuchet MS"/>
              </a:rPr>
              <a:t>X</a:t>
            </a:r>
            <a:r>
              <a:rPr dirty="0" baseline="-21367" sz="1950" spc="89" i="1">
                <a:latin typeface="Trebuchet MS"/>
                <a:cs typeface="Trebuchet MS"/>
              </a:rPr>
              <a:t>n</a:t>
            </a:r>
            <a:r>
              <a:rPr dirty="0" baseline="-21367" sz="1950" spc="284" i="1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60" i="1">
                <a:latin typeface="Trebuchet MS"/>
                <a:cs typeface="Trebuchet MS"/>
              </a:rPr>
              <a:t>n</a:t>
            </a:r>
            <a:r>
              <a:rPr dirty="0" sz="2000" spc="-35" i="1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observations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(that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is,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sample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size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25" i="1">
                <a:latin typeface="Trebuchet MS"/>
                <a:cs typeface="Trebuchet MS"/>
              </a:rPr>
              <a:t>n</a:t>
            </a:r>
            <a:r>
              <a:rPr dirty="0" sz="2000" spc="-25">
                <a:latin typeface="Trebuchet MS"/>
                <a:cs typeface="Trebuchet MS"/>
              </a:rPr>
              <a:t>) </a:t>
            </a:r>
            <a:r>
              <a:rPr dirty="0" sz="2000" spc="-100">
                <a:latin typeface="Trebuchet MS"/>
                <a:cs typeface="Trebuchet MS"/>
              </a:rPr>
              <a:t>from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normal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mean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100">
                <a:latin typeface="Symbol"/>
                <a:cs typeface="Symbol"/>
              </a:rPr>
              <a:t>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standard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deviation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100" spc="-35">
                <a:latin typeface="Symbol"/>
                <a:cs typeface="Symbol"/>
              </a:rPr>
              <a:t></a:t>
            </a:r>
            <a:r>
              <a:rPr dirty="0" sz="2000" spc="-35">
                <a:latin typeface="Trebuchet MS"/>
                <a:cs typeface="Trebuchet MS"/>
              </a:rPr>
              <a:t>.</a:t>
            </a:r>
            <a:r>
              <a:rPr dirty="0" sz="2000" spc="27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Let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3238881"/>
            <a:ext cx="73456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1343025" algn="l"/>
              </a:tabLst>
            </a:pPr>
            <a:r>
              <a:rPr dirty="0" sz="2000" spc="-10">
                <a:latin typeface="Trebuchet MS"/>
                <a:cs typeface="Trebuchet MS"/>
              </a:rPr>
              <a:t>where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are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mean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standard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deviation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estimated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from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63016" y="1229265"/>
            <a:ext cx="878840" cy="546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>
              <a:lnSpc>
                <a:spcPts val="1290"/>
              </a:lnSpc>
              <a:spcBef>
                <a:spcPts val="95"/>
              </a:spcBef>
            </a:pPr>
            <a:r>
              <a:rPr dirty="0" sz="1200" spc="630" i="1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  <a:p>
            <a:pPr marL="38100" marR="30480" indent="66675">
              <a:lnSpc>
                <a:spcPct val="89500"/>
              </a:lnSpc>
              <a:spcBef>
                <a:spcPts val="25"/>
              </a:spcBef>
            </a:pPr>
            <a:r>
              <a:rPr dirty="0" sz="1400" spc="1200">
                <a:latin typeface="Symbol"/>
                <a:cs typeface="Symbol"/>
              </a:rPr>
              <a:t>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baseline="3968" sz="2100" spc="1537" i="1">
                <a:latin typeface="Times New Roman"/>
                <a:cs typeface="Times New Roman"/>
              </a:rPr>
              <a:t>X</a:t>
            </a:r>
            <a:r>
              <a:rPr dirty="0" baseline="3968" sz="2100" spc="-150" i="1">
                <a:latin typeface="Times New Roman"/>
                <a:cs typeface="Times New Roman"/>
              </a:rPr>
              <a:t> </a:t>
            </a:r>
            <a:r>
              <a:rPr dirty="0" baseline="-11574" sz="1800" spc="487" i="1">
                <a:latin typeface="Times New Roman"/>
                <a:cs typeface="Times New Roman"/>
              </a:rPr>
              <a:t>i </a:t>
            </a:r>
            <a:r>
              <a:rPr dirty="0" sz="1200" spc="375" i="1">
                <a:latin typeface="Times New Roman"/>
                <a:cs typeface="Times New Roman"/>
              </a:rPr>
              <a:t>i</a:t>
            </a:r>
            <a:r>
              <a:rPr dirty="0" sz="1200" spc="-125" i="1">
                <a:latin typeface="Times New Roman"/>
                <a:cs typeface="Times New Roman"/>
              </a:rPr>
              <a:t> </a:t>
            </a:r>
            <a:r>
              <a:rPr dirty="0" sz="1200" spc="605">
                <a:latin typeface="Symbol"/>
                <a:cs typeface="Symbol"/>
              </a:rPr>
              <a:t></a:t>
            </a:r>
            <a:r>
              <a:rPr dirty="0" sz="1200" spc="60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60058" y="1210492"/>
            <a:ext cx="17970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695">
                <a:latin typeface="Symbol"/>
                <a:cs typeface="Symbol"/>
              </a:rPr>
              <a:t>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14772" y="1356902"/>
            <a:ext cx="60642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90525" algn="l"/>
              </a:tabLst>
            </a:pPr>
            <a:r>
              <a:rPr dirty="0" sz="1400" spc="975" i="1">
                <a:latin typeface="Times New Roman"/>
                <a:cs typeface="Times New Roman"/>
              </a:rPr>
              <a:t>X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88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024318" y="2064787"/>
            <a:ext cx="2150745" cy="859155"/>
            <a:chOff x="3024318" y="2064787"/>
            <a:chExt cx="2150745" cy="859155"/>
          </a:xfrm>
        </p:grpSpPr>
        <p:sp>
          <p:nvSpPr>
            <p:cNvPr id="8" name="object 8" descr=""/>
            <p:cNvSpPr/>
            <p:nvPr/>
          </p:nvSpPr>
          <p:spPr>
            <a:xfrm>
              <a:off x="3029485" y="2549448"/>
              <a:ext cx="664210" cy="57785"/>
            </a:xfrm>
            <a:custGeom>
              <a:avLst/>
              <a:gdLst/>
              <a:ahLst/>
              <a:cxnLst/>
              <a:rect l="l" t="t" r="r" b="b"/>
              <a:pathLst>
                <a:path w="664210" h="57785">
                  <a:moveTo>
                    <a:pt x="174941" y="0"/>
                  </a:moveTo>
                  <a:lnTo>
                    <a:pt x="663582" y="0"/>
                  </a:lnTo>
                </a:path>
                <a:path w="664210" h="57785">
                  <a:moveTo>
                    <a:pt x="0" y="57685"/>
                  </a:moveTo>
                  <a:lnTo>
                    <a:pt x="34036" y="40052"/>
                  </a:lnTo>
                </a:path>
              </a:pathLst>
            </a:custGeom>
            <a:ln w="10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63521" y="2594727"/>
              <a:ext cx="49530" cy="317500"/>
            </a:xfrm>
            <a:custGeom>
              <a:avLst/>
              <a:gdLst/>
              <a:ahLst/>
              <a:cxnLst/>
              <a:rect l="l" t="t" r="r" b="b"/>
              <a:pathLst>
                <a:path w="49530" h="317500">
                  <a:moveTo>
                    <a:pt x="0" y="0"/>
                  </a:moveTo>
                  <a:lnTo>
                    <a:pt x="49448" y="317485"/>
                  </a:lnTo>
                </a:path>
              </a:pathLst>
            </a:custGeom>
            <a:ln w="22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18284" y="2070367"/>
              <a:ext cx="2056764" cy="842010"/>
            </a:xfrm>
            <a:custGeom>
              <a:avLst/>
              <a:gdLst/>
              <a:ahLst/>
              <a:cxnLst/>
              <a:rect l="l" t="t" r="r" b="b"/>
              <a:pathLst>
                <a:path w="2056764" h="842010">
                  <a:moveTo>
                    <a:pt x="0" y="841845"/>
                  </a:moveTo>
                  <a:lnTo>
                    <a:pt x="65392" y="0"/>
                  </a:lnTo>
                </a:path>
                <a:path w="2056764" h="842010">
                  <a:moveTo>
                    <a:pt x="65392" y="0"/>
                  </a:moveTo>
                  <a:lnTo>
                    <a:pt x="2056714" y="0"/>
                  </a:lnTo>
                </a:path>
              </a:pathLst>
            </a:custGeom>
            <a:ln w="10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909630" y="2625230"/>
            <a:ext cx="13017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4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06900" y="2140426"/>
            <a:ext cx="31305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85" i="1">
                <a:latin typeface="Times New Roman"/>
                <a:cs typeface="Times New Roman"/>
              </a:rPr>
              <a:t>n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baseline="-5847" sz="2850" spc="44">
                <a:latin typeface="Symbol"/>
                <a:cs typeface="Symbol"/>
              </a:rPr>
              <a:t></a:t>
            </a:r>
            <a:endParaRPr baseline="-5847" sz="285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696953" y="2595675"/>
            <a:ext cx="448309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600" spc="-20" i="1">
                <a:latin typeface="Times New Roman"/>
                <a:cs typeface="Times New Roman"/>
              </a:rPr>
              <a:t>i</a:t>
            </a:r>
            <a:r>
              <a:rPr dirty="0" sz="1600" spc="-20">
                <a:latin typeface="Symbol"/>
                <a:cs typeface="Symbol"/>
              </a:rPr>
              <a:t></a:t>
            </a:r>
            <a:r>
              <a:rPr dirty="0" sz="1600" spc="-20">
                <a:latin typeface="Times New Roman"/>
                <a:cs typeface="Times New Roman"/>
              </a:rPr>
              <a:t>1</a:t>
            </a:r>
            <a:r>
              <a:rPr dirty="0" baseline="-7309" sz="2850" spc="-30">
                <a:latin typeface="Symbol"/>
                <a:cs typeface="Symbol"/>
              </a:rPr>
              <a:t></a:t>
            </a:r>
            <a:endParaRPr baseline="-7309" sz="285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86458" y="2013625"/>
            <a:ext cx="49657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7777" sz="2400" spc="157">
                <a:latin typeface="Symbol"/>
                <a:cs typeface="Symbol"/>
              </a:rPr>
              <a:t></a:t>
            </a:r>
            <a:r>
              <a:rPr dirty="0" baseline="-27777" sz="2400" spc="262">
                <a:latin typeface="Times New Roman"/>
                <a:cs typeface="Times New Roman"/>
              </a:rPr>
              <a:t> </a:t>
            </a:r>
            <a:r>
              <a:rPr dirty="0" baseline="-35087" sz="2850" spc="120">
                <a:latin typeface="Symbol"/>
                <a:cs typeface="Symbol"/>
              </a:rPr>
              <a:t></a:t>
            </a:r>
            <a:r>
              <a:rPr dirty="0" sz="1600" spc="8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62311" y="2352560"/>
            <a:ext cx="2503170" cy="5124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ts val="1900"/>
              </a:lnSpc>
              <a:spcBef>
                <a:spcPts val="130"/>
              </a:spcBef>
              <a:tabLst>
                <a:tab pos="1217295" algn="l"/>
              </a:tabLst>
            </a:pPr>
            <a:r>
              <a:rPr dirty="0" sz="1900" spc="110" i="1">
                <a:latin typeface="Times New Roman"/>
                <a:cs typeface="Times New Roman"/>
              </a:rPr>
              <a:t>S</a:t>
            </a:r>
            <a:r>
              <a:rPr dirty="0" sz="1900" spc="135" i="1">
                <a:latin typeface="Times New Roman"/>
                <a:cs typeface="Times New Roman"/>
              </a:rPr>
              <a:t> </a:t>
            </a:r>
            <a:r>
              <a:rPr dirty="0" sz="1900" spc="7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baseline="-4385" sz="2850" spc="359">
                <a:latin typeface="Symbol"/>
                <a:cs typeface="Symbol"/>
              </a:rPr>
              <a:t></a:t>
            </a:r>
            <a:r>
              <a:rPr dirty="0" baseline="7309" sz="2850" spc="359">
                <a:latin typeface="Symbol"/>
                <a:cs typeface="Symbol"/>
              </a:rPr>
              <a:t></a:t>
            </a:r>
            <a:r>
              <a:rPr dirty="0" baseline="7309" sz="2850" spc="-127">
                <a:latin typeface="Times New Roman"/>
                <a:cs typeface="Times New Roman"/>
              </a:rPr>
              <a:t> </a:t>
            </a:r>
            <a:r>
              <a:rPr dirty="0" sz="1900" spc="155" i="1">
                <a:latin typeface="Times New Roman"/>
                <a:cs typeface="Times New Roman"/>
              </a:rPr>
              <a:t>X</a:t>
            </a:r>
            <a:r>
              <a:rPr dirty="0" baseline="-17361" sz="2400" spc="232" i="1">
                <a:latin typeface="Times New Roman"/>
                <a:cs typeface="Times New Roman"/>
              </a:rPr>
              <a:t>i</a:t>
            </a:r>
            <a:r>
              <a:rPr dirty="0" baseline="-17361" sz="2400" spc="292" i="1">
                <a:latin typeface="Times New Roman"/>
                <a:cs typeface="Times New Roman"/>
              </a:rPr>
              <a:t> </a:t>
            </a:r>
            <a:r>
              <a:rPr dirty="0" sz="1900" spc="130">
                <a:latin typeface="Symbol"/>
                <a:cs typeface="Symbol"/>
              </a:rPr>
              <a:t></a:t>
            </a:r>
            <a:r>
              <a:rPr dirty="0" sz="1900" spc="55">
                <a:latin typeface="Times New Roman"/>
                <a:cs typeface="Times New Roman"/>
              </a:rPr>
              <a:t> </a:t>
            </a:r>
            <a:r>
              <a:rPr dirty="0" sz="1900" spc="135" i="1">
                <a:latin typeface="Times New Roman"/>
                <a:cs typeface="Times New Roman"/>
              </a:rPr>
              <a:t>X</a:t>
            </a:r>
            <a:r>
              <a:rPr dirty="0" sz="1900" spc="15" i="1">
                <a:latin typeface="Times New Roman"/>
                <a:cs typeface="Times New Roman"/>
              </a:rPr>
              <a:t> </a:t>
            </a:r>
            <a:r>
              <a:rPr dirty="0" baseline="7309" sz="2850" spc="60">
                <a:latin typeface="Symbol"/>
                <a:cs typeface="Symbol"/>
              </a:rPr>
              <a:t></a:t>
            </a:r>
            <a:endParaRPr baseline="7309" sz="2850">
              <a:latin typeface="Symbol"/>
              <a:cs typeface="Symbol"/>
            </a:endParaRPr>
          </a:p>
          <a:p>
            <a:pPr marL="659765">
              <a:lnSpc>
                <a:spcPts val="1900"/>
              </a:lnSpc>
            </a:pPr>
            <a:r>
              <a:rPr dirty="0" sz="1900" spc="110" i="1">
                <a:latin typeface="Times New Roman"/>
                <a:cs typeface="Times New Roman"/>
              </a:rPr>
              <a:t>n</a:t>
            </a:r>
            <a:r>
              <a:rPr dirty="0" sz="1900" spc="-105" i="1">
                <a:latin typeface="Times New Roman"/>
                <a:cs typeface="Times New Roman"/>
              </a:rPr>
              <a:t> </a:t>
            </a:r>
            <a:r>
              <a:rPr dirty="0" sz="1900" spc="160">
                <a:latin typeface="Symbol"/>
                <a:cs typeface="Symbol"/>
              </a:rPr>
              <a:t></a:t>
            </a:r>
            <a:r>
              <a:rPr dirty="0" sz="1900" spc="16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70366" y="2196676"/>
            <a:ext cx="16192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6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48291" y="3273253"/>
            <a:ext cx="6286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000" spc="-105">
                <a:latin typeface="Symbol"/>
                <a:cs typeface="Symbol"/>
              </a:rPr>
              <a:t>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632349" y="3397027"/>
            <a:ext cx="8382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200" spc="-135" i="1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344776" y="4905165"/>
            <a:ext cx="544195" cy="365125"/>
            <a:chOff x="4344776" y="4905165"/>
            <a:chExt cx="544195" cy="365125"/>
          </a:xfrm>
        </p:grpSpPr>
        <p:sp>
          <p:nvSpPr>
            <p:cNvPr id="20" name="object 20" descr=""/>
            <p:cNvSpPr/>
            <p:nvPr/>
          </p:nvSpPr>
          <p:spPr>
            <a:xfrm>
              <a:off x="4352896" y="5132332"/>
              <a:ext cx="56515" cy="24130"/>
            </a:xfrm>
            <a:custGeom>
              <a:avLst/>
              <a:gdLst/>
              <a:ahLst/>
              <a:cxnLst/>
              <a:rect l="l" t="t" r="r" b="b"/>
              <a:pathLst>
                <a:path w="56514" h="24129">
                  <a:moveTo>
                    <a:pt x="0" y="23973"/>
                  </a:moveTo>
                  <a:lnTo>
                    <a:pt x="55932" y="0"/>
                  </a:lnTo>
                </a:path>
              </a:pathLst>
            </a:custGeom>
            <a:ln w="15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408829" y="5139384"/>
              <a:ext cx="81280" cy="111760"/>
            </a:xfrm>
            <a:custGeom>
              <a:avLst/>
              <a:gdLst/>
              <a:ahLst/>
              <a:cxnLst/>
              <a:rect l="l" t="t" r="r" b="b"/>
              <a:pathLst>
                <a:path w="81279" h="111760">
                  <a:moveTo>
                    <a:pt x="0" y="0"/>
                  </a:moveTo>
                  <a:lnTo>
                    <a:pt x="80987" y="111410"/>
                  </a:lnTo>
                </a:path>
              </a:pathLst>
            </a:custGeom>
            <a:ln w="367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99453" y="4915138"/>
              <a:ext cx="389890" cy="335915"/>
            </a:xfrm>
            <a:custGeom>
              <a:avLst/>
              <a:gdLst/>
              <a:ahLst/>
              <a:cxnLst/>
              <a:rect l="l" t="t" r="r" b="b"/>
              <a:pathLst>
                <a:path w="389889" h="335914">
                  <a:moveTo>
                    <a:pt x="0" y="335655"/>
                  </a:moveTo>
                  <a:lnTo>
                    <a:pt x="110861" y="0"/>
                  </a:lnTo>
                </a:path>
                <a:path w="389889" h="335914">
                  <a:moveTo>
                    <a:pt x="110861" y="0"/>
                  </a:moveTo>
                  <a:lnTo>
                    <a:pt x="389479" y="0"/>
                  </a:lnTo>
                </a:path>
              </a:pathLst>
            </a:custGeom>
            <a:ln w="175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23240" y="3580257"/>
            <a:ext cx="6722109" cy="2162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42900">
              <a:lnSpc>
                <a:spcPct val="100000"/>
              </a:lnSpc>
              <a:spcBef>
                <a:spcPts val="105"/>
              </a:spcBef>
            </a:pPr>
            <a:r>
              <a:rPr dirty="0" sz="2000" spc="-140">
                <a:latin typeface="Trebuchet MS"/>
                <a:cs typeface="Trebuchet MS"/>
              </a:rPr>
              <a:t>sample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X1,</a:t>
            </a:r>
            <a:r>
              <a:rPr dirty="0" sz="2000" spc="-2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X2,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…,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Xn.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Then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random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variable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defined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  <a:p>
            <a:pPr algn="ctr" marL="309245">
              <a:lnSpc>
                <a:spcPts val="2455"/>
              </a:lnSpc>
              <a:spcBef>
                <a:spcPts val="1739"/>
              </a:spcBef>
            </a:pPr>
            <a:r>
              <a:rPr dirty="0" sz="2350" spc="400">
                <a:latin typeface="Symbol"/>
                <a:cs typeface="Symbol"/>
              </a:rPr>
              <a:t></a:t>
            </a:r>
            <a:endParaRPr sz="2350">
              <a:latin typeface="Symbol"/>
              <a:cs typeface="Symbol"/>
            </a:endParaRPr>
          </a:p>
          <a:p>
            <a:pPr algn="ctr" marL="354965">
              <a:lnSpc>
                <a:spcPts val="2995"/>
              </a:lnSpc>
            </a:pPr>
            <a:r>
              <a:rPr dirty="0" baseline="-34858" sz="3825" spc="390" i="1">
                <a:latin typeface="Times New Roman"/>
                <a:cs typeface="Times New Roman"/>
              </a:rPr>
              <a:t>t</a:t>
            </a:r>
            <a:r>
              <a:rPr dirty="0" baseline="-34858" sz="3825" spc="472" i="1">
                <a:latin typeface="Times New Roman"/>
                <a:cs typeface="Times New Roman"/>
              </a:rPr>
              <a:t> </a:t>
            </a:r>
            <a:r>
              <a:rPr dirty="0" baseline="-34858" sz="3825" spc="772">
                <a:latin typeface="Symbol"/>
                <a:cs typeface="Symbol"/>
              </a:rPr>
              <a:t></a:t>
            </a:r>
            <a:r>
              <a:rPr dirty="0" baseline="-34858" sz="3825" spc="277">
                <a:latin typeface="Times New Roman"/>
                <a:cs typeface="Times New Roman"/>
              </a:rPr>
              <a:t> </a:t>
            </a:r>
            <a:r>
              <a:rPr dirty="0" u="sng" sz="2550" spc="11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550" spc="5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255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550" spc="5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550" spc="1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spc="3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u="sng" sz="2800" spc="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  <a:p>
            <a:pPr algn="ctr" marL="923290">
              <a:lnSpc>
                <a:spcPct val="100000"/>
              </a:lnSpc>
              <a:spcBef>
                <a:spcPts val="750"/>
              </a:spcBef>
              <a:tabLst>
                <a:tab pos="1733550" algn="l"/>
              </a:tabLst>
            </a:pPr>
            <a:r>
              <a:rPr dirty="0" sz="2550" spc="470" i="1">
                <a:latin typeface="Times New Roman"/>
                <a:cs typeface="Times New Roman"/>
              </a:rPr>
              <a:t>S</a:t>
            </a:r>
            <a:r>
              <a:rPr dirty="0" sz="2550" spc="90" i="1">
                <a:latin typeface="Times New Roman"/>
                <a:cs typeface="Times New Roman"/>
              </a:rPr>
              <a:t> </a:t>
            </a:r>
            <a:r>
              <a:rPr dirty="0" sz="2550" spc="210">
                <a:latin typeface="Times New Roman"/>
                <a:cs typeface="Times New Roman"/>
              </a:rPr>
              <a:t>/</a:t>
            </a:r>
            <a:r>
              <a:rPr dirty="0" sz="2550">
                <a:latin typeface="Times New Roman"/>
                <a:cs typeface="Times New Roman"/>
              </a:rPr>
              <a:t>	</a:t>
            </a:r>
            <a:r>
              <a:rPr dirty="0" sz="2550" spc="420" i="1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010"/>
              </a:spcBef>
            </a:pPr>
            <a:r>
              <a:rPr dirty="0" sz="2000" spc="-100">
                <a:latin typeface="Trebuchet MS"/>
                <a:cs typeface="Trebuchet MS"/>
              </a:rPr>
              <a:t>follows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t-</a:t>
            </a:r>
            <a:r>
              <a:rPr dirty="0" sz="2000" spc="-90">
                <a:latin typeface="Trebuchet MS"/>
                <a:cs typeface="Trebuchet MS"/>
              </a:rPr>
              <a:t>distribution </a:t>
            </a:r>
            <a:r>
              <a:rPr dirty="0" sz="2000" spc="-105">
                <a:latin typeface="Trebuchet MS"/>
                <a:cs typeface="Trebuchet MS"/>
              </a:rPr>
              <a:t>with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(n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Symbol"/>
                <a:cs typeface="Symbol"/>
              </a:rPr>
              <a:t>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1)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degrees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freedom.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630682"/>
            <a:ext cx="71558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density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40" i="1">
                <a:latin typeface="Trebuchet MS"/>
                <a:cs typeface="Trebuchet MS"/>
              </a:rPr>
              <a:t>t</a:t>
            </a:r>
            <a:r>
              <a:rPr dirty="0" sz="2400" spc="-240">
                <a:latin typeface="Trebuchet MS"/>
                <a:cs typeface="Trebuchet MS"/>
              </a:rPr>
              <a:t>-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with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50" i="1"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2400" spc="-135">
                <a:latin typeface="Trebuchet MS"/>
                <a:cs typeface="Trebuchet MS"/>
              </a:rPr>
              <a:t>degrees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freedom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is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948605" y="1953461"/>
            <a:ext cx="461009" cy="0"/>
          </a:xfrm>
          <a:custGeom>
            <a:avLst/>
            <a:gdLst/>
            <a:ahLst/>
            <a:cxnLst/>
            <a:rect l="l" t="t" r="r" b="b"/>
            <a:pathLst>
              <a:path w="461010" h="0">
                <a:moveTo>
                  <a:pt x="0" y="0"/>
                </a:moveTo>
                <a:lnTo>
                  <a:pt x="460624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26983" y="2613615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 h="0">
                <a:moveTo>
                  <a:pt x="0" y="0"/>
                </a:moveTo>
                <a:lnTo>
                  <a:pt x="149628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220391" y="2434522"/>
            <a:ext cx="433705" cy="269875"/>
            <a:chOff x="4220391" y="2434522"/>
            <a:chExt cx="433705" cy="269875"/>
          </a:xfrm>
        </p:grpSpPr>
        <p:sp>
          <p:nvSpPr>
            <p:cNvPr id="6" name="object 6" descr=""/>
            <p:cNvSpPr/>
            <p:nvPr/>
          </p:nvSpPr>
          <p:spPr>
            <a:xfrm>
              <a:off x="4226832" y="2445821"/>
              <a:ext cx="427355" cy="257175"/>
            </a:xfrm>
            <a:custGeom>
              <a:avLst/>
              <a:gdLst/>
              <a:ahLst/>
              <a:cxnLst/>
              <a:rect l="l" t="t" r="r" b="b"/>
              <a:pathLst>
                <a:path w="427354" h="257175">
                  <a:moveTo>
                    <a:pt x="0" y="173028"/>
                  </a:moveTo>
                  <a:lnTo>
                    <a:pt x="23526" y="159262"/>
                  </a:lnTo>
                </a:path>
                <a:path w="427354" h="257175">
                  <a:moveTo>
                    <a:pt x="24086" y="159262"/>
                  </a:moveTo>
                  <a:lnTo>
                    <a:pt x="85188" y="255691"/>
                  </a:lnTo>
                </a:path>
                <a:path w="427354" h="257175">
                  <a:moveTo>
                    <a:pt x="85188" y="256798"/>
                  </a:moveTo>
                  <a:lnTo>
                    <a:pt x="149628" y="553"/>
                  </a:lnTo>
                </a:path>
                <a:path w="427354" h="257175">
                  <a:moveTo>
                    <a:pt x="149628" y="0"/>
                  </a:moveTo>
                  <a:lnTo>
                    <a:pt x="427015" y="0"/>
                  </a:lnTo>
                </a:path>
              </a:pathLst>
            </a:custGeom>
            <a:ln w="3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220391" y="2434522"/>
              <a:ext cx="429259" cy="262890"/>
            </a:xfrm>
            <a:custGeom>
              <a:avLst/>
              <a:gdLst/>
              <a:ahLst/>
              <a:cxnLst/>
              <a:rect l="l" t="t" r="r" b="b"/>
              <a:pathLst>
                <a:path w="429260" h="262889">
                  <a:moveTo>
                    <a:pt x="428696" y="0"/>
                  </a:moveTo>
                  <a:lnTo>
                    <a:pt x="146827" y="0"/>
                  </a:lnTo>
                  <a:lnTo>
                    <a:pt x="86285" y="239712"/>
                  </a:lnTo>
                  <a:lnTo>
                    <a:pt x="31928" y="158155"/>
                  </a:lnTo>
                  <a:lnTo>
                    <a:pt x="0" y="176348"/>
                  </a:lnTo>
                  <a:lnTo>
                    <a:pt x="3360" y="182943"/>
                  </a:lnTo>
                  <a:lnTo>
                    <a:pt x="19605" y="172474"/>
                  </a:lnTo>
                  <a:lnTo>
                    <a:pt x="80123" y="262862"/>
                  </a:lnTo>
                  <a:lnTo>
                    <a:pt x="91910" y="262862"/>
                  </a:lnTo>
                  <a:lnTo>
                    <a:pt x="155229" y="12128"/>
                  </a:lnTo>
                  <a:lnTo>
                    <a:pt x="428696" y="12128"/>
                  </a:lnTo>
                  <a:lnTo>
                    <a:pt x="428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5144581" y="2283538"/>
            <a:ext cx="255904" cy="0"/>
          </a:xfrm>
          <a:custGeom>
            <a:avLst/>
            <a:gdLst/>
            <a:ahLst/>
            <a:cxnLst/>
            <a:rect l="l" t="t" r="r" b="b"/>
            <a:pathLst>
              <a:path w="255904" h="0">
                <a:moveTo>
                  <a:pt x="0" y="0"/>
                </a:moveTo>
                <a:lnTo>
                  <a:pt x="255332" y="0"/>
                </a:lnTo>
              </a:path>
            </a:pathLst>
          </a:custGeom>
          <a:ln w="116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627004" y="1977695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5" h="0">
                <a:moveTo>
                  <a:pt x="0" y="0"/>
                </a:moveTo>
                <a:lnTo>
                  <a:pt x="229191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623173" y="1740947"/>
            <a:ext cx="254000" cy="423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4455" marR="5080" indent="-72390">
              <a:lnSpc>
                <a:spcPct val="118700"/>
              </a:lnSpc>
              <a:spcBef>
                <a:spcPts val="95"/>
              </a:spcBef>
            </a:pPr>
            <a:r>
              <a:rPr dirty="0" sz="1100" spc="-25" i="1">
                <a:latin typeface="Times New Roman"/>
                <a:cs typeface="Times New Roman"/>
              </a:rPr>
              <a:t>n</a:t>
            </a:r>
            <a:r>
              <a:rPr dirty="0" sz="1100" spc="-25">
                <a:latin typeface="Symbol"/>
                <a:cs typeface="Symbol"/>
              </a:rPr>
              <a:t></a:t>
            </a:r>
            <a:r>
              <a:rPr dirty="0" sz="1100" spc="-25">
                <a:latin typeface="Times New Roman"/>
                <a:cs typeface="Times New Roman"/>
              </a:rPr>
              <a:t>1 </a:t>
            </a:r>
            <a:r>
              <a:rPr dirty="0" sz="1100" spc="-5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32621" y="1931884"/>
            <a:ext cx="52070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00" spc="55" i="1">
                <a:latin typeface="Times New Roman"/>
                <a:cs typeface="Times New Roman"/>
              </a:rPr>
              <a:t>x</a:t>
            </a:r>
            <a:r>
              <a:rPr dirty="0" baseline="42929" sz="1650" spc="82">
                <a:latin typeface="Times New Roman"/>
                <a:cs typeface="Times New Roman"/>
              </a:rPr>
              <a:t>2</a:t>
            </a:r>
            <a:r>
              <a:rPr dirty="0" baseline="42929" sz="1650" spc="442">
                <a:latin typeface="Times New Roman"/>
                <a:cs typeface="Times New Roman"/>
              </a:rPr>
              <a:t> </a:t>
            </a:r>
            <a:r>
              <a:rPr dirty="0" baseline="2923" sz="2850" spc="-37">
                <a:latin typeface="Symbol"/>
                <a:cs typeface="Symbol"/>
              </a:rPr>
              <a:t></a:t>
            </a:r>
            <a:r>
              <a:rPr dirty="0" baseline="70707" sz="1650" spc="-37">
                <a:latin typeface="Symbol"/>
                <a:cs typeface="Symbol"/>
              </a:rPr>
              <a:t></a:t>
            </a:r>
            <a:endParaRPr baseline="70707" sz="16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08499" y="1944012"/>
            <a:ext cx="14986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-5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04201" y="1606210"/>
            <a:ext cx="74866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4385" sz="2850">
                <a:latin typeface="Symbol"/>
                <a:cs typeface="Symbol"/>
              </a:rPr>
              <a:t></a:t>
            </a:r>
            <a:r>
              <a:rPr dirty="0" baseline="-4385" sz="2850" spc="-6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 spc="-60" i="1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r>
              <a:rPr dirty="0" sz="1900" spc="-27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1</a:t>
            </a:r>
            <a:r>
              <a:rPr dirty="0" sz="1900" spc="-285">
                <a:latin typeface="Times New Roman"/>
                <a:cs typeface="Times New Roman"/>
              </a:rPr>
              <a:t> </a:t>
            </a:r>
            <a:r>
              <a:rPr dirty="0" baseline="-4385" sz="2850" spc="-75">
                <a:latin typeface="Symbol"/>
                <a:cs typeface="Symbol"/>
              </a:rPr>
              <a:t></a:t>
            </a:r>
            <a:endParaRPr baseline="-4385" sz="285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344803" y="2416819"/>
            <a:ext cx="49022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>
                <a:latin typeface="Symbol"/>
                <a:cs typeface="Symbol"/>
              </a:rPr>
              <a:t>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baseline="19005" sz="2850" spc="-75">
                <a:latin typeface="Symbol"/>
                <a:cs typeface="Symbol"/>
              </a:rPr>
              <a:t></a:t>
            </a:r>
            <a:endParaRPr baseline="19005" sz="285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603406" y="1756665"/>
            <a:ext cx="34734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00" spc="95">
                <a:latin typeface="Symbol"/>
                <a:cs typeface="Symbol"/>
              </a:rPr>
              <a:t></a:t>
            </a:r>
            <a:r>
              <a:rPr dirty="0" baseline="-14619" sz="2850" spc="142">
                <a:latin typeface="Symbol"/>
                <a:cs typeface="Symbol"/>
              </a:rPr>
              <a:t></a:t>
            </a:r>
            <a:endParaRPr baseline="-14619" sz="285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06502" y="1818368"/>
            <a:ext cx="42862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94640" algn="l"/>
              </a:tabLst>
            </a:pPr>
            <a:r>
              <a:rPr dirty="0" sz="1900" spc="-50">
                <a:latin typeface="Symbol"/>
                <a:cs typeface="Symbol"/>
              </a:rPr>
              <a:t>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baseline="-23391" sz="2850" spc="-75">
                <a:latin typeface="Symbol"/>
                <a:cs typeface="Symbol"/>
              </a:rPr>
              <a:t></a:t>
            </a:r>
            <a:endParaRPr baseline="-23391" sz="285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793642" y="2086742"/>
            <a:ext cx="2332990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022985" algn="l"/>
                <a:tab pos="1650364" algn="l"/>
                <a:tab pos="1873885" algn="l"/>
              </a:tabLst>
            </a:pPr>
            <a:r>
              <a:rPr dirty="0" sz="1900" i="1">
                <a:latin typeface="Times New Roman"/>
                <a:cs typeface="Times New Roman"/>
              </a:rPr>
              <a:t>f </a:t>
            </a:r>
            <a:r>
              <a:rPr dirty="0" sz="1900" spc="65">
                <a:latin typeface="Times New Roman"/>
                <a:cs typeface="Times New Roman"/>
              </a:rPr>
              <a:t>(</a:t>
            </a:r>
            <a:r>
              <a:rPr dirty="0" sz="1900" spc="65" i="1">
                <a:latin typeface="Times New Roman"/>
                <a:cs typeface="Times New Roman"/>
              </a:rPr>
              <a:t>x</a:t>
            </a:r>
            <a:r>
              <a:rPr dirty="0" sz="1900" spc="65">
                <a:latin typeface="Times New Roman"/>
                <a:cs typeface="Times New Roman"/>
              </a:rPr>
              <a:t>) </a:t>
            </a:r>
            <a:r>
              <a:rPr dirty="0" sz="190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u="sng" baseline="26315" sz="2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26315" sz="2850" spc="-7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dirty="0" u="sng" baseline="26315" sz="2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26315" sz="2850" spc="-7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dirty="0" u="sng" baseline="26315" sz="2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26315" sz="2850" spc="-202">
                <a:latin typeface="Times New Roman"/>
                <a:cs typeface="Times New Roman"/>
              </a:rPr>
              <a:t> </a:t>
            </a:r>
            <a:r>
              <a:rPr dirty="0" baseline="-13157" sz="2850">
                <a:latin typeface="Symbol"/>
                <a:cs typeface="Symbol"/>
              </a:rPr>
              <a:t></a:t>
            </a:r>
            <a:r>
              <a:rPr dirty="0" sz="1900">
                <a:latin typeface="Times New Roman"/>
                <a:cs typeface="Times New Roman"/>
              </a:rPr>
              <a:t>1</a:t>
            </a:r>
            <a:r>
              <a:rPr dirty="0" sz="1900" spc="-215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81808" y="2285111"/>
            <a:ext cx="66357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30701" sz="2850" spc="179">
                <a:latin typeface="Symbol"/>
                <a:cs typeface="Symbol"/>
              </a:rPr>
              <a:t></a:t>
            </a:r>
            <a:r>
              <a:rPr dirty="0" sz="1900" spc="120">
                <a:latin typeface="Symbol"/>
                <a:cs typeface="Symbol"/>
              </a:rPr>
              <a:t>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baseline="4385" sz="2850" i="1">
                <a:latin typeface="Times New Roman"/>
                <a:cs typeface="Times New Roman"/>
              </a:rPr>
              <a:t>n</a:t>
            </a:r>
            <a:r>
              <a:rPr dirty="0" baseline="4385" sz="2850" spc="-165" i="1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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657203" y="2478522"/>
            <a:ext cx="48831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00">
                <a:latin typeface="Symbol"/>
                <a:cs typeface="Symbol"/>
              </a:rPr>
              <a:t>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baseline="-29239" sz="2850">
                <a:latin typeface="Times New Roman"/>
                <a:cs typeface="Times New Roman"/>
              </a:rPr>
              <a:t>2</a:t>
            </a:r>
            <a:r>
              <a:rPr dirty="0" baseline="-29239" sz="2850" spc="-172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422166" y="2140744"/>
            <a:ext cx="12128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00" spc="-50">
                <a:latin typeface="Symbol"/>
                <a:cs typeface="Symbol"/>
              </a:rPr>
              <a:t>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74165" y="2278493"/>
            <a:ext cx="39433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900" i="1">
                <a:latin typeface="Times New Roman"/>
                <a:cs typeface="Times New Roman"/>
              </a:rPr>
              <a:t>n</a:t>
            </a:r>
            <a:r>
              <a:rPr dirty="0" sz="1900" spc="315" i="1">
                <a:latin typeface="Times New Roman"/>
                <a:cs typeface="Times New Roman"/>
              </a:rPr>
              <a:t> </a:t>
            </a:r>
            <a:r>
              <a:rPr dirty="0" baseline="-13157" sz="2850" spc="-75">
                <a:latin typeface="Symbol"/>
                <a:cs typeface="Symbol"/>
              </a:rPr>
              <a:t></a:t>
            </a:r>
            <a:endParaRPr baseline="-13157" sz="285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82603" y="2631723"/>
            <a:ext cx="437515" cy="3200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8930" algn="l"/>
              </a:tabLst>
            </a:pPr>
            <a:r>
              <a:rPr dirty="0" sz="1900" spc="-50">
                <a:latin typeface="Symbol"/>
                <a:cs typeface="Symbol"/>
              </a:rPr>
              <a:t>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Symbol"/>
                <a:cs typeface="Symbol"/>
              </a:rPr>
              <a:t></a:t>
            </a:r>
            <a:endParaRPr sz="1900">
              <a:latin typeface="Symbol"/>
              <a:cs typeface="Symbol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3124200"/>
            <a:ext cx="5562600" cy="3131820"/>
          </a:xfrm>
          <a:prstGeom prst="rect">
            <a:avLst/>
          </a:prstGeom>
        </p:spPr>
      </p:pic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4" name="object 4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9823" rIns="0" bIns="0" rtlCol="0" vert="horz">
            <a:spAutoFit/>
          </a:bodyPr>
          <a:lstStyle/>
          <a:p>
            <a:pPr marL="428625">
              <a:lnSpc>
                <a:spcPct val="100000"/>
              </a:lnSpc>
              <a:spcBef>
                <a:spcPts val="105"/>
              </a:spcBef>
            </a:pPr>
            <a:r>
              <a:rPr dirty="0" sz="2000" spc="140">
                <a:solidFill>
                  <a:srgbClr val="B01117"/>
                </a:solidFill>
              </a:rPr>
              <a:t>Cumulative</a:t>
            </a:r>
            <a:r>
              <a:rPr dirty="0" sz="2000" spc="240">
                <a:solidFill>
                  <a:srgbClr val="B01117"/>
                </a:solidFill>
              </a:rPr>
              <a:t> </a:t>
            </a:r>
            <a:r>
              <a:rPr dirty="0" sz="2000" spc="105">
                <a:solidFill>
                  <a:srgbClr val="B01117"/>
                </a:solidFill>
              </a:rPr>
              <a:t>distribution</a:t>
            </a:r>
            <a:r>
              <a:rPr dirty="0" sz="2000" spc="260">
                <a:solidFill>
                  <a:srgbClr val="B01117"/>
                </a:solidFill>
              </a:rPr>
              <a:t> </a:t>
            </a:r>
            <a:r>
              <a:rPr dirty="0" sz="2000" spc="140">
                <a:solidFill>
                  <a:srgbClr val="B01117"/>
                </a:solidFill>
              </a:rPr>
              <a:t>function</a:t>
            </a:r>
            <a:r>
              <a:rPr dirty="0" sz="2000" spc="260">
                <a:solidFill>
                  <a:srgbClr val="B01117"/>
                </a:solidFill>
              </a:rPr>
              <a:t> </a:t>
            </a:r>
            <a:r>
              <a:rPr dirty="0" sz="2000" spc="105">
                <a:solidFill>
                  <a:srgbClr val="B01117"/>
                </a:solidFill>
              </a:rPr>
              <a:t>of</a:t>
            </a:r>
            <a:r>
              <a:rPr dirty="0" sz="2000" spc="235">
                <a:solidFill>
                  <a:srgbClr val="B01117"/>
                </a:solidFill>
              </a:rPr>
              <a:t> </a:t>
            </a:r>
            <a:r>
              <a:rPr dirty="0" sz="2000" spc="135">
                <a:solidFill>
                  <a:srgbClr val="B01117"/>
                </a:solidFill>
              </a:rPr>
              <a:t>student’s</a:t>
            </a:r>
            <a:r>
              <a:rPr dirty="0" sz="2000" spc="170">
                <a:solidFill>
                  <a:srgbClr val="B01117"/>
                </a:solidFill>
              </a:rPr>
              <a:t> </a:t>
            </a:r>
            <a:r>
              <a:rPr dirty="0" sz="2000" i="1">
                <a:solidFill>
                  <a:srgbClr val="B01117"/>
                </a:solidFill>
                <a:latin typeface="Trebuchet MS"/>
                <a:cs typeface="Trebuchet MS"/>
              </a:rPr>
              <a:t>t</a:t>
            </a:r>
            <a:r>
              <a:rPr dirty="0" sz="2000">
                <a:solidFill>
                  <a:srgbClr val="B01117"/>
                </a:solidFill>
              </a:rPr>
              <a:t>-</a:t>
            </a:r>
            <a:r>
              <a:rPr dirty="0" sz="2000" spc="90">
                <a:solidFill>
                  <a:srgbClr val="B01117"/>
                </a:solidFill>
              </a:rPr>
              <a:t>distribution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828800"/>
            <a:ext cx="6553200" cy="381000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6070"/>
            <a:ext cx="67468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07945" algn="l"/>
                <a:tab pos="3376295" algn="l"/>
              </a:tabLst>
            </a:pPr>
            <a:r>
              <a:rPr dirty="0" sz="3600" spc="125"/>
              <a:t>Properties</a:t>
            </a:r>
            <a:r>
              <a:rPr dirty="0" sz="3600"/>
              <a:t>	</a:t>
            </a:r>
            <a:r>
              <a:rPr dirty="0" sz="3600" spc="150"/>
              <a:t>of</a:t>
            </a:r>
            <a:r>
              <a:rPr dirty="0" sz="3600"/>
              <a:t>	</a:t>
            </a:r>
            <a:r>
              <a:rPr dirty="0" sz="3600" spc="204"/>
              <a:t>t-</a:t>
            </a:r>
            <a:r>
              <a:rPr dirty="0" sz="3600" spc="165"/>
              <a:t>distribution:</a:t>
            </a:r>
            <a:endParaRPr sz="3600"/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11402"/>
            <a:ext cx="791972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200" spc="-45">
                <a:latin typeface="Trebuchet MS"/>
                <a:cs typeface="Trebuchet MS"/>
              </a:rPr>
              <a:t>The</a:t>
            </a:r>
            <a:r>
              <a:rPr dirty="0" sz="2200" spc="-8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mean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of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a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distribution</a:t>
            </a:r>
            <a:r>
              <a:rPr dirty="0" sz="2200" spc="1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with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2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or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more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degrees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of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freedom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is</a:t>
            </a:r>
            <a:endParaRPr sz="2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200" spc="-25">
                <a:latin typeface="Trebuchet MS"/>
                <a:cs typeface="Trebuchet MS"/>
              </a:rPr>
              <a:t>0.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1949576"/>
            <a:ext cx="508000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50">
                <a:latin typeface="Trebuchet MS"/>
                <a:cs typeface="Trebuchet MS"/>
              </a:rPr>
              <a:t>The</a:t>
            </a:r>
            <a:r>
              <a:rPr dirty="0" sz="2200" spc="-8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standard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deviation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t-</a:t>
            </a:r>
            <a:r>
              <a:rPr dirty="0" sz="2200" spc="-95">
                <a:latin typeface="Trebuchet MS"/>
                <a:cs typeface="Trebuchet MS"/>
              </a:rPr>
              <a:t>distribution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is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number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degrees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freedom.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13307" y="1949576"/>
            <a:ext cx="23228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75">
                <a:latin typeface="Trebuchet MS"/>
                <a:cs typeface="Trebuchet MS"/>
              </a:rPr>
              <a:t>for</a:t>
            </a:r>
            <a:r>
              <a:rPr dirty="0" sz="2200" spc="-9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n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125">
                <a:latin typeface="Trebuchet MS"/>
                <a:cs typeface="Trebuchet MS"/>
              </a:rPr>
              <a:t>&gt;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204">
                <a:latin typeface="Trebuchet MS"/>
                <a:cs typeface="Trebuchet MS"/>
              </a:rPr>
              <a:t>2,</a:t>
            </a:r>
            <a:r>
              <a:rPr dirty="0" sz="2200" spc="-26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where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n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is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2686888"/>
            <a:ext cx="7868284" cy="2775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787775" algn="l"/>
              </a:tabLst>
            </a:pPr>
            <a:r>
              <a:rPr dirty="0" sz="2200" spc="50">
                <a:latin typeface="Trebuchet MS"/>
                <a:cs typeface="Trebuchet MS"/>
              </a:rPr>
              <a:t>As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degrees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of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freedom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n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increases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density </a:t>
            </a:r>
            <a:r>
              <a:rPr dirty="0" sz="2200" spc="-125">
                <a:latin typeface="Trebuchet MS"/>
                <a:cs typeface="Trebuchet MS"/>
              </a:rPr>
              <a:t>function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of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225">
                <a:latin typeface="Trebuchet MS"/>
                <a:cs typeface="Trebuchet MS"/>
              </a:rPr>
              <a:t>a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t-</a:t>
            </a:r>
            <a:r>
              <a:rPr dirty="0" sz="2200" spc="-100">
                <a:latin typeface="Trebuchet MS"/>
                <a:cs typeface="Trebuchet MS"/>
              </a:rPr>
              <a:t>distribution</a:t>
            </a:r>
            <a:r>
              <a:rPr dirty="0" sz="2200" spc="3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approaches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density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function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of </a:t>
            </a:r>
            <a:r>
              <a:rPr dirty="0" sz="2200" spc="-125">
                <a:latin typeface="Trebuchet MS"/>
                <a:cs typeface="Trebuchet MS"/>
              </a:rPr>
              <a:t>standard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normal</a:t>
            </a:r>
            <a:r>
              <a:rPr dirty="0" sz="2200" spc="-30">
                <a:latin typeface="Trebuchet MS"/>
                <a:cs typeface="Trebuchet MS"/>
              </a:rPr>
              <a:t> distribution.</a:t>
            </a:r>
            <a:r>
              <a:rPr dirty="0" sz="2200">
                <a:latin typeface="Trebuchet MS"/>
                <a:cs typeface="Trebuchet MS"/>
              </a:rPr>
              <a:t>	For</a:t>
            </a:r>
            <a:r>
              <a:rPr dirty="0" sz="2200" spc="-114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n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125">
                <a:latin typeface="Trebuchet MS"/>
                <a:cs typeface="Trebuchet MS"/>
              </a:rPr>
              <a:t>&gt;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120,</a:t>
            </a:r>
            <a:r>
              <a:rPr dirty="0" sz="2200" spc="-27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difference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between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area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under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density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function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of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a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t-</a:t>
            </a:r>
            <a:r>
              <a:rPr dirty="0" sz="2200" spc="-95">
                <a:latin typeface="Trebuchet MS"/>
                <a:cs typeface="Trebuchet MS"/>
              </a:rPr>
              <a:t>distribution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is </a:t>
            </a:r>
            <a:r>
              <a:rPr dirty="0" sz="2200" spc="-85">
                <a:latin typeface="Trebuchet MS"/>
                <a:cs typeface="Trebuchet MS"/>
              </a:rPr>
              <a:t>very close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to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area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under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a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standard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normal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distribution.</a:t>
            </a:r>
            <a:endParaRPr sz="2200">
              <a:latin typeface="Trebuchet MS"/>
              <a:cs typeface="Trebuchet MS"/>
            </a:endParaRPr>
          </a:p>
          <a:p>
            <a:pPr marL="355600" marR="26670" indent="-34290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200" spc="-135">
                <a:latin typeface="Trebuchet MS"/>
                <a:cs typeface="Trebuchet MS"/>
              </a:rPr>
              <a:t>t-</a:t>
            </a:r>
            <a:r>
              <a:rPr dirty="0" sz="2200" spc="-95">
                <a:latin typeface="Trebuchet MS"/>
                <a:cs typeface="Trebuchet MS"/>
              </a:rPr>
              <a:t>distribution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is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an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important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distribution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70">
                <a:latin typeface="Trebuchet MS"/>
                <a:cs typeface="Trebuchet MS"/>
              </a:rPr>
              <a:t>for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hypothesis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testing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of </a:t>
            </a:r>
            <a:r>
              <a:rPr dirty="0" sz="2200" spc="-140">
                <a:latin typeface="Trebuchet MS"/>
                <a:cs typeface="Trebuchet MS"/>
              </a:rPr>
              <a:t>means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225">
                <a:latin typeface="Trebuchet MS"/>
                <a:cs typeface="Trebuchet MS"/>
              </a:rPr>
              <a:t>a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population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70">
                <a:latin typeface="Trebuchet MS"/>
                <a:cs typeface="Trebuchet MS"/>
              </a:rPr>
              <a:t>for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comparing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means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two </a:t>
            </a:r>
            <a:r>
              <a:rPr dirty="0" sz="2200" spc="-45">
                <a:latin typeface="Trebuchet MS"/>
                <a:cs typeface="Trebuchet MS"/>
              </a:rPr>
              <a:t>populations.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34901" y="1941220"/>
            <a:ext cx="403225" cy="422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034" marR="5080" indent="-13970">
              <a:lnSpc>
                <a:spcPct val="118500"/>
              </a:lnSpc>
              <a:spcBef>
                <a:spcPts val="95"/>
              </a:spcBef>
              <a:tabLst>
                <a:tab pos="389890" algn="l"/>
              </a:tabLst>
            </a:pPr>
            <a:r>
              <a:rPr dirty="0" u="sng" sz="1100" spc="2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100" spc="11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 spc="165" i="1">
                <a:latin typeface="Times New Roman"/>
                <a:cs typeface="Times New Roman"/>
              </a:rPr>
              <a:t>n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185">
                <a:latin typeface="Symbol"/>
                <a:cs typeface="Symbol"/>
              </a:rPr>
              <a:t>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5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8739" rIns="0" bIns="0" rtlCol="0" vert="horz">
            <a:spAutoFit/>
          </a:bodyPr>
          <a:lstStyle/>
          <a:p>
            <a:pPr marL="2814320">
              <a:lnSpc>
                <a:spcPct val="100000"/>
              </a:lnSpc>
              <a:spcBef>
                <a:spcPts val="105"/>
              </a:spcBef>
            </a:pPr>
            <a:r>
              <a:rPr dirty="0" spc="145" i="1">
                <a:latin typeface="Trebuchet MS"/>
                <a:cs typeface="Trebuchet MS"/>
              </a:rPr>
              <a:t>F</a:t>
            </a:r>
            <a:r>
              <a:rPr dirty="0" spc="145"/>
              <a:t>-</a:t>
            </a:r>
            <a:r>
              <a:rPr dirty="0" spc="150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3240" y="1165606"/>
            <a:ext cx="8004809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5"/>
              </a:spcBef>
            </a:pPr>
            <a:r>
              <a:rPr dirty="0" sz="2000" spc="-165" i="1">
                <a:latin typeface="Trebuchet MS"/>
                <a:cs typeface="Trebuchet MS"/>
              </a:rPr>
              <a:t>F</a:t>
            </a:r>
            <a:r>
              <a:rPr dirty="0" sz="2000" spc="-165">
                <a:latin typeface="Trebuchet MS"/>
                <a:cs typeface="Trebuchet MS"/>
              </a:rPr>
              <a:t>-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(short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form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Fisher’s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named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after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statistician </a:t>
            </a:r>
            <a:r>
              <a:rPr dirty="0" sz="2000" spc="-85">
                <a:latin typeface="Trebuchet MS"/>
                <a:cs typeface="Trebuchet MS"/>
              </a:rPr>
              <a:t>Ronald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Fisher)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ratio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two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chi-</a:t>
            </a:r>
            <a:r>
              <a:rPr dirty="0" sz="2000" spc="-110">
                <a:latin typeface="Trebuchet MS"/>
                <a:cs typeface="Trebuchet MS"/>
              </a:rPr>
              <a:t>square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distributions.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Let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i="1">
                <a:latin typeface="Trebuchet MS"/>
                <a:cs typeface="Trebuchet MS"/>
              </a:rPr>
              <a:t>Y</a:t>
            </a:r>
            <a:r>
              <a:rPr dirty="0" baseline="-21367" sz="1950">
                <a:latin typeface="Trebuchet MS"/>
                <a:cs typeface="Trebuchet MS"/>
              </a:rPr>
              <a:t>1</a:t>
            </a:r>
            <a:r>
              <a:rPr dirty="0" baseline="-21367" sz="1950" spc="19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i="1">
                <a:latin typeface="Trebuchet MS"/>
                <a:cs typeface="Trebuchet MS"/>
              </a:rPr>
              <a:t>Y</a:t>
            </a:r>
            <a:r>
              <a:rPr dirty="0" baseline="-21367" sz="1950">
                <a:latin typeface="Trebuchet MS"/>
                <a:cs typeface="Trebuchet MS"/>
              </a:rPr>
              <a:t>2</a:t>
            </a:r>
            <a:r>
              <a:rPr dirty="0" baseline="-21367" sz="1950" spc="172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two </a:t>
            </a:r>
            <a:r>
              <a:rPr dirty="0" sz="2000" spc="-120">
                <a:latin typeface="Trebuchet MS"/>
                <a:cs typeface="Trebuchet MS"/>
              </a:rPr>
              <a:t>independent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chi-</a:t>
            </a:r>
            <a:r>
              <a:rPr dirty="0" sz="2000" spc="-105">
                <a:latin typeface="Trebuchet MS"/>
                <a:cs typeface="Trebuchet MS"/>
              </a:rPr>
              <a:t>square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distributions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with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i="1">
                <a:latin typeface="Trebuchet MS"/>
                <a:cs typeface="Trebuchet MS"/>
              </a:rPr>
              <a:t>k</a:t>
            </a:r>
            <a:r>
              <a:rPr dirty="0" baseline="-21367" sz="1950">
                <a:latin typeface="Trebuchet MS"/>
                <a:cs typeface="Trebuchet MS"/>
              </a:rPr>
              <a:t>1</a:t>
            </a:r>
            <a:r>
              <a:rPr dirty="0" baseline="-21367" sz="1950" spc="217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i="1">
                <a:latin typeface="Trebuchet MS"/>
                <a:cs typeface="Trebuchet MS"/>
              </a:rPr>
              <a:t>k</a:t>
            </a:r>
            <a:r>
              <a:rPr dirty="0" baseline="-21367" sz="1950">
                <a:latin typeface="Trebuchet MS"/>
                <a:cs typeface="Trebuchet MS"/>
              </a:rPr>
              <a:t>2</a:t>
            </a:r>
            <a:r>
              <a:rPr dirty="0" baseline="-21367" sz="1950" spc="22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degrees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freedom, </a:t>
            </a:r>
            <a:r>
              <a:rPr dirty="0" sz="2000" spc="-130">
                <a:latin typeface="Trebuchet MS"/>
                <a:cs typeface="Trebuchet MS"/>
              </a:rPr>
              <a:t>respectively.Then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random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variable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220" i="1">
                <a:latin typeface="Trebuchet MS"/>
                <a:cs typeface="Trebuchet MS"/>
              </a:rPr>
              <a:t>X</a:t>
            </a:r>
            <a:r>
              <a:rPr dirty="0" sz="2000" spc="-15" i="1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defined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177920"/>
            <a:ext cx="804735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distribution.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probability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density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function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F-</a:t>
            </a:r>
            <a:r>
              <a:rPr dirty="0" sz="2000" spc="-90">
                <a:latin typeface="Trebuchet MS"/>
                <a:cs typeface="Trebuchet MS"/>
              </a:rPr>
              <a:t>distribution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given </a:t>
            </a:r>
            <a:r>
              <a:rPr dirty="0" sz="2000" spc="-25">
                <a:latin typeface="Trebuchet MS"/>
                <a:cs typeface="Trebuchet MS"/>
              </a:rPr>
              <a:t>by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126578" y="2824381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 h="0">
                <a:moveTo>
                  <a:pt x="0" y="0"/>
                </a:moveTo>
                <a:lnTo>
                  <a:pt x="973808" y="0"/>
                </a:lnTo>
              </a:path>
            </a:pathLst>
          </a:custGeom>
          <a:ln w="95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090733" y="2815138"/>
            <a:ext cx="1002030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800" spc="495" i="1">
                <a:latin typeface="Times New Roman"/>
                <a:cs typeface="Times New Roman"/>
              </a:rPr>
              <a:t>Y</a:t>
            </a:r>
            <a:r>
              <a:rPr dirty="0" baseline="-16666" sz="2250" spc="742">
                <a:latin typeface="Times New Roman"/>
                <a:cs typeface="Times New Roman"/>
              </a:rPr>
              <a:t>2</a:t>
            </a:r>
            <a:r>
              <a:rPr dirty="0" baseline="-16666" sz="2250" spc="337">
                <a:latin typeface="Times New Roman"/>
                <a:cs typeface="Times New Roman"/>
              </a:rPr>
              <a:t> </a:t>
            </a:r>
            <a:r>
              <a:rPr dirty="0" sz="1800" spc="340">
                <a:latin typeface="Times New Roman"/>
                <a:cs typeface="Times New Roman"/>
              </a:rPr>
              <a:t>/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15" i="1">
                <a:latin typeface="Times New Roman"/>
                <a:cs typeface="Times New Roman"/>
              </a:rPr>
              <a:t>k</a:t>
            </a:r>
            <a:r>
              <a:rPr dirty="0" baseline="-16666" sz="2250" spc="772">
                <a:latin typeface="Times New Roman"/>
                <a:cs typeface="Times New Roman"/>
              </a:rPr>
              <a:t>2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49392" y="2492180"/>
            <a:ext cx="908685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800" spc="360" i="1">
                <a:latin typeface="Times New Roman"/>
                <a:cs typeface="Times New Roman"/>
              </a:rPr>
              <a:t>Y</a:t>
            </a:r>
            <a:r>
              <a:rPr dirty="0" baseline="-16666" sz="2250" spc="540">
                <a:latin typeface="Times New Roman"/>
                <a:cs typeface="Times New Roman"/>
              </a:rPr>
              <a:t>1</a:t>
            </a:r>
            <a:r>
              <a:rPr dirty="0" baseline="-16666" sz="2250" spc="44">
                <a:latin typeface="Times New Roman"/>
                <a:cs typeface="Times New Roman"/>
              </a:rPr>
              <a:t> </a:t>
            </a:r>
            <a:r>
              <a:rPr dirty="0" sz="1800" spc="340">
                <a:latin typeface="Times New Roman"/>
                <a:cs typeface="Times New Roman"/>
              </a:rPr>
              <a:t>/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380" i="1">
                <a:latin typeface="Times New Roman"/>
                <a:cs typeface="Times New Roman"/>
              </a:rPr>
              <a:t>k</a:t>
            </a:r>
            <a:r>
              <a:rPr dirty="0" baseline="-16666" sz="2250" spc="569">
                <a:latin typeface="Times New Roman"/>
                <a:cs typeface="Times New Roman"/>
              </a:rPr>
              <a:t>1</a:t>
            </a:r>
            <a:endParaRPr baseline="-16666" sz="22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26575" y="2636380"/>
            <a:ext cx="618490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94335" algn="l"/>
              </a:tabLst>
            </a:pPr>
            <a:r>
              <a:rPr dirty="0" sz="1800" spc="695" i="1">
                <a:latin typeface="Times New Roman"/>
                <a:cs typeface="Times New Roman"/>
              </a:rPr>
              <a:t>X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spc="62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769765" y="4477973"/>
            <a:ext cx="951230" cy="0"/>
          </a:xfrm>
          <a:custGeom>
            <a:avLst/>
            <a:gdLst/>
            <a:ahLst/>
            <a:cxnLst/>
            <a:rect l="l" t="t" r="r" b="b"/>
            <a:pathLst>
              <a:path w="951229" h="0">
                <a:moveTo>
                  <a:pt x="0" y="0"/>
                </a:moveTo>
                <a:lnTo>
                  <a:pt x="951128" y="0"/>
                </a:lnTo>
              </a:path>
            </a:pathLst>
          </a:custGeom>
          <a:ln w="45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054995" y="4477973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211" y="0"/>
                </a:lnTo>
              </a:path>
            </a:pathLst>
          </a:custGeom>
          <a:ln w="45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286350" y="5134484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 h="0">
                <a:moveTo>
                  <a:pt x="0" y="0"/>
                </a:moveTo>
                <a:lnTo>
                  <a:pt x="320979" y="0"/>
                </a:lnTo>
              </a:path>
            </a:pathLst>
          </a:custGeom>
          <a:ln w="45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146989" y="5134484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528" y="0"/>
                </a:lnTo>
              </a:path>
            </a:pathLst>
          </a:custGeom>
          <a:ln w="45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072156" y="5365691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399" y="0"/>
                </a:lnTo>
              </a:path>
            </a:pathLst>
          </a:custGeom>
          <a:ln w="45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731830" y="5077023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4" h="0">
                <a:moveTo>
                  <a:pt x="0" y="0"/>
                </a:moveTo>
                <a:lnTo>
                  <a:pt x="762193" y="0"/>
                </a:lnTo>
              </a:path>
            </a:pathLst>
          </a:custGeom>
          <a:ln w="45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494496" y="4820485"/>
            <a:ext cx="2062480" cy="0"/>
          </a:xfrm>
          <a:custGeom>
            <a:avLst/>
            <a:gdLst/>
            <a:ahLst/>
            <a:cxnLst/>
            <a:rect l="l" t="t" r="r" b="b"/>
            <a:pathLst>
              <a:path w="2062479" h="0">
                <a:moveTo>
                  <a:pt x="0" y="0"/>
                </a:moveTo>
                <a:lnTo>
                  <a:pt x="2062405" y="0"/>
                </a:lnTo>
              </a:path>
            </a:pathLst>
          </a:custGeom>
          <a:ln w="95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361449" y="4147032"/>
            <a:ext cx="2857500" cy="447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38760">
              <a:lnSpc>
                <a:spcPts val="1650"/>
              </a:lnSpc>
              <a:spcBef>
                <a:spcPts val="110"/>
              </a:spcBef>
            </a:pPr>
            <a:r>
              <a:rPr dirty="0" baseline="-4629" sz="2700" spc="457">
                <a:latin typeface="Symbol"/>
                <a:cs typeface="Symbol"/>
              </a:rPr>
              <a:t></a:t>
            </a:r>
            <a:r>
              <a:rPr dirty="0" baseline="-4629" sz="2700" spc="82">
                <a:latin typeface="Times New Roman"/>
                <a:cs typeface="Times New Roman"/>
              </a:rPr>
              <a:t> </a:t>
            </a:r>
            <a:r>
              <a:rPr dirty="0" sz="1800" spc="285" i="1">
                <a:latin typeface="Times New Roman"/>
                <a:cs typeface="Times New Roman"/>
              </a:rPr>
              <a:t>k</a:t>
            </a:r>
            <a:r>
              <a:rPr dirty="0" baseline="-16666" sz="2250" spc="427">
                <a:latin typeface="Times New Roman"/>
                <a:cs typeface="Times New Roman"/>
              </a:rPr>
              <a:t>1</a:t>
            </a:r>
            <a:r>
              <a:rPr dirty="0" baseline="-16666" sz="2250" spc="247">
                <a:latin typeface="Times New Roman"/>
                <a:cs typeface="Times New Roman"/>
              </a:rPr>
              <a:t> </a:t>
            </a:r>
            <a:r>
              <a:rPr dirty="0" sz="1800" spc="440">
                <a:latin typeface="Symbol"/>
                <a:cs typeface="Symbol"/>
              </a:rPr>
              <a:t>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400" i="1">
                <a:latin typeface="Times New Roman"/>
                <a:cs typeface="Times New Roman"/>
              </a:rPr>
              <a:t>k</a:t>
            </a:r>
            <a:r>
              <a:rPr dirty="0" baseline="-16666" sz="2250" spc="600">
                <a:latin typeface="Times New Roman"/>
                <a:cs typeface="Times New Roman"/>
              </a:rPr>
              <a:t>2</a:t>
            </a:r>
            <a:r>
              <a:rPr dirty="0" baseline="-16666" sz="2250" spc="517">
                <a:latin typeface="Times New Roman"/>
                <a:cs typeface="Times New Roman"/>
              </a:rPr>
              <a:t> </a:t>
            </a:r>
            <a:r>
              <a:rPr dirty="0" baseline="-4629" sz="2700" spc="434">
                <a:latin typeface="Symbol"/>
                <a:cs typeface="Symbol"/>
              </a:rPr>
              <a:t></a:t>
            </a:r>
            <a:r>
              <a:rPr dirty="0" baseline="3086" sz="2700" spc="434">
                <a:latin typeface="Symbol"/>
                <a:cs typeface="Symbol"/>
              </a:rPr>
              <a:t></a:t>
            </a:r>
            <a:r>
              <a:rPr dirty="0" baseline="3086" sz="2700" spc="390">
                <a:latin typeface="Times New Roman"/>
                <a:cs typeface="Times New Roman"/>
              </a:rPr>
              <a:t> </a:t>
            </a:r>
            <a:r>
              <a:rPr dirty="0" sz="1800" spc="285" i="1">
                <a:latin typeface="Times New Roman"/>
                <a:cs typeface="Times New Roman"/>
              </a:rPr>
              <a:t>k</a:t>
            </a:r>
            <a:r>
              <a:rPr dirty="0" baseline="-16666" sz="2250" spc="427">
                <a:latin typeface="Times New Roman"/>
                <a:cs typeface="Times New Roman"/>
              </a:rPr>
              <a:t>1</a:t>
            </a:r>
            <a:r>
              <a:rPr dirty="0" baseline="-16666" sz="2250" spc="569">
                <a:latin typeface="Times New Roman"/>
                <a:cs typeface="Times New Roman"/>
              </a:rPr>
              <a:t> </a:t>
            </a:r>
            <a:r>
              <a:rPr dirty="0" baseline="3086" sz="2700" spc="480">
                <a:latin typeface="Symbol"/>
                <a:cs typeface="Symbol"/>
              </a:rPr>
              <a:t></a:t>
            </a:r>
            <a:r>
              <a:rPr dirty="0" baseline="44444" sz="2250" spc="480" i="1">
                <a:latin typeface="Times New Roman"/>
                <a:cs typeface="Times New Roman"/>
              </a:rPr>
              <a:t>k</a:t>
            </a:r>
            <a:r>
              <a:rPr dirty="0" baseline="39351" sz="1800" spc="480">
                <a:latin typeface="Times New Roman"/>
                <a:cs typeface="Times New Roman"/>
              </a:rPr>
              <a:t>1</a:t>
            </a:r>
            <a:r>
              <a:rPr dirty="0" baseline="39351" sz="1800" spc="277">
                <a:latin typeface="Times New Roman"/>
                <a:cs typeface="Times New Roman"/>
              </a:rPr>
              <a:t> </a:t>
            </a:r>
            <a:r>
              <a:rPr dirty="0" baseline="44444" sz="2250" spc="277">
                <a:latin typeface="Times New Roman"/>
                <a:cs typeface="Times New Roman"/>
              </a:rPr>
              <a:t>/</a:t>
            </a:r>
            <a:r>
              <a:rPr dirty="0" baseline="44444" sz="2250" spc="22">
                <a:latin typeface="Times New Roman"/>
                <a:cs typeface="Times New Roman"/>
              </a:rPr>
              <a:t> </a:t>
            </a:r>
            <a:r>
              <a:rPr dirty="0" baseline="44444" sz="2250" spc="427">
                <a:latin typeface="Times New Roman"/>
                <a:cs typeface="Times New Roman"/>
              </a:rPr>
              <a:t>2</a:t>
            </a:r>
            <a:endParaRPr baseline="44444" sz="2250">
              <a:latin typeface="Times New Roman"/>
              <a:cs typeface="Times New Roman"/>
            </a:endParaRPr>
          </a:p>
          <a:p>
            <a:pPr marL="38100">
              <a:lnSpc>
                <a:spcPts val="1650"/>
              </a:lnSpc>
              <a:tabLst>
                <a:tab pos="1400175" algn="l"/>
                <a:tab pos="2106295" algn="l"/>
              </a:tabLst>
            </a:pPr>
            <a:r>
              <a:rPr dirty="0" sz="1800" spc="370">
                <a:latin typeface="Symbol"/>
                <a:cs typeface="Symbol"/>
              </a:rPr>
              <a:t></a:t>
            </a:r>
            <a:r>
              <a:rPr dirty="0" baseline="-4629" sz="2700" spc="555">
                <a:latin typeface="Symbol"/>
                <a:cs typeface="Symbol"/>
              </a:rPr>
              <a:t></a:t>
            </a:r>
            <a:r>
              <a:rPr dirty="0" baseline="-4629" sz="2700">
                <a:latin typeface="Times New Roman"/>
                <a:cs typeface="Times New Roman"/>
              </a:rPr>
              <a:t>	</a:t>
            </a:r>
            <a:r>
              <a:rPr dirty="0" baseline="-4629" sz="2700" spc="382">
                <a:latin typeface="Symbol"/>
                <a:cs typeface="Symbol"/>
              </a:rPr>
              <a:t></a:t>
            </a:r>
            <a:r>
              <a:rPr dirty="0" baseline="3086" sz="2700" spc="382">
                <a:latin typeface="Symbol"/>
                <a:cs typeface="Symbol"/>
              </a:rPr>
              <a:t></a:t>
            </a:r>
            <a:r>
              <a:rPr dirty="0" baseline="3086" sz="2700">
                <a:latin typeface="Times New Roman"/>
                <a:cs typeface="Times New Roman"/>
              </a:rPr>
              <a:t>	</a:t>
            </a:r>
            <a:r>
              <a:rPr dirty="0" baseline="3086" sz="2700" spc="382">
                <a:latin typeface="Symbol"/>
                <a:cs typeface="Symbol"/>
              </a:rPr>
              <a:t></a:t>
            </a:r>
            <a:endParaRPr baseline="3086" sz="2700">
              <a:latin typeface="Symbol"/>
              <a:cs typeface="Symbol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3078889" y="4966896"/>
            <a:ext cx="164655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897890" algn="l"/>
                <a:tab pos="1176655" algn="l"/>
                <a:tab pos="1480820" algn="l"/>
              </a:tabLst>
            </a:pPr>
            <a:r>
              <a:rPr dirty="0" sz="1800" spc="305">
                <a:latin typeface="Symbol"/>
                <a:cs typeface="Symbol"/>
              </a:rPr>
              <a:t>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baseline="-38580" sz="2700" spc="607">
                <a:latin typeface="Times New Roman"/>
                <a:cs typeface="Times New Roman"/>
              </a:rPr>
              <a:t>2</a:t>
            </a:r>
            <a:r>
              <a:rPr dirty="0" baseline="-38580" sz="2700" spc="652">
                <a:latin typeface="Times New Roman"/>
                <a:cs typeface="Times New Roman"/>
              </a:rPr>
              <a:t> </a:t>
            </a:r>
            <a:r>
              <a:rPr dirty="0" sz="1800" spc="254">
                <a:latin typeface="Symbol"/>
                <a:cs typeface="Symbol"/>
              </a:rPr>
              <a:t>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254">
                <a:latin typeface="Symbol"/>
                <a:cs typeface="Symbol"/>
              </a:rPr>
              <a:t>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-38580" sz="2700" spc="532">
                <a:latin typeface="Times New Roman"/>
                <a:cs typeface="Times New Roman"/>
              </a:rPr>
              <a:t>2</a:t>
            </a:r>
            <a:r>
              <a:rPr dirty="0" baseline="-38580" sz="2700">
                <a:latin typeface="Times New Roman"/>
                <a:cs typeface="Times New Roman"/>
              </a:rPr>
              <a:t>	</a:t>
            </a:r>
            <a:r>
              <a:rPr dirty="0" sz="1800" spc="254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28465" y="4196523"/>
            <a:ext cx="14859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250" i="1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110056" y="4244044"/>
            <a:ext cx="1374775" cy="8058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12725">
              <a:lnSpc>
                <a:spcPts val="1650"/>
              </a:lnSpc>
              <a:spcBef>
                <a:spcPts val="110"/>
              </a:spcBef>
            </a:pPr>
            <a:r>
              <a:rPr dirty="0" u="sng" sz="1200" spc="22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200" spc="2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baseline="-22222" sz="2250" spc="434">
                <a:latin typeface="Symbol"/>
                <a:cs typeface="Symbol"/>
              </a:rPr>
              <a:t></a:t>
            </a:r>
            <a:r>
              <a:rPr dirty="0" baseline="-22222" sz="2250" spc="434">
                <a:latin typeface="Times New Roman"/>
                <a:cs typeface="Times New Roman"/>
              </a:rPr>
              <a:t>1</a:t>
            </a:r>
            <a:endParaRPr baseline="-22222" sz="2250">
              <a:latin typeface="Times New Roman"/>
              <a:cs typeface="Times New Roman"/>
            </a:endParaRPr>
          </a:p>
          <a:p>
            <a:pPr marL="38100">
              <a:lnSpc>
                <a:spcPts val="2010"/>
              </a:lnSpc>
            </a:pPr>
            <a:r>
              <a:rPr dirty="0" baseline="-13888" sz="2700" spc="540" i="1">
                <a:latin typeface="Times New Roman"/>
                <a:cs typeface="Times New Roman"/>
              </a:rPr>
              <a:t>x</a:t>
            </a:r>
            <a:r>
              <a:rPr dirty="0" baseline="-13888" sz="2700" spc="517" i="1">
                <a:latin typeface="Times New Roman"/>
                <a:cs typeface="Times New Roman"/>
              </a:rPr>
              <a:t> </a:t>
            </a:r>
            <a:r>
              <a:rPr dirty="0" sz="1500" spc="28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640080">
              <a:lnSpc>
                <a:spcPct val="100000"/>
              </a:lnSpc>
              <a:spcBef>
                <a:spcPts val="670"/>
              </a:spcBef>
            </a:pPr>
            <a:r>
              <a:rPr dirty="0" sz="1500" spc="260" i="1">
                <a:latin typeface="Times New Roman"/>
                <a:cs typeface="Times New Roman"/>
              </a:rPr>
              <a:t>k</a:t>
            </a:r>
            <a:r>
              <a:rPr dirty="0" baseline="-16203" sz="1800" spc="390">
                <a:latin typeface="Times New Roman"/>
                <a:cs typeface="Times New Roman"/>
              </a:rPr>
              <a:t>1</a:t>
            </a:r>
            <a:r>
              <a:rPr dirty="0" baseline="-16203" sz="1800" spc="15">
                <a:latin typeface="Times New Roman"/>
                <a:cs typeface="Times New Roman"/>
              </a:rPr>
              <a:t> </a:t>
            </a:r>
            <a:r>
              <a:rPr dirty="0" sz="1500" spc="370">
                <a:latin typeface="Symbol"/>
                <a:cs typeface="Symbol"/>
              </a:rPr>
              <a:t></a:t>
            </a:r>
            <a:r>
              <a:rPr dirty="0" sz="1500" spc="-170">
                <a:latin typeface="Times New Roman"/>
                <a:cs typeface="Times New Roman"/>
              </a:rPr>
              <a:t> </a:t>
            </a:r>
            <a:r>
              <a:rPr dirty="0" sz="1500" spc="330" i="1">
                <a:latin typeface="Times New Roman"/>
                <a:cs typeface="Times New Roman"/>
              </a:rPr>
              <a:t>k</a:t>
            </a:r>
            <a:r>
              <a:rPr dirty="0" baseline="-16203" sz="1800" spc="494">
                <a:latin typeface="Times New Roman"/>
                <a:cs typeface="Times New Roman"/>
              </a:rPr>
              <a:t>2</a:t>
            </a:r>
            <a:endParaRPr baseline="-16203"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570136" y="5169135"/>
            <a:ext cx="1530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254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92379" y="5417086"/>
            <a:ext cx="43116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90195" algn="l"/>
              </a:tabLst>
            </a:pPr>
            <a:r>
              <a:rPr dirty="0" sz="1500" spc="285">
                <a:latin typeface="Times New Roman"/>
                <a:cs typeface="Times New Roman"/>
              </a:rPr>
              <a:t>2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800" spc="245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043773" y="5035205"/>
            <a:ext cx="118110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003935" algn="l"/>
              </a:tabLst>
            </a:pPr>
            <a:r>
              <a:rPr dirty="0" sz="1800" spc="335" i="1">
                <a:latin typeface="Times New Roman"/>
                <a:cs typeface="Times New Roman"/>
              </a:rPr>
              <a:t>k</a:t>
            </a:r>
            <a:r>
              <a:rPr dirty="0" baseline="-16666" sz="2250" spc="502">
                <a:latin typeface="Times New Roman"/>
                <a:cs typeface="Times New Roman"/>
              </a:rPr>
              <a:t>1</a:t>
            </a:r>
            <a:r>
              <a:rPr dirty="0" sz="1800" spc="335" i="1">
                <a:latin typeface="Times New Roman"/>
                <a:cs typeface="Times New Roman"/>
              </a:rPr>
              <a:t>x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baseline="3086" sz="2700" spc="382">
                <a:latin typeface="Symbol"/>
                <a:cs typeface="Symbol"/>
              </a:rPr>
              <a:t></a:t>
            </a:r>
            <a:r>
              <a:rPr dirty="0" baseline="3086" sz="2700">
                <a:latin typeface="Times New Roman"/>
                <a:cs typeface="Times New Roman"/>
              </a:rPr>
              <a:t>	</a:t>
            </a:r>
            <a:r>
              <a:rPr dirty="0" baseline="1851" sz="2250" spc="427">
                <a:latin typeface="Times New Roman"/>
                <a:cs typeface="Times New Roman"/>
              </a:rPr>
              <a:t>2</a:t>
            </a:r>
            <a:endParaRPr baseline="1851" sz="22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493552" y="5417086"/>
            <a:ext cx="1530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254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493552" y="5022539"/>
            <a:ext cx="1530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254">
                <a:latin typeface="Symbol"/>
                <a:cs typeface="Symbol"/>
              </a:rPr>
              <a:t>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493552" y="5180457"/>
            <a:ext cx="809625" cy="4800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1780"/>
              </a:lnSpc>
              <a:spcBef>
                <a:spcPts val="110"/>
              </a:spcBef>
            </a:pPr>
            <a:r>
              <a:rPr dirty="0" baseline="3086" sz="2700" spc="637">
                <a:latin typeface="Symbol"/>
                <a:cs typeface="Symbol"/>
              </a:rPr>
              <a:t></a:t>
            </a:r>
            <a:r>
              <a:rPr dirty="0" sz="1800" spc="425">
                <a:latin typeface="Times New Roman"/>
                <a:cs typeface="Times New Roman"/>
              </a:rPr>
              <a:t>1</a:t>
            </a:r>
            <a:r>
              <a:rPr dirty="0" sz="1800" spc="425">
                <a:latin typeface="Symbol"/>
                <a:cs typeface="Symbol"/>
              </a:rPr>
              <a:t></a:t>
            </a:r>
            <a:endParaRPr sz="1800">
              <a:latin typeface="Symbol"/>
              <a:cs typeface="Symbol"/>
            </a:endParaRPr>
          </a:p>
          <a:p>
            <a:pPr algn="r" marR="5080">
              <a:lnSpc>
                <a:spcPts val="1780"/>
              </a:lnSpc>
            </a:pPr>
            <a:r>
              <a:rPr dirty="0" sz="1800" spc="310" i="1"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104289" y="5156469"/>
            <a:ext cx="159575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43560" algn="l"/>
                <a:tab pos="872490" algn="l"/>
                <a:tab pos="1455420" algn="l"/>
              </a:tabLst>
            </a:pPr>
            <a:r>
              <a:rPr dirty="0" sz="1800" spc="254">
                <a:latin typeface="Symbol"/>
                <a:cs typeface="Symbol"/>
              </a:rPr>
              <a:t>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254">
                <a:latin typeface="Symbol"/>
                <a:cs typeface="Symbol"/>
              </a:rPr>
              <a:t>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254">
                <a:latin typeface="Symbol"/>
                <a:cs typeface="Symbol"/>
              </a:rPr>
              <a:t>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254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78690" y="4820299"/>
            <a:ext cx="1847214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30864" sz="2700" spc="592">
                <a:latin typeface="Symbol"/>
                <a:cs typeface="Symbol"/>
              </a:rPr>
              <a:t></a:t>
            </a:r>
            <a:r>
              <a:rPr dirty="0" sz="1800" spc="395">
                <a:latin typeface="Symbol"/>
                <a:cs typeface="Symbol"/>
              </a:rPr>
              <a:t>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baseline="4629" sz="2700" spc="427" i="1">
                <a:latin typeface="Times New Roman"/>
                <a:cs typeface="Times New Roman"/>
              </a:rPr>
              <a:t>k</a:t>
            </a:r>
            <a:r>
              <a:rPr dirty="0" baseline="-11111" sz="2250" spc="427">
                <a:latin typeface="Times New Roman"/>
                <a:cs typeface="Times New Roman"/>
              </a:rPr>
              <a:t>1</a:t>
            </a:r>
            <a:r>
              <a:rPr dirty="0" baseline="-11111" sz="2250" spc="262">
                <a:latin typeface="Times New Roman"/>
                <a:cs typeface="Times New Roman"/>
              </a:rPr>
              <a:t> </a:t>
            </a:r>
            <a:r>
              <a:rPr dirty="0" sz="1800" spc="365">
                <a:latin typeface="Symbol"/>
                <a:cs typeface="Symbol"/>
              </a:rPr>
              <a:t></a:t>
            </a:r>
            <a:r>
              <a:rPr dirty="0" baseline="-30864" sz="2700" spc="547">
                <a:latin typeface="Symbol"/>
                <a:cs typeface="Symbol"/>
              </a:rPr>
              <a:t></a:t>
            </a:r>
            <a:r>
              <a:rPr dirty="0" sz="1800" spc="365">
                <a:latin typeface="Symbol"/>
                <a:cs typeface="Symbol"/>
              </a:rPr>
              <a:t>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baseline="4629" sz="2700" spc="607" i="1">
                <a:latin typeface="Times New Roman"/>
                <a:cs typeface="Times New Roman"/>
              </a:rPr>
              <a:t>k</a:t>
            </a:r>
            <a:r>
              <a:rPr dirty="0" baseline="-11111" sz="2250" spc="607">
                <a:latin typeface="Times New Roman"/>
                <a:cs typeface="Times New Roman"/>
              </a:rPr>
              <a:t>2</a:t>
            </a:r>
            <a:r>
              <a:rPr dirty="0" baseline="-11111" sz="2250" spc="502">
                <a:latin typeface="Times New Roman"/>
                <a:cs typeface="Times New Roman"/>
              </a:rPr>
              <a:t> </a:t>
            </a:r>
            <a:r>
              <a:rPr dirty="0" sz="1800" spc="254">
                <a:latin typeface="Symbol"/>
                <a:cs typeface="Symbol"/>
              </a:rPr>
              <a:t>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45089" y="4635232"/>
            <a:ext cx="403923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155065" algn="l"/>
                <a:tab pos="1722755" algn="l"/>
                <a:tab pos="2316480" algn="l"/>
                <a:tab pos="3771265" algn="l"/>
              </a:tabLst>
            </a:pPr>
            <a:r>
              <a:rPr dirty="0" sz="1800" spc="225" i="1">
                <a:latin typeface="Times New Roman"/>
                <a:cs typeface="Times New Roman"/>
              </a:rPr>
              <a:t>f </a:t>
            </a:r>
            <a:r>
              <a:rPr dirty="0" sz="1800" spc="375">
                <a:latin typeface="Times New Roman"/>
                <a:cs typeface="Times New Roman"/>
              </a:rPr>
              <a:t>(</a:t>
            </a:r>
            <a:r>
              <a:rPr dirty="0" sz="1800" spc="375" i="1">
                <a:latin typeface="Times New Roman"/>
                <a:cs typeface="Times New Roman"/>
              </a:rPr>
              <a:t>x</a:t>
            </a:r>
            <a:r>
              <a:rPr dirty="0" sz="1800" spc="375">
                <a:latin typeface="Times New Roman"/>
                <a:cs typeface="Times New Roman"/>
              </a:rPr>
              <a:t>)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440">
                <a:latin typeface="Symbol"/>
                <a:cs typeface="Symbol"/>
              </a:rPr>
              <a:t>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u="sng" baseline="32407" sz="2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2407" sz="2700" spc="382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dirty="0" u="sng" baseline="32407" sz="2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40123" sz="2700" spc="51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baseline="40123" sz="2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2407" sz="2700" spc="434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dirty="0" u="sng" baseline="26234" sz="2700" spc="434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</a:t>
            </a:r>
            <a:r>
              <a:rPr dirty="0" u="sng" baseline="26234" sz="2700" spc="8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40123" sz="2700" spc="60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sng" baseline="31481" sz="2250" spc="60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baseline="31481" sz="2250" spc="50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6234" sz="2700" spc="382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</a:t>
            </a:r>
            <a:r>
              <a:rPr dirty="0" u="sng" baseline="26234" sz="2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26234" sz="2700">
                <a:latin typeface="Times New Roman"/>
                <a:cs typeface="Times New Roman"/>
              </a:rPr>
              <a:t> </a:t>
            </a:r>
            <a:r>
              <a:rPr dirty="0" sz="1800" spc="440">
                <a:latin typeface="Symbol"/>
                <a:cs typeface="Symbol"/>
              </a:rPr>
              <a:t>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3" name="object 3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823459" y="6644411"/>
            <a:ext cx="4069715" cy="15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9144000" cy="304800"/>
            <a:chOff x="0" y="0"/>
            <a:chExt cx="9144000" cy="304800"/>
          </a:xfrm>
        </p:grpSpPr>
        <p:sp>
          <p:nvSpPr>
            <p:cNvPr id="9" name="object 9" descr=""/>
            <p:cNvSpPr/>
            <p:nvPr/>
          </p:nvSpPr>
          <p:spPr>
            <a:xfrm>
              <a:off x="457200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4572000" cy="304800"/>
            </a:xfrm>
            <a:custGeom>
              <a:avLst/>
              <a:gdLst/>
              <a:ahLst/>
              <a:cxnLst/>
              <a:rect l="l" t="t" r="r" b="b"/>
              <a:pathLst>
                <a:path w="4572000" h="304800">
                  <a:moveTo>
                    <a:pt x="4572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4572000" y="3048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07340" y="981582"/>
            <a:ext cx="38493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C00000"/>
                </a:solidFill>
                <a:latin typeface="Trebuchet MS"/>
                <a:cs typeface="Trebuchet MS"/>
              </a:rPr>
              <a:t>Probability</a:t>
            </a:r>
            <a:r>
              <a:rPr dirty="0" sz="2000" spc="-114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C00000"/>
                </a:solidFill>
                <a:latin typeface="Trebuchet MS"/>
                <a:cs typeface="Trebuchet MS"/>
              </a:rPr>
              <a:t>density</a:t>
            </a:r>
            <a:r>
              <a:rPr dirty="0" sz="2000" spc="-1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C00000"/>
                </a:solidFill>
                <a:latin typeface="Trebuchet MS"/>
                <a:cs typeface="Trebuchet MS"/>
              </a:rPr>
              <a:t>function</a:t>
            </a:r>
            <a:r>
              <a:rPr dirty="0" sz="2000" spc="-114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2000" spc="-9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40" b="1" i="1">
                <a:solidFill>
                  <a:srgbClr val="C00000"/>
                </a:solidFill>
                <a:latin typeface="Trebuchet MS"/>
                <a:cs typeface="Trebuchet MS"/>
              </a:rPr>
              <a:t>F</a:t>
            </a:r>
            <a:r>
              <a:rPr dirty="0" sz="2000" spc="-40" b="1">
                <a:solidFill>
                  <a:srgbClr val="C00000"/>
                </a:solidFill>
                <a:latin typeface="Trebuchet MS"/>
                <a:cs typeface="Trebuchet MS"/>
              </a:rPr>
              <a:t>-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C00000"/>
                </a:solidFill>
                <a:latin typeface="Trebuchet MS"/>
                <a:cs typeface="Trebuchet MS"/>
              </a:rPr>
              <a:t>distribution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03775" y="981582"/>
            <a:ext cx="395477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C00000"/>
                </a:solidFill>
                <a:latin typeface="Trebuchet MS"/>
                <a:cs typeface="Trebuchet MS"/>
              </a:rPr>
              <a:t>Cumulative</a:t>
            </a:r>
            <a:r>
              <a:rPr dirty="0" sz="2000" spc="-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C00000"/>
                </a:solidFill>
                <a:latin typeface="Trebuchet MS"/>
                <a:cs typeface="Trebuchet MS"/>
              </a:rPr>
              <a:t>density</a:t>
            </a:r>
            <a:r>
              <a:rPr dirty="0" sz="2000" spc="-6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C00000"/>
                </a:solidFill>
                <a:latin typeface="Trebuchet MS"/>
                <a:cs typeface="Trebuchet MS"/>
              </a:rPr>
              <a:t>function</a:t>
            </a:r>
            <a:r>
              <a:rPr dirty="0" sz="2000" spc="-7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2000" spc="-4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C00000"/>
                </a:solidFill>
                <a:latin typeface="Trebuchet MS"/>
                <a:cs typeface="Trebuchet MS"/>
              </a:rPr>
              <a:t>F-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C00000"/>
                </a:solidFill>
                <a:latin typeface="Trebuchet MS"/>
                <a:cs typeface="Trebuchet MS"/>
              </a:rPr>
              <a:t>distribution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752600"/>
            <a:ext cx="4219956" cy="43434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5444" y="1752600"/>
            <a:ext cx="4325111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960" y="424942"/>
            <a:ext cx="51955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05"/>
              <a:t>Properties</a:t>
            </a:r>
            <a:r>
              <a:rPr dirty="0" sz="2800" spc="360"/>
              <a:t> </a:t>
            </a:r>
            <a:r>
              <a:rPr dirty="0" sz="2800" spc="135"/>
              <a:t>of</a:t>
            </a:r>
            <a:r>
              <a:rPr dirty="0" sz="2800" spc="340"/>
              <a:t> </a:t>
            </a:r>
            <a:r>
              <a:rPr dirty="0" sz="2800" spc="350"/>
              <a:t>F</a:t>
            </a:r>
            <a:r>
              <a:rPr dirty="0" sz="2800" spc="340"/>
              <a:t> </a:t>
            </a:r>
            <a:r>
              <a:rPr dirty="0" sz="2800" spc="120"/>
              <a:t>distribution: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013206"/>
            <a:ext cx="2876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65">
                <a:latin typeface="Trebuchet MS"/>
                <a:cs typeface="Trebuchet MS"/>
              </a:rPr>
              <a:t>Mean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F-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54971" y="1013206"/>
            <a:ext cx="11156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k2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&gt;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2.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1745107"/>
            <a:ext cx="76149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6512559" algn="l"/>
              </a:tabLst>
            </a:pPr>
            <a:r>
              <a:rPr dirty="0" sz="2000" spc="-120">
                <a:latin typeface="Trebuchet MS"/>
                <a:cs typeface="Trebuchet MS"/>
              </a:rPr>
              <a:t>Standard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deviation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F-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is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k2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&gt;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4.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2476626"/>
            <a:ext cx="7562850" cy="16725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14">
                <a:latin typeface="Trebuchet MS"/>
                <a:cs typeface="Trebuchet MS"/>
              </a:rPr>
              <a:t>F-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85">
                <a:latin typeface="Trebuchet MS"/>
                <a:cs typeface="Trebuchet MS"/>
              </a:rPr>
              <a:t> is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non-</a:t>
            </a:r>
            <a:r>
              <a:rPr dirty="0" sz="2000" spc="-114">
                <a:latin typeface="Trebuchet MS"/>
                <a:cs typeface="Trebuchet MS"/>
              </a:rPr>
              <a:t>symmetrical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shape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distribution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2000" spc="-100">
                <a:latin typeface="Trebuchet MS"/>
                <a:cs typeface="Trebuchet MS"/>
              </a:rPr>
              <a:t>depends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values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k1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and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k2.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 spc="-114">
                <a:latin typeface="Trebuchet MS"/>
                <a:cs typeface="Trebuchet MS"/>
              </a:rPr>
              <a:t>F-</a:t>
            </a:r>
            <a:r>
              <a:rPr dirty="0" sz="2000" spc="-90">
                <a:latin typeface="Trebuchet MS"/>
                <a:cs typeface="Trebuchet MS"/>
              </a:rPr>
              <a:t>distribution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used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24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Analysis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Variance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to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test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mean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values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of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dirty="0" sz="2000" spc="-130">
                <a:latin typeface="Trebuchet MS"/>
                <a:cs typeface="Trebuchet MS"/>
              </a:rPr>
              <a:t>multiple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groups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534451" y="1207169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 h="0">
                <a:moveTo>
                  <a:pt x="0" y="0"/>
                </a:moveTo>
                <a:lnTo>
                  <a:pt x="421362" y="0"/>
                </a:lnTo>
              </a:path>
            </a:pathLst>
          </a:custGeom>
          <a:ln w="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964694" y="1076465"/>
            <a:ext cx="6604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08887" y="940846"/>
            <a:ext cx="478155" cy="47180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R="12065">
              <a:lnSpc>
                <a:spcPct val="100000"/>
              </a:lnSpc>
              <a:spcBef>
                <a:spcPts val="405"/>
              </a:spcBef>
            </a:pPr>
            <a:r>
              <a:rPr dirty="0" sz="1200" spc="30" i="1">
                <a:latin typeface="Times New Roman"/>
                <a:cs typeface="Times New Roman"/>
              </a:rPr>
              <a:t>k</a:t>
            </a:r>
            <a:r>
              <a:rPr dirty="0" baseline="-15151" sz="1650" spc="44">
                <a:latin typeface="Times New Roman"/>
                <a:cs typeface="Times New Roman"/>
              </a:rPr>
              <a:t>2</a:t>
            </a:r>
            <a:endParaRPr baseline="-15151"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1200" spc="55" i="1">
                <a:latin typeface="Times New Roman"/>
                <a:cs typeface="Times New Roman"/>
              </a:rPr>
              <a:t>k</a:t>
            </a:r>
            <a:r>
              <a:rPr dirty="0" baseline="-15151" sz="1650" spc="82">
                <a:latin typeface="Times New Roman"/>
                <a:cs typeface="Times New Roman"/>
              </a:rPr>
              <a:t>2</a:t>
            </a:r>
            <a:r>
              <a:rPr dirty="0" baseline="-15151" sz="1650" spc="172">
                <a:latin typeface="Times New Roman"/>
                <a:cs typeface="Times New Roman"/>
              </a:rPr>
              <a:t> </a:t>
            </a:r>
            <a:r>
              <a:rPr dirty="0" sz="1200">
                <a:latin typeface="Symbol"/>
                <a:cs typeface="Symbol"/>
              </a:rPr>
              <a:t>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6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911804" y="1718282"/>
            <a:ext cx="1672589" cy="601980"/>
            <a:chOff x="4911804" y="1718282"/>
            <a:chExt cx="1672589" cy="601980"/>
          </a:xfrm>
        </p:grpSpPr>
        <p:sp>
          <p:nvSpPr>
            <p:cNvPr id="11" name="object 11" descr=""/>
            <p:cNvSpPr/>
            <p:nvPr/>
          </p:nvSpPr>
          <p:spPr>
            <a:xfrm>
              <a:off x="4915747" y="2045639"/>
              <a:ext cx="1651000" cy="53340"/>
            </a:xfrm>
            <a:custGeom>
              <a:avLst/>
              <a:gdLst/>
              <a:ahLst/>
              <a:cxnLst/>
              <a:rect l="l" t="t" r="r" b="b"/>
              <a:pathLst>
                <a:path w="1651000" h="53339">
                  <a:moveTo>
                    <a:pt x="124222" y="0"/>
                  </a:moveTo>
                  <a:lnTo>
                    <a:pt x="1650975" y="0"/>
                  </a:lnTo>
                </a:path>
                <a:path w="1651000" h="53339">
                  <a:moveTo>
                    <a:pt x="0" y="53059"/>
                  </a:moveTo>
                  <a:lnTo>
                    <a:pt x="23368" y="40432"/>
                  </a:lnTo>
                </a:path>
              </a:pathLst>
            </a:custGeom>
            <a:ln w="8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939115" y="2090044"/>
              <a:ext cx="34925" cy="221615"/>
            </a:xfrm>
            <a:custGeom>
              <a:avLst/>
              <a:gdLst/>
              <a:ahLst/>
              <a:cxnLst/>
              <a:rect l="l" t="t" r="r" b="b"/>
              <a:pathLst>
                <a:path w="34925" h="221614">
                  <a:moveTo>
                    <a:pt x="0" y="0"/>
                  </a:moveTo>
                  <a:lnTo>
                    <a:pt x="34438" y="221620"/>
                  </a:lnTo>
                </a:path>
              </a:pathLst>
            </a:custGeom>
            <a:ln w="17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78063" y="1722584"/>
              <a:ext cx="1605915" cy="589280"/>
            </a:xfrm>
            <a:custGeom>
              <a:avLst/>
              <a:gdLst/>
              <a:ahLst/>
              <a:cxnLst/>
              <a:rect l="l" t="t" r="r" b="b"/>
              <a:pathLst>
                <a:path w="1605915" h="589280">
                  <a:moveTo>
                    <a:pt x="0" y="589081"/>
                  </a:moveTo>
                  <a:lnTo>
                    <a:pt x="46736" y="0"/>
                  </a:lnTo>
                </a:path>
                <a:path w="1605915" h="589280">
                  <a:moveTo>
                    <a:pt x="46736" y="0"/>
                  </a:moveTo>
                  <a:lnTo>
                    <a:pt x="1605870" y="0"/>
                  </a:lnTo>
                </a:path>
              </a:pathLst>
            </a:custGeom>
            <a:ln w="8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349927" y="1855364"/>
            <a:ext cx="1123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25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5016225" y="2081244"/>
            <a:ext cx="157861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300" spc="100" i="1">
                <a:latin typeface="Times New Roman"/>
                <a:cs typeface="Times New Roman"/>
              </a:rPr>
              <a:t>k</a:t>
            </a:r>
            <a:r>
              <a:rPr dirty="0" baseline="-16203" sz="1800" spc="150">
                <a:latin typeface="Times New Roman"/>
                <a:cs typeface="Times New Roman"/>
              </a:rPr>
              <a:t>1</a:t>
            </a:r>
            <a:r>
              <a:rPr dirty="0" sz="1300" spc="100">
                <a:latin typeface="Times New Roman"/>
                <a:cs typeface="Times New Roman"/>
              </a:rPr>
              <a:t>(</a:t>
            </a:r>
            <a:r>
              <a:rPr dirty="0" sz="1300" spc="100" i="1">
                <a:latin typeface="Times New Roman"/>
                <a:cs typeface="Times New Roman"/>
              </a:rPr>
              <a:t>k</a:t>
            </a:r>
            <a:r>
              <a:rPr dirty="0" baseline="-16203" sz="1800" spc="150">
                <a:latin typeface="Times New Roman"/>
                <a:cs typeface="Times New Roman"/>
              </a:rPr>
              <a:t>2</a:t>
            </a:r>
            <a:r>
              <a:rPr dirty="0" baseline="-16203" sz="1800" spc="232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</a:t>
            </a:r>
            <a:r>
              <a:rPr dirty="0" sz="1300" spc="-45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Times New Roman"/>
                <a:cs typeface="Times New Roman"/>
              </a:rPr>
              <a:t>2)</a:t>
            </a:r>
            <a:r>
              <a:rPr dirty="0" baseline="27777" sz="1800" spc="157">
                <a:latin typeface="Times New Roman"/>
                <a:cs typeface="Times New Roman"/>
              </a:rPr>
              <a:t>2</a:t>
            </a:r>
            <a:r>
              <a:rPr dirty="0" baseline="27777" sz="1800" spc="-172">
                <a:latin typeface="Times New Roman"/>
                <a:cs typeface="Times New Roman"/>
              </a:rPr>
              <a:t> </a:t>
            </a:r>
            <a:r>
              <a:rPr dirty="0" sz="1300" spc="110">
                <a:latin typeface="Times New Roman"/>
                <a:cs typeface="Times New Roman"/>
              </a:rPr>
              <a:t>(</a:t>
            </a:r>
            <a:r>
              <a:rPr dirty="0" sz="1300" spc="110" i="1">
                <a:latin typeface="Times New Roman"/>
                <a:cs typeface="Times New Roman"/>
              </a:rPr>
              <a:t>k</a:t>
            </a:r>
            <a:r>
              <a:rPr dirty="0" baseline="-16203" sz="1800" spc="165">
                <a:latin typeface="Times New Roman"/>
                <a:cs typeface="Times New Roman"/>
              </a:rPr>
              <a:t>2</a:t>
            </a:r>
            <a:r>
              <a:rPr dirty="0" baseline="-16203" sz="1800" spc="232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</a:t>
            </a:r>
            <a:r>
              <a:rPr dirty="0" sz="1300" spc="-35">
                <a:latin typeface="Times New Roman"/>
                <a:cs typeface="Times New Roman"/>
              </a:rPr>
              <a:t> </a:t>
            </a:r>
            <a:r>
              <a:rPr dirty="0" sz="1300" spc="45">
                <a:latin typeface="Times New Roman"/>
                <a:cs typeface="Times New Roman"/>
              </a:rPr>
              <a:t>4)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131839" y="1767218"/>
            <a:ext cx="1348740" cy="2273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300" spc="100">
                <a:latin typeface="Times New Roman"/>
                <a:cs typeface="Times New Roman"/>
              </a:rPr>
              <a:t>2</a:t>
            </a:r>
            <a:r>
              <a:rPr dirty="0" sz="1300" spc="100" i="1">
                <a:latin typeface="Times New Roman"/>
                <a:cs typeface="Times New Roman"/>
              </a:rPr>
              <a:t>k</a:t>
            </a:r>
            <a:r>
              <a:rPr dirty="0" sz="1300" spc="-114" i="1">
                <a:latin typeface="Times New Roman"/>
                <a:cs typeface="Times New Roman"/>
              </a:rPr>
              <a:t> </a:t>
            </a:r>
            <a:r>
              <a:rPr dirty="0" baseline="27777" sz="1800" spc="112">
                <a:latin typeface="Times New Roman"/>
                <a:cs typeface="Times New Roman"/>
              </a:rPr>
              <a:t>2</a:t>
            </a:r>
            <a:r>
              <a:rPr dirty="0" baseline="27777" sz="1800" spc="-179">
                <a:latin typeface="Times New Roman"/>
                <a:cs typeface="Times New Roman"/>
              </a:rPr>
              <a:t> </a:t>
            </a:r>
            <a:r>
              <a:rPr dirty="0" sz="1300" spc="65">
                <a:latin typeface="Times New Roman"/>
                <a:cs typeface="Times New Roman"/>
              </a:rPr>
              <a:t>(</a:t>
            </a:r>
            <a:r>
              <a:rPr dirty="0" sz="1300" spc="65" i="1">
                <a:latin typeface="Times New Roman"/>
                <a:cs typeface="Times New Roman"/>
              </a:rPr>
              <a:t>k</a:t>
            </a:r>
            <a:r>
              <a:rPr dirty="0" baseline="-16203" sz="1800" spc="97">
                <a:latin typeface="Times New Roman"/>
                <a:cs typeface="Times New Roman"/>
              </a:rPr>
              <a:t>1</a:t>
            </a:r>
            <a:r>
              <a:rPr dirty="0" baseline="-16203" sz="1800" spc="60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</a:t>
            </a:r>
            <a:r>
              <a:rPr dirty="0" sz="1300" spc="-25">
                <a:latin typeface="Times New Roman"/>
                <a:cs typeface="Times New Roman"/>
              </a:rPr>
              <a:t> </a:t>
            </a:r>
            <a:r>
              <a:rPr dirty="0" sz="1300" spc="120" i="1">
                <a:latin typeface="Times New Roman"/>
                <a:cs typeface="Times New Roman"/>
              </a:rPr>
              <a:t>k</a:t>
            </a:r>
            <a:r>
              <a:rPr dirty="0" baseline="-16203" sz="1800" spc="179">
                <a:latin typeface="Times New Roman"/>
                <a:cs typeface="Times New Roman"/>
              </a:rPr>
              <a:t>2</a:t>
            </a:r>
            <a:r>
              <a:rPr dirty="0" baseline="-16203" sz="1800" spc="225">
                <a:latin typeface="Times New Roman"/>
                <a:cs typeface="Times New Roman"/>
              </a:rPr>
              <a:t> </a:t>
            </a:r>
            <a:r>
              <a:rPr dirty="0" sz="1300" spc="105">
                <a:latin typeface="Symbol"/>
                <a:cs typeface="Symbol"/>
              </a:rPr>
              <a:t></a:t>
            </a:r>
            <a:r>
              <a:rPr dirty="0" sz="1300" spc="-40">
                <a:latin typeface="Times New Roman"/>
                <a:cs typeface="Times New Roman"/>
              </a:rPr>
              <a:t> </a:t>
            </a:r>
            <a:r>
              <a:rPr dirty="0" sz="1300" spc="50">
                <a:latin typeface="Times New Roman"/>
                <a:cs typeface="Times New Roman"/>
              </a:rPr>
              <a:t>2)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56361"/>
            <a:ext cx="17938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95"/>
              <a:t>Summary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937006"/>
            <a:ext cx="8099425" cy="4843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2425" marR="31750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concept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probability,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random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variables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and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probability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distributions </a:t>
            </a:r>
            <a:r>
              <a:rPr dirty="0" sz="2000" spc="-65">
                <a:latin typeface="Trebuchet MS"/>
                <a:cs typeface="Trebuchet MS"/>
              </a:rPr>
              <a:t>	</a:t>
            </a:r>
            <a:r>
              <a:rPr dirty="0" sz="2000">
                <a:latin typeface="Trebuchet MS"/>
                <a:cs typeface="Trebuchet MS"/>
              </a:rPr>
              <a:t>are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foundations</a:t>
            </a:r>
            <a:r>
              <a:rPr dirty="0" sz="2000" spc="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2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science.</a:t>
            </a:r>
            <a:r>
              <a:rPr dirty="0" sz="2000" spc="19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Knowledge</a:t>
            </a:r>
            <a:r>
              <a:rPr dirty="0" sz="2000" spc="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these</a:t>
            </a:r>
            <a:r>
              <a:rPr dirty="0" sz="2000" spc="2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concepts</a:t>
            </a:r>
            <a:r>
              <a:rPr dirty="0" sz="2000" spc="254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is 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-100">
                <a:latin typeface="Trebuchet MS"/>
                <a:cs typeface="Trebuchet MS"/>
              </a:rPr>
              <a:t>important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for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framing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solving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analytics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problems.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Arial MT"/>
              <a:buChar char="•"/>
            </a:pPr>
            <a:endParaRPr sz="2000">
              <a:latin typeface="Trebuchet MS"/>
              <a:cs typeface="Trebuchet MS"/>
            </a:endParaRPr>
          </a:p>
          <a:p>
            <a:pPr algn="just" marL="352425" marR="30480" indent="-3397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 spc="-80">
                <a:latin typeface="Trebuchet MS"/>
                <a:cs typeface="Trebuchet MS"/>
              </a:rPr>
              <a:t>Random</a:t>
            </a:r>
            <a:r>
              <a:rPr dirty="0" sz="2000" spc="6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variable</a:t>
            </a:r>
            <a:r>
              <a:rPr dirty="0" sz="2000" spc="65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66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65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function</a:t>
            </a:r>
            <a:r>
              <a:rPr dirty="0" sz="2000" spc="64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65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maps</a:t>
            </a:r>
            <a:r>
              <a:rPr dirty="0" sz="2000" spc="65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an</a:t>
            </a:r>
            <a:r>
              <a:rPr dirty="0" sz="2000" spc="6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outcome</a:t>
            </a:r>
            <a:r>
              <a:rPr dirty="0" sz="2000" spc="6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655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66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random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100">
                <a:latin typeface="Trebuchet MS"/>
                <a:cs typeface="Trebuchet MS"/>
              </a:rPr>
              <a:t>experiment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200">
                <a:latin typeface="Trebuchet MS"/>
                <a:cs typeface="Trebuchet MS"/>
              </a:rPr>
              <a:t>a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real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number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plays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an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important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role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analytics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since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	</a:t>
            </a:r>
            <a:r>
              <a:rPr dirty="0" sz="2000" spc="-145">
                <a:latin typeface="Trebuchet MS"/>
                <a:cs typeface="Trebuchet MS"/>
              </a:rPr>
              <a:t>many</a:t>
            </a:r>
            <a:r>
              <a:rPr dirty="0" sz="2000" spc="61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key</a:t>
            </a:r>
            <a:r>
              <a:rPr dirty="0" sz="2000" spc="62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performance</a:t>
            </a:r>
            <a:r>
              <a:rPr dirty="0" sz="2000" spc="62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indicators</a:t>
            </a:r>
            <a:r>
              <a:rPr dirty="0" sz="2000" spc="62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used</a:t>
            </a:r>
            <a:r>
              <a:rPr dirty="0" sz="2000" spc="62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across</a:t>
            </a:r>
            <a:r>
              <a:rPr dirty="0" sz="2000" spc="62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industries</a:t>
            </a:r>
            <a:r>
              <a:rPr dirty="0" sz="2000" spc="61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are</a:t>
            </a:r>
            <a:r>
              <a:rPr dirty="0" sz="2000" spc="62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random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	</a:t>
            </a:r>
            <a:r>
              <a:rPr dirty="0" sz="2000" spc="-140">
                <a:latin typeface="Trebuchet MS"/>
                <a:cs typeface="Trebuchet MS"/>
              </a:rPr>
              <a:t>variables.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Arial MT"/>
              <a:buChar char="•"/>
            </a:pPr>
            <a:endParaRPr sz="2000">
              <a:latin typeface="Trebuchet MS"/>
              <a:cs typeface="Trebuchet MS"/>
            </a:endParaRPr>
          </a:p>
          <a:p>
            <a:pPr algn="just" marL="351790" marR="5080" indent="-3390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rebuchet MS"/>
                <a:cs typeface="Trebuchet MS"/>
              </a:rPr>
              <a:t>Basic</a:t>
            </a:r>
            <a:r>
              <a:rPr dirty="0" sz="2000" spc="15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probability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concepts</a:t>
            </a:r>
            <a:r>
              <a:rPr dirty="0" sz="2000" spc="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joint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events,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independent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events, </a:t>
            </a:r>
            <a:r>
              <a:rPr dirty="0" sz="2000" spc="-95">
                <a:latin typeface="Trebuchet MS"/>
                <a:cs typeface="Trebuchet MS"/>
              </a:rPr>
              <a:t>	</a:t>
            </a:r>
            <a:r>
              <a:rPr dirty="0" sz="2000" spc="-30">
                <a:latin typeface="Trebuchet MS"/>
                <a:cs typeface="Trebuchet MS"/>
              </a:rPr>
              <a:t>conditional</a:t>
            </a:r>
            <a:r>
              <a:rPr dirty="0" sz="2000" spc="13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probability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Bayes’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theorem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are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useful</a:t>
            </a:r>
            <a:r>
              <a:rPr dirty="0" sz="2000" spc="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predicting </a:t>
            </a:r>
            <a:r>
              <a:rPr dirty="0" sz="2000" spc="-65">
                <a:latin typeface="Trebuchet MS"/>
                <a:cs typeface="Trebuchet MS"/>
              </a:rPr>
              <a:t>	</a:t>
            </a:r>
            <a:r>
              <a:rPr dirty="0" sz="2000" spc="-55">
                <a:latin typeface="Trebuchet MS"/>
                <a:cs typeface="Trebuchet MS"/>
              </a:rPr>
              <a:t>probability</a:t>
            </a:r>
            <a:r>
              <a:rPr dirty="0" sz="2000" spc="10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</a:t>
            </a:r>
            <a:r>
              <a:rPr dirty="0" sz="2000" spc="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event</a:t>
            </a:r>
            <a:r>
              <a:rPr dirty="0" sz="2000" spc="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11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importance.</a:t>
            </a:r>
            <a:r>
              <a:rPr dirty="0" sz="2000" spc="5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These</a:t>
            </a:r>
            <a:r>
              <a:rPr dirty="0" sz="2000" spc="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concepts</a:t>
            </a:r>
            <a:r>
              <a:rPr dirty="0" sz="2000" spc="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are</a:t>
            </a:r>
            <a:r>
              <a:rPr dirty="0" sz="2000" spc="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used</a:t>
            </a:r>
            <a:r>
              <a:rPr dirty="0" sz="2000" spc="11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 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-35">
                <a:latin typeface="Trebuchet MS"/>
                <a:cs typeface="Trebuchet MS"/>
              </a:rPr>
              <a:t>algorithms</a:t>
            </a:r>
            <a:r>
              <a:rPr dirty="0" sz="2000" spc="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association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rule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learning</a:t>
            </a:r>
            <a:r>
              <a:rPr dirty="0" sz="2000" spc="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which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used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1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solving </a:t>
            </a:r>
            <a:r>
              <a:rPr dirty="0" sz="2000" spc="-20">
                <a:latin typeface="Trebuchet MS"/>
                <a:cs typeface="Trebuchet MS"/>
              </a:rPr>
              <a:t>	</a:t>
            </a:r>
            <a:r>
              <a:rPr dirty="0" sz="2000" spc="-60">
                <a:latin typeface="Trebuchet MS"/>
                <a:cs typeface="Trebuchet MS"/>
              </a:rPr>
              <a:t>analytics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problems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market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basket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analysis</a:t>
            </a:r>
            <a:r>
              <a:rPr dirty="0" sz="2000" spc="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recommender </a:t>
            </a:r>
            <a:r>
              <a:rPr dirty="0" sz="2000" spc="-45">
                <a:latin typeface="Trebuchet MS"/>
                <a:cs typeface="Trebuchet MS"/>
              </a:rPr>
              <a:t>	</a:t>
            </a:r>
            <a:r>
              <a:rPr dirty="0" sz="2000" spc="-10">
                <a:latin typeface="Trebuchet MS"/>
                <a:cs typeface="Trebuchet MS"/>
              </a:rPr>
              <a:t>systems.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241806"/>
            <a:ext cx="8072120" cy="2282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2425" marR="5080" indent="-33972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rebuchet MS"/>
                <a:cs typeface="Trebuchet MS"/>
              </a:rPr>
              <a:t>Discrete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probability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distributions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binomial</a:t>
            </a:r>
            <a:r>
              <a:rPr dirty="0" sz="2000" spc="1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distribution,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Poisson </a:t>
            </a:r>
            <a:r>
              <a:rPr dirty="0" sz="2000" spc="-10">
                <a:latin typeface="Trebuchet MS"/>
                <a:cs typeface="Trebuchet MS"/>
              </a:rPr>
              <a:t>	</a:t>
            </a:r>
            <a:r>
              <a:rPr dirty="0" sz="2000" spc="-50">
                <a:latin typeface="Trebuchet MS"/>
                <a:cs typeface="Trebuchet MS"/>
              </a:rPr>
              <a:t>distribution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 </a:t>
            </a:r>
            <a:r>
              <a:rPr dirty="0" sz="2000" spc="-45">
                <a:latin typeface="Trebuchet MS"/>
                <a:cs typeface="Trebuchet MS"/>
              </a:rPr>
              <a:t>geometric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distribution</a:t>
            </a:r>
            <a:r>
              <a:rPr dirty="0" sz="2000">
                <a:latin typeface="Trebuchet MS"/>
                <a:cs typeface="Trebuchet MS"/>
              </a:rPr>
              <a:t> are used for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modelling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discrete </a:t>
            </a:r>
            <a:r>
              <a:rPr dirty="0" sz="2000" spc="-70">
                <a:latin typeface="Trebuchet MS"/>
                <a:cs typeface="Trebuchet MS"/>
              </a:rPr>
              <a:t>	</a:t>
            </a:r>
            <a:r>
              <a:rPr dirty="0" sz="2000" spc="-80">
                <a:latin typeface="Trebuchet MS"/>
                <a:cs typeface="Trebuchet MS"/>
              </a:rPr>
              <a:t>random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variables.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Arial MT"/>
              <a:buChar char="•"/>
            </a:pPr>
            <a:endParaRPr sz="2000">
              <a:latin typeface="Trebuchet MS"/>
              <a:cs typeface="Trebuchet MS"/>
            </a:endParaRPr>
          </a:p>
          <a:p>
            <a:pPr algn="just" marL="351790" marR="5080" indent="-3390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rebuchet MS"/>
                <a:cs typeface="Trebuchet MS"/>
              </a:rPr>
              <a:t>Continuous</a:t>
            </a:r>
            <a:r>
              <a:rPr dirty="0" sz="2000" spc="7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distributions</a:t>
            </a:r>
            <a:r>
              <a:rPr dirty="0" sz="2000" spc="8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such</a:t>
            </a:r>
            <a:r>
              <a:rPr dirty="0" sz="2000" spc="85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as</a:t>
            </a:r>
            <a:r>
              <a:rPr dirty="0" sz="2000" spc="80">
                <a:latin typeface="Trebuchet MS"/>
                <a:cs typeface="Trebuchet MS"/>
              </a:rPr>
              <a:t>  </a:t>
            </a:r>
            <a:r>
              <a:rPr dirty="0" sz="2000">
                <a:latin typeface="Trebuchet MS"/>
                <a:cs typeface="Trebuchet MS"/>
              </a:rPr>
              <a:t>normal</a:t>
            </a:r>
            <a:r>
              <a:rPr dirty="0" sz="2000" spc="80">
                <a:latin typeface="Trebuchet MS"/>
                <a:cs typeface="Trebuchet MS"/>
              </a:rPr>
              <a:t>  </a:t>
            </a:r>
            <a:r>
              <a:rPr dirty="0" sz="2000" spc="-10">
                <a:latin typeface="Trebuchet MS"/>
                <a:cs typeface="Trebuchet MS"/>
              </a:rPr>
              <a:t>distribution,</a:t>
            </a:r>
            <a:r>
              <a:rPr dirty="0" sz="2000" spc="20">
                <a:latin typeface="Trebuchet MS"/>
                <a:cs typeface="Trebuchet MS"/>
              </a:rPr>
              <a:t>  </a:t>
            </a:r>
            <a:r>
              <a:rPr dirty="0" sz="2000" spc="-125">
                <a:latin typeface="Trebuchet MS"/>
                <a:cs typeface="Trebuchet MS"/>
              </a:rPr>
              <a:t>chi-</a:t>
            </a:r>
            <a:r>
              <a:rPr dirty="0" sz="2000" spc="-55">
                <a:latin typeface="Trebuchet MS"/>
                <a:cs typeface="Trebuchet MS"/>
              </a:rPr>
              <a:t>square </a:t>
            </a:r>
            <a:r>
              <a:rPr dirty="0" sz="2000" spc="-55">
                <a:latin typeface="Trebuchet MS"/>
                <a:cs typeface="Trebuchet MS"/>
              </a:rPr>
              <a:t>	</a:t>
            </a:r>
            <a:r>
              <a:rPr dirty="0" sz="2000" spc="-80">
                <a:latin typeface="Trebuchet MS"/>
                <a:cs typeface="Trebuchet MS"/>
              </a:rPr>
              <a:t>distribution,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t-</a:t>
            </a:r>
            <a:r>
              <a:rPr dirty="0" sz="2000" spc="-40">
                <a:latin typeface="Trebuchet MS"/>
                <a:cs typeface="Trebuchet MS"/>
              </a:rPr>
              <a:t>distribution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4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F-</a:t>
            </a:r>
            <a:r>
              <a:rPr dirty="0" sz="2000" spc="-40">
                <a:latin typeface="Trebuchet MS"/>
                <a:cs typeface="Trebuchet MS"/>
              </a:rPr>
              <a:t>distribution</a:t>
            </a:r>
            <a:r>
              <a:rPr dirty="0" sz="2000" spc="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play</a:t>
            </a:r>
            <a:r>
              <a:rPr dirty="0" sz="2000" spc="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important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role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 </a:t>
            </a:r>
            <a:r>
              <a:rPr dirty="0" sz="2000" spc="-25">
                <a:latin typeface="Trebuchet MS"/>
                <a:cs typeface="Trebuchet MS"/>
              </a:rPr>
              <a:t>	</a:t>
            </a:r>
            <a:r>
              <a:rPr dirty="0" sz="2000" spc="-95">
                <a:latin typeface="Trebuchet MS"/>
                <a:cs typeface="Trebuchet MS"/>
              </a:rPr>
              <a:t>hypothesis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testing.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458" y="314959"/>
            <a:ext cx="26530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5325" algn="l"/>
              </a:tabLst>
            </a:pPr>
            <a:r>
              <a:rPr dirty="0" spc="200"/>
              <a:t>Example</a:t>
            </a:r>
            <a:r>
              <a:rPr dirty="0"/>
              <a:t>	</a:t>
            </a:r>
            <a:r>
              <a:rPr dirty="0" spc="220"/>
              <a:t>3.1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5"/>
              <a:t> </a:t>
            </a:r>
            <a:r>
              <a:rPr dirty="0"/>
              <a:t>Analytics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Science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Driven</a:t>
            </a:r>
            <a:r>
              <a:rPr dirty="0" spc="-20"/>
              <a:t> </a:t>
            </a:r>
            <a:r>
              <a:rPr dirty="0"/>
              <a:t>Decision</a:t>
            </a:r>
            <a:r>
              <a:rPr dirty="0" spc="-20"/>
              <a:t> </a:t>
            </a:r>
            <a:r>
              <a:rPr dirty="0" spc="-10"/>
              <a:t>Making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59307"/>
            <a:ext cx="8607425" cy="3319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150">
                <a:latin typeface="Trebuchet MS"/>
                <a:cs typeface="Trebuchet MS"/>
              </a:rPr>
              <a:t>A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website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displays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10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advertisements</a:t>
            </a:r>
            <a:r>
              <a:rPr dirty="0" sz="2000" spc="-20">
                <a:latin typeface="Trebuchet MS"/>
                <a:cs typeface="Trebuchet MS"/>
              </a:rPr>
              <a:t> and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revenue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generated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by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the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website </a:t>
            </a:r>
            <a:r>
              <a:rPr dirty="0" sz="2000" spc="-95">
                <a:latin typeface="Trebuchet MS"/>
                <a:cs typeface="Trebuchet MS"/>
              </a:rPr>
              <a:t>depends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the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number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visitors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site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clicking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80">
                <a:latin typeface="Trebuchet MS"/>
                <a:cs typeface="Trebuchet MS"/>
              </a:rPr>
              <a:t>any</a:t>
            </a:r>
            <a:r>
              <a:rPr dirty="0" sz="2000" spc="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of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advertisements </a:t>
            </a:r>
            <a:r>
              <a:rPr dirty="0" sz="2000" spc="-135">
                <a:latin typeface="Trebuchet MS"/>
                <a:cs typeface="Trebuchet MS"/>
              </a:rPr>
              <a:t>displayed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in </a:t>
            </a:r>
            <a:r>
              <a:rPr dirty="0" sz="2000" spc="-95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website.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data</a:t>
            </a:r>
            <a:r>
              <a:rPr dirty="0" sz="2000" spc="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collected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by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company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has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revealed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that</a:t>
            </a:r>
            <a:r>
              <a:rPr dirty="0" sz="2000" spc="-25">
                <a:latin typeface="Trebuchet MS"/>
                <a:cs typeface="Trebuchet MS"/>
              </a:rPr>
              <a:t> out </a:t>
            </a:r>
            <a:r>
              <a:rPr dirty="0" sz="2000">
                <a:latin typeface="Trebuchet MS"/>
                <a:cs typeface="Trebuchet MS"/>
              </a:rPr>
              <a:t>of</a:t>
            </a:r>
            <a:r>
              <a:rPr dirty="0" sz="2000" spc="4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2500</a:t>
            </a:r>
            <a:r>
              <a:rPr dirty="0" sz="2000" spc="46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visitors,</a:t>
            </a:r>
            <a:r>
              <a:rPr dirty="0" sz="2000" spc="3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30</a:t>
            </a:r>
            <a:r>
              <a:rPr dirty="0" sz="2000" spc="4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people</a:t>
            </a:r>
            <a:r>
              <a:rPr dirty="0" sz="2000" spc="4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clicked</a:t>
            </a:r>
            <a:r>
              <a:rPr dirty="0" sz="2000" spc="4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4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</a:t>
            </a:r>
            <a:r>
              <a:rPr dirty="0" sz="2000" spc="45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advertisement,</a:t>
            </a:r>
            <a:r>
              <a:rPr dirty="0" sz="2000" spc="3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15</a:t>
            </a:r>
            <a:r>
              <a:rPr dirty="0" sz="2000" spc="4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clicked</a:t>
            </a:r>
            <a:r>
              <a:rPr dirty="0" sz="2000" spc="4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4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2 </a:t>
            </a:r>
            <a:r>
              <a:rPr dirty="0" sz="2000" spc="-130">
                <a:latin typeface="Trebuchet MS"/>
                <a:cs typeface="Trebuchet MS"/>
              </a:rPr>
              <a:t>advertisements,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and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5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clicked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3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advertisements.</a:t>
            </a:r>
            <a:r>
              <a:rPr dirty="0" sz="2000" spc="32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Remaining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did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not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click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any </a:t>
            </a:r>
            <a:r>
              <a:rPr dirty="0" sz="2000" spc="-120">
                <a:latin typeface="Trebuchet MS"/>
                <a:cs typeface="Trebuchet MS"/>
              </a:rPr>
              <a:t>of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advertisements.</a:t>
            </a:r>
            <a:r>
              <a:rPr dirty="0" sz="2000" spc="1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Calculate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000">
              <a:latin typeface="Trebuchet MS"/>
              <a:cs typeface="Trebuchet MS"/>
            </a:endParaRPr>
          </a:p>
          <a:p>
            <a:pPr marL="321945" indent="-317500">
              <a:lnSpc>
                <a:spcPct val="100000"/>
              </a:lnSpc>
              <a:buSzPct val="95000"/>
              <a:buAutoNum type="alphaLcParenBoth"/>
              <a:tabLst>
                <a:tab pos="321945" algn="l"/>
              </a:tabLst>
            </a:pPr>
            <a:r>
              <a:rPr dirty="0" sz="2000" spc="-40">
                <a:latin typeface="Trebuchet MS"/>
                <a:cs typeface="Trebuchet MS"/>
              </a:rPr>
              <a:t>The </a:t>
            </a:r>
            <a:r>
              <a:rPr dirty="0" sz="2000" spc="-114">
                <a:latin typeface="Trebuchet MS"/>
                <a:cs typeface="Trebuchet MS"/>
              </a:rPr>
              <a:t>probability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visitor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to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website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will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click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an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advertisement.</a:t>
            </a:r>
            <a:endParaRPr sz="2000">
              <a:latin typeface="Trebuchet MS"/>
              <a:cs typeface="Trebuchet MS"/>
            </a:endParaRPr>
          </a:p>
          <a:p>
            <a:pPr marL="341630" indent="-328930">
              <a:lnSpc>
                <a:spcPct val="100000"/>
              </a:lnSpc>
              <a:spcBef>
                <a:spcPts val="480"/>
              </a:spcBef>
              <a:buSzPct val="95000"/>
              <a:buAutoNum type="alphaLcParenBoth"/>
              <a:tabLst>
                <a:tab pos="341630" algn="l"/>
              </a:tabLst>
            </a:pPr>
            <a:r>
              <a:rPr dirty="0" sz="2000" spc="-45">
                <a:latin typeface="Trebuchet MS"/>
                <a:cs typeface="Trebuchet MS"/>
              </a:rPr>
              <a:t>The </a:t>
            </a:r>
            <a:r>
              <a:rPr dirty="0" sz="2000" spc="-114">
                <a:latin typeface="Trebuchet MS"/>
                <a:cs typeface="Trebuchet MS"/>
              </a:rPr>
              <a:t>probability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visitor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will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click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at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least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two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advertisements.</a:t>
            </a:r>
            <a:endParaRPr sz="2000">
              <a:latin typeface="Trebuchet MS"/>
              <a:cs typeface="Trebuchet MS"/>
            </a:endParaRPr>
          </a:p>
          <a:p>
            <a:pPr marL="324485" indent="-311785">
              <a:lnSpc>
                <a:spcPct val="100000"/>
              </a:lnSpc>
              <a:spcBef>
                <a:spcPts val="480"/>
              </a:spcBef>
              <a:buSzPct val="95000"/>
              <a:buAutoNum type="alphaLcParenBoth"/>
              <a:tabLst>
                <a:tab pos="324485" algn="l"/>
              </a:tabLst>
            </a:pPr>
            <a:r>
              <a:rPr dirty="0" sz="2000" spc="-40">
                <a:latin typeface="Trebuchet MS"/>
                <a:cs typeface="Trebuchet MS"/>
              </a:rPr>
              <a:t>The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probability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visitor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will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not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click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any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advertisements.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shephali.tandon</dc:creator>
  <dc:title>Slide 1</dc:title>
  <dcterms:created xsi:type="dcterms:W3CDTF">2025-10-03T14:17:21Z</dcterms:created>
  <dcterms:modified xsi:type="dcterms:W3CDTF">2025-10-03T14:17:21Z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2025-10-03T00:00:00Z</vt:filetime>
  </property>
  <property fmtid="{D5CDD505-2E9C-101B-9397-08002B2CF9AE}" pid="5" name="Producer">
    <vt:lpwstr>Microsoft® PowerPoint® 2016</vt:lpwstr>
  </property>
</Properties>
</file>