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png" ContentType="image/pn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57200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6553199"/>
            <a:ext cx="4572000" cy="304800"/>
          </a:xfrm>
          <a:custGeom>
            <a:avLst/>
            <a:gdLst/>
            <a:ahLst/>
            <a:cxnLst/>
            <a:rect l="l" t="t" r="r" b="b"/>
            <a:pathLst>
              <a:path w="4572000" h="304800">
                <a:moveTo>
                  <a:pt x="4572000" y="0"/>
                </a:moveTo>
                <a:lnTo>
                  <a:pt x="0" y="0"/>
                </a:lnTo>
                <a:lnTo>
                  <a:pt x="0" y="304800"/>
                </a:lnTo>
                <a:lnTo>
                  <a:pt x="4572000" y="304800"/>
                </a:lnTo>
                <a:lnTo>
                  <a:pt x="457200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85114"/>
            <a:ext cx="898652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4500" y="1087882"/>
            <a:ext cx="8273415" cy="360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8739" y="6631711"/>
            <a:ext cx="400494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266179" y="6631711"/>
            <a:ext cx="11842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360" y="2968751"/>
            <a:ext cx="6263640" cy="1272540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5018" y="1269568"/>
            <a:ext cx="8495665" cy="373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7359" indent="-454659">
              <a:lnSpc>
                <a:spcPts val="2740"/>
              </a:lnSpc>
              <a:spcBef>
                <a:spcPts val="100"/>
              </a:spcBef>
              <a:buAutoNum type="alphaLcParenR"/>
              <a:tabLst>
                <a:tab pos="467359" algn="l"/>
              </a:tabLst>
            </a:pPr>
            <a:r>
              <a:rPr dirty="0" sz="2400">
                <a:latin typeface="Calibri"/>
                <a:cs typeface="Calibri"/>
              </a:rPr>
              <a:t>Amount</a:t>
            </a:r>
            <a:r>
              <a:rPr dirty="0" sz="2400" spc="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5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5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spent</a:t>
            </a:r>
            <a:r>
              <a:rPr dirty="0" sz="2400" spc="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male</a:t>
            </a:r>
            <a:r>
              <a:rPr dirty="0" sz="2400" spc="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female</a:t>
            </a:r>
            <a:r>
              <a:rPr dirty="0" sz="2400" spc="5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users</a:t>
            </a:r>
            <a:r>
              <a:rPr dirty="0" sz="2400" spc="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sending</a:t>
            </a:r>
            <a:endParaRPr sz="2400">
              <a:latin typeface="Calibri"/>
              <a:cs typeface="Calibri"/>
            </a:endParaRPr>
          </a:p>
          <a:p>
            <a:pPr algn="just" marL="469900">
              <a:lnSpc>
                <a:spcPts val="2740"/>
              </a:lnSpc>
            </a:pPr>
            <a:r>
              <a:rPr dirty="0" sz="2400">
                <a:latin typeface="Calibri"/>
                <a:cs typeface="Calibri"/>
              </a:rPr>
              <a:t>messages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day.</a:t>
            </a:r>
            <a:r>
              <a:rPr dirty="0" sz="2400" spc="3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Here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strata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male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female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users.</a:t>
            </a:r>
            <a:endParaRPr sz="2400">
              <a:latin typeface="Calibri"/>
              <a:cs typeface="Calibri"/>
            </a:endParaRPr>
          </a:p>
          <a:p>
            <a:pPr algn="just" marL="466725" marR="5080" indent="-454025">
              <a:lnSpc>
                <a:spcPct val="90000"/>
              </a:lnSpc>
              <a:spcBef>
                <a:spcPts val="1010"/>
              </a:spcBef>
              <a:buAutoNum type="alphaLcParenR" startAt="2"/>
              <a:tabLst>
                <a:tab pos="469900" algn="l"/>
              </a:tabLst>
            </a:pPr>
            <a:r>
              <a:rPr dirty="0" sz="2400">
                <a:latin typeface="Calibri"/>
                <a:cs typeface="Calibri"/>
              </a:rPr>
              <a:t>Efficacy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drug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among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different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age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groups.</a:t>
            </a:r>
            <a:r>
              <a:rPr dirty="0" sz="2400" spc="5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Age group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be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classified</a:t>
            </a:r>
            <a:r>
              <a:rPr dirty="0" sz="2400" spc="2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into</a:t>
            </a:r>
            <a:r>
              <a:rPr dirty="0" sz="2400" spc="20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categories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such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less</a:t>
            </a:r>
            <a:r>
              <a:rPr dirty="0" sz="2400" spc="2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than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40,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between</a:t>
            </a:r>
            <a:r>
              <a:rPr dirty="0" sz="2400" spc="2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41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and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60,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over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60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years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age.</a:t>
            </a:r>
            <a:endParaRPr sz="2400">
              <a:latin typeface="Calibri"/>
              <a:cs typeface="Calibri"/>
            </a:endParaRPr>
          </a:p>
          <a:p>
            <a:pPr algn="just" marL="467359" marR="5715" indent="-454659">
              <a:lnSpc>
                <a:spcPct val="90000"/>
              </a:lnSpc>
              <a:spcBef>
                <a:spcPts val="994"/>
              </a:spcBef>
              <a:buAutoNum type="alphaLcParenR" startAt="2"/>
              <a:tabLst>
                <a:tab pos="469900" algn="l"/>
              </a:tabLst>
            </a:pPr>
            <a:r>
              <a:rPr dirty="0" sz="2400">
                <a:latin typeface="Calibri"/>
                <a:cs typeface="Calibri"/>
              </a:rPr>
              <a:t>Performance</a:t>
            </a:r>
            <a:r>
              <a:rPr dirty="0" sz="2400" spc="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children</a:t>
            </a:r>
            <a:r>
              <a:rPr dirty="0" sz="2400" spc="9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school</a:t>
            </a:r>
            <a:r>
              <a:rPr dirty="0" sz="2400" spc="9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9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parents’</a:t>
            </a:r>
            <a:r>
              <a:rPr dirty="0" sz="2400" spc="90">
                <a:latin typeface="Calibri"/>
                <a:cs typeface="Calibri"/>
              </a:rPr>
              <a:t>  </a:t>
            </a:r>
            <a:r>
              <a:rPr dirty="0" sz="2400" spc="-10">
                <a:latin typeface="Calibri"/>
                <a:cs typeface="Calibri"/>
              </a:rPr>
              <a:t>marital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status.</a:t>
            </a:r>
            <a:r>
              <a:rPr dirty="0" sz="2400" spc="2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Here,</a:t>
            </a:r>
            <a:r>
              <a:rPr dirty="0" sz="2400" spc="3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marital</a:t>
            </a:r>
            <a:r>
              <a:rPr dirty="0" sz="2400" spc="2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status</a:t>
            </a:r>
            <a:r>
              <a:rPr dirty="0" sz="2400" spc="2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3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2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(a)</a:t>
            </a:r>
            <a:r>
              <a:rPr dirty="0" sz="2400" spc="2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Single,</a:t>
            </a:r>
            <a:r>
              <a:rPr dirty="0" sz="2400" spc="2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(b)</a:t>
            </a:r>
            <a:r>
              <a:rPr dirty="0" sz="2400" spc="3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Married,</a:t>
            </a:r>
            <a:r>
              <a:rPr dirty="0" sz="2400" spc="28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(d)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Divorced.</a:t>
            </a:r>
            <a:r>
              <a:rPr dirty="0" sz="2400" spc="4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case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assume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parent’s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marital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status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may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influence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children’s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academic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performance.</a:t>
            </a:r>
            <a:endParaRPr sz="2400">
              <a:latin typeface="Calibri"/>
              <a:cs typeface="Calibri"/>
            </a:endParaRPr>
          </a:p>
          <a:p>
            <a:pPr algn="just" marL="466725" indent="-454025">
              <a:lnSpc>
                <a:spcPct val="100000"/>
              </a:lnSpc>
              <a:spcBef>
                <a:spcPts val="710"/>
              </a:spcBef>
              <a:buAutoNum type="alphaLcParenR" startAt="2"/>
              <a:tabLst>
                <a:tab pos="466725" algn="l"/>
              </a:tabLst>
            </a:pPr>
            <a:r>
              <a:rPr dirty="0" sz="2400">
                <a:latin typeface="Calibri"/>
                <a:cs typeface="Calibri"/>
              </a:rPr>
              <a:t>Television</a:t>
            </a:r>
            <a:r>
              <a:rPr dirty="0" sz="2400" spc="48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rating</a:t>
            </a:r>
            <a:r>
              <a:rPr dirty="0" sz="2400" spc="47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points</a:t>
            </a:r>
            <a:r>
              <a:rPr dirty="0" sz="2400" spc="47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47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47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program</a:t>
            </a:r>
            <a:r>
              <a:rPr dirty="0" sz="2400" spc="4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across</a:t>
            </a:r>
            <a:r>
              <a:rPr dirty="0" sz="2400" spc="475">
                <a:latin typeface="Calibri"/>
                <a:cs typeface="Calibri"/>
              </a:rPr>
              <a:t>  </a:t>
            </a:r>
            <a:r>
              <a:rPr dirty="0" sz="2400" spc="-10">
                <a:latin typeface="Calibri"/>
                <a:cs typeface="Calibri"/>
              </a:rPr>
              <a:t>different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2218" y="4943297"/>
            <a:ext cx="62795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9745" algn="l"/>
                <a:tab pos="2860040" algn="l"/>
                <a:tab pos="3294379" algn="l"/>
                <a:tab pos="3623310" algn="l"/>
                <a:tab pos="4994910" algn="l"/>
                <a:tab pos="5579110" algn="l"/>
              </a:tabLst>
            </a:pPr>
            <a:r>
              <a:rPr dirty="0" sz="2400" spc="-10">
                <a:latin typeface="Calibri"/>
                <a:cs typeface="Calibri"/>
              </a:rPr>
              <a:t>geographical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regions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country.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For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India,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218933" y="4943297"/>
            <a:ext cx="16002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geographical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2218" y="5273141"/>
            <a:ext cx="5879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regions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could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different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states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country.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8416" y="258013"/>
            <a:ext cx="64547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59635" algn="l"/>
                <a:tab pos="4267835" algn="l"/>
              </a:tabLst>
            </a:pPr>
            <a:r>
              <a:rPr dirty="0" spc="180"/>
              <a:t>Stratified</a:t>
            </a:r>
            <a:r>
              <a:rPr dirty="0"/>
              <a:t>	</a:t>
            </a:r>
            <a:r>
              <a:rPr dirty="0" spc="204"/>
              <a:t>Sampling</a:t>
            </a:r>
            <a:r>
              <a:rPr dirty="0"/>
              <a:t>	</a:t>
            </a:r>
            <a:r>
              <a:rPr dirty="0" spc="70"/>
              <a:t>-</a:t>
            </a:r>
            <a:r>
              <a:rPr dirty="0" spc="195"/>
              <a:t>Examples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008" y="502361"/>
            <a:ext cx="8252459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4470" algn="l"/>
                <a:tab pos="2105660" algn="l"/>
                <a:tab pos="4217035" algn="l"/>
                <a:tab pos="6564630" algn="l"/>
              </a:tabLst>
            </a:pPr>
            <a:r>
              <a:rPr dirty="0" sz="3600" spc="270"/>
              <a:t>Steps</a:t>
            </a:r>
            <a:r>
              <a:rPr dirty="0" sz="3600"/>
              <a:t>	</a:t>
            </a:r>
            <a:r>
              <a:rPr dirty="0" sz="3600" spc="185"/>
              <a:t>in</a:t>
            </a:r>
            <a:r>
              <a:rPr dirty="0" sz="3600"/>
              <a:t>	</a:t>
            </a:r>
            <a:r>
              <a:rPr dirty="0" sz="3600" spc="190"/>
              <a:t>creating</a:t>
            </a:r>
            <a:r>
              <a:rPr dirty="0" sz="3600"/>
              <a:t>	</a:t>
            </a:r>
            <a:r>
              <a:rPr dirty="0" sz="3600" spc="170"/>
              <a:t>stratified</a:t>
            </a:r>
            <a:r>
              <a:rPr dirty="0" sz="3600"/>
              <a:t>	</a:t>
            </a:r>
            <a:r>
              <a:rPr dirty="0" sz="3600" spc="180"/>
              <a:t>sample</a:t>
            </a:r>
            <a:endParaRPr sz="36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7378" y="1566798"/>
            <a:ext cx="8726170" cy="4192904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542925" marR="130810" indent="-454025">
              <a:lnSpc>
                <a:spcPts val="2590"/>
              </a:lnSpc>
              <a:spcBef>
                <a:spcPts val="425"/>
              </a:spcBef>
              <a:buAutoNum type="alphaLcParenR"/>
              <a:tabLst>
                <a:tab pos="546100" algn="l"/>
              </a:tabLst>
            </a:pPr>
            <a:r>
              <a:rPr dirty="0" sz="2400">
                <a:latin typeface="Calibri"/>
                <a:cs typeface="Calibri"/>
              </a:rPr>
              <a:t>Identify</a:t>
            </a:r>
            <a:r>
              <a:rPr dirty="0" sz="2400" spc="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factor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creating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strata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 spc="-20">
                <a:latin typeface="Calibri"/>
                <a:cs typeface="Calibri"/>
              </a:rPr>
              <a:t>(for </a:t>
            </a:r>
            <a:r>
              <a:rPr dirty="0" sz="2400" spc="-2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example: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factor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Age;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Strata</a:t>
            </a:r>
            <a:r>
              <a:rPr dirty="0" sz="2400" spc="2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1: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age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less</a:t>
            </a:r>
            <a:r>
              <a:rPr dirty="0" sz="2400" spc="2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than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40;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Strata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2:</a:t>
            </a:r>
            <a:r>
              <a:rPr dirty="0" sz="2400" spc="2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age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between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41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60;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Strata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Age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60).</a:t>
            </a:r>
            <a:endParaRPr sz="2400">
              <a:latin typeface="Calibri"/>
              <a:cs typeface="Calibri"/>
            </a:endParaRPr>
          </a:p>
          <a:p>
            <a:pPr algn="just" marL="542925" indent="-454025">
              <a:lnSpc>
                <a:spcPts val="2735"/>
              </a:lnSpc>
              <a:spcBef>
                <a:spcPts val="690"/>
              </a:spcBef>
              <a:buAutoNum type="alphaLcParenR"/>
              <a:tabLst>
                <a:tab pos="542925" algn="l"/>
              </a:tabLst>
            </a:pPr>
            <a:r>
              <a:rPr dirty="0" sz="2400">
                <a:latin typeface="Calibri"/>
                <a:cs typeface="Calibri"/>
              </a:rPr>
              <a:t>Calculate</a:t>
            </a:r>
            <a:r>
              <a:rPr dirty="0" sz="2400" spc="1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proportion</a:t>
            </a:r>
            <a:r>
              <a:rPr dirty="0" sz="2400" spc="1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stratum</a:t>
            </a:r>
            <a:r>
              <a:rPr dirty="0" sz="2400" spc="1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population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(say</a:t>
            </a:r>
            <a:endParaRPr sz="2400">
              <a:latin typeface="Calibri"/>
              <a:cs typeface="Calibri"/>
            </a:endParaRPr>
          </a:p>
          <a:p>
            <a:pPr algn="just" marL="546100">
              <a:lnSpc>
                <a:spcPts val="2735"/>
              </a:lnSpc>
            </a:pPr>
            <a:r>
              <a:rPr dirty="0" sz="2400" i="1">
                <a:latin typeface="Calibri"/>
                <a:cs typeface="Calibri"/>
              </a:rPr>
              <a:t>p</a:t>
            </a:r>
            <a:r>
              <a:rPr dirty="0" baseline="-20833" sz="2400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p</a:t>
            </a:r>
            <a:r>
              <a:rPr dirty="0" baseline="-20833" sz="2400">
                <a:latin typeface="Calibri"/>
                <a:cs typeface="Calibri"/>
              </a:rPr>
              <a:t>2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p</a:t>
            </a:r>
            <a:r>
              <a:rPr dirty="0" baseline="-20833" sz="2400">
                <a:latin typeface="Calibri"/>
                <a:cs typeface="Calibri"/>
              </a:rPr>
              <a:t>3</a:t>
            </a:r>
            <a:r>
              <a:rPr dirty="0" baseline="-20833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three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strata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identified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1).</a:t>
            </a:r>
            <a:endParaRPr sz="2400">
              <a:latin typeface="Calibri"/>
              <a:cs typeface="Calibri"/>
            </a:endParaRPr>
          </a:p>
          <a:p>
            <a:pPr algn="just" marL="542925" marR="131445" indent="-454025">
              <a:lnSpc>
                <a:spcPct val="90100"/>
              </a:lnSpc>
              <a:spcBef>
                <a:spcPts val="995"/>
              </a:spcBef>
              <a:buAutoNum type="alphaLcParenR" startAt="3"/>
              <a:tabLst>
                <a:tab pos="546100" algn="l"/>
              </a:tabLst>
            </a:pPr>
            <a:r>
              <a:rPr dirty="0" sz="2400">
                <a:latin typeface="Calibri"/>
                <a:cs typeface="Calibri"/>
              </a:rPr>
              <a:t>Calculate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sample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size (say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).</a:t>
            </a:r>
            <a:r>
              <a:rPr dirty="0" sz="2400" spc="5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sample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size for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strata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1, </a:t>
            </a:r>
            <a:r>
              <a:rPr dirty="0" sz="2400" spc="-25">
                <a:latin typeface="Calibri"/>
                <a:cs typeface="Calibri"/>
              </a:rPr>
              <a:t>2,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</a:t>
            </a:r>
            <a:r>
              <a:rPr dirty="0" sz="2400" spc="5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identified</a:t>
            </a:r>
            <a:r>
              <a:rPr dirty="0" sz="2400" spc="5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r>
              <a:rPr dirty="0" sz="2400" spc="5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525">
                <a:latin typeface="Calibri"/>
                <a:cs typeface="Calibri"/>
              </a:rPr>
              <a:t>  </a:t>
            </a:r>
            <a:r>
              <a:rPr dirty="0" sz="2400" i="1">
                <a:latin typeface="Calibri"/>
                <a:cs typeface="Calibri"/>
              </a:rPr>
              <a:t>p</a:t>
            </a:r>
            <a:r>
              <a:rPr dirty="0" baseline="-20833" sz="2400">
                <a:latin typeface="Calibri"/>
                <a:cs typeface="Calibri"/>
              </a:rPr>
              <a:t>1</a:t>
            </a:r>
            <a:r>
              <a:rPr dirty="0" baseline="-20833" sz="2400" spc="277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×</a:t>
            </a:r>
            <a:r>
              <a:rPr dirty="0" sz="2400" spc="53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</a:t>
            </a:r>
            <a:r>
              <a:rPr dirty="0" baseline="-20833" sz="2400">
                <a:latin typeface="Calibri"/>
                <a:cs typeface="Calibri"/>
              </a:rPr>
              <a:t>2</a:t>
            </a:r>
            <a:r>
              <a:rPr dirty="0" baseline="-20833" sz="2400" spc="262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×</a:t>
            </a:r>
            <a:r>
              <a:rPr dirty="0" sz="2400" spc="52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5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3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p</a:t>
            </a:r>
            <a:r>
              <a:rPr dirty="0" baseline="-20833" sz="2400">
                <a:latin typeface="Calibri"/>
                <a:cs typeface="Calibri"/>
              </a:rPr>
              <a:t>3</a:t>
            </a:r>
            <a:r>
              <a:rPr dirty="0" baseline="-20833" sz="2400" spc="254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×</a:t>
            </a:r>
            <a:r>
              <a:rPr dirty="0" sz="2400" spc="540">
                <a:latin typeface="Calibri"/>
                <a:cs typeface="Calibri"/>
              </a:rPr>
              <a:t> </a:t>
            </a:r>
            <a:r>
              <a:rPr dirty="0" sz="2400" spc="-25" i="1">
                <a:latin typeface="Calibri"/>
                <a:cs typeface="Calibri"/>
              </a:rPr>
              <a:t>N</a:t>
            </a:r>
            <a:r>
              <a:rPr dirty="0" sz="2400" spc="-25">
                <a:latin typeface="Calibri"/>
                <a:cs typeface="Calibri"/>
              </a:rPr>
              <a:t>,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respectively.</a:t>
            </a:r>
            <a:endParaRPr sz="2400">
              <a:latin typeface="Calibri"/>
              <a:cs typeface="Calibri"/>
            </a:endParaRPr>
          </a:p>
          <a:p>
            <a:pPr algn="just" marL="542925" indent="-454025">
              <a:lnSpc>
                <a:spcPts val="2735"/>
              </a:lnSpc>
              <a:spcBef>
                <a:spcPts val="705"/>
              </a:spcBef>
              <a:buAutoNum type="alphaLcParenR" startAt="3"/>
              <a:tabLst>
                <a:tab pos="542925" algn="l"/>
              </a:tabLst>
            </a:pPr>
            <a:r>
              <a:rPr dirty="0" sz="2400">
                <a:latin typeface="Calibri"/>
                <a:cs typeface="Calibri"/>
              </a:rPr>
              <a:t>Use</a:t>
            </a:r>
            <a:r>
              <a:rPr dirty="0" sz="2400" spc="3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random</a:t>
            </a:r>
            <a:r>
              <a:rPr dirty="0" sz="2400" spc="3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sampling</a:t>
            </a:r>
            <a:r>
              <a:rPr dirty="0" sz="2400" spc="3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procedure</a:t>
            </a:r>
            <a:r>
              <a:rPr dirty="0" sz="2400" spc="3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explained</a:t>
            </a:r>
            <a:r>
              <a:rPr dirty="0" sz="2400" spc="3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3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Section</a:t>
            </a:r>
            <a:r>
              <a:rPr dirty="0" sz="2400" spc="3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4.4.1</a:t>
            </a:r>
            <a:r>
              <a:rPr dirty="0" sz="2400" spc="38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algn="just" marL="546100">
              <a:lnSpc>
                <a:spcPts val="2735"/>
              </a:lnSpc>
            </a:pPr>
            <a:r>
              <a:rPr dirty="0" sz="2400" spc="-10">
                <a:latin typeface="Calibri"/>
                <a:cs typeface="Calibri"/>
              </a:rPr>
              <a:t>generate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random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samples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strata.</a:t>
            </a:r>
            <a:endParaRPr sz="2400">
              <a:latin typeface="Calibri"/>
              <a:cs typeface="Calibri"/>
            </a:endParaRPr>
          </a:p>
          <a:p>
            <a:pPr algn="just" marL="542925" indent="-454025">
              <a:lnSpc>
                <a:spcPct val="100000"/>
              </a:lnSpc>
              <a:spcBef>
                <a:spcPts val="720"/>
              </a:spcBef>
              <a:buAutoNum type="alphaLcParenR" startAt="5"/>
              <a:tabLst>
                <a:tab pos="542925" algn="l"/>
              </a:tabLst>
            </a:pPr>
            <a:r>
              <a:rPr dirty="0" sz="2400">
                <a:latin typeface="Calibri"/>
                <a:cs typeface="Calibri"/>
              </a:rPr>
              <a:t>Combine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samples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stratum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create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final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sample.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7205" y="325323"/>
            <a:ext cx="36639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79575" algn="l"/>
              </a:tabLst>
            </a:pPr>
            <a:r>
              <a:rPr dirty="0" spc="200"/>
              <a:t>Cluster</a:t>
            </a:r>
            <a:r>
              <a:rPr dirty="0"/>
              <a:t>	</a:t>
            </a:r>
            <a:r>
              <a:rPr dirty="0" spc="204"/>
              <a:t>Sampling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8416" y="1193114"/>
            <a:ext cx="5890895" cy="836294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  <a:tab pos="753110" algn="l"/>
                <a:tab pos="1960245" algn="l"/>
                <a:tab pos="3586479" algn="l"/>
                <a:tab pos="4307840" algn="l"/>
              </a:tabLst>
            </a:pPr>
            <a:r>
              <a:rPr dirty="0" sz="2800" spc="-2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cluster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sampling,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population </a:t>
            </a:r>
            <a:r>
              <a:rPr dirty="0" sz="2800" spc="-1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mutually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exclusive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clusters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91478" y="1193114"/>
            <a:ext cx="23482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1170" algn="l"/>
                <a:tab pos="1768475" algn="l"/>
              </a:tabLst>
            </a:pPr>
            <a:r>
              <a:rPr dirty="0" sz="2800" spc="-2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divided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into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623" y="2340864"/>
            <a:ext cx="7511796" cy="374294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04850" y="1220851"/>
            <a:ext cx="8253730" cy="43770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254000" marR="19685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55270" algn="l"/>
              </a:tabLst>
            </a:pPr>
            <a:r>
              <a:rPr dirty="0" sz="2400">
                <a:latin typeface="Calibri"/>
                <a:cs typeface="Calibri"/>
              </a:rPr>
              <a:t>Identify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clusters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(example: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different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models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smart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phones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sold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manufacturer,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customers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different</a:t>
            </a:r>
            <a:r>
              <a:rPr dirty="0" sz="2400" spc="1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geographical 	locations).</a:t>
            </a:r>
            <a:endParaRPr sz="2400">
              <a:latin typeface="Calibri"/>
              <a:cs typeface="Calibri"/>
            </a:endParaRPr>
          </a:p>
          <a:p>
            <a:pPr algn="just" marL="254000" indent="-227329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54000" algn="l"/>
              </a:tabLst>
            </a:pP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random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sampling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select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clusters.</a:t>
            </a:r>
            <a:endParaRPr sz="2400">
              <a:latin typeface="Calibri"/>
              <a:cs typeface="Calibri"/>
            </a:endParaRPr>
          </a:p>
          <a:p>
            <a:pPr algn="just" marL="254000" marR="20320" indent="-227329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55270" algn="l"/>
              </a:tabLst>
            </a:pPr>
            <a:r>
              <a:rPr dirty="0" sz="2400">
                <a:latin typeface="Calibri"/>
                <a:cs typeface="Calibri"/>
              </a:rPr>
              <a:t>Select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units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clusters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selected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form</a:t>
            </a:r>
            <a:r>
              <a:rPr dirty="0" sz="2400" spc="26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sample.</a:t>
            </a:r>
            <a:r>
              <a:rPr dirty="0" sz="2400" spc="229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size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too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large,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random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sampling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within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clusters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identified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final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sample.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algn="just" marL="240029" marR="5080" indent="-227329">
              <a:lnSpc>
                <a:spcPct val="9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Stratified</a:t>
            </a:r>
            <a:r>
              <a:rPr dirty="0" sz="2400" spc="28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sampling</a:t>
            </a:r>
            <a:r>
              <a:rPr dirty="0" sz="2400" spc="26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cluster</a:t>
            </a:r>
            <a:r>
              <a:rPr dirty="0" sz="2400" spc="28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sampling</a:t>
            </a:r>
            <a:r>
              <a:rPr dirty="0" sz="2400" spc="27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2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similar;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major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difference</a:t>
            </a:r>
            <a:r>
              <a:rPr dirty="0" sz="2400" spc="1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1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1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1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1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stratified</a:t>
            </a:r>
            <a:r>
              <a:rPr dirty="0" sz="2400" spc="1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sample,</a:t>
            </a:r>
            <a:r>
              <a:rPr dirty="0" sz="2400" spc="1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1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strata</a:t>
            </a:r>
            <a:r>
              <a:rPr dirty="0" sz="2400" spc="1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150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be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represented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sample,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whereas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cluster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sampling,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all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clusters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represented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4726" y="325323"/>
            <a:ext cx="52495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79575" algn="l"/>
                <a:tab pos="3786504" algn="l"/>
                <a:tab pos="4071620" algn="l"/>
              </a:tabLst>
            </a:pPr>
            <a:r>
              <a:rPr dirty="0" spc="200"/>
              <a:t>Cluster</a:t>
            </a:r>
            <a:r>
              <a:rPr dirty="0"/>
              <a:t>	</a:t>
            </a:r>
            <a:r>
              <a:rPr dirty="0" spc="204"/>
              <a:t>Sampling</a:t>
            </a:r>
            <a:r>
              <a:rPr dirty="0"/>
              <a:t>	</a:t>
            </a:r>
            <a:r>
              <a:rPr dirty="0" spc="25"/>
              <a:t>-</a:t>
            </a:r>
            <a:r>
              <a:rPr dirty="0"/>
              <a:t>	</a:t>
            </a:r>
            <a:r>
              <a:rPr dirty="0" spc="235"/>
              <a:t>Steps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7190" y="1086103"/>
            <a:ext cx="8790940" cy="13792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just" marL="240029" marR="5080" indent="-227329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0">
                <a:solidFill>
                  <a:srgbClr val="C00000"/>
                </a:solidFill>
                <a:latin typeface="Trebuchet MS"/>
                <a:cs typeface="Trebuchet MS"/>
              </a:rPr>
              <a:t>Stratified</a:t>
            </a:r>
            <a:r>
              <a:rPr dirty="0" sz="2400" spc="1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C00000"/>
                </a:solidFill>
                <a:latin typeface="Trebuchet MS"/>
                <a:cs typeface="Trebuchet MS"/>
              </a:rPr>
              <a:t>sampling</a:t>
            </a:r>
            <a:r>
              <a:rPr dirty="0" sz="2400" spc="16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and</a:t>
            </a:r>
            <a:r>
              <a:rPr dirty="0" sz="2400" spc="160"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C00000"/>
                </a:solidFill>
                <a:latin typeface="Trebuchet MS"/>
                <a:cs typeface="Trebuchet MS"/>
              </a:rPr>
              <a:t>cluster</a:t>
            </a:r>
            <a:r>
              <a:rPr dirty="0" sz="2400" spc="1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C00000"/>
                </a:solidFill>
                <a:latin typeface="Trebuchet MS"/>
                <a:cs typeface="Trebuchet MS"/>
              </a:rPr>
              <a:t>sampling</a:t>
            </a:r>
            <a:r>
              <a:rPr dirty="0" sz="2400" spc="16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are</a:t>
            </a:r>
            <a:r>
              <a:rPr dirty="0" sz="2400" spc="160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similar;</a:t>
            </a:r>
            <a:r>
              <a:rPr dirty="0" sz="2400" spc="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16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major </a:t>
            </a:r>
            <a:r>
              <a:rPr dirty="0" sz="2400" spc="-85">
                <a:latin typeface="Trebuchet MS"/>
                <a:cs typeface="Trebuchet MS"/>
              </a:rPr>
              <a:t>	</a:t>
            </a:r>
            <a:r>
              <a:rPr dirty="0" sz="2400" spc="-165">
                <a:latin typeface="Trebuchet MS"/>
                <a:cs typeface="Trebuchet MS"/>
              </a:rPr>
              <a:t>difference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is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that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in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stratified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215">
                <a:latin typeface="Trebuchet MS"/>
                <a:cs typeface="Trebuchet MS"/>
              </a:rPr>
              <a:t>sample,</a:t>
            </a:r>
            <a:r>
              <a:rPr dirty="0" sz="2400" spc="3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all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strata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will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be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represented </a:t>
            </a:r>
            <a:r>
              <a:rPr dirty="0" sz="2400" spc="-90">
                <a:latin typeface="Trebuchet MS"/>
                <a:cs typeface="Trebuchet MS"/>
              </a:rPr>
              <a:t>	</a:t>
            </a:r>
            <a:r>
              <a:rPr dirty="0" sz="2400">
                <a:latin typeface="Trebuchet MS"/>
                <a:cs typeface="Trebuchet MS"/>
              </a:rPr>
              <a:t>in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135">
                <a:latin typeface="Trebuchet MS"/>
                <a:cs typeface="Trebuchet MS"/>
              </a:rPr>
              <a:t> </a:t>
            </a:r>
            <a:r>
              <a:rPr dirty="0" sz="2400" spc="-200">
                <a:latin typeface="Trebuchet MS"/>
                <a:cs typeface="Trebuchet MS"/>
              </a:rPr>
              <a:t>sample,</a:t>
            </a:r>
            <a:r>
              <a:rPr dirty="0" sz="2400" spc="2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whereas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in</a:t>
            </a:r>
            <a:r>
              <a:rPr dirty="0" sz="2400" spc="-1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cluster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00">
                <a:latin typeface="Trebuchet MS"/>
                <a:cs typeface="Trebuchet MS"/>
              </a:rPr>
              <a:t>sampling,</a:t>
            </a:r>
            <a:r>
              <a:rPr dirty="0" sz="2400" spc="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not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all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clusters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will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be </a:t>
            </a:r>
            <a:r>
              <a:rPr dirty="0" sz="2400" spc="-25">
                <a:latin typeface="Trebuchet MS"/>
                <a:cs typeface="Trebuchet MS"/>
              </a:rPr>
              <a:t>	</a:t>
            </a:r>
            <a:r>
              <a:rPr dirty="0" sz="2400" spc="-40">
                <a:latin typeface="Trebuchet MS"/>
                <a:cs typeface="Trebuchet MS"/>
              </a:rPr>
              <a:t>represented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072" y="2700527"/>
            <a:ext cx="8005572" cy="34472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8079" y="325323"/>
            <a:ext cx="85591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59635" algn="l"/>
                <a:tab pos="4267200" algn="l"/>
                <a:tab pos="4909185" algn="l"/>
                <a:tab pos="6575425" algn="l"/>
              </a:tabLst>
            </a:pPr>
            <a:r>
              <a:rPr dirty="0" spc="180"/>
              <a:t>Stratified</a:t>
            </a:r>
            <a:r>
              <a:rPr dirty="0"/>
              <a:t>	</a:t>
            </a:r>
            <a:r>
              <a:rPr dirty="0" spc="204"/>
              <a:t>Sampling</a:t>
            </a:r>
            <a:r>
              <a:rPr dirty="0"/>
              <a:t>	</a:t>
            </a:r>
            <a:r>
              <a:rPr dirty="0" spc="200"/>
              <a:t>Vs</a:t>
            </a:r>
            <a:r>
              <a:rPr dirty="0"/>
              <a:t>	</a:t>
            </a:r>
            <a:r>
              <a:rPr dirty="0" spc="200"/>
              <a:t>Cluster</a:t>
            </a:r>
            <a:r>
              <a:rPr dirty="0"/>
              <a:t>	</a:t>
            </a:r>
            <a:r>
              <a:rPr dirty="0" spc="204"/>
              <a:t>Sampling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972" y="281686"/>
            <a:ext cx="67957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6785" algn="l"/>
                <a:tab pos="4862830" algn="l"/>
              </a:tabLst>
            </a:pPr>
            <a:r>
              <a:rPr dirty="0" spc="155"/>
              <a:t>Bootstrap</a:t>
            </a:r>
            <a:r>
              <a:rPr dirty="0"/>
              <a:t>	</a:t>
            </a:r>
            <a:r>
              <a:rPr dirty="0" spc="155"/>
              <a:t>Aggregating</a:t>
            </a:r>
            <a:r>
              <a:rPr dirty="0"/>
              <a:t>	</a:t>
            </a:r>
            <a:r>
              <a:rPr dirty="0" spc="60"/>
              <a:t>(Bagging)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71296" y="1285494"/>
            <a:ext cx="8229600" cy="452247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240029" marR="5715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Bootstrap</a:t>
            </a:r>
            <a:r>
              <a:rPr dirty="0" sz="2400" spc="95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Aggregating</a:t>
            </a:r>
            <a:r>
              <a:rPr dirty="0" sz="2400" spc="90">
                <a:solidFill>
                  <a:srgbClr val="C00000"/>
                </a:solidFill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(known</a:t>
            </a:r>
            <a:r>
              <a:rPr dirty="0" sz="2400" spc="10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Bagging)</a:t>
            </a:r>
            <a:r>
              <a:rPr dirty="0" sz="2400" spc="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sampling</a:t>
            </a:r>
            <a:r>
              <a:rPr dirty="0" sz="2400" spc="85">
                <a:latin typeface="Calibri"/>
                <a:cs typeface="Calibri"/>
              </a:rPr>
              <a:t>  </a:t>
            </a:r>
            <a:r>
              <a:rPr dirty="0" sz="2400" spc="-20">
                <a:latin typeface="Calibri"/>
                <a:cs typeface="Calibri"/>
              </a:rPr>
              <a:t>with </a:t>
            </a:r>
            <a:r>
              <a:rPr dirty="0" sz="2400" spc="-2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replacement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machine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learning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algorithms,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especially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random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forest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algorithm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(Breiman,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1996)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3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algn="just" marL="240029" marR="5080" indent="-227329">
              <a:lnSpc>
                <a:spcPct val="9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size</a:t>
            </a:r>
            <a:r>
              <a:rPr dirty="0" sz="2400" spc="1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1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each</a:t>
            </a:r>
            <a:r>
              <a:rPr dirty="0" sz="2400" spc="1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sample</a:t>
            </a:r>
            <a:r>
              <a:rPr dirty="0" sz="2400" spc="1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number</a:t>
            </a:r>
            <a:r>
              <a:rPr dirty="0" sz="2400" spc="1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1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samples</a:t>
            </a:r>
            <a:r>
              <a:rPr dirty="0" sz="2400" spc="140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are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determined</a:t>
            </a:r>
            <a:r>
              <a:rPr dirty="0" sz="2400" spc="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based</a:t>
            </a:r>
            <a:r>
              <a:rPr dirty="0" sz="2400" spc="5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factors</a:t>
            </a:r>
            <a:r>
              <a:rPr dirty="0" sz="2400" spc="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such</a:t>
            </a:r>
            <a:r>
              <a:rPr dirty="0" sz="2400" spc="5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population</a:t>
            </a:r>
            <a:r>
              <a:rPr dirty="0" sz="2400" spc="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size,</a:t>
            </a:r>
            <a:r>
              <a:rPr dirty="0" sz="2400" spc="5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target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accuracy</a:t>
            </a:r>
            <a:r>
              <a:rPr dirty="0" sz="2400" spc="58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58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8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model</a:t>
            </a:r>
            <a:r>
              <a:rPr dirty="0" sz="2400" spc="5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developed</a:t>
            </a:r>
            <a:r>
              <a:rPr dirty="0" sz="2400" spc="58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58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bagging</a:t>
            </a:r>
            <a:r>
              <a:rPr dirty="0" sz="2400" spc="570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and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convergence,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etc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64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algn="just" marL="240029" marR="6985" indent="-227329">
              <a:lnSpc>
                <a:spcPct val="9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Bagging</a:t>
            </a:r>
            <a:r>
              <a:rPr dirty="0" sz="2400" spc="8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8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frequently</a:t>
            </a:r>
            <a:r>
              <a:rPr dirty="0" sz="2400" spc="9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ensemble</a:t>
            </a:r>
            <a:r>
              <a:rPr dirty="0" sz="2400" spc="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methods</a:t>
            </a:r>
            <a:r>
              <a:rPr dirty="0" sz="2400" spc="8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(in</a:t>
            </a:r>
            <a:r>
              <a:rPr dirty="0" sz="2400" spc="95">
                <a:latin typeface="Calibri"/>
                <a:cs typeface="Calibri"/>
              </a:rPr>
              <a:t>  </a:t>
            </a:r>
            <a:r>
              <a:rPr dirty="0" sz="2400" spc="-10">
                <a:latin typeface="Calibri"/>
                <a:cs typeface="Calibri"/>
              </a:rPr>
              <a:t>which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several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models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developed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final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prediction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usually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based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majority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voting)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5122" y="294513"/>
            <a:ext cx="54114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9000" algn="l"/>
              </a:tabLst>
            </a:pPr>
            <a:r>
              <a:rPr dirty="0" spc="165"/>
              <a:t>Non-</a:t>
            </a:r>
            <a:r>
              <a:rPr dirty="0" spc="120"/>
              <a:t>Probability</a:t>
            </a:r>
            <a:r>
              <a:rPr dirty="0"/>
              <a:t>	</a:t>
            </a:r>
            <a:r>
              <a:rPr dirty="0" spc="204"/>
              <a:t>Sampling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57276" y="1046810"/>
            <a:ext cx="8171180" cy="1507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227329" marR="5080" indent="-227329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227329" algn="l"/>
                <a:tab pos="607695" algn="l"/>
                <a:tab pos="897255" algn="l"/>
                <a:tab pos="2954655" algn="l"/>
                <a:tab pos="4288790" algn="l"/>
                <a:tab pos="4845050" algn="l"/>
                <a:tab pos="6102350" algn="l"/>
                <a:tab pos="6498590" algn="l"/>
                <a:tab pos="7533640" algn="l"/>
              </a:tabLst>
            </a:pPr>
            <a:r>
              <a:rPr dirty="0" sz="2400" spc="-25">
                <a:latin typeface="Calibri"/>
                <a:cs typeface="Calibri"/>
              </a:rPr>
              <a:t>In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non-</a:t>
            </a:r>
            <a:r>
              <a:rPr dirty="0" sz="2400" spc="-10">
                <a:latin typeface="Calibri"/>
                <a:cs typeface="Calibri"/>
              </a:rPr>
              <a:t>probability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sampling,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selection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sample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units</a:t>
            </a:r>
            <a:endParaRPr sz="2400">
              <a:latin typeface="Calibri"/>
              <a:cs typeface="Calibri"/>
            </a:endParaRPr>
          </a:p>
          <a:p>
            <a:pPr algn="r" marR="24130">
              <a:lnSpc>
                <a:spcPts val="2735"/>
              </a:lnSpc>
            </a:pP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population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does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follow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any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probability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distribution</a:t>
            </a: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ts val="259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  <a:tab pos="1301750" algn="l"/>
                <a:tab pos="2059305" algn="l"/>
                <a:tab pos="2607945" algn="l"/>
                <a:tab pos="3789045" algn="l"/>
                <a:tab pos="4674870" algn="l"/>
                <a:tab pos="5142865" algn="l"/>
                <a:tab pos="6845300" algn="l"/>
                <a:tab pos="7837805" algn="l"/>
              </a:tabLst>
            </a:pPr>
            <a:r>
              <a:rPr dirty="0" sz="2400" spc="-10">
                <a:latin typeface="Calibri"/>
                <a:cs typeface="Calibri"/>
              </a:rPr>
              <a:t>Sample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units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are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selected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based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on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convenience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and/or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on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voluntary</a:t>
            </a:r>
            <a:r>
              <a:rPr dirty="0" sz="2400" spc="-1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basis.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1391" y="3037302"/>
            <a:ext cx="6137945" cy="3152453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700" y="303402"/>
            <a:ext cx="484949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7025" algn="l"/>
              </a:tabLst>
            </a:pPr>
            <a:r>
              <a:rPr dirty="0" spc="210"/>
              <a:t>Convenience</a:t>
            </a:r>
            <a:r>
              <a:rPr dirty="0"/>
              <a:t>	</a:t>
            </a:r>
            <a:r>
              <a:rPr dirty="0" spc="204"/>
              <a:t>Sampling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48944" y="1468323"/>
            <a:ext cx="64439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6215" algn="l"/>
                <a:tab pos="1905635" algn="l"/>
                <a:tab pos="2853690" algn="l"/>
                <a:tab pos="3477260" algn="l"/>
                <a:tab pos="4577715" algn="l"/>
                <a:tab pos="5398770" algn="l"/>
                <a:tab pos="6008370" algn="l"/>
              </a:tabLst>
            </a:pPr>
            <a:r>
              <a:rPr dirty="0" sz="2400" spc="-10">
                <a:latin typeface="Calibri"/>
                <a:cs typeface="Calibri"/>
              </a:rPr>
              <a:t>technique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in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which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sample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units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are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not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20344" y="1139444"/>
            <a:ext cx="7917815" cy="72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227329" marR="5080" indent="-227329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227329" algn="l"/>
                <a:tab pos="2138045" algn="l"/>
                <a:tab pos="3571240" algn="l"/>
                <a:tab pos="4079875" algn="l"/>
                <a:tab pos="4546600" algn="l"/>
                <a:tab pos="6781165" algn="l"/>
              </a:tabLst>
            </a:pP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Convenience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sampling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is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non-probability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sampling</a:t>
            </a:r>
            <a:endParaRPr sz="2400">
              <a:latin typeface="Calibri"/>
              <a:cs typeface="Calibri"/>
            </a:endParaRPr>
          </a:p>
          <a:p>
            <a:pPr algn="r" marR="6350">
              <a:lnSpc>
                <a:spcPts val="2735"/>
              </a:lnSpc>
            </a:pPr>
            <a:r>
              <a:rPr dirty="0" sz="2400" spc="-10">
                <a:latin typeface="Calibri"/>
                <a:cs typeface="Calibri"/>
              </a:rPr>
              <a:t>selected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48944" y="1798065"/>
            <a:ext cx="4675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according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probability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distribution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482" y="328040"/>
            <a:ext cx="42240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1550" algn="l"/>
              </a:tabLst>
            </a:pPr>
            <a:r>
              <a:rPr dirty="0" spc="175"/>
              <a:t>Voluntary</a:t>
            </a:r>
            <a:r>
              <a:rPr dirty="0"/>
              <a:t>	</a:t>
            </a:r>
            <a:r>
              <a:rPr dirty="0" spc="204"/>
              <a:t>Sampling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57276" y="1182370"/>
            <a:ext cx="7811134" cy="11779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0029" marR="5080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65">
                <a:latin typeface="Trebuchet MS"/>
                <a:cs typeface="Trebuchet MS"/>
              </a:rPr>
              <a:t>Sampling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data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collected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from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people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who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volunteer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for </a:t>
            </a:r>
            <a:r>
              <a:rPr dirty="0" sz="2400" spc="-25">
                <a:latin typeface="Trebuchet MS"/>
                <a:cs typeface="Trebuchet MS"/>
              </a:rPr>
              <a:t>	</a:t>
            </a:r>
            <a:r>
              <a:rPr dirty="0" sz="2400" spc="-105">
                <a:latin typeface="Trebuchet MS"/>
                <a:cs typeface="Trebuchet MS"/>
              </a:rPr>
              <a:t>such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00">
                <a:latin typeface="Trebuchet MS"/>
                <a:cs typeface="Trebuchet MS"/>
              </a:rPr>
              <a:t>data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collection.</a:t>
            </a:r>
            <a:endParaRPr sz="24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80">
                <a:latin typeface="Trebuchet MS"/>
                <a:cs typeface="Trebuchet MS"/>
              </a:rPr>
              <a:t>There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could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be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bias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in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case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voluntary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sampling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317" y="322910"/>
            <a:ext cx="47034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18360" algn="l"/>
              </a:tabLst>
            </a:pPr>
            <a:r>
              <a:rPr dirty="0" spc="204"/>
              <a:t>Sampling</a:t>
            </a:r>
            <a:r>
              <a:rPr dirty="0"/>
              <a:t>	</a:t>
            </a:r>
            <a:r>
              <a:rPr dirty="0" spc="155"/>
              <a:t>Distribution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1620" y="1108075"/>
            <a:ext cx="8453120" cy="18364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240029" marR="5080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Sampling</a:t>
            </a:r>
            <a:r>
              <a:rPr dirty="0" sz="2400" spc="43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distribution</a:t>
            </a:r>
            <a:r>
              <a:rPr dirty="0" sz="2400" spc="44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refers</a:t>
            </a:r>
            <a:r>
              <a:rPr dirty="0" sz="2400" spc="4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4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4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probability</a:t>
            </a:r>
            <a:r>
              <a:rPr dirty="0" sz="2400" spc="4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distribution</a:t>
            </a:r>
            <a:r>
              <a:rPr dirty="0" sz="2400" spc="4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434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 spc="-5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statistic</a:t>
            </a:r>
            <a:r>
              <a:rPr dirty="0" sz="2400" spc="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such</a:t>
            </a:r>
            <a:r>
              <a:rPr dirty="0" sz="2400" spc="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sample</a:t>
            </a:r>
            <a:r>
              <a:rPr dirty="0" sz="2400" spc="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mean</a:t>
            </a:r>
            <a:r>
              <a:rPr dirty="0" sz="2400" spc="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sample</a:t>
            </a:r>
            <a:r>
              <a:rPr dirty="0" sz="2400" spc="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standard</a:t>
            </a:r>
            <a:r>
              <a:rPr dirty="0" sz="2400" spc="35">
                <a:latin typeface="Calibri"/>
                <a:cs typeface="Calibri"/>
              </a:rPr>
              <a:t>  </a:t>
            </a:r>
            <a:r>
              <a:rPr dirty="0" sz="2400" spc="-10">
                <a:latin typeface="Calibri"/>
                <a:cs typeface="Calibri"/>
              </a:rPr>
              <a:t>deviation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computed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several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random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samples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size</a:t>
            </a:r>
            <a:endParaRPr sz="2400">
              <a:latin typeface="Calibri"/>
              <a:cs typeface="Calibri"/>
            </a:endParaRPr>
          </a:p>
          <a:p>
            <a:pPr algn="just" marL="240029" marR="5080" indent="-227329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Sample</a:t>
            </a:r>
            <a:r>
              <a:rPr dirty="0" sz="2400" spc="7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mean</a:t>
            </a:r>
            <a:r>
              <a:rPr dirty="0" sz="2400" spc="9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random</a:t>
            </a:r>
            <a:r>
              <a:rPr dirty="0" sz="2400" spc="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variable</a:t>
            </a:r>
            <a:r>
              <a:rPr dirty="0" sz="2400" spc="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since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different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samples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drawn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population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likely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give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different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sample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219" y="3429000"/>
            <a:ext cx="6118859" cy="288798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3257" y="1794498"/>
            <a:ext cx="5795645" cy="137541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1771014">
              <a:lnSpc>
                <a:spcPct val="110800"/>
              </a:lnSpc>
              <a:spcBef>
                <a:spcPts val="95"/>
              </a:spcBef>
            </a:pPr>
            <a:r>
              <a:rPr dirty="0" sz="4000" spc="-30" b="0">
                <a:latin typeface="Calibri Light"/>
                <a:cs typeface="Calibri Light"/>
              </a:rPr>
              <a:t>CHAPTER</a:t>
            </a:r>
            <a:r>
              <a:rPr dirty="0" sz="4000" spc="-170" b="0">
                <a:latin typeface="Calibri Light"/>
                <a:cs typeface="Calibri Light"/>
              </a:rPr>
              <a:t> </a:t>
            </a:r>
            <a:r>
              <a:rPr dirty="0" sz="4000" spc="-50" b="0">
                <a:latin typeface="Calibri Light"/>
                <a:cs typeface="Calibri Light"/>
              </a:rPr>
              <a:t>4 </a:t>
            </a:r>
            <a:r>
              <a:rPr dirty="0" sz="4000" spc="-35" b="0">
                <a:latin typeface="Calibri Light"/>
                <a:cs typeface="Calibri Light"/>
              </a:rPr>
              <a:t>SAMPLING</a:t>
            </a:r>
            <a:r>
              <a:rPr dirty="0" sz="4000" spc="-160" b="0">
                <a:latin typeface="Calibri Light"/>
                <a:cs typeface="Calibri Light"/>
              </a:rPr>
              <a:t> </a:t>
            </a:r>
            <a:r>
              <a:rPr dirty="0" sz="4000" b="0">
                <a:latin typeface="Calibri Light"/>
                <a:cs typeface="Calibri Light"/>
              </a:rPr>
              <a:t>AND</a:t>
            </a:r>
            <a:r>
              <a:rPr dirty="0" sz="4000" spc="-155" b="0">
                <a:latin typeface="Calibri Light"/>
                <a:cs typeface="Calibri Light"/>
              </a:rPr>
              <a:t> </a:t>
            </a:r>
            <a:r>
              <a:rPr dirty="0" sz="4000" spc="-65" b="0">
                <a:latin typeface="Calibri Light"/>
                <a:cs typeface="Calibri Light"/>
              </a:rPr>
              <a:t>ESTIMATION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5733" y="1011682"/>
            <a:ext cx="39465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130">
                <a:latin typeface="Trebuchet MS"/>
                <a:cs typeface="Trebuchet MS"/>
              </a:rPr>
              <a:t>Population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10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observations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620" y="322910"/>
            <a:ext cx="20523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95"/>
              <a:t>Examples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65733" y="3180410"/>
            <a:ext cx="69075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 spc="-150">
                <a:latin typeface="Trebuchet MS"/>
                <a:cs typeface="Trebuchet MS"/>
              </a:rPr>
              <a:t>Samples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of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size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2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corresponding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mean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values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984370" y="1702307"/>
          <a:ext cx="7506334" cy="1027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556894"/>
                <a:gridCol w="584834"/>
                <a:gridCol w="651510"/>
                <a:gridCol w="651510"/>
                <a:gridCol w="651510"/>
                <a:gridCol w="651510"/>
                <a:gridCol w="651510"/>
                <a:gridCol w="651510"/>
                <a:gridCol w="651509"/>
                <a:gridCol w="648334"/>
              </a:tblGrid>
              <a:tr h="5022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S.No.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5251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87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87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87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87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87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87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87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87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87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18745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984370" y="4077906"/>
          <a:ext cx="7506334" cy="1205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/>
                <a:gridCol w="547369"/>
                <a:gridCol w="664844"/>
                <a:gridCol w="572134"/>
                <a:gridCol w="689610"/>
                <a:gridCol w="689610"/>
                <a:gridCol w="572135"/>
                <a:gridCol w="689610"/>
                <a:gridCol w="689610"/>
                <a:gridCol w="689610"/>
                <a:gridCol w="686434"/>
              </a:tblGrid>
              <a:tr h="786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6379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5,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637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5,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637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10,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637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10,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637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10,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637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20,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637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20,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637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45,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637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50,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637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25,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46379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7.5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12.5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27.5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12.5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17.5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800" spc="-25">
                          <a:latin typeface="Calibri"/>
                          <a:cs typeface="Calibri"/>
                        </a:rPr>
                        <a:t>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22.5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604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7542" y="603326"/>
            <a:ext cx="3710940" cy="105029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30"/>
              </a:spcBef>
            </a:pPr>
            <a:r>
              <a:rPr dirty="0" sz="2400" b="1">
                <a:solidFill>
                  <a:srgbClr val="C00000"/>
                </a:solidFill>
                <a:latin typeface="Trebuchet MS"/>
                <a:cs typeface="Trebuchet MS"/>
              </a:rPr>
              <a:t>Probability</a:t>
            </a:r>
            <a:r>
              <a:rPr dirty="0" sz="2400" spc="-17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Trebuchet MS"/>
                <a:cs typeface="Trebuchet MS"/>
              </a:rPr>
              <a:t>density </a:t>
            </a:r>
            <a:r>
              <a:rPr dirty="0" sz="2400" spc="-25" b="1">
                <a:solidFill>
                  <a:srgbClr val="C00000"/>
                </a:solidFill>
                <a:latin typeface="Trebuchet MS"/>
                <a:cs typeface="Trebuchet MS"/>
              </a:rPr>
              <a:t>function</a:t>
            </a:r>
            <a:r>
              <a:rPr dirty="0" sz="2400" spc="-15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dirty="0" sz="2400" spc="-15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dirty="0" sz="2400" spc="-15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Trebuchet MS"/>
                <a:cs typeface="Trebuchet MS"/>
              </a:rPr>
              <a:t>population </a:t>
            </a:r>
            <a:r>
              <a:rPr dirty="0" sz="2400" spc="-20" b="1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05968" y="1856231"/>
            <a:ext cx="8638540" cy="3831590"/>
            <a:chOff x="505968" y="1856231"/>
            <a:chExt cx="8638540" cy="383159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968" y="2039111"/>
              <a:ext cx="4066031" cy="364845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4568" y="1856231"/>
              <a:ext cx="4599432" cy="383133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43905" y="601471"/>
            <a:ext cx="3259454" cy="720725"/>
          </a:xfrm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17475" marR="5080" indent="-105410">
              <a:lnSpc>
                <a:spcPts val="2590"/>
              </a:lnSpc>
              <a:spcBef>
                <a:spcPts val="425"/>
              </a:spcBef>
            </a:pPr>
            <a:r>
              <a:rPr dirty="0" sz="2400" spc="65">
                <a:latin typeface="Trebuchet MS"/>
                <a:cs typeface="Trebuchet MS"/>
              </a:rPr>
              <a:t>Histogram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of</a:t>
            </a:r>
            <a:r>
              <a:rPr dirty="0" sz="2400" spc="-10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sampling </a:t>
            </a:r>
            <a:r>
              <a:rPr dirty="0" sz="2400">
                <a:latin typeface="Trebuchet MS"/>
                <a:cs typeface="Trebuchet MS"/>
              </a:rPr>
              <a:t>distribution</a:t>
            </a:r>
            <a:r>
              <a:rPr dirty="0" sz="2400" spc="-15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of</a:t>
            </a:r>
            <a:r>
              <a:rPr dirty="0" sz="2400" spc="-15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means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4569" y="256794"/>
            <a:ext cx="61341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2595" algn="l"/>
                <a:tab pos="2995930" algn="l"/>
                <a:tab pos="5013960" algn="l"/>
              </a:tabLst>
            </a:pPr>
            <a:r>
              <a:rPr dirty="0" spc="195"/>
              <a:t>Central</a:t>
            </a:r>
            <a:r>
              <a:rPr dirty="0"/>
              <a:t>	</a:t>
            </a:r>
            <a:r>
              <a:rPr dirty="0" spc="220"/>
              <a:t>Limit</a:t>
            </a:r>
            <a:r>
              <a:rPr dirty="0"/>
              <a:t>	</a:t>
            </a:r>
            <a:r>
              <a:rPr dirty="0" spc="160"/>
              <a:t>Theorem</a:t>
            </a:r>
            <a:r>
              <a:rPr dirty="0"/>
              <a:t>	</a:t>
            </a:r>
            <a:r>
              <a:rPr dirty="0" spc="70"/>
              <a:t>(CLT)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5198" y="980313"/>
            <a:ext cx="8443595" cy="105473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algn="just" marL="252729" marR="17780" indent="-227329">
              <a:lnSpc>
                <a:spcPct val="86900"/>
              </a:lnSpc>
              <a:spcBef>
                <a:spcPts val="475"/>
              </a:spcBef>
              <a:buFont typeface="Arial MT"/>
              <a:buChar char="•"/>
              <a:tabLst>
                <a:tab pos="254000" algn="l"/>
              </a:tabLst>
            </a:pPr>
            <a:r>
              <a:rPr dirty="0" sz="2400" spc="-55">
                <a:latin typeface="Trebuchet MS"/>
                <a:cs typeface="Trebuchet MS"/>
              </a:rPr>
              <a:t>Let</a:t>
            </a:r>
            <a:r>
              <a:rPr dirty="0" sz="2400" spc="-130">
                <a:latin typeface="Trebuchet MS"/>
                <a:cs typeface="Trebuchet MS"/>
              </a:rPr>
              <a:t> </a:t>
            </a:r>
            <a:r>
              <a:rPr dirty="0" sz="2400" spc="-225" i="1">
                <a:latin typeface="Trebuchet MS"/>
                <a:cs typeface="Trebuchet MS"/>
              </a:rPr>
              <a:t>S</a:t>
            </a:r>
            <a:r>
              <a:rPr dirty="0" baseline="-20833" sz="2400" spc="-337">
                <a:latin typeface="Trebuchet MS"/>
                <a:cs typeface="Trebuchet MS"/>
              </a:rPr>
              <a:t>1</a:t>
            </a:r>
            <a:r>
              <a:rPr dirty="0" sz="2400" spc="-225">
                <a:latin typeface="Trebuchet MS"/>
                <a:cs typeface="Trebuchet MS"/>
              </a:rPr>
              <a:t>,</a:t>
            </a:r>
            <a:r>
              <a:rPr dirty="0" sz="2400" spc="45">
                <a:latin typeface="Trebuchet MS"/>
                <a:cs typeface="Trebuchet MS"/>
              </a:rPr>
              <a:t> </a:t>
            </a:r>
            <a:r>
              <a:rPr dirty="0" sz="2400" spc="-225" i="1">
                <a:latin typeface="Trebuchet MS"/>
                <a:cs typeface="Trebuchet MS"/>
              </a:rPr>
              <a:t>S</a:t>
            </a:r>
            <a:r>
              <a:rPr dirty="0" baseline="-20833" sz="2400" spc="-337">
                <a:latin typeface="Trebuchet MS"/>
                <a:cs typeface="Trebuchet MS"/>
              </a:rPr>
              <a:t>2</a:t>
            </a:r>
            <a:r>
              <a:rPr dirty="0" sz="2400" spc="-225">
                <a:latin typeface="Trebuchet MS"/>
                <a:cs typeface="Trebuchet MS"/>
              </a:rPr>
              <a:t>,</a:t>
            </a:r>
            <a:r>
              <a:rPr dirty="0" sz="2400" spc="45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…,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i="1">
                <a:latin typeface="Trebuchet MS"/>
                <a:cs typeface="Trebuchet MS"/>
              </a:rPr>
              <a:t>S</a:t>
            </a:r>
            <a:r>
              <a:rPr dirty="0" baseline="-20833" sz="2400" i="1">
                <a:latin typeface="Trebuchet MS"/>
                <a:cs typeface="Trebuchet MS"/>
              </a:rPr>
              <a:t>k</a:t>
            </a:r>
            <a:r>
              <a:rPr dirty="0" baseline="-20833" sz="2400" spc="-187" i="1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be</a:t>
            </a:r>
            <a:r>
              <a:rPr dirty="0" sz="2400" spc="-13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samples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of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size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n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drawn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from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an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independent </a:t>
            </a:r>
            <a:r>
              <a:rPr dirty="0" sz="2400" spc="-120">
                <a:latin typeface="Trebuchet MS"/>
                <a:cs typeface="Trebuchet MS"/>
              </a:rPr>
              <a:t>	</a:t>
            </a:r>
            <a:r>
              <a:rPr dirty="0" sz="2400" spc="-25">
                <a:latin typeface="Trebuchet MS"/>
                <a:cs typeface="Trebuchet MS"/>
              </a:rPr>
              <a:t>and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identically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distributed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population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with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mean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500">
                <a:latin typeface="Symbol"/>
                <a:cs typeface="Symbol"/>
              </a:rPr>
              <a:t></a:t>
            </a:r>
            <a:r>
              <a:rPr dirty="0" sz="2500" spc="4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and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standard </a:t>
            </a:r>
            <a:r>
              <a:rPr dirty="0" sz="2400" spc="-105">
                <a:latin typeface="Trebuchet MS"/>
                <a:cs typeface="Trebuchet MS"/>
              </a:rPr>
              <a:t>	</a:t>
            </a:r>
            <a:r>
              <a:rPr dirty="0" sz="2400" spc="-150">
                <a:latin typeface="Trebuchet MS"/>
                <a:cs typeface="Trebuchet MS"/>
              </a:rPr>
              <a:t>deviation</a:t>
            </a:r>
            <a:r>
              <a:rPr dirty="0" sz="2400" spc="10">
                <a:latin typeface="Trebuchet MS"/>
                <a:cs typeface="Trebuchet MS"/>
              </a:rPr>
              <a:t> </a:t>
            </a:r>
            <a:r>
              <a:rPr dirty="0" sz="2500" spc="-35">
                <a:latin typeface="Symbol"/>
                <a:cs typeface="Symbol"/>
              </a:rPr>
              <a:t></a:t>
            </a:r>
            <a:r>
              <a:rPr dirty="0" sz="2400" spc="-35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24073" y="2096261"/>
            <a:ext cx="6252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65">
                <a:latin typeface="Trebuchet MS"/>
                <a:cs typeface="Trebuchet MS"/>
              </a:rPr>
              <a:t>be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sample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means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(of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samples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S</a:t>
            </a:r>
            <a:r>
              <a:rPr dirty="0" baseline="-20833" sz="2400" spc="-240">
                <a:latin typeface="Trebuchet MS"/>
                <a:cs typeface="Trebuchet MS"/>
              </a:rPr>
              <a:t>1</a:t>
            </a:r>
            <a:r>
              <a:rPr dirty="0" sz="2400" spc="-160">
                <a:latin typeface="Trebuchet MS"/>
                <a:cs typeface="Trebuchet MS"/>
              </a:rPr>
              <a:t>,</a:t>
            </a:r>
            <a:r>
              <a:rPr dirty="0" sz="2400" spc="-30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S</a:t>
            </a:r>
            <a:r>
              <a:rPr dirty="0" baseline="-20833" sz="2400" spc="-240">
                <a:latin typeface="Trebuchet MS"/>
                <a:cs typeface="Trebuchet MS"/>
              </a:rPr>
              <a:t>2</a:t>
            </a:r>
            <a:r>
              <a:rPr dirty="0" sz="2400" spc="-160">
                <a:latin typeface="Trebuchet MS"/>
                <a:cs typeface="Trebuchet MS"/>
              </a:rPr>
              <a:t>,</a:t>
            </a:r>
            <a:r>
              <a:rPr dirty="0" sz="2400" spc="-295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…,</a:t>
            </a:r>
            <a:r>
              <a:rPr dirty="0" sz="2400" spc="-29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S</a:t>
            </a:r>
            <a:r>
              <a:rPr dirty="0" baseline="-20833" sz="2400" spc="-30">
                <a:latin typeface="Trebuchet MS"/>
                <a:cs typeface="Trebuchet MS"/>
              </a:rPr>
              <a:t>k</a:t>
            </a:r>
            <a:r>
              <a:rPr dirty="0" sz="2400" spc="-20">
                <a:latin typeface="Trebuchet MS"/>
                <a:cs typeface="Trebuchet MS"/>
              </a:rPr>
              <a:t>).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7898" y="2551938"/>
            <a:ext cx="8417560" cy="72263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40029" marR="5080" indent="-227329">
              <a:lnSpc>
                <a:spcPts val="261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  <a:tab pos="989330" algn="l"/>
                <a:tab pos="2303145" algn="l"/>
                <a:tab pos="3550285" algn="l"/>
                <a:tab pos="3990340" algn="l"/>
                <a:tab pos="4499610" algn="l"/>
                <a:tab pos="5426710" algn="l"/>
                <a:tab pos="6110605" algn="l"/>
                <a:tab pos="7133590" algn="l"/>
                <a:tab pos="7528559" algn="l"/>
              </a:tabLst>
            </a:pPr>
            <a:r>
              <a:rPr dirty="0" sz="2400" spc="-25">
                <a:latin typeface="Trebuchet MS"/>
                <a:cs typeface="Trebuchet MS"/>
              </a:rPr>
              <a:t>The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sampling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distribution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5">
                <a:latin typeface="Trebuchet MS"/>
                <a:cs typeface="Trebuchet MS"/>
              </a:rPr>
              <a:t>of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0">
                <a:latin typeface="Trebuchet MS"/>
                <a:cs typeface="Trebuchet MS"/>
              </a:rPr>
              <a:t>mean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0">
                <a:latin typeface="Trebuchet MS"/>
                <a:cs typeface="Trebuchet MS"/>
              </a:rPr>
              <a:t>will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follow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50">
                <a:latin typeface="Trebuchet MS"/>
                <a:cs typeface="Trebuchet MS"/>
              </a:rPr>
              <a:t>a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14">
                <a:latin typeface="Trebuchet MS"/>
                <a:cs typeface="Trebuchet MS"/>
              </a:rPr>
              <a:t>normal </a:t>
            </a:r>
            <a:r>
              <a:rPr dirty="0" sz="2400" spc="-114">
                <a:latin typeface="Trebuchet MS"/>
                <a:cs typeface="Trebuchet MS"/>
              </a:rPr>
              <a:t>	</a:t>
            </a:r>
            <a:r>
              <a:rPr dirty="0" sz="2400" spc="-95">
                <a:latin typeface="Trebuchet MS"/>
                <a:cs typeface="Trebuchet MS"/>
              </a:rPr>
              <a:t>distribution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with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mean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50">
                <a:latin typeface="Symbol"/>
                <a:cs typeface="Symbol"/>
              </a:rPr>
              <a:t>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80">
                <a:latin typeface="Trebuchet MS"/>
                <a:cs typeface="Trebuchet MS"/>
              </a:rPr>
              <a:t>(same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the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mean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of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the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population)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1098" y="3210559"/>
            <a:ext cx="339597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987040" algn="l"/>
              </a:tabLst>
            </a:pP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standard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deviation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baseline="-9485" sz="3075" spc="480">
                <a:latin typeface="Symbol"/>
                <a:cs typeface="Symbol"/>
              </a:rPr>
              <a:t></a:t>
            </a:r>
            <a:r>
              <a:rPr dirty="0" baseline="-9485" sz="3075" spc="172">
                <a:latin typeface="Times New Roman"/>
                <a:cs typeface="Times New Roman"/>
              </a:rPr>
              <a:t> </a:t>
            </a:r>
            <a:r>
              <a:rPr dirty="0" baseline="-10510" sz="2775" spc="232">
                <a:latin typeface="Times New Roman"/>
                <a:cs typeface="Times New Roman"/>
              </a:rPr>
              <a:t>/</a:t>
            </a:r>
            <a:endParaRPr baseline="-10510" sz="2775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324885" y="2192677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4" h="0">
                <a:moveTo>
                  <a:pt x="0" y="0"/>
                </a:moveTo>
                <a:lnTo>
                  <a:pt x="102118" y="0"/>
                </a:lnTo>
              </a:path>
            </a:pathLst>
          </a:custGeom>
          <a:ln w="108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01804" y="2192677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12" y="0"/>
                </a:lnTo>
              </a:path>
            </a:pathLst>
          </a:custGeom>
          <a:ln w="108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338180" y="2192677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 h="0">
                <a:moveTo>
                  <a:pt x="0" y="0"/>
                </a:moveTo>
                <a:lnTo>
                  <a:pt x="102112" y="0"/>
                </a:lnTo>
              </a:path>
            </a:pathLst>
          </a:custGeom>
          <a:ln w="108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82498" y="2065471"/>
            <a:ext cx="20586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5430" algn="l"/>
                <a:tab pos="807720" algn="l"/>
              </a:tabLst>
            </a:pPr>
            <a:r>
              <a:rPr dirty="0" baseline="-5787" sz="3600" spc="-37">
                <a:latin typeface="Trebuchet MS"/>
                <a:cs typeface="Trebuchet MS"/>
              </a:rPr>
              <a:t>Let</a:t>
            </a:r>
            <a:r>
              <a:rPr dirty="0" baseline="-5787" sz="3600">
                <a:latin typeface="Trebuchet MS"/>
                <a:cs typeface="Trebuchet MS"/>
              </a:rPr>
              <a:t>	</a:t>
            </a:r>
            <a:r>
              <a:rPr dirty="0" sz="1750" spc="-40" i="1">
                <a:latin typeface="Times New Roman"/>
                <a:cs typeface="Times New Roman"/>
              </a:rPr>
              <a:t>X</a:t>
            </a:r>
            <a:r>
              <a:rPr dirty="0" baseline="-25000" sz="1500" spc="-60">
                <a:latin typeface="Times New Roman"/>
                <a:cs typeface="Times New Roman"/>
              </a:rPr>
              <a:t>1</a:t>
            </a:r>
            <a:r>
              <a:rPr dirty="0" baseline="-25000" sz="1500" spc="-22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,</a:t>
            </a:r>
            <a:r>
              <a:rPr dirty="0" sz="1750" spc="400">
                <a:latin typeface="Times New Roman"/>
                <a:cs typeface="Times New Roman"/>
              </a:rPr>
              <a:t> </a:t>
            </a:r>
            <a:r>
              <a:rPr dirty="0" sz="1750" spc="-105" i="1">
                <a:latin typeface="Times New Roman"/>
                <a:cs typeface="Times New Roman"/>
              </a:rPr>
              <a:t>X</a:t>
            </a:r>
            <a:r>
              <a:rPr dirty="0" sz="1750" spc="-265" i="1">
                <a:latin typeface="Times New Roman"/>
                <a:cs typeface="Times New Roman"/>
              </a:rPr>
              <a:t> </a:t>
            </a:r>
            <a:r>
              <a:rPr dirty="0" baseline="-25000" sz="1500" spc="-52">
                <a:latin typeface="Times New Roman"/>
                <a:cs typeface="Times New Roman"/>
              </a:rPr>
              <a:t>2</a:t>
            </a:r>
            <a:r>
              <a:rPr dirty="0" baseline="-25000" sz="1500" spc="-112">
                <a:latin typeface="Times New Roman"/>
                <a:cs typeface="Times New Roman"/>
              </a:rPr>
              <a:t> </a:t>
            </a:r>
            <a:r>
              <a:rPr dirty="0" sz="1750" spc="-35">
                <a:latin typeface="Times New Roman"/>
                <a:cs typeface="Times New Roman"/>
              </a:rPr>
              <a:t>,</a:t>
            </a:r>
            <a:r>
              <a:rPr dirty="0" sz="1750" spc="-185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...,</a:t>
            </a:r>
            <a:r>
              <a:rPr dirty="0" sz="1750" spc="440">
                <a:latin typeface="Times New Roman"/>
                <a:cs typeface="Times New Roman"/>
              </a:rPr>
              <a:t> </a:t>
            </a:r>
            <a:r>
              <a:rPr dirty="0" sz="1750" spc="-25" i="1">
                <a:latin typeface="Times New Roman"/>
                <a:cs typeface="Times New Roman"/>
              </a:rPr>
              <a:t>X</a:t>
            </a:r>
            <a:r>
              <a:rPr dirty="0" baseline="-25000" sz="1500" spc="-37" i="1">
                <a:latin typeface="Times New Roman"/>
                <a:cs typeface="Times New Roman"/>
              </a:rPr>
              <a:t>k</a:t>
            </a:r>
            <a:endParaRPr baseline="-25000" sz="15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120768" y="3339005"/>
            <a:ext cx="380365" cy="258445"/>
            <a:chOff x="4120768" y="3339005"/>
            <a:chExt cx="380365" cy="258445"/>
          </a:xfrm>
        </p:grpSpPr>
        <p:sp>
          <p:nvSpPr>
            <p:cNvPr id="12" name="object 12" descr=""/>
            <p:cNvSpPr/>
            <p:nvPr/>
          </p:nvSpPr>
          <p:spPr>
            <a:xfrm>
              <a:off x="4126008" y="3500057"/>
              <a:ext cx="40640" cy="17780"/>
            </a:xfrm>
            <a:custGeom>
              <a:avLst/>
              <a:gdLst/>
              <a:ahLst/>
              <a:cxnLst/>
              <a:rect l="l" t="t" r="r" b="b"/>
              <a:pathLst>
                <a:path w="40639" h="17779">
                  <a:moveTo>
                    <a:pt x="0" y="17174"/>
                  </a:moveTo>
                  <a:lnTo>
                    <a:pt x="40159" y="0"/>
                  </a:lnTo>
                </a:path>
              </a:pathLst>
            </a:custGeom>
            <a:ln w="100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166168" y="3505028"/>
              <a:ext cx="58419" cy="80010"/>
            </a:xfrm>
            <a:custGeom>
              <a:avLst/>
              <a:gdLst/>
              <a:ahLst/>
              <a:cxnLst/>
              <a:rect l="l" t="t" r="r" b="b"/>
              <a:pathLst>
                <a:path w="58420" h="80010">
                  <a:moveTo>
                    <a:pt x="0" y="0"/>
                  </a:moveTo>
                  <a:lnTo>
                    <a:pt x="58382" y="79989"/>
                  </a:lnTo>
                </a:path>
              </a:pathLst>
            </a:custGeom>
            <a:ln w="238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230825" y="3345504"/>
              <a:ext cx="270510" cy="240029"/>
            </a:xfrm>
            <a:custGeom>
              <a:avLst/>
              <a:gdLst/>
              <a:ahLst/>
              <a:cxnLst/>
              <a:rect l="l" t="t" r="r" b="b"/>
              <a:pathLst>
                <a:path w="270510" h="240029">
                  <a:moveTo>
                    <a:pt x="0" y="239513"/>
                  </a:moveTo>
                  <a:lnTo>
                    <a:pt x="76606" y="0"/>
                  </a:lnTo>
                </a:path>
                <a:path w="270510" h="240029">
                  <a:moveTo>
                    <a:pt x="76606" y="0"/>
                  </a:moveTo>
                  <a:lnTo>
                    <a:pt x="269951" y="0"/>
                  </a:lnTo>
                </a:path>
              </a:pathLst>
            </a:custGeom>
            <a:ln w="113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314811" y="3320380"/>
            <a:ext cx="190500" cy="3117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320" i="1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07898" y="3961257"/>
            <a:ext cx="8354695" cy="7632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55600" marR="5080" indent="-342900">
              <a:lnSpc>
                <a:spcPts val="2900"/>
              </a:lnSpc>
              <a:spcBef>
                <a:spcPts val="180"/>
              </a:spcBef>
              <a:buFont typeface="Arial MT"/>
              <a:buChar char="•"/>
              <a:tabLst>
                <a:tab pos="355600" algn="l"/>
                <a:tab pos="722630" algn="l"/>
                <a:tab pos="1384300" algn="l"/>
                <a:tab pos="1669414" algn="l"/>
                <a:tab pos="2303145" algn="l"/>
                <a:tab pos="2595880" algn="l"/>
                <a:tab pos="3039745" algn="l"/>
                <a:tab pos="3322954" algn="l"/>
                <a:tab pos="3582035" algn="l"/>
                <a:tab pos="4267835" algn="l"/>
                <a:tab pos="4807585" algn="l"/>
                <a:tab pos="5470525" algn="l"/>
                <a:tab pos="5495290" algn="l"/>
                <a:tab pos="6328410" algn="l"/>
                <a:tab pos="6647180" algn="l"/>
                <a:tab pos="6967855" algn="l"/>
                <a:tab pos="7252334" algn="l"/>
                <a:tab pos="7452359" algn="l"/>
                <a:tab pos="7729855" algn="l"/>
              </a:tabLst>
            </a:pPr>
            <a:r>
              <a:rPr dirty="0" sz="2400" spc="-25">
                <a:latin typeface="Calibri"/>
                <a:cs typeface="Calibri"/>
              </a:rPr>
              <a:t>In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simple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terms,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central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limit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theorem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states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that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for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large </a:t>
            </a:r>
            <a:r>
              <a:rPr dirty="0" sz="2400" spc="-10">
                <a:latin typeface="Calibri"/>
                <a:cs typeface="Calibri"/>
              </a:rPr>
              <a:t>sample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drawn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from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population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with</a:t>
            </a:r>
            <a:r>
              <a:rPr dirty="0" sz="2400">
                <a:latin typeface="Calibri"/>
                <a:cs typeface="Calibri"/>
              </a:rPr>
              <a:t>		</a:t>
            </a:r>
            <a:r>
              <a:rPr dirty="0" sz="2400" spc="-20">
                <a:latin typeface="Calibri"/>
                <a:cs typeface="Calibri"/>
              </a:rPr>
              <a:t>mean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0">
                <a:latin typeface="Calibri"/>
                <a:cs typeface="Calibri"/>
              </a:rPr>
              <a:t> </a:t>
            </a:r>
            <a:r>
              <a:rPr dirty="0" sz="2500" spc="-20">
                <a:latin typeface="Symbol"/>
                <a:cs typeface="Symbol"/>
              </a:rPr>
              <a:t>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Calibri"/>
                <a:cs typeface="Calibri"/>
              </a:rPr>
              <a:t>and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standard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542403" y="4695825"/>
            <a:ext cx="1319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follows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761315" y="4798001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 h="0">
                <a:moveTo>
                  <a:pt x="0" y="0"/>
                </a:moveTo>
                <a:lnTo>
                  <a:pt x="228795" y="0"/>
                </a:lnTo>
              </a:path>
            </a:pathLst>
          </a:custGeom>
          <a:ln w="131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850798" y="4679340"/>
            <a:ext cx="607568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00">
                <a:latin typeface="Calibri"/>
                <a:cs typeface="Calibri"/>
              </a:rPr>
              <a:t>deviation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500">
                <a:latin typeface="Symbol"/>
                <a:cs typeface="Symbol"/>
              </a:rPr>
              <a:t>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sampling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distribution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 spc="130">
                <a:latin typeface="Calibri"/>
                <a:cs typeface="Calibri"/>
              </a:rPr>
              <a:t>me</a:t>
            </a:r>
            <a:r>
              <a:rPr dirty="0" sz="2400" spc="135">
                <a:latin typeface="Calibri"/>
                <a:cs typeface="Calibri"/>
              </a:rPr>
              <a:t>a</a:t>
            </a:r>
            <a:r>
              <a:rPr dirty="0" sz="2400" spc="-1080">
                <a:latin typeface="Calibri"/>
                <a:cs typeface="Calibri"/>
              </a:rPr>
              <a:t>n</a:t>
            </a:r>
            <a:r>
              <a:rPr dirty="0" baseline="-4938" sz="3375" spc="-802" i="1">
                <a:latin typeface="Times New Roman"/>
                <a:cs typeface="Times New Roman"/>
              </a:rPr>
              <a:t>X</a:t>
            </a:r>
            <a:r>
              <a:rPr dirty="0" sz="2400" spc="13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359628" y="5491679"/>
            <a:ext cx="239395" cy="305435"/>
            <a:chOff x="4359628" y="5491679"/>
            <a:chExt cx="239395" cy="305435"/>
          </a:xfrm>
        </p:grpSpPr>
        <p:sp>
          <p:nvSpPr>
            <p:cNvPr id="21" name="object 21" descr=""/>
            <p:cNvSpPr/>
            <p:nvPr/>
          </p:nvSpPr>
          <p:spPr>
            <a:xfrm>
              <a:off x="4364975" y="5684796"/>
              <a:ext cx="25400" cy="20955"/>
            </a:xfrm>
            <a:custGeom>
              <a:avLst/>
              <a:gdLst/>
              <a:ahLst/>
              <a:cxnLst/>
              <a:rect l="l" t="t" r="r" b="b"/>
              <a:pathLst>
                <a:path w="25400" h="20954">
                  <a:moveTo>
                    <a:pt x="0" y="20817"/>
                  </a:moveTo>
                  <a:lnTo>
                    <a:pt x="25039" y="0"/>
                  </a:lnTo>
                </a:path>
              </a:pathLst>
            </a:custGeom>
            <a:ln w="10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390015" y="5690822"/>
              <a:ext cx="36830" cy="97155"/>
            </a:xfrm>
            <a:custGeom>
              <a:avLst/>
              <a:gdLst/>
              <a:ahLst/>
              <a:cxnLst/>
              <a:rect l="l" t="t" r="r" b="b"/>
              <a:pathLst>
                <a:path w="36829" h="97154">
                  <a:moveTo>
                    <a:pt x="0" y="0"/>
                  </a:moveTo>
                  <a:lnTo>
                    <a:pt x="36402" y="96958"/>
                  </a:lnTo>
                </a:path>
              </a:pathLst>
            </a:custGeom>
            <a:ln w="172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430330" y="5497458"/>
              <a:ext cx="168910" cy="290830"/>
            </a:xfrm>
            <a:custGeom>
              <a:avLst/>
              <a:gdLst/>
              <a:ahLst/>
              <a:cxnLst/>
              <a:rect l="l" t="t" r="r" b="b"/>
              <a:pathLst>
                <a:path w="168910" h="290829">
                  <a:moveTo>
                    <a:pt x="0" y="290322"/>
                  </a:moveTo>
                  <a:lnTo>
                    <a:pt x="47764" y="0"/>
                  </a:lnTo>
                </a:path>
                <a:path w="168910" h="290829">
                  <a:moveTo>
                    <a:pt x="47764" y="0"/>
                  </a:moveTo>
                  <a:lnTo>
                    <a:pt x="168318" y="0"/>
                  </a:lnTo>
                </a:path>
              </a:pathLst>
            </a:custGeom>
            <a:ln w="98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825398" y="5045481"/>
            <a:ext cx="8062595" cy="113665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38100" marR="30480">
              <a:lnSpc>
                <a:spcPct val="99200"/>
              </a:lnSpc>
              <a:spcBef>
                <a:spcPts val="150"/>
              </a:spcBef>
            </a:pPr>
            <a:r>
              <a:rPr dirty="0" sz="2400">
                <a:latin typeface="Calibri"/>
                <a:cs typeface="Calibri"/>
              </a:rPr>
              <a:t>approximate</a:t>
            </a:r>
            <a:r>
              <a:rPr dirty="0" sz="2400" spc="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normal</a:t>
            </a:r>
            <a:r>
              <a:rPr dirty="0" sz="2400" spc="5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distribution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mean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500">
                <a:latin typeface="Symbol"/>
                <a:cs typeface="Symbol"/>
              </a:rPr>
              <a:t></a:t>
            </a:r>
            <a:r>
              <a:rPr dirty="0" sz="2500" spc="56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5">
                <a:latin typeface="Calibri"/>
                <a:cs typeface="Calibri"/>
              </a:rPr>
              <a:t>  </a:t>
            </a:r>
            <a:r>
              <a:rPr dirty="0" sz="2400" spc="-10">
                <a:latin typeface="Calibri"/>
                <a:cs typeface="Calibri"/>
              </a:rPr>
              <a:t>standard </a:t>
            </a:r>
            <a:r>
              <a:rPr dirty="0" sz="2400">
                <a:latin typeface="Calibri"/>
                <a:cs typeface="Calibri"/>
              </a:rPr>
              <a:t>deviation</a:t>
            </a:r>
            <a:r>
              <a:rPr dirty="0" sz="2400" spc="-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(standard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65">
                <a:latin typeface="Calibri"/>
                <a:cs typeface="Calibri"/>
              </a:rPr>
              <a:t>error)</a:t>
            </a:r>
            <a:r>
              <a:rPr dirty="0" baseline="-6038" sz="3450" spc="-97">
                <a:latin typeface="Symbol"/>
                <a:cs typeface="Symbol"/>
              </a:rPr>
              <a:t></a:t>
            </a:r>
            <a:r>
              <a:rPr dirty="0" baseline="-6038" sz="3450" spc="-112">
                <a:latin typeface="Times New Roman"/>
                <a:cs typeface="Times New Roman"/>
              </a:rPr>
              <a:t> </a:t>
            </a:r>
            <a:r>
              <a:rPr dirty="0" baseline="-6172" sz="3375">
                <a:latin typeface="Times New Roman"/>
                <a:cs typeface="Times New Roman"/>
              </a:rPr>
              <a:t>/</a:t>
            </a:r>
            <a:r>
              <a:rPr dirty="0" baseline="-6172" sz="3375" spc="7">
                <a:latin typeface="Times New Roman"/>
                <a:cs typeface="Times New Roman"/>
              </a:rPr>
              <a:t>  </a:t>
            </a:r>
            <a:r>
              <a:rPr dirty="0" baseline="-6172" sz="3375" spc="-494" i="1">
                <a:latin typeface="Times New Roman"/>
                <a:cs typeface="Times New Roman"/>
              </a:rPr>
              <a:t>n</a:t>
            </a:r>
            <a:r>
              <a:rPr dirty="0" baseline="-6172" sz="3375" spc="502" i="1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irrespective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distribution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population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26" name="object 2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0250" y="980313"/>
            <a:ext cx="8087359" cy="117792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5400" marR="17780">
              <a:lnSpc>
                <a:spcPts val="2600"/>
              </a:lnSpc>
              <a:spcBef>
                <a:spcPts val="420"/>
              </a:spcBef>
            </a:pPr>
            <a:r>
              <a:rPr dirty="0" sz="2400" spc="-130">
                <a:latin typeface="Trebuchet MS"/>
                <a:cs typeface="Trebuchet MS"/>
              </a:rPr>
              <a:t>Let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60" i="1">
                <a:latin typeface="Trebuchet MS"/>
                <a:cs typeface="Trebuchet MS"/>
              </a:rPr>
              <a:t>X</a:t>
            </a:r>
            <a:r>
              <a:rPr dirty="0" baseline="-20833" sz="2400" spc="-89">
                <a:latin typeface="Trebuchet MS"/>
                <a:cs typeface="Trebuchet MS"/>
              </a:rPr>
              <a:t>1</a:t>
            </a:r>
            <a:r>
              <a:rPr dirty="0" sz="2400" spc="-60">
                <a:latin typeface="Trebuchet MS"/>
                <a:cs typeface="Trebuchet MS"/>
              </a:rPr>
              <a:t>,</a:t>
            </a:r>
            <a:r>
              <a:rPr dirty="0" sz="2400" spc="-285">
                <a:latin typeface="Trebuchet MS"/>
                <a:cs typeface="Trebuchet MS"/>
              </a:rPr>
              <a:t> </a:t>
            </a:r>
            <a:r>
              <a:rPr dirty="0" sz="2400" spc="-60" i="1">
                <a:latin typeface="Trebuchet MS"/>
                <a:cs typeface="Trebuchet MS"/>
              </a:rPr>
              <a:t>X</a:t>
            </a:r>
            <a:r>
              <a:rPr dirty="0" baseline="-20833" sz="2400" spc="-89">
                <a:latin typeface="Trebuchet MS"/>
                <a:cs typeface="Trebuchet MS"/>
              </a:rPr>
              <a:t>2</a:t>
            </a:r>
            <a:r>
              <a:rPr dirty="0" sz="2400" spc="-60">
                <a:latin typeface="Trebuchet MS"/>
                <a:cs typeface="Trebuchet MS"/>
              </a:rPr>
              <a:t>,</a:t>
            </a:r>
            <a:r>
              <a:rPr dirty="0" sz="2400" spc="-275">
                <a:latin typeface="Trebuchet MS"/>
                <a:cs typeface="Trebuchet MS"/>
              </a:rPr>
              <a:t> </a:t>
            </a:r>
            <a:r>
              <a:rPr dirty="0" sz="2400" spc="130">
                <a:latin typeface="Trebuchet MS"/>
                <a:cs typeface="Trebuchet MS"/>
              </a:rPr>
              <a:t>…,</a:t>
            </a:r>
            <a:r>
              <a:rPr dirty="0" sz="2400" spc="-285">
                <a:latin typeface="Trebuchet MS"/>
                <a:cs typeface="Trebuchet MS"/>
              </a:rPr>
              <a:t> </a:t>
            </a:r>
            <a:r>
              <a:rPr dirty="0" sz="2400" spc="55" i="1">
                <a:latin typeface="Trebuchet MS"/>
                <a:cs typeface="Trebuchet MS"/>
              </a:rPr>
              <a:t>X</a:t>
            </a:r>
            <a:r>
              <a:rPr dirty="0" baseline="-20833" sz="2400" spc="82" i="1">
                <a:latin typeface="Trebuchet MS"/>
                <a:cs typeface="Trebuchet MS"/>
              </a:rPr>
              <a:t>n</a:t>
            </a:r>
            <a:r>
              <a:rPr dirty="0" baseline="-20833" sz="2400" spc="315" i="1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be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04" i="1">
                <a:latin typeface="Trebuchet MS"/>
                <a:cs typeface="Trebuchet MS"/>
              </a:rPr>
              <a:t>n</a:t>
            </a:r>
            <a:r>
              <a:rPr dirty="0" sz="2400" spc="-35" i="1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random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variables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that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are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independent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and </a:t>
            </a:r>
            <a:r>
              <a:rPr dirty="0" sz="2400" spc="-175">
                <a:latin typeface="Trebuchet MS"/>
                <a:cs typeface="Trebuchet MS"/>
              </a:rPr>
              <a:t>identically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distributed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with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mean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500">
                <a:latin typeface="Symbol"/>
                <a:cs typeface="Symbol"/>
              </a:rPr>
              <a:t></a:t>
            </a:r>
            <a:r>
              <a:rPr dirty="0" sz="2500" spc="75">
                <a:latin typeface="Times New Roman"/>
                <a:cs typeface="Times New Roman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standard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deviation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500" spc="-25">
                <a:latin typeface="Symbol"/>
                <a:cs typeface="Symbol"/>
              </a:rPr>
              <a:t></a:t>
            </a:r>
            <a:r>
              <a:rPr dirty="0" sz="2400" spc="-25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675"/>
              </a:spcBef>
            </a:pPr>
            <a:r>
              <a:rPr dirty="0" sz="2400" spc="-85">
                <a:latin typeface="Trebuchet MS"/>
                <a:cs typeface="Trebuchet MS"/>
              </a:rPr>
              <a:t>Then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for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large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85" i="1">
                <a:latin typeface="Trebuchet MS"/>
                <a:cs typeface="Trebuchet MS"/>
              </a:rPr>
              <a:t>n</a:t>
            </a:r>
            <a:r>
              <a:rPr dirty="0" sz="2400" spc="-285">
                <a:latin typeface="Trebuchet MS"/>
                <a:cs typeface="Trebuchet MS"/>
              </a:rPr>
              <a:t>,</a:t>
            </a:r>
            <a:r>
              <a:rPr dirty="0" sz="2400" spc="-31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mean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42950" y="3137408"/>
            <a:ext cx="7102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30059" algn="l"/>
              </a:tabLst>
            </a:pPr>
            <a:r>
              <a:rPr dirty="0" sz="2400" spc="-120">
                <a:latin typeface="Trebuchet MS"/>
                <a:cs typeface="Trebuchet MS"/>
              </a:rPr>
              <a:t>follows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distribution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with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mean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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stand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error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baseline="4273" sz="2925" spc="-135">
                <a:latin typeface="Symbol"/>
                <a:cs typeface="Symbol"/>
              </a:rPr>
              <a:t></a:t>
            </a:r>
            <a:r>
              <a:rPr dirty="0" baseline="4273" sz="2925" spc="-67">
                <a:latin typeface="Times New Roman"/>
                <a:cs typeface="Times New Roman"/>
              </a:rPr>
              <a:t> </a:t>
            </a:r>
            <a:r>
              <a:rPr dirty="0" baseline="4504" sz="2775" spc="-75">
                <a:latin typeface="Times New Roman"/>
                <a:cs typeface="Times New Roman"/>
              </a:rPr>
              <a:t>/</a:t>
            </a:r>
            <a:endParaRPr baseline="4504" sz="2775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318078" y="2625094"/>
            <a:ext cx="2071370" cy="0"/>
          </a:xfrm>
          <a:custGeom>
            <a:avLst/>
            <a:gdLst/>
            <a:ahLst/>
            <a:cxnLst/>
            <a:rect l="l" t="t" r="r" b="b"/>
            <a:pathLst>
              <a:path w="2071370" h="0">
                <a:moveTo>
                  <a:pt x="0" y="0"/>
                </a:moveTo>
                <a:lnTo>
                  <a:pt x="2071113" y="0"/>
                </a:lnTo>
              </a:path>
            </a:pathLst>
          </a:custGeom>
          <a:ln w="811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333280" y="2292060"/>
            <a:ext cx="2047875" cy="58674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445"/>
              </a:spcBef>
            </a:pPr>
            <a:r>
              <a:rPr dirty="0" sz="1550" spc="395" i="1">
                <a:latin typeface="Times New Roman"/>
                <a:cs typeface="Times New Roman"/>
              </a:rPr>
              <a:t>X</a:t>
            </a:r>
            <a:r>
              <a:rPr dirty="0" baseline="-17777" sz="1875" spc="592">
                <a:latin typeface="Times New Roman"/>
                <a:cs typeface="Times New Roman"/>
              </a:rPr>
              <a:t>1</a:t>
            </a:r>
            <a:r>
              <a:rPr dirty="0" baseline="-17777" sz="1875" spc="240">
                <a:latin typeface="Times New Roman"/>
                <a:cs typeface="Times New Roman"/>
              </a:rPr>
              <a:t> </a:t>
            </a:r>
            <a:r>
              <a:rPr dirty="0" sz="1550" spc="365">
                <a:latin typeface="Symbol"/>
                <a:cs typeface="Symbol"/>
              </a:rPr>
              <a:t></a:t>
            </a:r>
            <a:r>
              <a:rPr dirty="0" sz="1550" spc="195">
                <a:latin typeface="Times New Roman"/>
                <a:cs typeface="Times New Roman"/>
              </a:rPr>
              <a:t> </a:t>
            </a:r>
            <a:r>
              <a:rPr dirty="0" sz="1550" spc="405" i="1">
                <a:latin typeface="Times New Roman"/>
                <a:cs typeface="Times New Roman"/>
              </a:rPr>
              <a:t>X</a:t>
            </a:r>
            <a:r>
              <a:rPr dirty="0" sz="1550" spc="-100" i="1">
                <a:latin typeface="Times New Roman"/>
                <a:cs typeface="Times New Roman"/>
              </a:rPr>
              <a:t> </a:t>
            </a:r>
            <a:r>
              <a:rPr dirty="0" baseline="-17777" sz="1875" spc="450">
                <a:latin typeface="Times New Roman"/>
                <a:cs typeface="Times New Roman"/>
              </a:rPr>
              <a:t>2</a:t>
            </a:r>
            <a:r>
              <a:rPr dirty="0" baseline="-17777" sz="1875" spc="457">
                <a:latin typeface="Times New Roman"/>
                <a:cs typeface="Times New Roman"/>
              </a:rPr>
              <a:t> </a:t>
            </a:r>
            <a:r>
              <a:rPr dirty="0" sz="1550" spc="365">
                <a:latin typeface="Symbol"/>
                <a:cs typeface="Symbol"/>
              </a:rPr>
              <a:t></a:t>
            </a:r>
            <a:r>
              <a:rPr dirty="0" sz="1550" spc="-114">
                <a:latin typeface="Times New Roman"/>
                <a:cs typeface="Times New Roman"/>
              </a:rPr>
              <a:t> </a:t>
            </a:r>
            <a:r>
              <a:rPr dirty="0" sz="1550" spc="180">
                <a:latin typeface="Times New Roman"/>
                <a:cs typeface="Times New Roman"/>
              </a:rPr>
              <a:t>...</a:t>
            </a:r>
            <a:r>
              <a:rPr dirty="0" sz="1550" spc="-204">
                <a:latin typeface="Times New Roman"/>
                <a:cs typeface="Times New Roman"/>
              </a:rPr>
              <a:t> </a:t>
            </a:r>
            <a:r>
              <a:rPr dirty="0" sz="1550" spc="365">
                <a:latin typeface="Symbol"/>
                <a:cs typeface="Symbol"/>
              </a:rPr>
              <a:t></a:t>
            </a:r>
            <a:r>
              <a:rPr dirty="0" sz="1550" spc="195">
                <a:latin typeface="Times New Roman"/>
                <a:cs typeface="Times New Roman"/>
              </a:rPr>
              <a:t> </a:t>
            </a:r>
            <a:r>
              <a:rPr dirty="0" sz="1550" spc="405" i="1">
                <a:latin typeface="Times New Roman"/>
                <a:cs typeface="Times New Roman"/>
              </a:rPr>
              <a:t>X</a:t>
            </a:r>
            <a:r>
              <a:rPr dirty="0" sz="1550" spc="-105" i="1">
                <a:latin typeface="Times New Roman"/>
                <a:cs typeface="Times New Roman"/>
              </a:rPr>
              <a:t> </a:t>
            </a:r>
            <a:r>
              <a:rPr dirty="0" baseline="-17777" sz="1875" spc="375" i="1">
                <a:latin typeface="Times New Roman"/>
                <a:cs typeface="Times New Roman"/>
              </a:rPr>
              <a:t>n</a:t>
            </a:r>
            <a:endParaRPr baseline="-17777" sz="1875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dirty="0" sz="1550" spc="280" i="1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14774" y="2290501"/>
            <a:ext cx="44767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5560">
              <a:lnSpc>
                <a:spcPts val="1415"/>
              </a:lnSpc>
              <a:spcBef>
                <a:spcPts val="135"/>
              </a:spcBef>
            </a:pPr>
            <a:r>
              <a:rPr dirty="0" sz="1250" spc="250">
                <a:latin typeface="Times New Roman"/>
                <a:cs typeface="Times New Roman"/>
              </a:rPr>
              <a:t>_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ts val="1775"/>
              </a:lnSpc>
            </a:pPr>
            <a:r>
              <a:rPr dirty="0" sz="1550" spc="405" i="1">
                <a:latin typeface="Times New Roman"/>
                <a:cs typeface="Times New Roman"/>
              </a:rPr>
              <a:t>X</a:t>
            </a:r>
            <a:r>
              <a:rPr dirty="0" sz="1550" spc="450" i="1">
                <a:latin typeface="Times New Roman"/>
                <a:cs typeface="Times New Roman"/>
              </a:rPr>
              <a:t> </a:t>
            </a:r>
            <a:r>
              <a:rPr dirty="0" sz="1550" spc="315">
                <a:latin typeface="Symbol"/>
                <a:cs typeface="Symbol"/>
              </a:rPr>
              <a:t>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746248" y="2295144"/>
            <a:ext cx="2703830" cy="579120"/>
          </a:xfrm>
          <a:custGeom>
            <a:avLst/>
            <a:gdLst/>
            <a:ahLst/>
            <a:cxnLst/>
            <a:rect l="l" t="t" r="r" b="b"/>
            <a:pathLst>
              <a:path w="2703829" h="579119">
                <a:moveTo>
                  <a:pt x="0" y="579120"/>
                </a:moveTo>
                <a:lnTo>
                  <a:pt x="2703576" y="579120"/>
                </a:lnTo>
                <a:lnTo>
                  <a:pt x="2703576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7667525" y="3205296"/>
            <a:ext cx="266700" cy="254635"/>
            <a:chOff x="7667525" y="3205296"/>
            <a:chExt cx="266700" cy="254635"/>
          </a:xfrm>
        </p:grpSpPr>
        <p:sp>
          <p:nvSpPr>
            <p:cNvPr id="9" name="object 9" descr=""/>
            <p:cNvSpPr/>
            <p:nvPr/>
          </p:nvSpPr>
          <p:spPr>
            <a:xfrm>
              <a:off x="7672265" y="3365308"/>
              <a:ext cx="28575" cy="17780"/>
            </a:xfrm>
            <a:custGeom>
              <a:avLst/>
              <a:gdLst/>
              <a:ahLst/>
              <a:cxnLst/>
              <a:rect l="l" t="t" r="r" b="b"/>
              <a:pathLst>
                <a:path w="28575" h="17779">
                  <a:moveTo>
                    <a:pt x="0" y="17248"/>
                  </a:moveTo>
                  <a:lnTo>
                    <a:pt x="28049" y="0"/>
                  </a:lnTo>
                </a:path>
              </a:pathLst>
            </a:custGeom>
            <a:ln w="94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700315" y="3370301"/>
              <a:ext cx="41275" cy="80645"/>
            </a:xfrm>
            <a:custGeom>
              <a:avLst/>
              <a:gdLst/>
              <a:ahLst/>
              <a:cxnLst/>
              <a:rect l="l" t="t" r="r" b="b"/>
              <a:pathLst>
                <a:path w="41275" h="80645">
                  <a:moveTo>
                    <a:pt x="0" y="0"/>
                  </a:moveTo>
                  <a:lnTo>
                    <a:pt x="40778" y="80336"/>
                  </a:lnTo>
                </a:path>
              </a:pathLst>
            </a:custGeom>
            <a:ln w="18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745476" y="3210085"/>
              <a:ext cx="188595" cy="240665"/>
            </a:xfrm>
            <a:custGeom>
              <a:avLst/>
              <a:gdLst/>
              <a:ahLst/>
              <a:cxnLst/>
              <a:rect l="l" t="t" r="r" b="b"/>
              <a:pathLst>
                <a:path w="188595" h="240664">
                  <a:moveTo>
                    <a:pt x="0" y="240552"/>
                  </a:moveTo>
                  <a:lnTo>
                    <a:pt x="53506" y="0"/>
                  </a:lnTo>
                </a:path>
                <a:path w="188595" h="240664">
                  <a:moveTo>
                    <a:pt x="53506" y="0"/>
                  </a:moveTo>
                  <a:lnTo>
                    <a:pt x="188551" y="0"/>
                  </a:lnTo>
                </a:path>
              </a:pathLst>
            </a:custGeom>
            <a:ln w="9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800308" y="3184907"/>
            <a:ext cx="140970" cy="3130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50" spc="-50" i="1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76197" y="260680"/>
            <a:ext cx="56635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19045" algn="l"/>
                <a:tab pos="4257675" algn="l"/>
                <a:tab pos="4803140" algn="l"/>
              </a:tabLst>
            </a:pPr>
            <a:r>
              <a:rPr dirty="0" spc="165"/>
              <a:t>Alternative</a:t>
            </a:r>
            <a:r>
              <a:rPr dirty="0"/>
              <a:t>	</a:t>
            </a:r>
            <a:r>
              <a:rPr dirty="0" spc="145"/>
              <a:t>Version</a:t>
            </a:r>
            <a:r>
              <a:rPr dirty="0"/>
              <a:t>	</a:t>
            </a:r>
            <a:r>
              <a:rPr dirty="0" spc="130"/>
              <a:t>of</a:t>
            </a:r>
            <a:r>
              <a:rPr dirty="0"/>
              <a:t>	</a:t>
            </a:r>
            <a:r>
              <a:rPr dirty="0" spc="305"/>
              <a:t>CLT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>
                <a:latin typeface="Calibri"/>
                <a:cs typeface="Calibri"/>
              </a:rPr>
              <a:t>Central</a:t>
            </a:r>
            <a:r>
              <a:rPr dirty="0" sz="2700" spc="-7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Limit</a:t>
            </a:r>
            <a:r>
              <a:rPr dirty="0" sz="2700" spc="-6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Theorem</a:t>
            </a:r>
            <a:r>
              <a:rPr dirty="0" sz="2700" spc="-4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-</a:t>
            </a:r>
            <a:r>
              <a:rPr dirty="0" sz="2700" spc="-7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Implications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74091" y="3184347"/>
            <a:ext cx="8495030" cy="312039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algn="just" marL="241300" marR="5080" indent="-229235">
              <a:lnSpc>
                <a:spcPct val="8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200">
                <a:latin typeface="Calibri"/>
                <a:cs typeface="Calibri"/>
              </a:rPr>
              <a:t>Regardless</a:t>
            </a:r>
            <a:r>
              <a:rPr dirty="0" sz="2200" spc="2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2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2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population</a:t>
            </a:r>
            <a:r>
              <a:rPr dirty="0" sz="2200" spc="2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distribution,</a:t>
            </a:r>
            <a:r>
              <a:rPr dirty="0" sz="2200" spc="2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29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sampling</a:t>
            </a:r>
            <a:r>
              <a:rPr dirty="0" sz="2200" spc="2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distribution</a:t>
            </a:r>
            <a:r>
              <a:rPr dirty="0" sz="2200" spc="28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of </a:t>
            </a:r>
            <a:r>
              <a:rPr dirty="0" sz="2200">
                <a:latin typeface="Calibri"/>
                <a:cs typeface="Calibri"/>
              </a:rPr>
              <a:t>large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sample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(</a:t>
            </a:r>
            <a:r>
              <a:rPr dirty="0" sz="2200" i="1">
                <a:latin typeface="Calibri"/>
                <a:cs typeface="Calibri"/>
              </a:rPr>
              <a:t>n</a:t>
            </a:r>
            <a:r>
              <a:rPr dirty="0" sz="2200" spc="-30" i="1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&gt;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30)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will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follow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normal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distribution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with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mean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same </a:t>
            </a:r>
            <a:r>
              <a:rPr dirty="0" sz="2200">
                <a:latin typeface="Calibri"/>
                <a:cs typeface="Calibri"/>
              </a:rPr>
              <a:t>as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population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mean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standard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error</a:t>
            </a:r>
            <a:endParaRPr sz="2200">
              <a:latin typeface="Calibri"/>
              <a:cs typeface="Calibri"/>
            </a:endParaRPr>
          </a:p>
          <a:p>
            <a:pPr algn="just" marL="241300" marR="5715" indent="-231775">
              <a:lnSpc>
                <a:spcPts val="2300"/>
              </a:lnSpc>
              <a:spcBef>
                <a:spcPts val="2665"/>
              </a:spcBef>
              <a:buSzPct val="95833"/>
              <a:buFont typeface="Wingdings"/>
              <a:buChar char=""/>
              <a:tabLst>
                <a:tab pos="241300" algn="l"/>
                <a:tab pos="282575" algn="l"/>
              </a:tabLst>
            </a:pPr>
            <a:r>
              <a:rPr dirty="0" sz="2400" i="1">
                <a:latin typeface="Calibri"/>
                <a:cs typeface="Calibri"/>
              </a:rPr>
              <a:t>	</a:t>
            </a:r>
            <a:r>
              <a:rPr dirty="0" sz="2400" i="1">
                <a:latin typeface="Calibri"/>
                <a:cs typeface="Calibri"/>
              </a:rPr>
              <a:t>Central</a:t>
            </a:r>
            <a:r>
              <a:rPr dirty="0" sz="2400" spc="28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limit</a:t>
            </a:r>
            <a:r>
              <a:rPr dirty="0" sz="2400" spc="28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theorem</a:t>
            </a:r>
            <a:r>
              <a:rPr dirty="0" sz="2400" spc="28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is</a:t>
            </a:r>
            <a:r>
              <a:rPr dirty="0" sz="2400" spc="28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the</a:t>
            </a:r>
            <a:r>
              <a:rPr dirty="0" sz="2400" spc="30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basis</a:t>
            </a:r>
            <a:r>
              <a:rPr dirty="0" sz="2400" spc="30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for</a:t>
            </a:r>
            <a:r>
              <a:rPr dirty="0" sz="2400" spc="30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hypothesis</a:t>
            </a:r>
            <a:r>
              <a:rPr dirty="0" sz="2400" spc="30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tests</a:t>
            </a:r>
            <a:r>
              <a:rPr dirty="0" sz="2400" spc="29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such</a:t>
            </a:r>
            <a:r>
              <a:rPr dirty="0" sz="2400" spc="29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as</a:t>
            </a:r>
            <a:r>
              <a:rPr dirty="0" sz="2400" spc="295" i="1">
                <a:latin typeface="Calibri"/>
                <a:cs typeface="Calibri"/>
              </a:rPr>
              <a:t> </a:t>
            </a:r>
            <a:r>
              <a:rPr dirty="0" sz="2400" spc="-50" i="1">
                <a:latin typeface="Calibri"/>
                <a:cs typeface="Calibri"/>
              </a:rPr>
              <a:t>Z </a:t>
            </a:r>
            <a:r>
              <a:rPr dirty="0" sz="2400" i="1">
                <a:latin typeface="Calibri"/>
                <a:cs typeface="Calibri"/>
              </a:rPr>
              <a:t>test</a:t>
            </a:r>
            <a:r>
              <a:rPr dirty="0" sz="2400" spc="46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and</a:t>
            </a:r>
            <a:r>
              <a:rPr dirty="0" sz="2400" spc="45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</a:t>
            </a:r>
            <a:r>
              <a:rPr dirty="0" sz="2400" spc="47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test.</a:t>
            </a:r>
            <a:r>
              <a:rPr dirty="0" sz="2400" spc="465" i="1">
                <a:latin typeface="Calibri"/>
                <a:cs typeface="Calibri"/>
              </a:rPr>
              <a:t>  </a:t>
            </a:r>
            <a:r>
              <a:rPr dirty="0" sz="2400" i="1">
                <a:latin typeface="Calibri"/>
                <a:cs typeface="Calibri"/>
              </a:rPr>
              <a:t>In</a:t>
            </a:r>
            <a:r>
              <a:rPr dirty="0" sz="2400" spc="47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many</a:t>
            </a:r>
            <a:r>
              <a:rPr dirty="0" sz="2400" spc="459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cases,</a:t>
            </a:r>
            <a:r>
              <a:rPr dirty="0" sz="2400" spc="47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we</a:t>
            </a:r>
            <a:r>
              <a:rPr dirty="0" sz="2400" spc="47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will</a:t>
            </a:r>
            <a:r>
              <a:rPr dirty="0" sz="2400" spc="45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have</a:t>
            </a:r>
            <a:r>
              <a:rPr dirty="0" sz="2400" spc="47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access</a:t>
            </a:r>
            <a:r>
              <a:rPr dirty="0" sz="2400" spc="47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to</a:t>
            </a:r>
            <a:r>
              <a:rPr dirty="0" sz="2400" spc="459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only</a:t>
            </a:r>
            <a:r>
              <a:rPr dirty="0" sz="2400" spc="470" i="1">
                <a:latin typeface="Calibri"/>
                <a:cs typeface="Calibri"/>
              </a:rPr>
              <a:t> </a:t>
            </a:r>
            <a:r>
              <a:rPr dirty="0" sz="2400" spc="-50" i="1">
                <a:latin typeface="Calibri"/>
                <a:cs typeface="Calibri"/>
              </a:rPr>
              <a:t>a </a:t>
            </a:r>
            <a:r>
              <a:rPr dirty="0" sz="2400" i="1">
                <a:latin typeface="Calibri"/>
                <a:cs typeface="Calibri"/>
              </a:rPr>
              <a:t>sample</a:t>
            </a:r>
            <a:r>
              <a:rPr dirty="0" sz="2400" spc="30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and</a:t>
            </a:r>
            <a:r>
              <a:rPr dirty="0" sz="2400" spc="31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the</a:t>
            </a:r>
            <a:r>
              <a:rPr dirty="0" sz="2400" spc="30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inference</a:t>
            </a:r>
            <a:r>
              <a:rPr dirty="0" sz="2400" spc="31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about</a:t>
            </a:r>
            <a:r>
              <a:rPr dirty="0" sz="2400" spc="30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the</a:t>
            </a:r>
            <a:r>
              <a:rPr dirty="0" sz="2400" spc="30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population</a:t>
            </a:r>
            <a:r>
              <a:rPr dirty="0" sz="2400" spc="31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has</a:t>
            </a:r>
            <a:r>
              <a:rPr dirty="0" sz="2400" spc="30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to</a:t>
            </a:r>
            <a:r>
              <a:rPr dirty="0" sz="2400" spc="30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be</a:t>
            </a:r>
            <a:r>
              <a:rPr dirty="0" sz="2400" spc="305" i="1">
                <a:latin typeface="Calibri"/>
                <a:cs typeface="Calibri"/>
              </a:rPr>
              <a:t> </a:t>
            </a:r>
            <a:r>
              <a:rPr dirty="0" sz="2400" spc="-20" i="1">
                <a:latin typeface="Calibri"/>
                <a:cs typeface="Calibri"/>
              </a:rPr>
              <a:t>made </a:t>
            </a:r>
            <a:r>
              <a:rPr dirty="0" sz="2400" i="1">
                <a:latin typeface="Calibri"/>
                <a:cs typeface="Calibri"/>
              </a:rPr>
              <a:t>based</a:t>
            </a:r>
            <a:r>
              <a:rPr dirty="0" sz="2400" spc="-5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on</a:t>
            </a:r>
            <a:r>
              <a:rPr dirty="0" sz="2400" spc="-5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sample</a:t>
            </a:r>
            <a:r>
              <a:rPr dirty="0" sz="2400" spc="-55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statistic.</a:t>
            </a:r>
            <a:endParaRPr sz="2400">
              <a:latin typeface="Calibri"/>
              <a:cs typeface="Calibri"/>
            </a:endParaRPr>
          </a:p>
          <a:p>
            <a:pPr algn="just" marL="241300" marR="5715" indent="-231775">
              <a:lnSpc>
                <a:spcPct val="80000"/>
              </a:lnSpc>
              <a:spcBef>
                <a:spcPts val="1030"/>
              </a:spcBef>
              <a:buSzPct val="95833"/>
              <a:buFont typeface="Wingdings"/>
              <a:buChar char=""/>
              <a:tabLst>
                <a:tab pos="241300" algn="l"/>
                <a:tab pos="282575" algn="l"/>
              </a:tabLst>
            </a:pPr>
            <a:r>
              <a:rPr dirty="0" sz="2400" i="1">
                <a:latin typeface="Calibri"/>
                <a:cs typeface="Calibri"/>
              </a:rPr>
              <a:t>	</a:t>
            </a:r>
            <a:r>
              <a:rPr dirty="0" sz="2400" i="1">
                <a:latin typeface="Calibri"/>
                <a:cs typeface="Calibri"/>
              </a:rPr>
              <a:t>An</a:t>
            </a:r>
            <a:r>
              <a:rPr dirty="0" sz="2400" spc="-3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important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assumption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of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spc="-35" i="1">
                <a:latin typeface="Calibri"/>
                <a:cs typeface="Calibri"/>
              </a:rPr>
              <a:t>CLT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is</a:t>
            </a:r>
            <a:r>
              <a:rPr dirty="0" sz="2400" spc="-3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that</a:t>
            </a:r>
            <a:r>
              <a:rPr dirty="0" sz="2400" spc="-3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the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random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variables</a:t>
            </a:r>
            <a:r>
              <a:rPr dirty="0" sz="2400" spc="-25" i="1">
                <a:latin typeface="Calibri"/>
                <a:cs typeface="Calibri"/>
              </a:rPr>
              <a:t> </a:t>
            </a:r>
            <a:r>
              <a:rPr dirty="0" sz="2400" spc="-20" i="1">
                <a:latin typeface="Calibri"/>
                <a:cs typeface="Calibri"/>
              </a:rPr>
              <a:t>have </a:t>
            </a:r>
            <a:r>
              <a:rPr dirty="0" sz="2400" i="1">
                <a:latin typeface="Calibri"/>
                <a:cs typeface="Calibri"/>
              </a:rPr>
              <a:t>to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be</a:t>
            </a:r>
            <a:r>
              <a:rPr dirty="0" sz="2400" spc="-25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independent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and</a:t>
            </a:r>
            <a:r>
              <a:rPr dirty="0" sz="2400" spc="-15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identically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distributed.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019846" y="1053928"/>
            <a:ext cx="701675" cy="188595"/>
            <a:chOff x="2019846" y="1053928"/>
            <a:chExt cx="701675" cy="188595"/>
          </a:xfrm>
        </p:grpSpPr>
        <p:sp>
          <p:nvSpPr>
            <p:cNvPr id="5" name="object 5" descr=""/>
            <p:cNvSpPr/>
            <p:nvPr/>
          </p:nvSpPr>
          <p:spPr>
            <a:xfrm>
              <a:off x="2380411" y="1178714"/>
              <a:ext cx="34290" cy="10795"/>
            </a:xfrm>
            <a:custGeom>
              <a:avLst/>
              <a:gdLst/>
              <a:ahLst/>
              <a:cxnLst/>
              <a:rect l="l" t="t" r="r" b="b"/>
              <a:pathLst>
                <a:path w="34289" h="10794">
                  <a:moveTo>
                    <a:pt x="0" y="10747"/>
                  </a:moveTo>
                  <a:lnTo>
                    <a:pt x="34221" y="0"/>
                  </a:lnTo>
                </a:path>
              </a:pathLst>
            </a:custGeom>
            <a:ln w="65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414633" y="1181619"/>
              <a:ext cx="49530" cy="50800"/>
            </a:xfrm>
            <a:custGeom>
              <a:avLst/>
              <a:gdLst/>
              <a:ahLst/>
              <a:cxnLst/>
              <a:rect l="l" t="t" r="r" b="b"/>
              <a:pathLst>
                <a:path w="49530" h="50800">
                  <a:moveTo>
                    <a:pt x="0" y="0"/>
                  </a:moveTo>
                  <a:lnTo>
                    <a:pt x="49479" y="50546"/>
                  </a:lnTo>
                </a:path>
              </a:pathLst>
            </a:custGeom>
            <a:ln w="17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019846" y="1056992"/>
              <a:ext cx="701675" cy="175260"/>
            </a:xfrm>
            <a:custGeom>
              <a:avLst/>
              <a:gdLst/>
              <a:ahLst/>
              <a:cxnLst/>
              <a:rect l="l" t="t" r="r" b="b"/>
              <a:pathLst>
                <a:path w="701675" h="175259">
                  <a:moveTo>
                    <a:pt x="449528" y="175172"/>
                  </a:moveTo>
                  <a:lnTo>
                    <a:pt x="514791" y="24408"/>
                  </a:lnTo>
                </a:path>
                <a:path w="701675" h="175259">
                  <a:moveTo>
                    <a:pt x="0" y="0"/>
                  </a:moveTo>
                  <a:lnTo>
                    <a:pt x="701135" y="0"/>
                  </a:lnTo>
                </a:path>
              </a:pathLst>
            </a:custGeom>
            <a:ln w="8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74091" y="1036013"/>
            <a:ext cx="2495550" cy="532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642110">
              <a:lnSpc>
                <a:spcPts val="1470"/>
              </a:lnSpc>
              <a:spcBef>
                <a:spcPts val="125"/>
              </a:spcBef>
              <a:tabLst>
                <a:tab pos="2176780" algn="l"/>
              </a:tabLst>
            </a:pPr>
            <a:r>
              <a:rPr dirty="0" sz="1350" spc="470">
                <a:latin typeface="Symbol"/>
                <a:cs typeface="Symbol"/>
              </a:rPr>
              <a:t></a:t>
            </a:r>
            <a:r>
              <a:rPr dirty="0" sz="1350" spc="240">
                <a:latin typeface="Times New Roman"/>
                <a:cs typeface="Times New Roman"/>
              </a:rPr>
              <a:t> </a:t>
            </a:r>
            <a:r>
              <a:rPr dirty="0" sz="1150" spc="215">
                <a:latin typeface="Times New Roman"/>
                <a:cs typeface="Times New Roman"/>
              </a:rPr>
              <a:t>/</a:t>
            </a:r>
            <a:r>
              <a:rPr dirty="0" sz="1150">
                <a:latin typeface="Times New Roman"/>
                <a:cs typeface="Times New Roman"/>
              </a:rPr>
              <a:t>	</a:t>
            </a:r>
            <a:r>
              <a:rPr dirty="0" sz="1150" spc="425" i="1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2490"/>
              </a:lnSpc>
            </a:pPr>
            <a:r>
              <a:rPr dirty="0" sz="2200">
                <a:latin typeface="Calibri"/>
                <a:cs typeface="Calibri"/>
              </a:rPr>
              <a:t>0,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standard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error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1).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48691" y="812368"/>
            <a:ext cx="762635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66700" algn="l"/>
              </a:tabLst>
            </a:pP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variable</a:t>
            </a:r>
            <a:r>
              <a:rPr dirty="0" sz="2200" spc="10">
                <a:latin typeface="Calibri"/>
                <a:cs typeface="Calibri"/>
              </a:rPr>
              <a:t> </a:t>
            </a:r>
            <a:r>
              <a:rPr dirty="0" baseline="38647" sz="1725" spc="892" i="1">
                <a:latin typeface="Times New Roman"/>
                <a:cs typeface="Times New Roman"/>
              </a:rPr>
              <a:t>X</a:t>
            </a:r>
            <a:r>
              <a:rPr dirty="0" baseline="38647" sz="1725" spc="540" i="1">
                <a:latin typeface="Times New Roman"/>
                <a:cs typeface="Times New Roman"/>
              </a:rPr>
              <a:t> </a:t>
            </a:r>
            <a:r>
              <a:rPr dirty="0" baseline="38647" sz="1725" spc="810">
                <a:latin typeface="Symbol"/>
                <a:cs typeface="Symbol"/>
              </a:rPr>
              <a:t></a:t>
            </a:r>
            <a:r>
              <a:rPr dirty="0" baseline="38647" sz="1725" spc="120">
                <a:latin typeface="Times New Roman"/>
                <a:cs typeface="Times New Roman"/>
              </a:rPr>
              <a:t> </a:t>
            </a:r>
            <a:r>
              <a:rPr dirty="0" u="sng" baseline="32921" sz="2025" spc="667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dirty="0" baseline="32921" sz="2025" spc="-284">
                <a:latin typeface="Times New Roman"/>
                <a:cs typeface="Times New Roman"/>
              </a:rPr>
              <a:t> </a:t>
            </a:r>
            <a:r>
              <a:rPr dirty="0" sz="2200">
                <a:latin typeface="Calibri"/>
                <a:cs typeface="Calibri"/>
              </a:rPr>
              <a:t>will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be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standard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normal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distribution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(mean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50">
                <a:latin typeface="Calibri"/>
                <a:cs typeface="Calibri"/>
              </a:rPr>
              <a:t>=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526690" y="2024996"/>
            <a:ext cx="256540" cy="259079"/>
            <a:chOff x="7526690" y="2024996"/>
            <a:chExt cx="256540" cy="259079"/>
          </a:xfrm>
        </p:grpSpPr>
        <p:sp>
          <p:nvSpPr>
            <p:cNvPr id="11" name="object 11" descr=""/>
            <p:cNvSpPr/>
            <p:nvPr/>
          </p:nvSpPr>
          <p:spPr>
            <a:xfrm>
              <a:off x="7531434" y="2187763"/>
              <a:ext cx="27305" cy="17780"/>
            </a:xfrm>
            <a:custGeom>
              <a:avLst/>
              <a:gdLst/>
              <a:ahLst/>
              <a:cxnLst/>
              <a:rect l="l" t="t" r="r" b="b"/>
              <a:pathLst>
                <a:path w="27304" h="17780">
                  <a:moveTo>
                    <a:pt x="0" y="17545"/>
                  </a:moveTo>
                  <a:lnTo>
                    <a:pt x="26682" y="0"/>
                  </a:lnTo>
                </a:path>
              </a:pathLst>
            </a:custGeom>
            <a:ln w="94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558116" y="2192842"/>
              <a:ext cx="39370" cy="81915"/>
            </a:xfrm>
            <a:custGeom>
              <a:avLst/>
              <a:gdLst/>
              <a:ahLst/>
              <a:cxnLst/>
              <a:rect l="l" t="t" r="r" b="b"/>
              <a:pathLst>
                <a:path w="39370" h="81914">
                  <a:moveTo>
                    <a:pt x="0" y="0"/>
                  </a:moveTo>
                  <a:lnTo>
                    <a:pt x="39206" y="81720"/>
                  </a:lnTo>
                </a:path>
              </a:pathLst>
            </a:custGeom>
            <a:ln w="178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601509" y="2029866"/>
              <a:ext cx="181610" cy="245110"/>
            </a:xfrm>
            <a:custGeom>
              <a:avLst/>
              <a:gdLst/>
              <a:ahLst/>
              <a:cxnLst/>
              <a:rect l="l" t="t" r="r" b="b"/>
              <a:pathLst>
                <a:path w="181609" h="245110">
                  <a:moveTo>
                    <a:pt x="0" y="244696"/>
                  </a:moveTo>
                  <a:lnTo>
                    <a:pt x="51713" y="0"/>
                  </a:lnTo>
                </a:path>
                <a:path w="181609" h="245110">
                  <a:moveTo>
                    <a:pt x="51713" y="0"/>
                  </a:moveTo>
                  <a:lnTo>
                    <a:pt x="181423" y="0"/>
                  </a:lnTo>
                </a:path>
              </a:pathLst>
            </a:custGeom>
            <a:ln w="92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653863" y="2004473"/>
            <a:ext cx="135255" cy="3181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-50" i="1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8691" y="1983321"/>
            <a:ext cx="7181215" cy="3790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266700" algn="l"/>
              </a:tabLst>
            </a:pPr>
            <a:r>
              <a:rPr dirty="0" sz="2200">
                <a:latin typeface="Calibri"/>
                <a:cs typeface="Calibri"/>
              </a:rPr>
              <a:t>If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i="1">
                <a:latin typeface="Calibri"/>
                <a:cs typeface="Calibri"/>
              </a:rPr>
              <a:t>S</a:t>
            </a:r>
            <a:r>
              <a:rPr dirty="0" baseline="-21072" sz="2175" i="1">
                <a:latin typeface="Calibri"/>
                <a:cs typeface="Calibri"/>
              </a:rPr>
              <a:t>n</a:t>
            </a:r>
            <a:r>
              <a:rPr dirty="0" baseline="-21072" sz="2175" spc="209" i="1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i="1">
                <a:latin typeface="Calibri"/>
                <a:cs typeface="Calibri"/>
              </a:rPr>
              <a:t>X</a:t>
            </a:r>
            <a:r>
              <a:rPr dirty="0" baseline="-21072" sz="2175">
                <a:latin typeface="Calibri"/>
                <a:cs typeface="Calibri"/>
              </a:rPr>
              <a:t>1</a:t>
            </a:r>
            <a:r>
              <a:rPr dirty="0" baseline="-21072" sz="2175" spc="19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i="1">
                <a:latin typeface="Calibri"/>
                <a:cs typeface="Calibri"/>
              </a:rPr>
              <a:t>X</a:t>
            </a:r>
            <a:r>
              <a:rPr dirty="0" baseline="-21072" sz="2175">
                <a:latin typeface="Calibri"/>
                <a:cs typeface="Calibri"/>
              </a:rPr>
              <a:t>2</a:t>
            </a:r>
            <a:r>
              <a:rPr dirty="0" baseline="-21072" sz="2175" spc="209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…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+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i="1">
                <a:latin typeface="Calibri"/>
                <a:cs typeface="Calibri"/>
              </a:rPr>
              <a:t>X</a:t>
            </a:r>
            <a:r>
              <a:rPr dirty="0" baseline="-21072" sz="2175" i="1">
                <a:latin typeface="Calibri"/>
                <a:cs typeface="Calibri"/>
              </a:rPr>
              <a:t>n</a:t>
            </a:r>
            <a:r>
              <a:rPr dirty="0" sz="2200">
                <a:latin typeface="Calibri"/>
                <a:cs typeface="Calibri"/>
              </a:rPr>
              <a:t>,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then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i="1">
                <a:latin typeface="Calibri"/>
                <a:cs typeface="Calibri"/>
              </a:rPr>
              <a:t>E</a:t>
            </a:r>
            <a:r>
              <a:rPr dirty="0" sz="2200">
                <a:latin typeface="Calibri"/>
                <a:cs typeface="Calibri"/>
              </a:rPr>
              <a:t>(</a:t>
            </a:r>
            <a:r>
              <a:rPr dirty="0" sz="2200" i="1">
                <a:latin typeface="Calibri"/>
                <a:cs typeface="Calibri"/>
              </a:rPr>
              <a:t>S</a:t>
            </a:r>
            <a:r>
              <a:rPr dirty="0" baseline="-21072" sz="2175" i="1">
                <a:latin typeface="Calibri"/>
                <a:cs typeface="Calibri"/>
              </a:rPr>
              <a:t>n</a:t>
            </a:r>
            <a:r>
              <a:rPr dirty="0" sz="2200">
                <a:latin typeface="Calibri"/>
                <a:cs typeface="Calibri"/>
              </a:rPr>
              <a:t>)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=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10" i="1">
                <a:latin typeface="Calibri"/>
                <a:cs typeface="Calibri"/>
              </a:rPr>
              <a:t>n</a:t>
            </a:r>
            <a:r>
              <a:rPr dirty="0" sz="2300" spc="-10">
                <a:latin typeface="Symbol"/>
                <a:cs typeface="Symbol"/>
              </a:rPr>
              <a:t></a:t>
            </a:r>
            <a:r>
              <a:rPr dirty="0" sz="2300" spc="-100">
                <a:latin typeface="Times New Roman"/>
                <a:cs typeface="Times New Roman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Standard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error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is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baseline="6944" sz="3000" spc="-75">
                <a:latin typeface="Symbol"/>
                <a:cs typeface="Symbol"/>
              </a:rPr>
              <a:t></a:t>
            </a:r>
            <a:endParaRPr baseline="6944" sz="3000">
              <a:latin typeface="Symbol"/>
              <a:cs typeface="Symbo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215295" y="2666994"/>
            <a:ext cx="434340" cy="203835"/>
            <a:chOff x="3215295" y="2666994"/>
            <a:chExt cx="434340" cy="203835"/>
          </a:xfrm>
        </p:grpSpPr>
        <p:sp>
          <p:nvSpPr>
            <p:cNvPr id="17" name="object 17" descr=""/>
            <p:cNvSpPr/>
            <p:nvPr/>
          </p:nvSpPr>
          <p:spPr>
            <a:xfrm>
              <a:off x="3219942" y="2792259"/>
              <a:ext cx="45720" cy="13335"/>
            </a:xfrm>
            <a:custGeom>
              <a:avLst/>
              <a:gdLst/>
              <a:ahLst/>
              <a:cxnLst/>
              <a:rect l="l" t="t" r="r" b="b"/>
              <a:pathLst>
                <a:path w="45720" h="13335">
                  <a:moveTo>
                    <a:pt x="0" y="13033"/>
                  </a:moveTo>
                  <a:lnTo>
                    <a:pt x="45445" y="0"/>
                  </a:lnTo>
                </a:path>
              </a:pathLst>
            </a:custGeom>
            <a:ln w="8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265388" y="2795782"/>
              <a:ext cx="67310" cy="61594"/>
            </a:xfrm>
            <a:custGeom>
              <a:avLst/>
              <a:gdLst/>
              <a:ahLst/>
              <a:cxnLst/>
              <a:rect l="l" t="t" r="r" b="b"/>
              <a:pathLst>
                <a:path w="67310" h="61594">
                  <a:moveTo>
                    <a:pt x="0" y="0"/>
                  </a:moveTo>
                  <a:lnTo>
                    <a:pt x="66777" y="61296"/>
                  </a:lnTo>
                </a:path>
              </a:pathLst>
            </a:custGeom>
            <a:ln w="217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339977" y="2674249"/>
              <a:ext cx="309245" cy="182880"/>
            </a:xfrm>
            <a:custGeom>
              <a:avLst/>
              <a:gdLst/>
              <a:ahLst/>
              <a:cxnLst/>
              <a:rect l="l" t="t" r="r" b="b"/>
              <a:pathLst>
                <a:path w="309245" h="182880">
                  <a:moveTo>
                    <a:pt x="0" y="182829"/>
                  </a:moveTo>
                  <a:lnTo>
                    <a:pt x="88110" y="0"/>
                  </a:lnTo>
                </a:path>
                <a:path w="309245" h="182880">
                  <a:moveTo>
                    <a:pt x="88110" y="0"/>
                  </a:moveTo>
                  <a:lnTo>
                    <a:pt x="309036" y="0"/>
                  </a:lnTo>
                </a:path>
              </a:pathLst>
            </a:custGeom>
            <a:ln w="11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2913837" y="2615292"/>
            <a:ext cx="73215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35940" algn="l"/>
              </a:tabLst>
            </a:pPr>
            <a:r>
              <a:rPr dirty="0" sz="1700" spc="655">
                <a:latin typeface="Symbol"/>
                <a:cs typeface="Symbol"/>
              </a:rPr>
              <a:t>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400" spc="675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348691" y="2393695"/>
            <a:ext cx="68961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642360" algn="l"/>
              </a:tabLst>
            </a:pP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random</a:t>
            </a:r>
            <a:r>
              <a:rPr dirty="0" sz="2200" spc="-10">
                <a:latin typeface="Calibri"/>
                <a:cs typeface="Calibri"/>
              </a:rPr>
              <a:t> variable</a:t>
            </a:r>
            <a:r>
              <a:rPr dirty="0" sz="2200" spc="-204">
                <a:latin typeface="Calibri"/>
                <a:cs typeface="Calibri"/>
              </a:rPr>
              <a:t> </a:t>
            </a:r>
            <a:r>
              <a:rPr dirty="0" u="sng" baseline="33730" sz="2100" spc="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3730" sz="2100" spc="13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baseline="33730" sz="2100" spc="839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3730" sz="2100" spc="1207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baseline="33730" sz="2100" spc="18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3730" sz="2100" spc="99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baseline="27777" sz="2550" spc="997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dirty="0" baseline="27777" sz="2550">
                <a:latin typeface="Times New Roman"/>
                <a:cs typeface="Times New Roman"/>
              </a:rPr>
              <a:t>	</a:t>
            </a:r>
            <a:r>
              <a:rPr dirty="0" sz="2200">
                <a:latin typeface="Calibri"/>
                <a:cs typeface="Calibri"/>
              </a:rPr>
              <a:t>is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standard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normal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variate.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074" y="266191"/>
            <a:ext cx="82435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2595" algn="l"/>
                <a:tab pos="2995930" algn="l"/>
                <a:tab pos="5013960" algn="l"/>
                <a:tab pos="5746115" algn="l"/>
              </a:tabLst>
            </a:pPr>
            <a:r>
              <a:rPr dirty="0" spc="195"/>
              <a:t>Central</a:t>
            </a:r>
            <a:r>
              <a:rPr dirty="0"/>
              <a:t>	</a:t>
            </a:r>
            <a:r>
              <a:rPr dirty="0" spc="220"/>
              <a:t>Limit</a:t>
            </a:r>
            <a:r>
              <a:rPr dirty="0"/>
              <a:t>	</a:t>
            </a:r>
            <a:r>
              <a:rPr dirty="0" spc="160"/>
              <a:t>Theorem</a:t>
            </a:r>
            <a:r>
              <a:rPr dirty="0"/>
              <a:t>	</a:t>
            </a:r>
            <a:r>
              <a:rPr dirty="0" spc="75"/>
              <a:t>for</a:t>
            </a:r>
            <a:r>
              <a:rPr dirty="0"/>
              <a:t>	</a:t>
            </a:r>
            <a:r>
              <a:rPr dirty="0" spc="125"/>
              <a:t>Proportions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6628" y="1461008"/>
            <a:ext cx="8460740" cy="13792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65430" marR="30480" indent="-227329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266700" algn="l"/>
                <a:tab pos="588010" algn="l"/>
              </a:tabLst>
            </a:pPr>
            <a:r>
              <a:rPr dirty="0" sz="2400" spc="-25">
                <a:latin typeface="Trebuchet MS"/>
                <a:cs typeface="Trebuchet MS"/>
              </a:rPr>
              <a:t>If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60" i="1">
                <a:latin typeface="Trebuchet MS"/>
                <a:cs typeface="Trebuchet MS"/>
              </a:rPr>
              <a:t>X</a:t>
            </a:r>
            <a:r>
              <a:rPr dirty="0" baseline="-20833" sz="2400" spc="-89">
                <a:latin typeface="Trebuchet MS"/>
                <a:cs typeface="Trebuchet MS"/>
              </a:rPr>
              <a:t>1</a:t>
            </a:r>
            <a:r>
              <a:rPr dirty="0" sz="2400" spc="-60">
                <a:latin typeface="Trebuchet MS"/>
                <a:cs typeface="Trebuchet MS"/>
              </a:rPr>
              <a:t>,</a:t>
            </a:r>
            <a:r>
              <a:rPr dirty="0" sz="2400" spc="-305">
                <a:latin typeface="Trebuchet MS"/>
                <a:cs typeface="Trebuchet MS"/>
              </a:rPr>
              <a:t> </a:t>
            </a:r>
            <a:r>
              <a:rPr dirty="0" sz="2400" spc="-60" i="1">
                <a:latin typeface="Trebuchet MS"/>
                <a:cs typeface="Trebuchet MS"/>
              </a:rPr>
              <a:t>X</a:t>
            </a:r>
            <a:r>
              <a:rPr dirty="0" baseline="-20833" sz="2400" spc="-89">
                <a:latin typeface="Trebuchet MS"/>
                <a:cs typeface="Trebuchet MS"/>
              </a:rPr>
              <a:t>2</a:t>
            </a:r>
            <a:r>
              <a:rPr dirty="0" sz="2400" spc="-60">
                <a:latin typeface="Trebuchet MS"/>
                <a:cs typeface="Trebuchet MS"/>
              </a:rPr>
              <a:t>,</a:t>
            </a:r>
            <a:r>
              <a:rPr dirty="0" sz="2400" spc="-285">
                <a:latin typeface="Trebuchet MS"/>
                <a:cs typeface="Trebuchet MS"/>
              </a:rPr>
              <a:t> </a:t>
            </a:r>
            <a:r>
              <a:rPr dirty="0" sz="2400" spc="130">
                <a:latin typeface="Trebuchet MS"/>
                <a:cs typeface="Trebuchet MS"/>
              </a:rPr>
              <a:t>…,</a:t>
            </a:r>
            <a:r>
              <a:rPr dirty="0" sz="2400" spc="-295">
                <a:latin typeface="Trebuchet MS"/>
                <a:cs typeface="Trebuchet MS"/>
              </a:rPr>
              <a:t> </a:t>
            </a:r>
            <a:r>
              <a:rPr dirty="0" sz="2400" spc="55" i="1">
                <a:latin typeface="Trebuchet MS"/>
                <a:cs typeface="Trebuchet MS"/>
              </a:rPr>
              <a:t>X</a:t>
            </a:r>
            <a:r>
              <a:rPr dirty="0" baseline="-20833" sz="2400" spc="82" i="1">
                <a:latin typeface="Trebuchet MS"/>
                <a:cs typeface="Trebuchet MS"/>
              </a:rPr>
              <a:t>n</a:t>
            </a:r>
            <a:r>
              <a:rPr dirty="0" baseline="-20833" sz="2400" spc="300" i="1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are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counts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from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Bernoulli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trials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with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probability </a:t>
            </a:r>
            <a:r>
              <a:rPr dirty="0" sz="2400" spc="-55">
                <a:latin typeface="Trebuchet MS"/>
                <a:cs typeface="Trebuchet MS"/>
              </a:rPr>
              <a:t>	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success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275" i="1">
                <a:latin typeface="Trebuchet MS"/>
                <a:cs typeface="Trebuchet MS"/>
              </a:rPr>
              <a:t>p</a:t>
            </a:r>
            <a:r>
              <a:rPr dirty="0" sz="2400" spc="-275">
                <a:latin typeface="Trebuchet MS"/>
                <a:cs typeface="Trebuchet MS"/>
              </a:rPr>
              <a:t>,</a:t>
            </a:r>
            <a:r>
              <a:rPr dirty="0" sz="2400" spc="-305">
                <a:latin typeface="Trebuchet MS"/>
                <a:cs typeface="Trebuchet MS"/>
              </a:rPr>
              <a:t> </a:t>
            </a:r>
            <a:r>
              <a:rPr dirty="0" sz="2400" spc="-30" i="1">
                <a:latin typeface="Trebuchet MS"/>
                <a:cs typeface="Trebuchet MS"/>
              </a:rPr>
              <a:t>E</a:t>
            </a:r>
            <a:r>
              <a:rPr dirty="0" sz="2400" spc="-30">
                <a:latin typeface="Trebuchet MS"/>
                <a:cs typeface="Trebuchet MS"/>
              </a:rPr>
              <a:t>(</a:t>
            </a:r>
            <a:r>
              <a:rPr dirty="0" sz="2400" spc="-30" i="1">
                <a:latin typeface="Trebuchet MS"/>
                <a:cs typeface="Trebuchet MS"/>
              </a:rPr>
              <a:t>X</a:t>
            </a:r>
            <a:r>
              <a:rPr dirty="0" baseline="-20833" sz="2400" spc="-44" i="1">
                <a:latin typeface="Trebuchet MS"/>
                <a:cs typeface="Trebuchet MS"/>
              </a:rPr>
              <a:t>i</a:t>
            </a:r>
            <a:r>
              <a:rPr dirty="0" sz="2400" spc="-30">
                <a:latin typeface="Trebuchet MS"/>
                <a:cs typeface="Trebuchet MS"/>
              </a:rPr>
              <a:t>)</a:t>
            </a:r>
            <a:r>
              <a:rPr dirty="0" sz="2400" spc="-150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80" i="1">
                <a:latin typeface="Trebuchet MS"/>
                <a:cs typeface="Trebuchet MS"/>
              </a:rPr>
              <a:t>p</a:t>
            </a:r>
            <a:r>
              <a:rPr dirty="0" sz="2400" spc="-50" i="1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43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Var(</a:t>
            </a:r>
            <a:r>
              <a:rPr dirty="0" sz="2400" spc="-75" i="1">
                <a:latin typeface="Trebuchet MS"/>
                <a:cs typeface="Trebuchet MS"/>
              </a:rPr>
              <a:t>X</a:t>
            </a:r>
            <a:r>
              <a:rPr dirty="0" baseline="-20833" sz="2400" spc="-112" i="1">
                <a:latin typeface="Trebuchet MS"/>
                <a:cs typeface="Trebuchet MS"/>
              </a:rPr>
              <a:t>i</a:t>
            </a:r>
            <a:r>
              <a:rPr dirty="0" sz="2400" spc="-75">
                <a:latin typeface="Trebuchet MS"/>
                <a:cs typeface="Trebuchet MS"/>
              </a:rPr>
              <a:t>)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 spc="-175" i="1">
                <a:latin typeface="Trebuchet MS"/>
                <a:cs typeface="Trebuchet MS"/>
              </a:rPr>
              <a:t>p</a:t>
            </a:r>
            <a:r>
              <a:rPr dirty="0" sz="2400" spc="-65" i="1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×</a:t>
            </a:r>
            <a:r>
              <a:rPr dirty="0" sz="2400" spc="-80">
                <a:latin typeface="Trebuchet MS"/>
                <a:cs typeface="Trebuchet MS"/>
              </a:rPr>
              <a:t> (1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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5" i="1">
                <a:latin typeface="Trebuchet MS"/>
                <a:cs typeface="Trebuchet MS"/>
              </a:rPr>
              <a:t>p</a:t>
            </a:r>
            <a:r>
              <a:rPr dirty="0" sz="2400" spc="-105">
                <a:latin typeface="Trebuchet MS"/>
                <a:cs typeface="Trebuchet MS"/>
              </a:rPr>
              <a:t>),</a:t>
            </a:r>
            <a:r>
              <a:rPr dirty="0" sz="2400" spc="31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then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sampling </a:t>
            </a:r>
            <a:r>
              <a:rPr dirty="0" sz="2400" spc="-130">
                <a:latin typeface="Trebuchet MS"/>
                <a:cs typeface="Trebuchet MS"/>
              </a:rPr>
              <a:t>	</a:t>
            </a:r>
            <a:r>
              <a:rPr dirty="0" baseline="1157" sz="3600" spc="-179">
                <a:latin typeface="Trebuchet MS"/>
                <a:cs typeface="Trebuchet MS"/>
              </a:rPr>
              <a:t>distribution</a:t>
            </a:r>
            <a:r>
              <a:rPr dirty="0" baseline="1157" sz="3600" spc="-75">
                <a:latin typeface="Trebuchet MS"/>
                <a:cs typeface="Trebuchet MS"/>
              </a:rPr>
              <a:t> </a:t>
            </a:r>
            <a:r>
              <a:rPr dirty="0" baseline="1157" sz="3600" spc="-202">
                <a:latin typeface="Trebuchet MS"/>
                <a:cs typeface="Trebuchet MS"/>
              </a:rPr>
              <a:t>of</a:t>
            </a:r>
            <a:r>
              <a:rPr dirty="0" baseline="1157" sz="3600" spc="-75">
                <a:latin typeface="Trebuchet MS"/>
                <a:cs typeface="Trebuchet MS"/>
              </a:rPr>
              <a:t> </a:t>
            </a:r>
            <a:r>
              <a:rPr dirty="0" baseline="1157" sz="3600" spc="-225">
                <a:latin typeface="Trebuchet MS"/>
                <a:cs typeface="Trebuchet MS"/>
              </a:rPr>
              <a:t>probability</a:t>
            </a:r>
            <a:r>
              <a:rPr dirty="0" baseline="1157" sz="3600" spc="-67">
                <a:latin typeface="Trebuchet MS"/>
                <a:cs typeface="Trebuchet MS"/>
              </a:rPr>
              <a:t> </a:t>
            </a:r>
            <a:r>
              <a:rPr dirty="0" baseline="1157" sz="3600" spc="-217">
                <a:latin typeface="Trebuchet MS"/>
                <a:cs typeface="Trebuchet MS"/>
              </a:rPr>
              <a:t>of</a:t>
            </a:r>
            <a:r>
              <a:rPr dirty="0" baseline="1157" sz="3600" spc="-67">
                <a:latin typeface="Trebuchet MS"/>
                <a:cs typeface="Trebuchet MS"/>
              </a:rPr>
              <a:t> </a:t>
            </a:r>
            <a:r>
              <a:rPr dirty="0" baseline="1157" sz="3600" spc="-157">
                <a:latin typeface="Trebuchet MS"/>
                <a:cs typeface="Trebuchet MS"/>
              </a:rPr>
              <a:t>success</a:t>
            </a:r>
            <a:r>
              <a:rPr dirty="0" baseline="1157" sz="3600" spc="-52">
                <a:latin typeface="Trebuchet MS"/>
                <a:cs typeface="Trebuchet MS"/>
              </a:rPr>
              <a:t> </a:t>
            </a:r>
            <a:r>
              <a:rPr dirty="0" baseline="1157" sz="3600" spc="-254">
                <a:latin typeface="Trebuchet MS"/>
                <a:cs typeface="Trebuchet MS"/>
              </a:rPr>
              <a:t>(say</a:t>
            </a:r>
            <a:r>
              <a:rPr dirty="0" baseline="1157" sz="3600" spc="-7">
                <a:latin typeface="Trebuchet MS"/>
                <a:cs typeface="Trebuchet MS"/>
              </a:rPr>
              <a:t> </a:t>
            </a:r>
            <a:r>
              <a:rPr dirty="0" sz="1950" spc="-475" i="1">
                <a:latin typeface="Times New Roman"/>
                <a:cs typeface="Times New Roman"/>
              </a:rPr>
              <a:t>p</a:t>
            </a:r>
            <a:r>
              <a:rPr dirty="0" baseline="2849" sz="2925" spc="525">
                <a:latin typeface="Times New Roman"/>
                <a:cs typeface="Times New Roman"/>
              </a:rPr>
              <a:t>ˆ</a:t>
            </a:r>
            <a:r>
              <a:rPr dirty="0" baseline="2849" sz="2925" spc="97">
                <a:latin typeface="Times New Roman"/>
                <a:cs typeface="Times New Roman"/>
              </a:rPr>
              <a:t> </a:t>
            </a:r>
            <a:r>
              <a:rPr dirty="0" baseline="1157" sz="3600" spc="-179">
                <a:latin typeface="Trebuchet MS"/>
                <a:cs typeface="Trebuchet MS"/>
              </a:rPr>
              <a:t>)</a:t>
            </a:r>
            <a:r>
              <a:rPr dirty="0" baseline="1157" sz="3600" spc="-82">
                <a:latin typeface="Trebuchet MS"/>
                <a:cs typeface="Trebuchet MS"/>
              </a:rPr>
              <a:t> </a:t>
            </a:r>
            <a:r>
              <a:rPr dirty="0" baseline="1157" sz="3600" spc="-172">
                <a:latin typeface="Trebuchet MS"/>
                <a:cs typeface="Trebuchet MS"/>
              </a:rPr>
              <a:t>follows</a:t>
            </a:r>
            <a:r>
              <a:rPr dirty="0" baseline="1157" sz="3600" spc="-67">
                <a:latin typeface="Trebuchet MS"/>
                <a:cs typeface="Trebuchet MS"/>
              </a:rPr>
              <a:t> </a:t>
            </a:r>
            <a:r>
              <a:rPr dirty="0" baseline="1157" sz="3600" spc="-37">
                <a:latin typeface="Trebuchet MS"/>
                <a:cs typeface="Trebuchet MS"/>
              </a:rPr>
              <a:t>an </a:t>
            </a:r>
            <a:r>
              <a:rPr dirty="0" baseline="1157" sz="3600" spc="-37">
                <a:latin typeface="Trebuchet MS"/>
                <a:cs typeface="Trebuchet MS"/>
              </a:rPr>
              <a:t>	</a:t>
            </a:r>
            <a:r>
              <a:rPr dirty="0" sz="2400" spc="-145">
                <a:latin typeface="Trebuchet MS"/>
                <a:cs typeface="Trebuchet MS"/>
              </a:rPr>
              <a:t>approximate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distribution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with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mean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175" i="1">
                <a:latin typeface="Trebuchet MS"/>
                <a:cs typeface="Trebuchet MS"/>
              </a:rPr>
              <a:t>p</a:t>
            </a:r>
            <a:r>
              <a:rPr dirty="0" sz="2400" spc="-25" i="1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standard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error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2028" y="3817746"/>
            <a:ext cx="181292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  <a:tab pos="286385" algn="l"/>
              </a:tabLst>
            </a:pP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variable </a:t>
            </a:r>
            <a:r>
              <a:rPr dirty="0" sz="2400" spc="-95">
                <a:latin typeface="Trebuchet MS"/>
                <a:cs typeface="Trebuchet MS"/>
              </a:rPr>
              <a:t>distribution.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23946" y="2963008"/>
            <a:ext cx="1261110" cy="297815"/>
            <a:chOff x="523946" y="2963008"/>
            <a:chExt cx="1261110" cy="297815"/>
          </a:xfrm>
        </p:grpSpPr>
        <p:sp>
          <p:nvSpPr>
            <p:cNvPr id="6" name="object 6" descr=""/>
            <p:cNvSpPr/>
            <p:nvPr/>
          </p:nvSpPr>
          <p:spPr>
            <a:xfrm>
              <a:off x="528852" y="3147549"/>
              <a:ext cx="32384" cy="17780"/>
            </a:xfrm>
            <a:custGeom>
              <a:avLst/>
              <a:gdLst/>
              <a:ahLst/>
              <a:cxnLst/>
              <a:rect l="l" t="t" r="r" b="b"/>
              <a:pathLst>
                <a:path w="32384" h="17780">
                  <a:moveTo>
                    <a:pt x="0" y="17203"/>
                  </a:moveTo>
                  <a:lnTo>
                    <a:pt x="32183" y="0"/>
                  </a:lnTo>
                </a:path>
              </a:pathLst>
            </a:custGeom>
            <a:ln w="97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61035" y="3152530"/>
              <a:ext cx="46990" cy="97790"/>
            </a:xfrm>
            <a:custGeom>
              <a:avLst/>
              <a:gdLst/>
              <a:ahLst/>
              <a:cxnLst/>
              <a:rect l="l" t="t" r="r" b="b"/>
              <a:pathLst>
                <a:path w="46990" h="97789">
                  <a:moveTo>
                    <a:pt x="0" y="0"/>
                  </a:moveTo>
                  <a:lnTo>
                    <a:pt x="46766" y="97338"/>
                  </a:lnTo>
                </a:path>
              </a:pathLst>
            </a:custGeom>
            <a:ln w="207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2830" y="2968269"/>
              <a:ext cx="1172210" cy="281940"/>
            </a:xfrm>
            <a:custGeom>
              <a:avLst/>
              <a:gdLst/>
              <a:ahLst/>
              <a:cxnLst/>
              <a:rect l="l" t="t" r="r" b="b"/>
              <a:pathLst>
                <a:path w="1172210" h="281939">
                  <a:moveTo>
                    <a:pt x="0" y="281599"/>
                  </a:moveTo>
                  <a:lnTo>
                    <a:pt x="61851" y="0"/>
                  </a:lnTo>
                </a:path>
                <a:path w="1172210" h="281939">
                  <a:moveTo>
                    <a:pt x="61851" y="0"/>
                  </a:moveTo>
                  <a:lnTo>
                    <a:pt x="1171646" y="0"/>
                  </a:lnTo>
                </a:path>
              </a:pathLst>
            </a:custGeom>
            <a:ln w="100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09248" y="2943162"/>
            <a:ext cx="1078230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100" i="1">
                <a:latin typeface="Times New Roman"/>
                <a:cs typeface="Times New Roman"/>
              </a:rPr>
              <a:t>p</a:t>
            </a:r>
            <a:r>
              <a:rPr dirty="0" sz="1800" spc="100">
                <a:latin typeface="Times New Roman"/>
                <a:cs typeface="Times New Roman"/>
              </a:rPr>
              <a:t>(1</a:t>
            </a:r>
            <a:r>
              <a:rPr dirty="0" sz="1800" spc="100">
                <a:latin typeface="Symbol"/>
                <a:cs typeface="Symbol"/>
              </a:rPr>
              <a:t>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105" i="1">
                <a:latin typeface="Times New Roman"/>
                <a:cs typeface="Times New Roman"/>
              </a:rPr>
              <a:t>p</a:t>
            </a:r>
            <a:r>
              <a:rPr dirty="0" sz="1800" spc="105">
                <a:latin typeface="Times New Roman"/>
                <a:cs typeface="Times New Roman"/>
              </a:rPr>
              <a:t>)</a:t>
            </a:r>
            <a:r>
              <a:rPr dirty="0" sz="1800" spc="-195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/</a:t>
            </a:r>
            <a:r>
              <a:rPr dirty="0" sz="1800" spc="-140">
                <a:latin typeface="Times New Roman"/>
                <a:cs typeface="Times New Roman"/>
              </a:rPr>
              <a:t> </a:t>
            </a:r>
            <a:r>
              <a:rPr dirty="0" sz="1800" spc="55" i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242970" y="3982347"/>
            <a:ext cx="1457325" cy="344805"/>
            <a:chOff x="2242970" y="3982347"/>
            <a:chExt cx="1457325" cy="344805"/>
          </a:xfrm>
        </p:grpSpPr>
        <p:sp>
          <p:nvSpPr>
            <p:cNvPr id="11" name="object 11" descr=""/>
            <p:cNvSpPr/>
            <p:nvPr/>
          </p:nvSpPr>
          <p:spPr>
            <a:xfrm>
              <a:off x="2272552" y="4208322"/>
              <a:ext cx="36195" cy="18415"/>
            </a:xfrm>
            <a:custGeom>
              <a:avLst/>
              <a:gdLst/>
              <a:ahLst/>
              <a:cxnLst/>
              <a:rect l="l" t="t" r="r" b="b"/>
              <a:pathLst>
                <a:path w="36194" h="18414">
                  <a:moveTo>
                    <a:pt x="0" y="17806"/>
                  </a:moveTo>
                  <a:lnTo>
                    <a:pt x="35723" y="0"/>
                  </a:lnTo>
                </a:path>
              </a:pathLst>
            </a:custGeom>
            <a:ln w="104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308275" y="4213135"/>
              <a:ext cx="52705" cy="102870"/>
            </a:xfrm>
            <a:custGeom>
              <a:avLst/>
              <a:gdLst/>
              <a:ahLst/>
              <a:cxnLst/>
              <a:rect l="l" t="t" r="r" b="b"/>
              <a:pathLst>
                <a:path w="52705" h="102870">
                  <a:moveTo>
                    <a:pt x="0" y="0"/>
                  </a:moveTo>
                  <a:lnTo>
                    <a:pt x="52468" y="102510"/>
                  </a:lnTo>
                </a:path>
              </a:pathLst>
            </a:custGeom>
            <a:ln w="22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242970" y="3987424"/>
              <a:ext cx="1457325" cy="328295"/>
            </a:xfrm>
            <a:custGeom>
              <a:avLst/>
              <a:gdLst/>
              <a:ahLst/>
              <a:cxnLst/>
              <a:rect l="l" t="t" r="r" b="b"/>
              <a:pathLst>
                <a:path w="1457325" h="328295">
                  <a:moveTo>
                    <a:pt x="123354" y="328221"/>
                  </a:moveTo>
                  <a:lnTo>
                    <a:pt x="192578" y="32241"/>
                  </a:lnTo>
                </a:path>
                <a:path w="1457325" h="328295">
                  <a:moveTo>
                    <a:pt x="192578" y="32241"/>
                  </a:moveTo>
                  <a:lnTo>
                    <a:pt x="1433377" y="32241"/>
                  </a:lnTo>
                </a:path>
                <a:path w="1457325" h="328295">
                  <a:moveTo>
                    <a:pt x="0" y="0"/>
                  </a:moveTo>
                  <a:lnTo>
                    <a:pt x="1456809" y="0"/>
                  </a:lnTo>
                </a:path>
              </a:pathLst>
            </a:custGeom>
            <a:ln w="109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450475" y="3817746"/>
            <a:ext cx="53073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65885" algn="l"/>
              </a:tabLst>
            </a:pPr>
            <a:r>
              <a:rPr dirty="0" baseline="-26315" sz="2850" spc="247" i="1">
                <a:latin typeface="Times New Roman"/>
                <a:cs typeface="Times New Roman"/>
              </a:rPr>
              <a:t>p</a:t>
            </a:r>
            <a:r>
              <a:rPr dirty="0" baseline="-26315" sz="2850" spc="247">
                <a:latin typeface="Times New Roman"/>
                <a:cs typeface="Times New Roman"/>
              </a:rPr>
              <a:t>(1</a:t>
            </a:r>
            <a:r>
              <a:rPr dirty="0" baseline="-26315" sz="2850" spc="247">
                <a:latin typeface="Symbol"/>
                <a:cs typeface="Symbol"/>
              </a:rPr>
              <a:t></a:t>
            </a:r>
            <a:r>
              <a:rPr dirty="0" baseline="-26315" sz="2850" spc="284">
                <a:latin typeface="Times New Roman"/>
                <a:cs typeface="Times New Roman"/>
              </a:rPr>
              <a:t> </a:t>
            </a:r>
            <a:r>
              <a:rPr dirty="0" baseline="-26315" sz="2850" spc="240" i="1">
                <a:latin typeface="Times New Roman"/>
                <a:cs typeface="Times New Roman"/>
              </a:rPr>
              <a:t>p</a:t>
            </a:r>
            <a:r>
              <a:rPr dirty="0" baseline="-26315" sz="2850" spc="240">
                <a:latin typeface="Times New Roman"/>
                <a:cs typeface="Times New Roman"/>
              </a:rPr>
              <a:t>)</a:t>
            </a:r>
            <a:r>
              <a:rPr dirty="0" baseline="-26315" sz="2850" spc="-240">
                <a:latin typeface="Times New Roman"/>
                <a:cs typeface="Times New Roman"/>
              </a:rPr>
              <a:t> </a:t>
            </a:r>
            <a:r>
              <a:rPr dirty="0" baseline="-26315" sz="2850" spc="127">
                <a:latin typeface="Times New Roman"/>
                <a:cs typeface="Times New Roman"/>
              </a:rPr>
              <a:t>/</a:t>
            </a:r>
            <a:r>
              <a:rPr dirty="0" baseline="-26315" sz="2850" spc="-165">
                <a:latin typeface="Times New Roman"/>
                <a:cs typeface="Times New Roman"/>
              </a:rPr>
              <a:t> </a:t>
            </a:r>
            <a:r>
              <a:rPr dirty="0" baseline="-26315" sz="2850" spc="165" i="1">
                <a:latin typeface="Times New Roman"/>
                <a:cs typeface="Times New Roman"/>
              </a:rPr>
              <a:t>n</a:t>
            </a:r>
            <a:r>
              <a:rPr dirty="0" baseline="-26315" sz="2850" i="1">
                <a:latin typeface="Times New Roman"/>
                <a:cs typeface="Times New Roman"/>
              </a:rPr>
              <a:t>	</a:t>
            </a:r>
            <a:r>
              <a:rPr dirty="0" sz="2400" spc="-120">
                <a:latin typeface="Trebuchet MS"/>
                <a:cs typeface="Trebuchet MS"/>
              </a:rPr>
              <a:t>converges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to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standard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normal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2709738" y="3640064"/>
            <a:ext cx="560070" cy="3194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00" spc="215" i="1">
                <a:latin typeface="Times New Roman"/>
                <a:cs typeface="Times New Roman"/>
              </a:rPr>
              <a:t>p</a:t>
            </a:r>
            <a:r>
              <a:rPr dirty="0" sz="1900" spc="215">
                <a:latin typeface="Symbol"/>
                <a:cs typeface="Symbol"/>
              </a:rPr>
              <a:t></a:t>
            </a:r>
            <a:r>
              <a:rPr dirty="0" sz="1900" spc="190">
                <a:latin typeface="Times New Roman"/>
                <a:cs typeface="Times New Roman"/>
              </a:rPr>
              <a:t> </a:t>
            </a:r>
            <a:r>
              <a:rPr dirty="0" sz="1900" spc="110" i="1">
                <a:latin typeface="Times New Roman"/>
                <a:cs typeface="Times New Roman"/>
              </a:rPr>
              <a:t>p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931035" y="2906014"/>
            <a:ext cx="3328670" cy="807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0">
                <a:latin typeface="Trebuchet MS"/>
                <a:cs typeface="Trebuchet MS"/>
              </a:rPr>
              <a:t>where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04" i="1">
                <a:latin typeface="Trebuchet MS"/>
                <a:cs typeface="Trebuchet MS"/>
              </a:rPr>
              <a:t>n</a:t>
            </a:r>
            <a:r>
              <a:rPr dirty="0" sz="2400" spc="-55" i="1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sample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size.</a:t>
            </a:r>
            <a:endParaRPr sz="2400">
              <a:latin typeface="Trebuchet MS"/>
              <a:cs typeface="Trebuchet MS"/>
            </a:endParaRPr>
          </a:p>
          <a:p>
            <a:pPr marL="774700">
              <a:lnSpc>
                <a:spcPct val="100000"/>
              </a:lnSpc>
              <a:spcBef>
                <a:spcPts val="1355"/>
              </a:spcBef>
            </a:pPr>
            <a:r>
              <a:rPr dirty="0" sz="1600" spc="100">
                <a:latin typeface="Symbol"/>
                <a:cs typeface="Symbol"/>
              </a:rPr>
              <a:t></a:t>
            </a:r>
            <a:endParaRPr sz="1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780" y="212216"/>
            <a:ext cx="26543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5325" algn="l"/>
              </a:tabLst>
            </a:pPr>
            <a:r>
              <a:rPr dirty="0" spc="200"/>
              <a:t>Example</a:t>
            </a:r>
            <a:r>
              <a:rPr dirty="0"/>
              <a:t>	</a:t>
            </a:r>
            <a:r>
              <a:rPr dirty="0" spc="225"/>
              <a:t>4.1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75640" y="4560823"/>
            <a:ext cx="49745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45">
                <a:latin typeface="Trebuchet MS"/>
                <a:cs typeface="Trebuchet MS"/>
              </a:rPr>
              <a:t>and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corresponding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standard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deviation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is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5640" y="615701"/>
            <a:ext cx="8592820" cy="3970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95"/>
              </a:spcBef>
            </a:pPr>
            <a:r>
              <a:rPr dirty="0" sz="2200" spc="-105">
                <a:latin typeface="Trebuchet MS"/>
                <a:cs typeface="Trebuchet MS"/>
              </a:rPr>
              <a:t>It</a:t>
            </a:r>
            <a:r>
              <a:rPr dirty="0" sz="2200" spc="570">
                <a:latin typeface="Trebuchet MS"/>
                <a:cs typeface="Trebuchet MS"/>
              </a:rPr>
              <a:t> </a:t>
            </a:r>
            <a:r>
              <a:rPr dirty="0" sz="2200" spc="-95">
                <a:latin typeface="Trebuchet MS"/>
                <a:cs typeface="Trebuchet MS"/>
              </a:rPr>
              <a:t>is</a:t>
            </a:r>
            <a:r>
              <a:rPr dirty="0" sz="2200" spc="575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believed</a:t>
            </a:r>
            <a:r>
              <a:rPr dirty="0" sz="2200" spc="580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that</a:t>
            </a:r>
            <a:r>
              <a:rPr dirty="0" sz="2200" spc="58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college</a:t>
            </a:r>
            <a:r>
              <a:rPr dirty="0" sz="2200" spc="580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students</a:t>
            </a:r>
            <a:r>
              <a:rPr dirty="0" sz="2200" spc="58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in</a:t>
            </a:r>
            <a:r>
              <a:rPr dirty="0" sz="2200" spc="575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Bangalore</a:t>
            </a:r>
            <a:r>
              <a:rPr dirty="0" sz="2200" spc="585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spend</a:t>
            </a:r>
            <a:r>
              <a:rPr dirty="0" sz="2200" spc="570">
                <a:latin typeface="Trebuchet MS"/>
                <a:cs typeface="Trebuchet MS"/>
              </a:rPr>
              <a:t> </a:t>
            </a:r>
            <a:r>
              <a:rPr dirty="0" sz="2200" spc="-40">
                <a:latin typeface="Trebuchet MS"/>
                <a:cs typeface="Trebuchet MS"/>
              </a:rPr>
              <a:t>on</a:t>
            </a:r>
            <a:r>
              <a:rPr dirty="0" sz="2200" spc="575">
                <a:latin typeface="Trebuchet MS"/>
                <a:cs typeface="Trebuchet MS"/>
              </a:rPr>
              <a:t> </a:t>
            </a:r>
            <a:r>
              <a:rPr dirty="0" sz="2200" spc="-160">
                <a:latin typeface="Trebuchet MS"/>
                <a:cs typeface="Trebuchet MS"/>
              </a:rPr>
              <a:t>average</a:t>
            </a:r>
            <a:r>
              <a:rPr dirty="0" sz="2200" spc="570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80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minutes</a:t>
            </a:r>
            <a:r>
              <a:rPr dirty="0" sz="2200" spc="140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daily</a:t>
            </a:r>
            <a:r>
              <a:rPr dirty="0" sz="2200" spc="140">
                <a:latin typeface="Trebuchet MS"/>
                <a:cs typeface="Trebuchet MS"/>
              </a:rPr>
              <a:t> </a:t>
            </a:r>
            <a:r>
              <a:rPr dirty="0" sz="2200" spc="-40">
                <a:latin typeface="Trebuchet MS"/>
                <a:cs typeface="Trebuchet MS"/>
              </a:rPr>
              <a:t>on</a:t>
            </a:r>
            <a:r>
              <a:rPr dirty="0" sz="2200" spc="13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texting</a:t>
            </a:r>
            <a:r>
              <a:rPr dirty="0" sz="2200" spc="13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using</a:t>
            </a:r>
            <a:r>
              <a:rPr dirty="0" sz="2200" spc="145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their</a:t>
            </a:r>
            <a:r>
              <a:rPr dirty="0" sz="2200" spc="13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mobile</a:t>
            </a:r>
            <a:r>
              <a:rPr dirty="0" sz="2200" spc="125">
                <a:latin typeface="Trebuchet MS"/>
                <a:cs typeface="Trebuchet MS"/>
              </a:rPr>
              <a:t> </a:t>
            </a:r>
            <a:r>
              <a:rPr dirty="0" sz="2200" spc="-85">
                <a:latin typeface="Trebuchet MS"/>
                <a:cs typeface="Trebuchet MS"/>
              </a:rPr>
              <a:t>phones</a:t>
            </a:r>
            <a:r>
              <a:rPr dirty="0" sz="2200" spc="13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and</a:t>
            </a:r>
            <a:r>
              <a:rPr dirty="0" sz="2200" spc="13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135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corresponding</a:t>
            </a:r>
            <a:r>
              <a:rPr dirty="0" sz="2200" spc="-9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standard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deviation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95">
                <a:latin typeface="Trebuchet MS"/>
                <a:cs typeface="Trebuchet MS"/>
              </a:rPr>
              <a:t>is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25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minutes.</a:t>
            </a:r>
            <a:r>
              <a:rPr dirty="0" sz="2200" spc="385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Data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from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220">
                <a:latin typeface="Trebuchet MS"/>
                <a:cs typeface="Trebuchet MS"/>
              </a:rPr>
              <a:t>a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sample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of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60">
                <a:latin typeface="Trebuchet MS"/>
                <a:cs typeface="Trebuchet MS"/>
              </a:rPr>
              <a:t>100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students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were</a:t>
            </a:r>
            <a:r>
              <a:rPr dirty="0" sz="2200" spc="-9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collected</a:t>
            </a:r>
            <a:r>
              <a:rPr dirty="0" sz="2200" spc="25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for</a:t>
            </a:r>
            <a:r>
              <a:rPr dirty="0" sz="2200" spc="30">
                <a:latin typeface="Trebuchet MS"/>
                <a:cs typeface="Trebuchet MS"/>
              </a:rPr>
              <a:t> </a:t>
            </a:r>
            <a:r>
              <a:rPr dirty="0" sz="2200" spc="-160">
                <a:latin typeface="Trebuchet MS"/>
                <a:cs typeface="Trebuchet MS"/>
              </a:rPr>
              <a:t>calculating</a:t>
            </a:r>
            <a:r>
              <a:rPr dirty="0" sz="2200" spc="3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the</a:t>
            </a:r>
            <a:r>
              <a:rPr dirty="0" sz="2200" spc="25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amount</a:t>
            </a:r>
            <a:r>
              <a:rPr dirty="0" sz="2200" spc="2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of</a:t>
            </a:r>
            <a:r>
              <a:rPr dirty="0" sz="2200" spc="25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time</a:t>
            </a:r>
            <a:r>
              <a:rPr dirty="0" sz="2200" spc="2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spent</a:t>
            </a:r>
            <a:r>
              <a:rPr dirty="0" sz="2200" spc="2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in</a:t>
            </a:r>
            <a:r>
              <a:rPr dirty="0" sz="2200" spc="35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texting.</a:t>
            </a:r>
            <a:r>
              <a:rPr dirty="0" sz="2200" spc="484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Calculate</a:t>
            </a:r>
            <a:r>
              <a:rPr dirty="0" sz="2200" spc="3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9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probability</a:t>
            </a:r>
            <a:r>
              <a:rPr dirty="0" sz="2200" spc="480">
                <a:latin typeface="Trebuchet MS"/>
                <a:cs typeface="Trebuchet MS"/>
              </a:rPr>
              <a:t> </a:t>
            </a:r>
            <a:r>
              <a:rPr dirty="0" sz="2200" spc="-160">
                <a:latin typeface="Trebuchet MS"/>
                <a:cs typeface="Trebuchet MS"/>
              </a:rPr>
              <a:t>that</a:t>
            </a:r>
            <a:r>
              <a:rPr dirty="0" sz="2200" spc="46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470">
                <a:latin typeface="Trebuchet MS"/>
                <a:cs typeface="Trebuchet MS"/>
              </a:rPr>
              <a:t> </a:t>
            </a:r>
            <a:r>
              <a:rPr dirty="0" sz="2200" spc="-170">
                <a:latin typeface="Trebuchet MS"/>
                <a:cs typeface="Trebuchet MS"/>
              </a:rPr>
              <a:t>average</a:t>
            </a:r>
            <a:r>
              <a:rPr dirty="0" sz="2200" spc="465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time</a:t>
            </a:r>
            <a:r>
              <a:rPr dirty="0" sz="2200" spc="48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spent</a:t>
            </a:r>
            <a:r>
              <a:rPr dirty="0" sz="2200" spc="465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by</a:t>
            </a:r>
            <a:r>
              <a:rPr dirty="0" sz="2200" spc="470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this</a:t>
            </a:r>
            <a:r>
              <a:rPr dirty="0" sz="2200" spc="470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sample</a:t>
            </a:r>
            <a:r>
              <a:rPr dirty="0" sz="2200" spc="47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475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students</a:t>
            </a:r>
            <a:r>
              <a:rPr dirty="0" sz="2200" spc="46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will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exceed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84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minutes.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dirty="0" sz="2400" spc="145" b="1">
                <a:solidFill>
                  <a:srgbClr val="C00000"/>
                </a:solidFill>
                <a:latin typeface="Cambria"/>
                <a:cs typeface="Cambria"/>
              </a:rPr>
              <a:t>Solution</a:t>
            </a:r>
            <a:endParaRPr sz="2400">
              <a:latin typeface="Cambria"/>
              <a:cs typeface="Cambria"/>
            </a:endParaRPr>
          </a:p>
          <a:p>
            <a:pPr algn="just" marL="12700">
              <a:lnSpc>
                <a:spcPct val="100000"/>
              </a:lnSpc>
              <a:spcBef>
                <a:spcPts val="819"/>
              </a:spcBef>
            </a:pPr>
            <a:r>
              <a:rPr dirty="0" sz="2200" spc="-65">
                <a:latin typeface="Trebuchet MS"/>
                <a:cs typeface="Trebuchet MS"/>
              </a:rPr>
              <a:t>Using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central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limit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theorem,</a:t>
            </a:r>
            <a:r>
              <a:rPr dirty="0" sz="2200" spc="-254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mean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sampling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95">
                <a:latin typeface="Trebuchet MS"/>
                <a:cs typeface="Trebuchet MS"/>
              </a:rPr>
              <a:t>distribution</a:t>
            </a:r>
            <a:r>
              <a:rPr dirty="0" sz="2200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is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80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75640" y="5231383"/>
            <a:ext cx="854392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65">
                <a:latin typeface="Trebuchet MS"/>
                <a:cs typeface="Trebuchet MS"/>
              </a:rPr>
              <a:t>The</a:t>
            </a:r>
            <a:r>
              <a:rPr dirty="0" sz="2200" spc="-9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probability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60">
                <a:latin typeface="Trebuchet MS"/>
                <a:cs typeface="Trebuchet MS"/>
              </a:rPr>
              <a:t>that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sample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70">
                <a:latin typeface="Trebuchet MS"/>
                <a:cs typeface="Trebuchet MS"/>
              </a:rPr>
              <a:t>average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is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60">
                <a:latin typeface="Trebuchet MS"/>
                <a:cs typeface="Trebuchet MS"/>
              </a:rPr>
              <a:t>more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than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84</a:t>
            </a:r>
            <a:r>
              <a:rPr dirty="0" sz="2200" spc="-6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minutes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is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given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by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681510" y="4639251"/>
            <a:ext cx="405130" cy="261620"/>
            <a:chOff x="5681510" y="4639251"/>
            <a:chExt cx="405130" cy="261620"/>
          </a:xfrm>
        </p:grpSpPr>
        <p:sp>
          <p:nvSpPr>
            <p:cNvPr id="7" name="object 7" descr=""/>
            <p:cNvSpPr/>
            <p:nvPr/>
          </p:nvSpPr>
          <p:spPr>
            <a:xfrm>
              <a:off x="5686217" y="4804087"/>
              <a:ext cx="24765" cy="17780"/>
            </a:xfrm>
            <a:custGeom>
              <a:avLst/>
              <a:gdLst/>
              <a:ahLst/>
              <a:cxnLst/>
              <a:rect l="l" t="t" r="r" b="b"/>
              <a:pathLst>
                <a:path w="24764" h="17779">
                  <a:moveTo>
                    <a:pt x="0" y="17768"/>
                  </a:moveTo>
                  <a:lnTo>
                    <a:pt x="24739" y="0"/>
                  </a:lnTo>
                </a:path>
              </a:pathLst>
            </a:custGeom>
            <a:ln w="92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710956" y="4809231"/>
              <a:ext cx="36195" cy="83185"/>
            </a:xfrm>
            <a:custGeom>
              <a:avLst/>
              <a:gdLst/>
              <a:ahLst/>
              <a:cxnLst/>
              <a:rect l="l" t="t" r="r" b="b"/>
              <a:pathLst>
                <a:path w="36195" h="83185">
                  <a:moveTo>
                    <a:pt x="0" y="0"/>
                  </a:moveTo>
                  <a:lnTo>
                    <a:pt x="35942" y="82759"/>
                  </a:lnTo>
                </a:path>
              </a:pathLst>
            </a:custGeom>
            <a:ln w="167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750761" y="4644183"/>
              <a:ext cx="335915" cy="248285"/>
            </a:xfrm>
            <a:custGeom>
              <a:avLst/>
              <a:gdLst/>
              <a:ahLst/>
              <a:cxnLst/>
              <a:rect l="l" t="t" r="r" b="b"/>
              <a:pathLst>
                <a:path w="335914" h="248285">
                  <a:moveTo>
                    <a:pt x="0" y="247806"/>
                  </a:moveTo>
                  <a:lnTo>
                    <a:pt x="47530" y="0"/>
                  </a:lnTo>
                </a:path>
                <a:path w="335914" h="248285">
                  <a:moveTo>
                    <a:pt x="47530" y="0"/>
                  </a:moveTo>
                  <a:lnTo>
                    <a:pt x="335839" y="0"/>
                  </a:lnTo>
                </a:path>
              </a:pathLst>
            </a:custGeom>
            <a:ln w="89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346191" y="4587240"/>
            <a:ext cx="1221105" cy="373380"/>
          </a:xfrm>
          <a:prstGeom prst="rect">
            <a:avLst/>
          </a:prstGeom>
          <a:ln w="9144">
            <a:solidFill>
              <a:srgbClr val="00AF5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340"/>
              </a:spcBef>
              <a:tabLst>
                <a:tab pos="442595" algn="l"/>
              </a:tabLst>
            </a:pPr>
            <a:r>
              <a:rPr dirty="0" sz="1950" spc="-25">
                <a:latin typeface="Times New Roman"/>
                <a:cs typeface="Times New Roman"/>
              </a:rPr>
              <a:t>25/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-185">
                <a:latin typeface="Times New Roman"/>
                <a:cs typeface="Times New Roman"/>
              </a:rPr>
              <a:t>100</a:t>
            </a:r>
            <a:r>
              <a:rPr dirty="0" sz="1950" spc="-160">
                <a:latin typeface="Times New Roman"/>
                <a:cs typeface="Times New Roman"/>
              </a:rPr>
              <a:t> </a:t>
            </a:r>
            <a:r>
              <a:rPr dirty="0" sz="1950" spc="-210">
                <a:latin typeface="Symbol"/>
                <a:cs typeface="Symbol"/>
              </a:rPr>
              <a:t></a:t>
            </a:r>
            <a:r>
              <a:rPr dirty="0" sz="1950" spc="-155">
                <a:latin typeface="Times New Roman"/>
                <a:cs typeface="Times New Roman"/>
              </a:rPr>
              <a:t> </a:t>
            </a:r>
            <a:r>
              <a:rPr dirty="0" sz="1950" spc="-95">
                <a:latin typeface="Times New Roman"/>
                <a:cs typeface="Times New Roman"/>
              </a:rPr>
              <a:t>2.5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063116" y="6019294"/>
            <a:ext cx="636270" cy="0"/>
          </a:xfrm>
          <a:custGeom>
            <a:avLst/>
            <a:gdLst/>
            <a:ahLst/>
            <a:cxnLst/>
            <a:rect l="l" t="t" r="r" b="b"/>
            <a:pathLst>
              <a:path w="636270" h="0">
                <a:moveTo>
                  <a:pt x="0" y="0"/>
                </a:moveTo>
                <a:lnTo>
                  <a:pt x="635799" y="0"/>
                </a:lnTo>
              </a:path>
            </a:pathLst>
          </a:custGeom>
          <a:ln w="120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250700" y="6013999"/>
            <a:ext cx="285115" cy="332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110">
                <a:latin typeface="Times New Roman"/>
                <a:cs typeface="Times New Roman"/>
              </a:rPr>
              <a:t>2.5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96468" y="5815129"/>
            <a:ext cx="3504565" cy="332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2000" spc="-190" i="1">
                <a:latin typeface="Times New Roman"/>
                <a:cs typeface="Times New Roman"/>
              </a:rPr>
              <a:t>P</a:t>
            </a:r>
            <a:r>
              <a:rPr dirty="0" sz="2000" spc="-315" i="1">
                <a:latin typeface="Times New Roman"/>
                <a:cs typeface="Times New Roman"/>
              </a:rPr>
              <a:t> </a:t>
            </a:r>
            <a:r>
              <a:rPr dirty="0" baseline="30555" sz="3000" spc="-172">
                <a:latin typeface="Symbol"/>
                <a:cs typeface="Symbol"/>
              </a:rPr>
              <a:t></a:t>
            </a:r>
            <a:r>
              <a:rPr dirty="0" baseline="30555" sz="3000" spc="-37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Z</a:t>
            </a:r>
            <a:r>
              <a:rPr dirty="0" sz="2000" spc="-95" i="1">
                <a:latin typeface="Times New Roman"/>
                <a:cs typeface="Times New Roman"/>
              </a:rPr>
              <a:t> </a:t>
            </a:r>
            <a:r>
              <a:rPr dirty="0" sz="2000" spc="-165">
                <a:latin typeface="Symbol"/>
                <a:cs typeface="Symbol"/>
              </a:rPr>
              <a:t>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baseline="34722" sz="3000" spc="-232">
                <a:latin typeface="Times New Roman"/>
                <a:cs typeface="Times New Roman"/>
              </a:rPr>
              <a:t>84</a:t>
            </a:r>
            <a:r>
              <a:rPr dirty="0" baseline="34722" sz="3000" spc="-284">
                <a:latin typeface="Times New Roman"/>
                <a:cs typeface="Times New Roman"/>
              </a:rPr>
              <a:t> </a:t>
            </a:r>
            <a:r>
              <a:rPr dirty="0" baseline="34722" sz="3000" spc="-247">
                <a:latin typeface="Symbol"/>
                <a:cs typeface="Symbol"/>
              </a:rPr>
              <a:t></a:t>
            </a:r>
            <a:r>
              <a:rPr dirty="0" baseline="34722" sz="3000" spc="-375">
                <a:latin typeface="Times New Roman"/>
                <a:cs typeface="Times New Roman"/>
              </a:rPr>
              <a:t> </a:t>
            </a:r>
            <a:r>
              <a:rPr dirty="0" baseline="34722" sz="3000" spc="-232">
                <a:latin typeface="Times New Roman"/>
                <a:cs typeface="Times New Roman"/>
              </a:rPr>
              <a:t>80</a:t>
            </a:r>
            <a:r>
              <a:rPr dirty="0" baseline="34722" sz="3000" spc="-315">
                <a:latin typeface="Times New Roman"/>
                <a:cs typeface="Times New Roman"/>
              </a:rPr>
              <a:t> </a:t>
            </a:r>
            <a:r>
              <a:rPr dirty="0" baseline="30555" sz="3000" spc="-165">
                <a:latin typeface="Symbol"/>
                <a:cs typeface="Symbol"/>
              </a:rPr>
              <a:t></a:t>
            </a:r>
            <a:r>
              <a:rPr dirty="0" baseline="30555" sz="3000" spc="-179">
                <a:latin typeface="Times New Roman"/>
                <a:cs typeface="Times New Roman"/>
              </a:rPr>
              <a:t> </a:t>
            </a:r>
            <a:r>
              <a:rPr dirty="0" sz="2000" spc="-165">
                <a:latin typeface="Symbol"/>
                <a:cs typeface="Symbol"/>
              </a:rPr>
              <a:t>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80" i="1">
                <a:latin typeface="Times New Roman"/>
                <a:cs typeface="Times New Roman"/>
              </a:rPr>
              <a:t>P</a:t>
            </a:r>
            <a:r>
              <a:rPr dirty="0" sz="2000" spc="-80">
                <a:latin typeface="Times New Roman"/>
                <a:cs typeface="Times New Roman"/>
              </a:rPr>
              <a:t>(</a:t>
            </a:r>
            <a:r>
              <a:rPr dirty="0" sz="2000" spc="-80" i="1">
                <a:latin typeface="Times New Roman"/>
                <a:cs typeface="Times New Roman"/>
              </a:rPr>
              <a:t>Z</a:t>
            </a:r>
            <a:r>
              <a:rPr dirty="0" sz="2000" spc="50" i="1">
                <a:latin typeface="Times New Roman"/>
                <a:cs typeface="Times New Roman"/>
              </a:rPr>
              <a:t> </a:t>
            </a:r>
            <a:r>
              <a:rPr dirty="0" sz="2000" spc="-165">
                <a:latin typeface="Symbol"/>
                <a:cs typeface="Symbol"/>
              </a:rPr>
              <a:t></a:t>
            </a:r>
            <a:r>
              <a:rPr dirty="0" sz="2000" spc="-290">
                <a:latin typeface="Times New Roman"/>
                <a:cs typeface="Times New Roman"/>
              </a:rPr>
              <a:t> </a:t>
            </a:r>
            <a:r>
              <a:rPr dirty="0" sz="2000" spc="-125">
                <a:latin typeface="Times New Roman"/>
                <a:cs typeface="Times New Roman"/>
              </a:rPr>
              <a:t>1.6)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165">
                <a:latin typeface="Symbol"/>
                <a:cs typeface="Symbol"/>
              </a:rPr>
              <a:t>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 spc="-85">
                <a:latin typeface="Times New Roman"/>
                <a:cs typeface="Times New Roman"/>
              </a:rPr>
              <a:t>0.05479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579339" y="5883907"/>
            <a:ext cx="1247140" cy="332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149985" algn="l"/>
              </a:tabLst>
            </a:pPr>
            <a:r>
              <a:rPr dirty="0" sz="2000" spc="-50">
                <a:latin typeface="Symbol"/>
                <a:cs typeface="Symbol"/>
              </a:rPr>
              <a:t>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50">
                <a:latin typeface="Symbol"/>
                <a:cs typeface="Symbol"/>
              </a:rPr>
              <a:t>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579339" y="6042657"/>
            <a:ext cx="97155" cy="332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Symbol"/>
                <a:cs typeface="Symbol"/>
              </a:rPr>
              <a:t>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729526" y="6042657"/>
            <a:ext cx="97155" cy="332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372867" y="5643371"/>
            <a:ext cx="3535679" cy="760730"/>
          </a:xfrm>
          <a:custGeom>
            <a:avLst/>
            <a:gdLst/>
            <a:ahLst/>
            <a:cxnLst/>
            <a:rect l="l" t="t" r="r" b="b"/>
            <a:pathLst>
              <a:path w="3535679" h="760729">
                <a:moveTo>
                  <a:pt x="0" y="760475"/>
                </a:moveTo>
                <a:lnTo>
                  <a:pt x="3535679" y="760475"/>
                </a:lnTo>
                <a:lnTo>
                  <a:pt x="3535679" y="0"/>
                </a:lnTo>
                <a:lnTo>
                  <a:pt x="0" y="0"/>
                </a:lnTo>
                <a:lnTo>
                  <a:pt x="0" y="760475"/>
                </a:lnTo>
                <a:close/>
              </a:path>
            </a:pathLst>
          </a:custGeom>
          <a:ln w="9143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2028" y="408141"/>
            <a:ext cx="8143240" cy="117094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 spc="155" b="1">
                <a:solidFill>
                  <a:srgbClr val="C00000"/>
                </a:solidFill>
                <a:latin typeface="Cambria"/>
                <a:cs typeface="Cambria"/>
              </a:rPr>
              <a:t>Sample</a:t>
            </a:r>
            <a:r>
              <a:rPr dirty="0" sz="2400" spc="27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180" b="1">
                <a:solidFill>
                  <a:srgbClr val="C00000"/>
                </a:solidFill>
                <a:latin typeface="Cambria"/>
                <a:cs typeface="Cambria"/>
              </a:rPr>
              <a:t>Size</a:t>
            </a:r>
            <a:r>
              <a:rPr dirty="0" sz="2400" spc="29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175" b="1">
                <a:solidFill>
                  <a:srgbClr val="C00000"/>
                </a:solidFill>
                <a:latin typeface="Cambria"/>
                <a:cs typeface="Cambria"/>
              </a:rPr>
              <a:t>Estimation</a:t>
            </a:r>
            <a:r>
              <a:rPr dirty="0" sz="2400" spc="27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75" b="1">
                <a:solidFill>
                  <a:srgbClr val="C00000"/>
                </a:solidFill>
                <a:latin typeface="Cambria"/>
                <a:cs typeface="Cambria"/>
              </a:rPr>
              <a:t>for</a:t>
            </a:r>
            <a:r>
              <a:rPr dirty="0" sz="2400" spc="28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145" b="1">
                <a:solidFill>
                  <a:srgbClr val="C00000"/>
                </a:solidFill>
                <a:latin typeface="Cambria"/>
                <a:cs typeface="Cambria"/>
              </a:rPr>
              <a:t>Mean</a:t>
            </a:r>
            <a:r>
              <a:rPr dirty="0" sz="2400" spc="28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114" b="1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dirty="0" sz="2400" spc="28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175" b="1">
                <a:solidFill>
                  <a:srgbClr val="C00000"/>
                </a:solidFill>
                <a:latin typeface="Cambria"/>
                <a:cs typeface="Cambria"/>
              </a:rPr>
              <a:t>the</a:t>
            </a:r>
            <a:r>
              <a:rPr dirty="0" sz="2400" spc="28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400" spc="105" b="1">
                <a:solidFill>
                  <a:srgbClr val="C00000"/>
                </a:solidFill>
                <a:latin typeface="Cambria"/>
                <a:cs typeface="Cambria"/>
              </a:rPr>
              <a:t>population</a:t>
            </a:r>
            <a:endParaRPr sz="2400">
              <a:latin typeface="Cambria"/>
              <a:cs typeface="Cambria"/>
            </a:endParaRPr>
          </a:p>
          <a:p>
            <a:pPr marL="240029" indent="-227329">
              <a:lnSpc>
                <a:spcPts val="2695"/>
              </a:lnSpc>
              <a:spcBef>
                <a:spcPts val="31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60">
                <a:latin typeface="Trebuchet MS"/>
                <a:cs typeface="Trebuchet MS"/>
              </a:rPr>
              <a:t>From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central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limit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theorem,</a:t>
            </a:r>
            <a:r>
              <a:rPr dirty="0" sz="2400" spc="-29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we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know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that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sampling</a:t>
            </a:r>
            <a:endParaRPr sz="2400">
              <a:latin typeface="Trebuchet MS"/>
              <a:cs typeface="Trebuchet MS"/>
            </a:endParaRPr>
          </a:p>
          <a:p>
            <a:pPr marL="241300">
              <a:lnSpc>
                <a:spcPts val="2815"/>
              </a:lnSpc>
            </a:pPr>
            <a:r>
              <a:rPr dirty="0" sz="2400" spc="-125">
                <a:latin typeface="Trebuchet MS"/>
                <a:cs typeface="Trebuchet MS"/>
              </a:rPr>
              <a:t>distribution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mean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follo</a:t>
            </a:r>
            <a:r>
              <a:rPr dirty="0" u="sng" sz="2400" spc="-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ws</a:t>
            </a:r>
            <a:r>
              <a:rPr dirty="0" u="sng" sz="2400" spc="-20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distribution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with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mean</a:t>
            </a:r>
            <a:r>
              <a:rPr dirty="0" sz="2400" spc="10">
                <a:latin typeface="Trebuchet MS"/>
                <a:cs typeface="Trebuchet MS"/>
              </a:rPr>
              <a:t> </a:t>
            </a:r>
            <a:r>
              <a:rPr dirty="0" sz="2500" spc="-50">
                <a:latin typeface="Symbol"/>
                <a:cs typeface="Symbol"/>
              </a:rPr>
              <a:t>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32028" y="1969084"/>
            <a:ext cx="82797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standard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variate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of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sampling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distribution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mean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0628" y="2298953"/>
            <a:ext cx="12839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given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804406" y="1593566"/>
            <a:ext cx="147955" cy="245110"/>
            <a:chOff x="3804406" y="1593566"/>
            <a:chExt cx="147955" cy="245110"/>
          </a:xfrm>
        </p:grpSpPr>
        <p:sp>
          <p:nvSpPr>
            <p:cNvPr id="6" name="object 6" descr=""/>
            <p:cNvSpPr/>
            <p:nvPr/>
          </p:nvSpPr>
          <p:spPr>
            <a:xfrm>
              <a:off x="3809099" y="1747083"/>
              <a:ext cx="31115" cy="16510"/>
            </a:xfrm>
            <a:custGeom>
              <a:avLst/>
              <a:gdLst/>
              <a:ahLst/>
              <a:cxnLst/>
              <a:rect l="l" t="t" r="r" b="b"/>
              <a:pathLst>
                <a:path w="31114" h="16510">
                  <a:moveTo>
                    <a:pt x="0" y="16505"/>
                  </a:moveTo>
                  <a:lnTo>
                    <a:pt x="30512" y="0"/>
                  </a:lnTo>
                </a:path>
              </a:pathLst>
            </a:custGeom>
            <a:ln w="93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39612" y="1751861"/>
              <a:ext cx="44450" cy="77470"/>
            </a:xfrm>
            <a:custGeom>
              <a:avLst/>
              <a:gdLst/>
              <a:ahLst/>
              <a:cxnLst/>
              <a:rect l="l" t="t" r="r" b="b"/>
              <a:pathLst>
                <a:path w="44450" h="77469">
                  <a:moveTo>
                    <a:pt x="0" y="0"/>
                  </a:moveTo>
                  <a:lnTo>
                    <a:pt x="44359" y="76873"/>
                  </a:lnTo>
                </a:path>
              </a:pathLst>
            </a:custGeom>
            <a:ln w="196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888738" y="1598552"/>
              <a:ext cx="58419" cy="230504"/>
            </a:xfrm>
            <a:custGeom>
              <a:avLst/>
              <a:gdLst/>
              <a:ahLst/>
              <a:cxnLst/>
              <a:rect l="l" t="t" r="r" b="b"/>
              <a:pathLst>
                <a:path w="58420" h="230505">
                  <a:moveTo>
                    <a:pt x="0" y="230182"/>
                  </a:moveTo>
                  <a:lnTo>
                    <a:pt x="58204" y="0"/>
                  </a:lnTo>
                </a:path>
              </a:pathLst>
            </a:custGeom>
            <a:ln w="99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949500" y="1573912"/>
            <a:ext cx="1511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 i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0628" y="1512189"/>
            <a:ext cx="3218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standard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deviation</a:t>
            </a:r>
            <a:r>
              <a:rPr dirty="0" sz="2400" spc="145">
                <a:latin typeface="Trebuchet MS"/>
                <a:cs typeface="Trebuchet MS"/>
              </a:rPr>
              <a:t> </a:t>
            </a:r>
            <a:r>
              <a:rPr dirty="0" baseline="2923" sz="2850">
                <a:latin typeface="Symbol"/>
                <a:cs typeface="Symbol"/>
              </a:rPr>
              <a:t></a:t>
            </a:r>
            <a:r>
              <a:rPr dirty="0" baseline="2923" sz="2850" spc="-44">
                <a:latin typeface="Times New Roman"/>
                <a:cs typeface="Times New Roman"/>
              </a:rPr>
              <a:t> </a:t>
            </a:r>
            <a:r>
              <a:rPr dirty="0" baseline="3086" sz="2700" spc="-75">
                <a:latin typeface="Times New Roman"/>
                <a:cs typeface="Times New Roman"/>
              </a:rPr>
              <a:t>/</a:t>
            </a:r>
            <a:endParaRPr baseline="3086" sz="27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222581" y="2651697"/>
            <a:ext cx="483870" cy="182880"/>
            <a:chOff x="3222581" y="2651697"/>
            <a:chExt cx="483870" cy="182880"/>
          </a:xfrm>
        </p:grpSpPr>
        <p:sp>
          <p:nvSpPr>
            <p:cNvPr id="12" name="object 12" descr=""/>
            <p:cNvSpPr/>
            <p:nvPr/>
          </p:nvSpPr>
          <p:spPr>
            <a:xfrm>
              <a:off x="3227112" y="2762984"/>
              <a:ext cx="51435" cy="12065"/>
            </a:xfrm>
            <a:custGeom>
              <a:avLst/>
              <a:gdLst/>
              <a:ahLst/>
              <a:cxnLst/>
              <a:rect l="l" t="t" r="r" b="b"/>
              <a:pathLst>
                <a:path w="51435" h="12064">
                  <a:moveTo>
                    <a:pt x="0" y="11468"/>
                  </a:moveTo>
                  <a:lnTo>
                    <a:pt x="50850" y="0"/>
                  </a:lnTo>
                </a:path>
              </a:pathLst>
            </a:custGeom>
            <a:ln w="70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77962" y="2766084"/>
              <a:ext cx="74930" cy="53975"/>
            </a:xfrm>
            <a:custGeom>
              <a:avLst/>
              <a:gdLst/>
              <a:ahLst/>
              <a:cxnLst/>
              <a:rect l="l" t="t" r="r" b="b"/>
              <a:pathLst>
                <a:path w="74929" h="53975">
                  <a:moveTo>
                    <a:pt x="0" y="0"/>
                  </a:moveTo>
                  <a:lnTo>
                    <a:pt x="74670" y="53625"/>
                  </a:lnTo>
                </a:path>
              </a:pathLst>
            </a:custGeom>
            <a:ln w="19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360573" y="2659759"/>
              <a:ext cx="346075" cy="160020"/>
            </a:xfrm>
            <a:custGeom>
              <a:avLst/>
              <a:gdLst/>
              <a:ahLst/>
              <a:cxnLst/>
              <a:rect l="l" t="t" r="r" b="b"/>
              <a:pathLst>
                <a:path w="346075" h="160019">
                  <a:moveTo>
                    <a:pt x="0" y="159950"/>
                  </a:moveTo>
                  <a:lnTo>
                    <a:pt x="98491" y="0"/>
                  </a:lnTo>
                </a:path>
                <a:path w="346075" h="160019">
                  <a:moveTo>
                    <a:pt x="98491" y="0"/>
                  </a:moveTo>
                  <a:lnTo>
                    <a:pt x="345562" y="0"/>
                  </a:lnTo>
                </a:path>
              </a:pathLst>
            </a:custGeom>
            <a:ln w="11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2666309" y="2589148"/>
            <a:ext cx="103441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7880" algn="l"/>
              </a:tabLst>
            </a:pPr>
            <a:r>
              <a:rPr dirty="0" sz="1650" spc="919">
                <a:latin typeface="Symbol"/>
                <a:cs typeface="Symbol"/>
              </a:rPr>
              <a:t></a:t>
            </a:r>
            <a:r>
              <a:rPr dirty="0" sz="1650" spc="470">
                <a:latin typeface="Times New Roman"/>
                <a:cs typeface="Times New Roman"/>
              </a:rPr>
              <a:t> </a:t>
            </a:r>
            <a:r>
              <a:rPr dirty="0" sz="1250" spc="484">
                <a:latin typeface="Times New Roman"/>
                <a:cs typeface="Times New Roman"/>
              </a:rPr>
              <a:t>/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915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323965" y="2352337"/>
            <a:ext cx="1454785" cy="276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35555" sz="1875" spc="1597">
                <a:latin typeface="Symbol"/>
                <a:cs typeface="Symbol"/>
              </a:rPr>
              <a:t></a:t>
            </a:r>
            <a:r>
              <a:rPr dirty="0" baseline="-35555" sz="1875" spc="682">
                <a:latin typeface="Times New Roman"/>
                <a:cs typeface="Times New Roman"/>
              </a:rPr>
              <a:t> </a:t>
            </a:r>
            <a:r>
              <a:rPr dirty="0" u="sng" sz="1250" spc="5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50" spc="118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250" spc="25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250" spc="106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250" spc="2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spc="83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dirty="0" u="sng" sz="1650" spc="83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989507" y="2501569"/>
            <a:ext cx="25146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1019" i="1">
                <a:latin typeface="Times New Roman"/>
                <a:cs typeface="Times New Roman"/>
              </a:rPr>
              <a:t>Z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826767" y="2274469"/>
            <a:ext cx="211454" cy="184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835">
                <a:latin typeface="Symbol"/>
                <a:cs typeface="Symbol"/>
              </a:rPr>
              <a:t>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26516" y="3212414"/>
            <a:ext cx="82899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100">
                <a:latin typeface="Cambria"/>
                <a:cs typeface="Cambria"/>
              </a:rPr>
              <a:t>The</a:t>
            </a:r>
            <a:r>
              <a:rPr dirty="0" sz="2000" spc="210">
                <a:latin typeface="Cambria"/>
                <a:cs typeface="Cambria"/>
              </a:rPr>
              <a:t> </a:t>
            </a:r>
            <a:r>
              <a:rPr dirty="0" sz="2000" spc="80">
                <a:latin typeface="Cambria"/>
                <a:cs typeface="Cambria"/>
              </a:rPr>
              <a:t>difference</a:t>
            </a:r>
            <a:r>
              <a:rPr dirty="0" sz="2000" spc="165">
                <a:latin typeface="Cambria"/>
                <a:cs typeface="Cambria"/>
              </a:rPr>
              <a:t> </a:t>
            </a:r>
            <a:r>
              <a:rPr dirty="0" sz="2000" spc="85">
                <a:latin typeface="Cambria"/>
                <a:cs typeface="Cambria"/>
              </a:rPr>
              <a:t>between</a:t>
            </a:r>
            <a:r>
              <a:rPr dirty="0" sz="2000" spc="170">
                <a:latin typeface="Cambria"/>
                <a:cs typeface="Cambria"/>
              </a:rPr>
              <a:t> </a:t>
            </a:r>
            <a:r>
              <a:rPr dirty="0" sz="2000" spc="120">
                <a:latin typeface="Cambria"/>
                <a:cs typeface="Cambria"/>
              </a:rPr>
              <a:t>the</a:t>
            </a:r>
            <a:r>
              <a:rPr dirty="0" sz="2000" spc="195">
                <a:latin typeface="Cambria"/>
                <a:cs typeface="Cambria"/>
              </a:rPr>
              <a:t> </a:t>
            </a:r>
            <a:r>
              <a:rPr dirty="0" sz="2000" spc="130">
                <a:latin typeface="Cambria"/>
                <a:cs typeface="Cambria"/>
              </a:rPr>
              <a:t>sample</a:t>
            </a:r>
            <a:r>
              <a:rPr dirty="0" sz="2000" spc="170">
                <a:latin typeface="Cambria"/>
                <a:cs typeface="Cambria"/>
              </a:rPr>
              <a:t> mean</a:t>
            </a:r>
            <a:r>
              <a:rPr dirty="0" sz="2000" spc="185">
                <a:latin typeface="Cambria"/>
                <a:cs typeface="Cambria"/>
              </a:rPr>
              <a:t> </a:t>
            </a:r>
            <a:r>
              <a:rPr dirty="0" sz="2000" spc="165">
                <a:latin typeface="Cambria"/>
                <a:cs typeface="Cambria"/>
              </a:rPr>
              <a:t>and</a:t>
            </a:r>
            <a:r>
              <a:rPr dirty="0" sz="2000" spc="190">
                <a:latin typeface="Cambria"/>
                <a:cs typeface="Cambria"/>
              </a:rPr>
              <a:t> </a:t>
            </a:r>
            <a:r>
              <a:rPr dirty="0" sz="2000" spc="120">
                <a:latin typeface="Cambria"/>
                <a:cs typeface="Cambria"/>
              </a:rPr>
              <a:t>the</a:t>
            </a:r>
            <a:r>
              <a:rPr dirty="0" sz="2000" spc="210">
                <a:latin typeface="Cambria"/>
                <a:cs typeface="Cambria"/>
              </a:rPr>
              <a:t> </a:t>
            </a:r>
            <a:r>
              <a:rPr dirty="0" sz="2000" spc="114">
                <a:latin typeface="Cambria"/>
                <a:cs typeface="Cambria"/>
              </a:rPr>
              <a:t>population</a:t>
            </a:r>
            <a:r>
              <a:rPr dirty="0" sz="2000" spc="175">
                <a:latin typeface="Cambria"/>
                <a:cs typeface="Cambria"/>
              </a:rPr>
              <a:t> </a:t>
            </a:r>
            <a:r>
              <a:rPr dirty="0" sz="2000" spc="150">
                <a:latin typeface="Cambria"/>
                <a:cs typeface="Cambria"/>
              </a:rPr>
              <a:t>mean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32028" y="4195317"/>
            <a:ext cx="3302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>
                <a:latin typeface="Trebuchet MS"/>
                <a:cs typeface="Trebuchet MS"/>
              </a:rPr>
              <a:t>equation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can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be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written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as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88835" y="3747185"/>
            <a:ext cx="16954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315">
                <a:latin typeface="Symbol"/>
                <a:cs typeface="Symbol"/>
              </a:rPr>
              <a:t>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51379" y="3834522"/>
            <a:ext cx="8361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9785" algn="l"/>
                <a:tab pos="1219200" algn="l"/>
                <a:tab pos="2098675" algn="l"/>
                <a:tab pos="2534285" algn="l"/>
                <a:tab pos="4036060" algn="l"/>
                <a:tab pos="4495800" algn="l"/>
                <a:tab pos="5112385" algn="l"/>
                <a:tab pos="6637655" algn="l"/>
                <a:tab pos="7553959" algn="l"/>
              </a:tabLst>
            </a:pPr>
            <a:r>
              <a:rPr dirty="0" sz="1700" spc="465" i="1">
                <a:latin typeface="Times New Roman"/>
                <a:cs typeface="Times New Roman"/>
              </a:rPr>
              <a:t>X</a:t>
            </a:r>
            <a:r>
              <a:rPr dirty="0" sz="1700" spc="55" i="1">
                <a:latin typeface="Times New Roman"/>
                <a:cs typeface="Times New Roman"/>
              </a:rPr>
              <a:t> </a:t>
            </a:r>
            <a:r>
              <a:rPr dirty="0" sz="1700" spc="409">
                <a:latin typeface="Symbol"/>
                <a:cs typeface="Symbol"/>
              </a:rPr>
              <a:t></a:t>
            </a:r>
            <a:r>
              <a:rPr dirty="0" sz="1700" spc="75">
                <a:latin typeface="Times New Roman"/>
                <a:cs typeface="Times New Roman"/>
              </a:rPr>
              <a:t> </a:t>
            </a:r>
            <a:r>
              <a:rPr dirty="0" sz="1900" spc="265">
                <a:latin typeface="Symbol"/>
                <a:cs typeface="Symbol"/>
              </a:rPr>
              <a:t>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baseline="1157" sz="3600" spc="-37">
                <a:latin typeface="Trebuchet MS"/>
                <a:cs typeface="Trebuchet MS"/>
              </a:rPr>
              <a:t>is</a:t>
            </a:r>
            <a:r>
              <a:rPr dirty="0" baseline="1157" sz="3600">
                <a:latin typeface="Trebuchet MS"/>
                <a:cs typeface="Trebuchet MS"/>
              </a:rPr>
              <a:t>	</a:t>
            </a:r>
            <a:r>
              <a:rPr dirty="0" baseline="1157" sz="3600" spc="-30">
                <a:latin typeface="Trebuchet MS"/>
                <a:cs typeface="Trebuchet MS"/>
              </a:rPr>
              <a:t>error</a:t>
            </a:r>
            <a:r>
              <a:rPr dirty="0" baseline="1157" sz="3600">
                <a:latin typeface="Trebuchet MS"/>
                <a:cs typeface="Trebuchet MS"/>
              </a:rPr>
              <a:t>	</a:t>
            </a:r>
            <a:r>
              <a:rPr dirty="0" baseline="1157" sz="3600" spc="-37">
                <a:latin typeface="Trebuchet MS"/>
                <a:cs typeface="Trebuchet MS"/>
              </a:rPr>
              <a:t>in</a:t>
            </a:r>
            <a:r>
              <a:rPr dirty="0" baseline="1157" sz="3600">
                <a:latin typeface="Trebuchet MS"/>
                <a:cs typeface="Trebuchet MS"/>
              </a:rPr>
              <a:t>	</a:t>
            </a:r>
            <a:r>
              <a:rPr dirty="0" baseline="1157" sz="3600" spc="-15">
                <a:latin typeface="Trebuchet MS"/>
                <a:cs typeface="Trebuchet MS"/>
              </a:rPr>
              <a:t>estimation</a:t>
            </a:r>
            <a:r>
              <a:rPr dirty="0" baseline="1157" sz="3600">
                <a:latin typeface="Trebuchet MS"/>
                <a:cs typeface="Trebuchet MS"/>
              </a:rPr>
              <a:t>	</a:t>
            </a:r>
            <a:r>
              <a:rPr dirty="0" baseline="1157" sz="3600" spc="-37">
                <a:latin typeface="Trebuchet MS"/>
                <a:cs typeface="Trebuchet MS"/>
              </a:rPr>
              <a:t>of</a:t>
            </a:r>
            <a:r>
              <a:rPr dirty="0" baseline="1157" sz="3600">
                <a:latin typeface="Trebuchet MS"/>
                <a:cs typeface="Trebuchet MS"/>
              </a:rPr>
              <a:t>	</a:t>
            </a:r>
            <a:r>
              <a:rPr dirty="0" baseline="1157" sz="3600" spc="-37">
                <a:latin typeface="Trebuchet MS"/>
                <a:cs typeface="Trebuchet MS"/>
              </a:rPr>
              <a:t>the</a:t>
            </a:r>
            <a:r>
              <a:rPr dirty="0" baseline="1157" sz="3600">
                <a:latin typeface="Trebuchet MS"/>
                <a:cs typeface="Trebuchet MS"/>
              </a:rPr>
              <a:t>	</a:t>
            </a:r>
            <a:r>
              <a:rPr dirty="0" baseline="1157" sz="3600" spc="-15">
                <a:latin typeface="Trebuchet MS"/>
                <a:cs typeface="Trebuchet MS"/>
              </a:rPr>
              <a:t>population</a:t>
            </a:r>
            <a:r>
              <a:rPr dirty="0" baseline="1157" sz="3600">
                <a:latin typeface="Trebuchet MS"/>
                <a:cs typeface="Trebuchet MS"/>
              </a:rPr>
              <a:t>	</a:t>
            </a:r>
            <a:r>
              <a:rPr dirty="0" baseline="1157" sz="3600" spc="-15">
                <a:latin typeface="Trebuchet MS"/>
                <a:cs typeface="Trebuchet MS"/>
              </a:rPr>
              <a:t>mean.</a:t>
            </a:r>
            <a:r>
              <a:rPr dirty="0" baseline="1157" sz="3600">
                <a:latin typeface="Trebuchet MS"/>
                <a:cs typeface="Trebuchet MS"/>
              </a:rPr>
              <a:t>	</a:t>
            </a:r>
            <a:r>
              <a:rPr dirty="0" baseline="1157" sz="3600" spc="-75">
                <a:latin typeface="Trebuchet MS"/>
                <a:cs typeface="Trebuchet MS"/>
              </a:rPr>
              <a:t>Above</a:t>
            </a:r>
            <a:endParaRPr baseline="1157" sz="36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2995437" y="4861066"/>
            <a:ext cx="892810" cy="0"/>
          </a:xfrm>
          <a:custGeom>
            <a:avLst/>
            <a:gdLst/>
            <a:ahLst/>
            <a:cxnLst/>
            <a:rect l="l" t="t" r="r" b="b"/>
            <a:pathLst>
              <a:path w="892810" h="0">
                <a:moveTo>
                  <a:pt x="0" y="0"/>
                </a:moveTo>
                <a:lnTo>
                  <a:pt x="892728" y="0"/>
                </a:lnTo>
              </a:path>
            </a:pathLst>
          </a:custGeom>
          <a:ln w="98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3999950" y="4424741"/>
            <a:ext cx="123189" cy="2641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550" spc="-5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847807" y="4758221"/>
            <a:ext cx="119570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054100" algn="l"/>
              </a:tabLst>
            </a:pPr>
            <a:r>
              <a:rPr dirty="0" sz="1850" spc="-385">
                <a:latin typeface="Symbol"/>
                <a:cs typeface="Symbol"/>
              </a:rPr>
              <a:t></a:t>
            </a:r>
            <a:r>
              <a:rPr dirty="0" baseline="-31531" sz="2775" spc="-577">
                <a:latin typeface="Symbol"/>
                <a:cs typeface="Symbol"/>
              </a:rPr>
              <a:t></a:t>
            </a:r>
            <a:r>
              <a:rPr dirty="0" baseline="-31531" sz="2775">
                <a:latin typeface="Times New Roman"/>
                <a:cs typeface="Times New Roman"/>
              </a:rPr>
              <a:t>	</a:t>
            </a:r>
            <a:r>
              <a:rPr dirty="0" sz="1850" spc="-395">
                <a:latin typeface="Symbol"/>
                <a:cs typeface="Symbol"/>
              </a:rPr>
              <a:t></a:t>
            </a:r>
            <a:r>
              <a:rPr dirty="0" baseline="-31531" sz="2775" spc="-592">
                <a:latin typeface="Symbol"/>
                <a:cs typeface="Symbol"/>
              </a:rPr>
              <a:t></a:t>
            </a:r>
            <a:endParaRPr baseline="-31531" sz="2775">
              <a:latin typeface="Symbol"/>
              <a:cs typeface="Symbo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350257" y="4854296"/>
            <a:ext cx="19431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-50" i="1">
                <a:latin typeface="Times New Roman"/>
                <a:cs typeface="Times New Roman"/>
              </a:rPr>
              <a:t>D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505448" y="4500726"/>
            <a:ext cx="152527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37537" sz="2775" i="1">
                <a:latin typeface="Times New Roman"/>
                <a:cs typeface="Times New Roman"/>
              </a:rPr>
              <a:t>n</a:t>
            </a:r>
            <a:r>
              <a:rPr dirty="0" baseline="-37537" sz="2775" spc="-97" i="1">
                <a:latin typeface="Times New Roman"/>
                <a:cs typeface="Times New Roman"/>
              </a:rPr>
              <a:t> </a:t>
            </a:r>
            <a:r>
              <a:rPr dirty="0" baseline="-37537" sz="2775">
                <a:latin typeface="Symbol"/>
                <a:cs typeface="Symbol"/>
              </a:rPr>
              <a:t></a:t>
            </a:r>
            <a:r>
              <a:rPr dirty="0" baseline="-37537" sz="2775" spc="-52">
                <a:latin typeface="Times New Roman"/>
                <a:cs typeface="Times New Roman"/>
              </a:rPr>
              <a:t> </a:t>
            </a:r>
            <a:r>
              <a:rPr dirty="0" baseline="-4504" sz="2775" spc="-15">
                <a:latin typeface="Symbol"/>
                <a:cs typeface="Symbol"/>
              </a:rPr>
              <a:t></a:t>
            </a:r>
            <a:r>
              <a:rPr dirty="0" baseline="-4504" sz="2775" spc="-382">
                <a:latin typeface="Times New Roman"/>
                <a:cs typeface="Times New Roman"/>
              </a:rPr>
              <a:t> </a:t>
            </a:r>
            <a:r>
              <a:rPr dirty="0" sz="1850" i="1">
                <a:latin typeface="Times New Roman"/>
                <a:cs typeface="Times New Roman"/>
              </a:rPr>
              <a:t>Z</a:t>
            </a:r>
            <a:r>
              <a:rPr dirty="0" baseline="-15151" sz="2475">
                <a:latin typeface="Symbol"/>
                <a:cs typeface="Symbol"/>
              </a:rPr>
              <a:t></a:t>
            </a:r>
            <a:r>
              <a:rPr dirty="0" baseline="-15151" sz="2475" spc="-30">
                <a:latin typeface="Times New Roman"/>
                <a:cs typeface="Times New Roman"/>
              </a:rPr>
              <a:t> </a:t>
            </a:r>
            <a:r>
              <a:rPr dirty="0" baseline="-16129" sz="2325">
                <a:latin typeface="Times New Roman"/>
                <a:cs typeface="Times New Roman"/>
              </a:rPr>
              <a:t>/</a:t>
            </a:r>
            <a:r>
              <a:rPr dirty="0" baseline="-16129" sz="2325" spc="-150">
                <a:latin typeface="Times New Roman"/>
                <a:cs typeface="Times New Roman"/>
              </a:rPr>
              <a:t> </a:t>
            </a:r>
            <a:r>
              <a:rPr dirty="0" baseline="-16129" sz="2325">
                <a:latin typeface="Times New Roman"/>
                <a:cs typeface="Times New Roman"/>
              </a:rPr>
              <a:t>2 </a:t>
            </a:r>
            <a:r>
              <a:rPr dirty="0" sz="1850">
                <a:latin typeface="Symbol"/>
                <a:cs typeface="Symbol"/>
              </a:rPr>
              <a:t></a:t>
            </a:r>
            <a:r>
              <a:rPr dirty="0" sz="1950">
                <a:latin typeface="Symbol"/>
                <a:cs typeface="Symbol"/>
              </a:rPr>
              <a:t></a:t>
            </a:r>
            <a:r>
              <a:rPr dirty="0" sz="1950" spc="-50">
                <a:latin typeface="Times New Roman"/>
                <a:cs typeface="Times New Roman"/>
              </a:rPr>
              <a:t> </a:t>
            </a:r>
            <a:r>
              <a:rPr dirty="0" baseline="-4504" sz="2775" spc="-75">
                <a:latin typeface="Symbol"/>
                <a:cs typeface="Symbol"/>
              </a:rPr>
              <a:t></a:t>
            </a:r>
            <a:endParaRPr baseline="-4504" sz="2775">
              <a:latin typeface="Symbol"/>
              <a:cs typeface="Symbol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960542" y="6129047"/>
            <a:ext cx="135890" cy="0"/>
          </a:xfrm>
          <a:custGeom>
            <a:avLst/>
            <a:gdLst/>
            <a:ahLst/>
            <a:cxnLst/>
            <a:rect l="l" t="t" r="r" b="b"/>
            <a:pathLst>
              <a:path w="135890" h="0">
                <a:moveTo>
                  <a:pt x="0" y="0"/>
                </a:moveTo>
                <a:lnTo>
                  <a:pt x="135527" y="0"/>
                </a:lnTo>
              </a:path>
            </a:pathLst>
          </a:custGeom>
          <a:ln w="127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306628" y="5277993"/>
            <a:ext cx="8531860" cy="114935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38100" marR="30480">
              <a:lnSpc>
                <a:spcPts val="2870"/>
              </a:lnSpc>
              <a:spcBef>
                <a:spcPts val="330"/>
              </a:spcBef>
            </a:pPr>
            <a:r>
              <a:rPr dirty="0" sz="2400" spc="-85">
                <a:latin typeface="Trebuchet MS"/>
                <a:cs typeface="Trebuchet MS"/>
              </a:rPr>
              <a:t>where </a:t>
            </a:r>
            <a:r>
              <a:rPr dirty="0" sz="2400">
                <a:latin typeface="Trebuchet MS"/>
                <a:cs typeface="Trebuchet MS"/>
              </a:rPr>
              <a:t>Z</a:t>
            </a:r>
            <a:r>
              <a:rPr dirty="0" baseline="-20833" sz="2400">
                <a:latin typeface="Symbol"/>
                <a:cs typeface="Symbol"/>
              </a:rPr>
              <a:t></a:t>
            </a:r>
            <a:r>
              <a:rPr dirty="0" baseline="-20833" sz="2400">
                <a:latin typeface="Trebuchet MS"/>
                <a:cs typeface="Trebuchet MS"/>
              </a:rPr>
              <a:t>/2</a:t>
            </a:r>
            <a:r>
              <a:rPr dirty="0" baseline="-20833" sz="2400" spc="292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critical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value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for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normal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distribution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or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(1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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500">
                <a:latin typeface="Symbol"/>
                <a:cs typeface="Symbol"/>
              </a:rPr>
              <a:t></a:t>
            </a:r>
            <a:r>
              <a:rPr dirty="0" sz="2400">
                <a:latin typeface="Trebuchet MS"/>
                <a:cs typeface="Trebuchet MS"/>
              </a:rPr>
              <a:t>)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desired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confidence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in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estimating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population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mean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111760">
              <a:lnSpc>
                <a:spcPts val="2870"/>
              </a:lnSpc>
              <a:tabLst>
                <a:tab pos="1409700" algn="l"/>
              </a:tabLst>
            </a:pPr>
            <a:r>
              <a:rPr dirty="0" sz="2100" i="1">
                <a:latin typeface="Times New Roman"/>
                <a:cs typeface="Times New Roman"/>
              </a:rPr>
              <a:t>D</a:t>
            </a:r>
            <a:r>
              <a:rPr dirty="0" sz="2100" spc="20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</a:t>
            </a:r>
            <a:r>
              <a:rPr dirty="0" sz="2100" spc="160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X</a:t>
            </a:r>
            <a:r>
              <a:rPr dirty="0" sz="2100" spc="245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</a:t>
            </a:r>
            <a:r>
              <a:rPr dirty="0" sz="2100" spc="-155">
                <a:latin typeface="Times New Roman"/>
                <a:cs typeface="Times New Roman"/>
              </a:rPr>
              <a:t> </a:t>
            </a:r>
            <a:r>
              <a:rPr dirty="0" sz="2100" spc="-50">
                <a:latin typeface="Symbol"/>
                <a:cs typeface="Symbol"/>
              </a:rPr>
              <a:t></a:t>
            </a:r>
            <a:r>
              <a:rPr dirty="0" sz="2100">
                <a:latin typeface="Times New Roman"/>
                <a:cs typeface="Times New Roman"/>
              </a:rPr>
              <a:t>	</a:t>
            </a:r>
            <a:r>
              <a:rPr dirty="0" baseline="2314" sz="3600" spc="-150">
                <a:latin typeface="Trebuchet MS"/>
                <a:cs typeface="Trebuchet MS"/>
              </a:rPr>
              <a:t>is</a:t>
            </a:r>
            <a:r>
              <a:rPr dirty="0" baseline="2314" sz="3600" spc="-82">
                <a:latin typeface="Trebuchet MS"/>
                <a:cs typeface="Trebuchet MS"/>
              </a:rPr>
              <a:t> </a:t>
            </a:r>
            <a:r>
              <a:rPr dirty="0" baseline="2314" sz="3600" spc="-217">
                <a:latin typeface="Trebuchet MS"/>
                <a:cs typeface="Trebuchet MS"/>
              </a:rPr>
              <a:t>the</a:t>
            </a:r>
            <a:r>
              <a:rPr dirty="0" baseline="2314" sz="3600" spc="-75">
                <a:latin typeface="Trebuchet MS"/>
                <a:cs typeface="Trebuchet MS"/>
              </a:rPr>
              <a:t> </a:t>
            </a:r>
            <a:r>
              <a:rPr dirty="0" baseline="2314" sz="3600" spc="-37">
                <a:latin typeface="Trebuchet MS"/>
                <a:cs typeface="Trebuchet MS"/>
              </a:rPr>
              <a:t>error</a:t>
            </a:r>
            <a:r>
              <a:rPr dirty="0" baseline="2314" sz="3600" spc="-82">
                <a:latin typeface="Trebuchet MS"/>
                <a:cs typeface="Trebuchet MS"/>
              </a:rPr>
              <a:t> </a:t>
            </a:r>
            <a:r>
              <a:rPr dirty="0" baseline="2314" sz="3600" spc="-209">
                <a:latin typeface="Trebuchet MS"/>
                <a:cs typeface="Trebuchet MS"/>
              </a:rPr>
              <a:t>in</a:t>
            </a:r>
            <a:r>
              <a:rPr dirty="0" baseline="2314" sz="3600" spc="-89">
                <a:latin typeface="Trebuchet MS"/>
                <a:cs typeface="Trebuchet MS"/>
              </a:rPr>
              <a:t> </a:t>
            </a:r>
            <a:r>
              <a:rPr dirty="0" baseline="2314" sz="3600" spc="-247">
                <a:latin typeface="Trebuchet MS"/>
                <a:cs typeface="Trebuchet MS"/>
              </a:rPr>
              <a:t>estimating</a:t>
            </a:r>
            <a:r>
              <a:rPr dirty="0" baseline="2314" sz="3600" spc="-97">
                <a:latin typeface="Trebuchet MS"/>
                <a:cs typeface="Trebuchet MS"/>
              </a:rPr>
              <a:t> </a:t>
            </a:r>
            <a:r>
              <a:rPr dirty="0" baseline="2314" sz="3600" spc="-225">
                <a:latin typeface="Trebuchet MS"/>
                <a:cs typeface="Trebuchet MS"/>
              </a:rPr>
              <a:t>the</a:t>
            </a:r>
            <a:r>
              <a:rPr dirty="0" baseline="2314" sz="3600" spc="-89">
                <a:latin typeface="Trebuchet MS"/>
                <a:cs typeface="Trebuchet MS"/>
              </a:rPr>
              <a:t> </a:t>
            </a:r>
            <a:r>
              <a:rPr dirty="0" baseline="2314" sz="3600" spc="-187">
                <a:latin typeface="Trebuchet MS"/>
                <a:cs typeface="Trebuchet MS"/>
              </a:rPr>
              <a:t>population</a:t>
            </a:r>
            <a:r>
              <a:rPr dirty="0" baseline="2314" sz="3600" spc="-75">
                <a:latin typeface="Trebuchet MS"/>
                <a:cs typeface="Trebuchet MS"/>
              </a:rPr>
              <a:t> </a:t>
            </a:r>
            <a:r>
              <a:rPr dirty="0" baseline="2314" sz="3600" spc="-15">
                <a:latin typeface="Trebuchet MS"/>
                <a:cs typeface="Trebuchet MS"/>
              </a:rPr>
              <a:t>mean.</a:t>
            </a:r>
            <a:endParaRPr baseline="2314" sz="36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31" name="object 3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90" y="259156"/>
            <a:ext cx="26536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65960" algn="l"/>
              </a:tabLst>
            </a:pPr>
            <a:r>
              <a:rPr dirty="0" spc="200"/>
              <a:t>Example</a:t>
            </a:r>
            <a:r>
              <a:rPr dirty="0"/>
              <a:t>	</a:t>
            </a:r>
            <a:r>
              <a:rPr dirty="0" spc="220"/>
              <a:t>4.3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6049" y="804798"/>
            <a:ext cx="857948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hospital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interested</a:t>
            </a:r>
            <a:r>
              <a:rPr dirty="0" sz="2400" spc="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estimating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takes</a:t>
            </a:r>
            <a:r>
              <a:rPr dirty="0" sz="2400" spc="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discharge</a:t>
            </a:r>
            <a:r>
              <a:rPr dirty="0" sz="2400" spc="8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patient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after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clearance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(discharge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note)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doctor.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Calculate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sample</a:t>
            </a:r>
            <a:r>
              <a:rPr dirty="0" sz="2400" spc="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size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confidence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95%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maximum</a:t>
            </a:r>
            <a:r>
              <a:rPr dirty="0" sz="2400" spc="3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error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6049" y="2451460"/>
            <a:ext cx="3305175" cy="1675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tabLst>
                <a:tab pos="1487805" algn="l"/>
                <a:tab pos="1899285" algn="l"/>
                <a:tab pos="2211705" algn="l"/>
              </a:tabLst>
            </a:pPr>
            <a:r>
              <a:rPr dirty="0" sz="2400" spc="-10">
                <a:latin typeface="Calibri"/>
                <a:cs typeface="Calibri"/>
              </a:rPr>
              <a:t>estimation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5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minutes. </a:t>
            </a:r>
            <a:r>
              <a:rPr dirty="0" sz="2400">
                <a:latin typeface="Calibri"/>
                <a:cs typeface="Calibri"/>
              </a:rPr>
              <a:t>deviation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30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minutes.</a:t>
            </a:r>
            <a:endParaRPr sz="2400">
              <a:latin typeface="Calibri"/>
              <a:cs typeface="Calibri"/>
            </a:endParaRPr>
          </a:p>
          <a:p>
            <a:pPr marL="54610">
              <a:lnSpc>
                <a:spcPct val="100000"/>
              </a:lnSpc>
              <a:spcBef>
                <a:spcPts val="1470"/>
              </a:spcBef>
            </a:pPr>
            <a:r>
              <a:rPr dirty="0" sz="2400" spc="145" b="1">
                <a:solidFill>
                  <a:srgbClr val="C00000"/>
                </a:solidFill>
                <a:latin typeface="Cambria"/>
                <a:cs typeface="Cambria"/>
              </a:rPr>
              <a:t>Solution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941826" y="2633853"/>
            <a:ext cx="49847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0460" algn="l"/>
                <a:tab pos="1804670" algn="l"/>
                <a:tab pos="2376170" algn="l"/>
                <a:tab pos="3880485" algn="l"/>
              </a:tabLst>
            </a:pPr>
            <a:r>
              <a:rPr dirty="0" sz="2400" spc="-10">
                <a:latin typeface="Calibri"/>
                <a:cs typeface="Calibri"/>
              </a:rPr>
              <a:t>Assume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that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population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standard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0649" y="4370349"/>
            <a:ext cx="8505190" cy="73406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264795" marR="30480" indent="-227329">
              <a:lnSpc>
                <a:spcPts val="2570"/>
              </a:lnSpc>
              <a:spcBef>
                <a:spcPts val="570"/>
              </a:spcBef>
              <a:buFont typeface="Arial MT"/>
              <a:buChar char="•"/>
              <a:tabLst>
                <a:tab pos="266065" algn="l"/>
              </a:tabLst>
            </a:pP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know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D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5,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500" spc="-80">
                <a:latin typeface="Symbol"/>
                <a:cs typeface="Symbol"/>
              </a:rPr>
              <a:t></a:t>
            </a:r>
            <a:r>
              <a:rPr dirty="0" sz="25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30,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500">
                <a:latin typeface="Symbol"/>
                <a:cs typeface="Symbol"/>
              </a:rPr>
              <a:t></a:t>
            </a:r>
            <a:r>
              <a:rPr dirty="0" sz="25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0.05,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|</a:t>
            </a:r>
            <a:r>
              <a:rPr dirty="0" sz="2400" i="1">
                <a:latin typeface="Calibri"/>
                <a:cs typeface="Calibri"/>
              </a:rPr>
              <a:t>Z</a:t>
            </a:r>
            <a:r>
              <a:rPr dirty="0" baseline="-20202" sz="2475">
                <a:latin typeface="Symbol"/>
                <a:cs typeface="Symbol"/>
              </a:rPr>
              <a:t></a:t>
            </a:r>
            <a:r>
              <a:rPr dirty="0" baseline="-20833" sz="2400">
                <a:latin typeface="Calibri"/>
                <a:cs typeface="Calibri"/>
              </a:rPr>
              <a:t>/2</a:t>
            </a:r>
            <a:r>
              <a:rPr dirty="0" sz="2400">
                <a:latin typeface="Calibri"/>
                <a:cs typeface="Calibri"/>
              </a:rPr>
              <a:t>|=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1.96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Symbol"/>
                <a:cs typeface="Symbol"/>
              </a:rPr>
              <a:t>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0.05 </a:t>
            </a:r>
            <a:r>
              <a:rPr dirty="0" sz="2400" spc="-2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get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619189" y="5782211"/>
            <a:ext cx="3366135" cy="0"/>
          </a:xfrm>
          <a:custGeom>
            <a:avLst/>
            <a:gdLst/>
            <a:ahLst/>
            <a:cxnLst/>
            <a:rect l="l" t="t" r="r" b="b"/>
            <a:pathLst>
              <a:path w="3366135" h="0">
                <a:moveTo>
                  <a:pt x="0" y="0"/>
                </a:moveTo>
                <a:lnTo>
                  <a:pt x="1315071" y="0"/>
                </a:lnTo>
              </a:path>
              <a:path w="3366135" h="0">
                <a:moveTo>
                  <a:pt x="2171325" y="0"/>
                </a:moveTo>
                <a:lnTo>
                  <a:pt x="3365637" y="0"/>
                </a:lnTo>
              </a:path>
            </a:pathLst>
          </a:custGeom>
          <a:ln w="124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306278" y="5775885"/>
            <a:ext cx="184785" cy="3333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00" spc="30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426546" y="5576901"/>
            <a:ext cx="750570" cy="3333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00" spc="385">
                <a:latin typeface="Symbol"/>
                <a:cs typeface="Symbol"/>
              </a:rPr>
              <a:t></a:t>
            </a:r>
            <a:r>
              <a:rPr dirty="0" sz="2000" spc="-180">
                <a:latin typeface="Times New Roman"/>
                <a:cs typeface="Times New Roman"/>
              </a:rPr>
              <a:t> </a:t>
            </a:r>
            <a:r>
              <a:rPr dirty="0" sz="2000" spc="300">
                <a:latin typeface="Times New Roman"/>
                <a:cs typeface="Times New Roman"/>
              </a:rPr>
              <a:t>138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980622" y="5679667"/>
            <a:ext cx="195580" cy="3333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2000" spc="-125">
                <a:latin typeface="Symbol"/>
                <a:cs typeface="Symbol"/>
              </a:rPr>
              <a:t></a:t>
            </a:r>
            <a:r>
              <a:rPr dirty="0" baseline="-27777" sz="3000" spc="-187">
                <a:latin typeface="Symbol"/>
                <a:cs typeface="Symbol"/>
              </a:rPr>
              <a:t></a:t>
            </a:r>
            <a:endParaRPr baseline="-27777" sz="3000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622706" y="5416691"/>
            <a:ext cx="1726564" cy="3333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-4166" sz="3000" spc="419">
                <a:latin typeface="Symbol"/>
                <a:cs typeface="Symbol"/>
              </a:rPr>
              <a:t></a:t>
            </a:r>
            <a:r>
              <a:rPr dirty="0" sz="2000" spc="280">
                <a:latin typeface="Times New Roman"/>
                <a:cs typeface="Times New Roman"/>
              </a:rPr>
              <a:t>1.96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 spc="385">
                <a:latin typeface="Symbol"/>
                <a:cs typeface="Symbol"/>
              </a:rPr>
              <a:t></a:t>
            </a:r>
            <a:r>
              <a:rPr dirty="0" sz="2000" spc="-190">
                <a:latin typeface="Times New Roman"/>
                <a:cs typeface="Times New Roman"/>
              </a:rPr>
              <a:t> </a:t>
            </a:r>
            <a:r>
              <a:rPr dirty="0" sz="2000" spc="335">
                <a:latin typeface="Times New Roman"/>
                <a:cs typeface="Times New Roman"/>
              </a:rPr>
              <a:t>30</a:t>
            </a:r>
            <a:r>
              <a:rPr dirty="0" sz="2000" spc="-245">
                <a:latin typeface="Times New Roman"/>
                <a:cs typeface="Times New Roman"/>
              </a:rPr>
              <a:t> </a:t>
            </a:r>
            <a:r>
              <a:rPr dirty="0" baseline="-4166" sz="3000" spc="405">
                <a:latin typeface="Symbol"/>
                <a:cs typeface="Symbol"/>
              </a:rPr>
              <a:t></a:t>
            </a:r>
            <a:r>
              <a:rPr dirty="0" baseline="-4166" sz="3000" spc="-390">
                <a:latin typeface="Times New Roman"/>
                <a:cs typeface="Times New Roman"/>
              </a:rPr>
              <a:t> </a:t>
            </a:r>
            <a:r>
              <a:rPr dirty="0" baseline="37037" sz="2475" spc="367">
                <a:latin typeface="Times New Roman"/>
                <a:cs typeface="Times New Roman"/>
              </a:rPr>
              <a:t>2</a:t>
            </a:r>
            <a:endParaRPr baseline="37037" sz="2475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50609" y="5576901"/>
            <a:ext cx="467995" cy="3333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2000" spc="385">
                <a:latin typeface="Symbol"/>
                <a:cs typeface="Symbol"/>
              </a:rPr>
              <a:t>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baseline="-22222" sz="3000" spc="-172">
                <a:latin typeface="Symbol"/>
                <a:cs typeface="Symbol"/>
              </a:rPr>
              <a:t></a:t>
            </a:r>
            <a:r>
              <a:rPr dirty="0" baseline="-50000" sz="3000" spc="-172">
                <a:latin typeface="Symbol"/>
                <a:cs typeface="Symbol"/>
              </a:rPr>
              <a:t></a:t>
            </a:r>
            <a:endParaRPr baseline="-50000" sz="3000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929887" y="5672605"/>
            <a:ext cx="195580" cy="3333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2000" spc="-125">
                <a:latin typeface="Symbol"/>
                <a:cs typeface="Symbol"/>
              </a:rPr>
              <a:t></a:t>
            </a:r>
            <a:r>
              <a:rPr dirty="0" baseline="-30555" sz="3000" spc="-187">
                <a:latin typeface="Symbol"/>
                <a:cs typeface="Symbol"/>
              </a:rPr>
              <a:t></a:t>
            </a:r>
            <a:endParaRPr baseline="-30555" sz="300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160699" y="5775885"/>
            <a:ext cx="261620" cy="3333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00" spc="440" i="1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928122" y="5576901"/>
            <a:ext cx="718820" cy="3333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2000" spc="350" i="1">
                <a:latin typeface="Times New Roman"/>
                <a:cs typeface="Times New Roman"/>
              </a:rPr>
              <a:t>n</a:t>
            </a:r>
            <a:r>
              <a:rPr dirty="0" sz="2000" spc="110" i="1">
                <a:latin typeface="Times New Roman"/>
                <a:cs typeface="Times New Roman"/>
              </a:rPr>
              <a:t> </a:t>
            </a:r>
            <a:r>
              <a:rPr dirty="0" sz="2000" spc="385">
                <a:latin typeface="Symbol"/>
                <a:cs typeface="Symbol"/>
              </a:rPr>
              <a:t>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baseline="-20833" sz="3000" spc="-179">
                <a:latin typeface="Symbol"/>
                <a:cs typeface="Symbol"/>
              </a:rPr>
              <a:t></a:t>
            </a:r>
            <a:r>
              <a:rPr dirty="0" baseline="-51388" sz="3000" spc="-179">
                <a:latin typeface="Symbol"/>
                <a:cs typeface="Symbol"/>
              </a:rPr>
              <a:t></a:t>
            </a:r>
            <a:endParaRPr baseline="-51388" sz="3000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51296" y="5384670"/>
            <a:ext cx="1847850" cy="3632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dirty="0" baseline="-4166" sz="3000" spc="405">
                <a:latin typeface="Symbol"/>
                <a:cs typeface="Symbol"/>
              </a:rPr>
              <a:t></a:t>
            </a:r>
            <a:r>
              <a:rPr dirty="0" baseline="-4166" sz="3000" spc="-292">
                <a:latin typeface="Times New Roman"/>
                <a:cs typeface="Times New Roman"/>
              </a:rPr>
              <a:t> </a:t>
            </a:r>
            <a:r>
              <a:rPr dirty="0" sz="2000" spc="335" i="1">
                <a:latin typeface="Times New Roman"/>
                <a:cs typeface="Times New Roman"/>
              </a:rPr>
              <a:t>Z</a:t>
            </a:r>
            <a:r>
              <a:rPr dirty="0" baseline="-15015" sz="2775" spc="502">
                <a:latin typeface="Symbol"/>
                <a:cs typeface="Symbol"/>
              </a:rPr>
              <a:t></a:t>
            </a:r>
            <a:r>
              <a:rPr dirty="0" baseline="-15015" sz="2775" spc="217">
                <a:latin typeface="Times New Roman"/>
                <a:cs typeface="Times New Roman"/>
              </a:rPr>
              <a:t> </a:t>
            </a:r>
            <a:r>
              <a:rPr dirty="0" baseline="-16835" sz="2475" spc="240">
                <a:latin typeface="Times New Roman"/>
                <a:cs typeface="Times New Roman"/>
              </a:rPr>
              <a:t>/</a:t>
            </a:r>
            <a:r>
              <a:rPr dirty="0" baseline="-16835" sz="2475" spc="22">
                <a:latin typeface="Times New Roman"/>
                <a:cs typeface="Times New Roman"/>
              </a:rPr>
              <a:t> </a:t>
            </a:r>
            <a:r>
              <a:rPr dirty="0" baseline="-16835" sz="2475" spc="442">
                <a:latin typeface="Times New Roman"/>
                <a:cs typeface="Times New Roman"/>
              </a:rPr>
              <a:t>2</a:t>
            </a:r>
            <a:r>
              <a:rPr dirty="0" baseline="-16835" sz="2475" spc="270">
                <a:latin typeface="Times New Roman"/>
                <a:cs typeface="Times New Roman"/>
              </a:rPr>
              <a:t> </a:t>
            </a:r>
            <a:r>
              <a:rPr dirty="0" sz="2000" spc="425">
                <a:latin typeface="Symbol"/>
                <a:cs typeface="Symbol"/>
              </a:rPr>
              <a:t></a:t>
            </a:r>
            <a:r>
              <a:rPr dirty="0" sz="2200" spc="425">
                <a:latin typeface="Symbol"/>
                <a:cs typeface="Symbol"/>
              </a:rPr>
              <a:t></a:t>
            </a:r>
            <a:r>
              <a:rPr dirty="0" sz="2200" spc="125">
                <a:latin typeface="Times New Roman"/>
                <a:cs typeface="Times New Roman"/>
              </a:rPr>
              <a:t> </a:t>
            </a:r>
            <a:r>
              <a:rPr dirty="0" baseline="-4166" sz="3000" spc="405">
                <a:latin typeface="Symbol"/>
                <a:cs typeface="Symbol"/>
              </a:rPr>
              <a:t></a:t>
            </a:r>
            <a:r>
              <a:rPr dirty="0" baseline="-4166" sz="3000" spc="-397">
                <a:latin typeface="Times New Roman"/>
                <a:cs typeface="Times New Roman"/>
              </a:rPr>
              <a:t> </a:t>
            </a:r>
            <a:r>
              <a:rPr dirty="0" baseline="37037" sz="2475" spc="367">
                <a:latin typeface="Times New Roman"/>
                <a:cs typeface="Times New Roman"/>
              </a:rPr>
              <a:t>2</a:t>
            </a:r>
            <a:endParaRPr baseline="37037" sz="2475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897379" y="5309615"/>
            <a:ext cx="5308600" cy="861060"/>
          </a:xfrm>
          <a:custGeom>
            <a:avLst/>
            <a:gdLst/>
            <a:ahLst/>
            <a:cxnLst/>
            <a:rect l="l" t="t" r="r" b="b"/>
            <a:pathLst>
              <a:path w="5308600" h="861060">
                <a:moveTo>
                  <a:pt x="0" y="861059"/>
                </a:moveTo>
                <a:lnTo>
                  <a:pt x="5308092" y="861059"/>
                </a:lnTo>
                <a:lnTo>
                  <a:pt x="5308092" y="0"/>
                </a:lnTo>
                <a:lnTo>
                  <a:pt x="0" y="0"/>
                </a:lnTo>
                <a:lnTo>
                  <a:pt x="0" y="861059"/>
                </a:lnTo>
                <a:close/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55750">
              <a:lnSpc>
                <a:spcPct val="100000"/>
              </a:lnSpc>
              <a:spcBef>
                <a:spcPts val="100"/>
              </a:spcBef>
            </a:pPr>
            <a:r>
              <a:rPr dirty="0" sz="2400" spc="175"/>
              <a:t>Estimation</a:t>
            </a:r>
            <a:r>
              <a:rPr dirty="0" sz="2400" spc="280"/>
              <a:t> </a:t>
            </a:r>
            <a:r>
              <a:rPr dirty="0" sz="2400" spc="114"/>
              <a:t>of</a:t>
            </a:r>
            <a:r>
              <a:rPr dirty="0" sz="2400" spc="280"/>
              <a:t> </a:t>
            </a:r>
            <a:r>
              <a:rPr dirty="0" sz="2400" spc="114"/>
              <a:t>Population</a:t>
            </a:r>
            <a:r>
              <a:rPr dirty="0" sz="2400" spc="290"/>
              <a:t> </a:t>
            </a:r>
            <a:r>
              <a:rPr dirty="0" sz="2400" spc="105"/>
              <a:t>Parameters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0997" y="1037589"/>
            <a:ext cx="8525510" cy="310578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241300" marR="5080" indent="-228600">
              <a:lnSpc>
                <a:spcPts val="25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  <a:tab pos="1829435" algn="l"/>
                <a:tab pos="2195195" algn="l"/>
                <a:tab pos="2513330" algn="l"/>
                <a:tab pos="3695065" algn="l"/>
                <a:tab pos="4493260" algn="l"/>
                <a:tab pos="5036185" algn="l"/>
                <a:tab pos="6176010" algn="l"/>
                <a:tab pos="7720330" algn="l"/>
              </a:tabLst>
            </a:pPr>
            <a:r>
              <a:rPr dirty="0" sz="2600" spc="-10">
                <a:latin typeface="Calibri"/>
                <a:cs typeface="Calibri"/>
              </a:rPr>
              <a:t>Estimation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25">
                <a:latin typeface="Calibri"/>
                <a:cs typeface="Calibri"/>
              </a:rPr>
              <a:t>is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50">
                <a:latin typeface="Calibri"/>
                <a:cs typeface="Calibri"/>
              </a:rPr>
              <a:t>a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process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20">
                <a:latin typeface="Calibri"/>
                <a:cs typeface="Calibri"/>
              </a:rPr>
              <a:t>used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25">
                <a:latin typeface="Calibri"/>
                <a:cs typeface="Calibri"/>
              </a:rPr>
              <a:t>for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making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inferences</a:t>
            </a:r>
            <a:r>
              <a:rPr dirty="0" sz="2600">
                <a:latin typeface="Calibri"/>
                <a:cs typeface="Calibri"/>
              </a:rPr>
              <a:t>	</a:t>
            </a:r>
            <a:r>
              <a:rPr dirty="0" sz="2600" spc="-10">
                <a:latin typeface="Calibri"/>
                <a:cs typeface="Calibri"/>
              </a:rPr>
              <a:t>about </a:t>
            </a:r>
            <a:r>
              <a:rPr dirty="0" sz="2600">
                <a:latin typeface="Calibri"/>
                <a:cs typeface="Calibri"/>
              </a:rPr>
              <a:t>population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parameters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based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on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samples</a:t>
            </a:r>
            <a:endParaRPr sz="2600">
              <a:latin typeface="Calibri"/>
              <a:cs typeface="Calibri"/>
            </a:endParaRPr>
          </a:p>
          <a:p>
            <a:pPr algn="just" lvl="1" marL="698500" marR="5080" indent="-228600">
              <a:lnSpc>
                <a:spcPct val="80000"/>
              </a:lnSpc>
              <a:spcBef>
                <a:spcPts val="285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200" b="1">
                <a:solidFill>
                  <a:srgbClr val="C00000"/>
                </a:solidFill>
                <a:latin typeface="Calibri"/>
                <a:cs typeface="Calibri"/>
              </a:rPr>
              <a:t>Point</a:t>
            </a:r>
            <a:r>
              <a:rPr dirty="0" sz="2200" spc="38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C00000"/>
                </a:solidFill>
                <a:latin typeface="Calibri"/>
                <a:cs typeface="Calibri"/>
              </a:rPr>
              <a:t>Estimate</a:t>
            </a:r>
            <a:r>
              <a:rPr dirty="0" sz="2200" b="1">
                <a:latin typeface="Calibri"/>
                <a:cs typeface="Calibri"/>
              </a:rPr>
              <a:t>:</a:t>
            </a:r>
            <a:r>
              <a:rPr dirty="0" sz="2200" spc="375" b="1">
                <a:latin typeface="Calibri"/>
                <a:cs typeface="Calibri"/>
              </a:rPr>
              <a:t>  </a:t>
            </a:r>
            <a:r>
              <a:rPr dirty="0" sz="2200">
                <a:latin typeface="Calibri"/>
                <a:cs typeface="Calibri"/>
              </a:rPr>
              <a:t>Point</a:t>
            </a:r>
            <a:r>
              <a:rPr dirty="0" sz="2200" spc="3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estimate</a:t>
            </a:r>
            <a:r>
              <a:rPr dirty="0" sz="2200" spc="3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3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3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population</a:t>
            </a:r>
            <a:r>
              <a:rPr dirty="0" sz="2200" spc="3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parameter</a:t>
            </a:r>
            <a:r>
              <a:rPr dirty="0" sz="2200" spc="3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is</a:t>
            </a:r>
            <a:r>
              <a:rPr dirty="0" sz="2200" spc="38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the </a:t>
            </a:r>
            <a:r>
              <a:rPr dirty="0" sz="2200">
                <a:latin typeface="Calibri"/>
                <a:cs typeface="Calibri"/>
              </a:rPr>
              <a:t>single</a:t>
            </a:r>
            <a:r>
              <a:rPr dirty="0" sz="2200" spc="2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value</a:t>
            </a:r>
            <a:r>
              <a:rPr dirty="0" sz="2200" spc="2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(or</a:t>
            </a:r>
            <a:r>
              <a:rPr dirty="0" sz="2200" spc="2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specific</a:t>
            </a:r>
            <a:r>
              <a:rPr dirty="0" sz="2200" spc="2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value)</a:t>
            </a:r>
            <a:r>
              <a:rPr dirty="0" sz="2200" spc="2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calculated</a:t>
            </a:r>
            <a:r>
              <a:rPr dirty="0" sz="2200" spc="2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from</a:t>
            </a:r>
            <a:r>
              <a:rPr dirty="0" sz="2200" spc="2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sample</a:t>
            </a:r>
            <a:r>
              <a:rPr dirty="0" sz="2200" spc="2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(thus</a:t>
            </a:r>
            <a:r>
              <a:rPr dirty="0" sz="2200" spc="2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called statistic).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15"/>
              </a:spcBef>
              <a:buClr>
                <a:srgbClr val="C00000"/>
              </a:buClr>
              <a:buFont typeface="Arial MT"/>
              <a:buChar char="•"/>
            </a:pPr>
            <a:endParaRPr sz="2200">
              <a:latin typeface="Calibri"/>
              <a:cs typeface="Calibri"/>
            </a:endParaRPr>
          </a:p>
          <a:p>
            <a:pPr algn="just" lvl="1" marL="698500" marR="5080" indent="-228600">
              <a:lnSpc>
                <a:spcPts val="2110"/>
              </a:lnSpc>
              <a:spcBef>
                <a:spcPts val="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2200" b="1">
                <a:solidFill>
                  <a:srgbClr val="C00000"/>
                </a:solidFill>
                <a:latin typeface="Calibri"/>
                <a:cs typeface="Calibri"/>
              </a:rPr>
              <a:t>Interval</a:t>
            </a:r>
            <a:r>
              <a:rPr dirty="0" sz="2200" spc="5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C00000"/>
                </a:solidFill>
                <a:latin typeface="Calibri"/>
                <a:cs typeface="Calibri"/>
              </a:rPr>
              <a:t>Estimate</a:t>
            </a:r>
            <a:r>
              <a:rPr dirty="0" sz="2200" b="1">
                <a:latin typeface="Calibri"/>
                <a:cs typeface="Calibri"/>
              </a:rPr>
              <a:t>:</a:t>
            </a:r>
            <a:r>
              <a:rPr dirty="0" sz="2200" spc="35" b="1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Instead</a:t>
            </a:r>
            <a:r>
              <a:rPr dirty="0" sz="2200" spc="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specific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value</a:t>
            </a:r>
            <a:r>
              <a:rPr dirty="0" sz="2200" spc="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of</a:t>
            </a:r>
            <a:r>
              <a:rPr dirty="0" sz="2200" spc="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parameter,</a:t>
            </a:r>
            <a:r>
              <a:rPr dirty="0" sz="2200" spc="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4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an </a:t>
            </a:r>
            <a:r>
              <a:rPr dirty="0" sz="2200">
                <a:latin typeface="Calibri"/>
                <a:cs typeface="Calibri"/>
              </a:rPr>
              <a:t>interval</a:t>
            </a:r>
            <a:r>
              <a:rPr dirty="0" sz="2200" spc="50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estimate</a:t>
            </a:r>
            <a:r>
              <a:rPr dirty="0" sz="2200" spc="50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5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parameter</a:t>
            </a:r>
            <a:r>
              <a:rPr dirty="0" sz="2200" spc="4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is</a:t>
            </a:r>
            <a:r>
              <a:rPr dirty="0" sz="2200" spc="509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said</a:t>
            </a:r>
            <a:r>
              <a:rPr dirty="0" sz="2200" spc="5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5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lie</a:t>
            </a:r>
            <a:r>
              <a:rPr dirty="0" sz="2200" spc="50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49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</a:t>
            </a:r>
            <a:r>
              <a:rPr dirty="0" sz="2200" spc="4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interval</a:t>
            </a:r>
            <a:r>
              <a:rPr dirty="0" sz="2200" spc="50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(say </a:t>
            </a:r>
            <a:r>
              <a:rPr dirty="0" sz="2200">
                <a:latin typeface="Calibri"/>
                <a:cs typeface="Calibri"/>
              </a:rPr>
              <a:t>between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points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i="1">
                <a:latin typeface="Calibri"/>
                <a:cs typeface="Calibri"/>
              </a:rPr>
              <a:t>a</a:t>
            </a:r>
            <a:r>
              <a:rPr dirty="0" sz="2200" spc="-50" i="1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i="1">
                <a:latin typeface="Calibri"/>
                <a:cs typeface="Calibri"/>
              </a:rPr>
              <a:t>b</a:t>
            </a:r>
            <a:r>
              <a:rPr dirty="0" sz="2200">
                <a:latin typeface="Calibri"/>
                <a:cs typeface="Calibri"/>
              </a:rPr>
              <a:t>)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with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certain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probability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(or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confidence).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6142" y="2919806"/>
            <a:ext cx="73609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73195" algn="l"/>
                <a:tab pos="4815205" algn="l"/>
              </a:tabLst>
            </a:pPr>
            <a:r>
              <a:rPr dirty="0" sz="3600" spc="275"/>
              <a:t>INTRODUCTION</a:t>
            </a:r>
            <a:r>
              <a:rPr dirty="0" sz="3600"/>
              <a:t>	</a:t>
            </a:r>
            <a:r>
              <a:rPr dirty="0" sz="3600" spc="260"/>
              <a:t>TO</a:t>
            </a:r>
            <a:r>
              <a:rPr dirty="0" sz="3600"/>
              <a:t>	</a:t>
            </a:r>
            <a:r>
              <a:rPr dirty="0" sz="3600" spc="275"/>
              <a:t>SAMPLING</a:t>
            </a:r>
            <a:endParaRPr sz="3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424" y="400634"/>
            <a:ext cx="80575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45"/>
              <a:t>Criteria</a:t>
            </a:r>
            <a:r>
              <a:rPr dirty="0" sz="2800" spc="380"/>
              <a:t> </a:t>
            </a:r>
            <a:r>
              <a:rPr dirty="0" sz="2800" spc="85"/>
              <a:t>for</a:t>
            </a:r>
            <a:r>
              <a:rPr dirty="0" sz="2800" spc="340"/>
              <a:t> </a:t>
            </a:r>
            <a:r>
              <a:rPr dirty="0" sz="2800" spc="145"/>
              <a:t>measuring</a:t>
            </a:r>
            <a:r>
              <a:rPr dirty="0" sz="2800" spc="375"/>
              <a:t> </a:t>
            </a:r>
            <a:r>
              <a:rPr dirty="0" sz="2800" spc="175"/>
              <a:t>Quality</a:t>
            </a:r>
            <a:r>
              <a:rPr dirty="0" sz="2800" spc="360"/>
              <a:t> </a:t>
            </a:r>
            <a:r>
              <a:rPr dirty="0" sz="2800" spc="135"/>
              <a:t>of</a:t>
            </a:r>
            <a:r>
              <a:rPr dirty="0" sz="2800" spc="345"/>
              <a:t> </a:t>
            </a:r>
            <a:r>
              <a:rPr dirty="0" sz="2800" spc="200"/>
              <a:t>Estimates</a:t>
            </a:r>
            <a:endParaRPr sz="2800"/>
          </a:p>
        </p:txBody>
      </p:sp>
      <p:sp>
        <p:nvSpPr>
          <p:cNvPr id="3" name="object 3" descr=""/>
          <p:cNvSpPr/>
          <p:nvPr/>
        </p:nvSpPr>
        <p:spPr>
          <a:xfrm>
            <a:off x="1529311" y="2770546"/>
            <a:ext cx="154305" cy="0"/>
          </a:xfrm>
          <a:custGeom>
            <a:avLst/>
            <a:gdLst/>
            <a:ahLst/>
            <a:cxnLst/>
            <a:rect l="l" t="t" r="r" b="b"/>
            <a:pathLst>
              <a:path w="154305" h="0">
                <a:moveTo>
                  <a:pt x="0" y="0"/>
                </a:moveTo>
                <a:lnTo>
                  <a:pt x="153950" y="0"/>
                </a:lnTo>
              </a:path>
            </a:pathLst>
          </a:custGeom>
          <a:ln w="104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7260058" y="2770546"/>
            <a:ext cx="154940" cy="0"/>
          </a:xfrm>
          <a:custGeom>
            <a:avLst/>
            <a:gdLst/>
            <a:ahLst/>
            <a:cxnLst/>
            <a:rect l="l" t="t" r="r" b="b"/>
            <a:pathLst>
              <a:path w="154940" h="0">
                <a:moveTo>
                  <a:pt x="0" y="0"/>
                </a:moveTo>
                <a:lnTo>
                  <a:pt x="154556" y="0"/>
                </a:lnTo>
              </a:path>
            </a:pathLst>
          </a:custGeom>
          <a:ln w="104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74091" y="1506677"/>
            <a:ext cx="7772400" cy="196850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469900" marR="55880" indent="-457834">
              <a:lnSpc>
                <a:spcPct val="90100"/>
              </a:lnSpc>
              <a:spcBef>
                <a:spcPts val="385"/>
              </a:spcBef>
            </a:pPr>
            <a:r>
              <a:rPr dirty="0" sz="2400" b="1">
                <a:solidFill>
                  <a:srgbClr val="C00000"/>
                </a:solidFill>
                <a:latin typeface="Trebuchet MS"/>
                <a:cs typeface="Trebuchet MS"/>
              </a:rPr>
              <a:t>A.</a:t>
            </a:r>
            <a:r>
              <a:rPr dirty="0" sz="2400" spc="42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rebuchet MS"/>
                <a:cs typeface="Trebuchet MS"/>
              </a:rPr>
              <a:t>Unbiased</a:t>
            </a:r>
            <a:r>
              <a:rPr dirty="0" sz="2400" spc="-1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rebuchet MS"/>
                <a:cs typeface="Trebuchet MS"/>
              </a:rPr>
              <a:t>estimate</a:t>
            </a:r>
            <a:r>
              <a:rPr dirty="0" sz="2400" spc="-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population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parameter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an </a:t>
            </a:r>
            <a:r>
              <a:rPr dirty="0" sz="2400" spc="-120">
                <a:latin typeface="Trebuchet MS"/>
                <a:cs typeface="Trebuchet MS"/>
              </a:rPr>
              <a:t>estimator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whose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expected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value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equal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to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population </a:t>
            </a:r>
            <a:r>
              <a:rPr dirty="0" sz="2400" spc="-95">
                <a:latin typeface="Trebuchet MS"/>
                <a:cs typeface="Trebuchet MS"/>
              </a:rPr>
              <a:t>parameter.</a:t>
            </a:r>
            <a:endParaRPr sz="2400">
              <a:latin typeface="Trebuchet MS"/>
              <a:cs typeface="Trebuchet MS"/>
            </a:endParaRPr>
          </a:p>
          <a:p>
            <a:pPr marL="518795" marR="5080">
              <a:lnSpc>
                <a:spcPct val="119700"/>
              </a:lnSpc>
              <a:spcBef>
                <a:spcPts val="40"/>
              </a:spcBef>
              <a:tabLst>
                <a:tab pos="1103630" algn="l"/>
                <a:tab pos="7208520" algn="l"/>
              </a:tabLst>
            </a:pPr>
            <a:r>
              <a:rPr dirty="0" sz="2400" spc="-25">
                <a:latin typeface="Trebuchet MS"/>
                <a:cs typeface="Trebuchet MS"/>
              </a:rPr>
              <a:t>Let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baseline="-4629" sz="2700" spc="660" i="1">
                <a:latin typeface="Times New Roman"/>
                <a:cs typeface="Times New Roman"/>
              </a:rPr>
              <a:t>X</a:t>
            </a:r>
            <a:r>
              <a:rPr dirty="0" baseline="-4629" sz="2700" spc="592" i="1">
                <a:latin typeface="Times New Roman"/>
                <a:cs typeface="Times New Roman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be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an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estimate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population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mean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500" spc="-220">
                <a:latin typeface="Symbol"/>
                <a:cs typeface="Symbol"/>
              </a:rPr>
              <a:t></a:t>
            </a:r>
            <a:r>
              <a:rPr dirty="0" sz="2400" spc="-220">
                <a:latin typeface="Trebuchet MS"/>
                <a:cs typeface="Trebuchet MS"/>
              </a:rPr>
              <a:t>.</a:t>
            </a:r>
            <a:r>
              <a:rPr dirty="0" sz="2400" spc="-29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If</a:t>
            </a:r>
            <a:r>
              <a:rPr dirty="0" sz="2400" spc="300">
                <a:latin typeface="Trebuchet MS"/>
                <a:cs typeface="Trebuchet MS"/>
              </a:rPr>
              <a:t> </a:t>
            </a:r>
            <a:r>
              <a:rPr dirty="0" baseline="-4629" sz="2700" spc="585" i="1">
                <a:latin typeface="Times New Roman"/>
                <a:cs typeface="Times New Roman"/>
              </a:rPr>
              <a:t>X</a:t>
            </a:r>
            <a:r>
              <a:rPr dirty="0" baseline="-4629" sz="2700" i="1">
                <a:latin typeface="Times New Roman"/>
                <a:cs typeface="Times New Roman"/>
              </a:rPr>
              <a:t>	</a:t>
            </a:r>
            <a:r>
              <a:rPr dirty="0" sz="2400" spc="-100">
                <a:latin typeface="Trebuchet MS"/>
                <a:cs typeface="Trebuchet MS"/>
              </a:rPr>
              <a:t>is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 spc="-200">
                <a:latin typeface="Trebuchet MS"/>
                <a:cs typeface="Trebuchet MS"/>
              </a:rPr>
              <a:t>an </a:t>
            </a:r>
            <a:r>
              <a:rPr dirty="0" sz="2400" spc="-150">
                <a:latin typeface="Trebuchet MS"/>
                <a:cs typeface="Trebuchet MS"/>
              </a:rPr>
              <a:t>unbiased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estimate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500" spc="-220">
                <a:latin typeface="Symbol"/>
                <a:cs typeface="Symbol"/>
              </a:rPr>
              <a:t></a:t>
            </a:r>
            <a:r>
              <a:rPr dirty="0" sz="2400" spc="-220">
                <a:latin typeface="Trebuchet MS"/>
                <a:cs typeface="Trebuchet MS"/>
              </a:rPr>
              <a:t>,</a:t>
            </a:r>
            <a:r>
              <a:rPr dirty="0" sz="2400" spc="-27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then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566131" y="3694577"/>
            <a:ext cx="179705" cy="0"/>
          </a:xfrm>
          <a:custGeom>
            <a:avLst/>
            <a:gdLst/>
            <a:ahLst/>
            <a:cxnLst/>
            <a:rect l="l" t="t" r="r" b="b"/>
            <a:pathLst>
              <a:path w="179705" h="0">
                <a:moveTo>
                  <a:pt x="0" y="0"/>
                </a:moveTo>
                <a:lnTo>
                  <a:pt x="179102" y="0"/>
                </a:lnTo>
              </a:path>
            </a:pathLst>
          </a:custGeom>
          <a:ln w="11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597164" y="3694577"/>
            <a:ext cx="180340" cy="0"/>
          </a:xfrm>
          <a:custGeom>
            <a:avLst/>
            <a:gdLst/>
            <a:ahLst/>
            <a:cxnLst/>
            <a:rect l="l" t="t" r="r" b="b"/>
            <a:pathLst>
              <a:path w="180339" h="0">
                <a:moveTo>
                  <a:pt x="0" y="0"/>
                </a:moveTo>
                <a:lnTo>
                  <a:pt x="179923" y="0"/>
                </a:lnTo>
              </a:path>
            </a:pathLst>
          </a:custGeom>
          <a:ln w="116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029967" y="3616452"/>
            <a:ext cx="4052570" cy="408940"/>
          </a:xfrm>
          <a:prstGeom prst="rect">
            <a:avLst/>
          </a:prstGeom>
          <a:ln w="9144">
            <a:solidFill>
              <a:srgbClr val="00AFEF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330"/>
              </a:spcBef>
              <a:tabLst>
                <a:tab pos="1722120" algn="l"/>
              </a:tabLst>
            </a:pPr>
            <a:r>
              <a:rPr dirty="0" sz="1900" spc="515" i="1">
                <a:latin typeface="Times New Roman"/>
                <a:cs typeface="Times New Roman"/>
              </a:rPr>
              <a:t>E</a:t>
            </a:r>
            <a:r>
              <a:rPr dirty="0" sz="1900" spc="515">
                <a:latin typeface="Times New Roman"/>
                <a:cs typeface="Times New Roman"/>
              </a:rPr>
              <a:t>(</a:t>
            </a:r>
            <a:r>
              <a:rPr dirty="0" sz="1900" spc="-200">
                <a:latin typeface="Times New Roman"/>
                <a:cs typeface="Times New Roman"/>
              </a:rPr>
              <a:t> </a:t>
            </a:r>
            <a:r>
              <a:rPr dirty="0" sz="1900" spc="565" i="1">
                <a:latin typeface="Times New Roman"/>
                <a:cs typeface="Times New Roman"/>
              </a:rPr>
              <a:t>X</a:t>
            </a:r>
            <a:r>
              <a:rPr dirty="0" sz="1900" spc="-10" i="1">
                <a:latin typeface="Times New Roman"/>
                <a:cs typeface="Times New Roman"/>
              </a:rPr>
              <a:t> </a:t>
            </a:r>
            <a:r>
              <a:rPr dirty="0" sz="1900" spc="310">
                <a:latin typeface="Times New Roman"/>
                <a:cs typeface="Times New Roman"/>
              </a:rPr>
              <a:t>)</a:t>
            </a:r>
            <a:r>
              <a:rPr dirty="0" sz="1900" spc="180">
                <a:latin typeface="Times New Roman"/>
                <a:cs typeface="Times New Roman"/>
              </a:rPr>
              <a:t> </a:t>
            </a:r>
            <a:r>
              <a:rPr dirty="0" sz="1900" spc="515">
                <a:latin typeface="Symbol"/>
                <a:cs typeface="Symbol"/>
              </a:rPr>
              <a:t></a:t>
            </a:r>
            <a:r>
              <a:rPr dirty="0" sz="1900" spc="95">
                <a:latin typeface="Times New Roman"/>
                <a:cs typeface="Times New Roman"/>
              </a:rPr>
              <a:t> </a:t>
            </a:r>
            <a:r>
              <a:rPr dirty="0" sz="1900" spc="484">
                <a:latin typeface="Symbol"/>
                <a:cs typeface="Symbol"/>
              </a:rPr>
              <a:t>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380">
                <a:latin typeface="Times New Roman"/>
                <a:cs typeface="Times New Roman"/>
              </a:rPr>
              <a:t>or</a:t>
            </a:r>
            <a:r>
              <a:rPr dirty="0" sz="1900" spc="215">
                <a:latin typeface="Times New Roman"/>
                <a:cs typeface="Times New Roman"/>
              </a:rPr>
              <a:t> </a:t>
            </a:r>
            <a:r>
              <a:rPr dirty="0" sz="1900" spc="509" i="1">
                <a:latin typeface="Times New Roman"/>
                <a:cs typeface="Times New Roman"/>
              </a:rPr>
              <a:t>E</a:t>
            </a:r>
            <a:r>
              <a:rPr dirty="0" sz="1900" spc="509">
                <a:latin typeface="Times New Roman"/>
                <a:cs typeface="Times New Roman"/>
              </a:rPr>
              <a:t>(</a:t>
            </a:r>
            <a:r>
              <a:rPr dirty="0" sz="1900" spc="-190">
                <a:latin typeface="Times New Roman"/>
                <a:cs typeface="Times New Roman"/>
              </a:rPr>
              <a:t> </a:t>
            </a:r>
            <a:r>
              <a:rPr dirty="0" sz="1900" spc="565" i="1">
                <a:latin typeface="Times New Roman"/>
                <a:cs typeface="Times New Roman"/>
              </a:rPr>
              <a:t>X</a:t>
            </a:r>
            <a:r>
              <a:rPr dirty="0" sz="1900" spc="515" i="1">
                <a:latin typeface="Times New Roman"/>
                <a:cs typeface="Times New Roman"/>
              </a:rPr>
              <a:t> </a:t>
            </a:r>
            <a:r>
              <a:rPr dirty="0" sz="1900" spc="515">
                <a:latin typeface="Symbol"/>
                <a:cs typeface="Symbol"/>
              </a:rPr>
              <a:t>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 spc="434">
                <a:latin typeface="Symbol"/>
                <a:cs typeface="Symbol"/>
              </a:rPr>
              <a:t></a:t>
            </a:r>
            <a:r>
              <a:rPr dirty="0" sz="1900" spc="434">
                <a:latin typeface="Times New Roman"/>
                <a:cs typeface="Times New Roman"/>
              </a:rPr>
              <a:t>)</a:t>
            </a:r>
            <a:r>
              <a:rPr dirty="0" sz="1900" spc="180">
                <a:latin typeface="Times New Roman"/>
                <a:cs typeface="Times New Roman"/>
              </a:rPr>
              <a:t> </a:t>
            </a:r>
            <a:r>
              <a:rPr dirty="0" sz="1900" spc="515">
                <a:latin typeface="Symbol"/>
                <a:cs typeface="Symbol"/>
              </a:rPr>
              <a:t></a:t>
            </a:r>
            <a:r>
              <a:rPr dirty="0" sz="1900" spc="135">
                <a:latin typeface="Times New Roman"/>
                <a:cs typeface="Times New Roman"/>
              </a:rPr>
              <a:t> </a:t>
            </a:r>
            <a:r>
              <a:rPr dirty="0" sz="1900" spc="42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9661" y="701166"/>
            <a:ext cx="3378835" cy="13792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0029" marR="5080" indent="-227965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14">
                <a:solidFill>
                  <a:srgbClr val="C00000"/>
                </a:solidFill>
                <a:latin typeface="Trebuchet MS"/>
                <a:cs typeface="Trebuchet MS"/>
              </a:rPr>
              <a:t>Unbiased</a:t>
            </a:r>
            <a:r>
              <a:rPr dirty="0" sz="2400" spc="-2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65">
                <a:solidFill>
                  <a:srgbClr val="C00000"/>
                </a:solidFill>
                <a:latin typeface="Trebuchet MS"/>
                <a:cs typeface="Trebuchet MS"/>
              </a:rPr>
              <a:t>estimate</a:t>
            </a:r>
            <a:r>
              <a:rPr dirty="0" sz="2400" spc="-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C00000"/>
                </a:solidFill>
                <a:latin typeface="Trebuchet MS"/>
                <a:cs typeface="Trebuchet MS"/>
              </a:rPr>
              <a:t>(the </a:t>
            </a:r>
            <a:r>
              <a:rPr dirty="0" sz="2400" spc="-2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dirty="0" sz="2400" spc="-155">
                <a:solidFill>
                  <a:srgbClr val="C00000"/>
                </a:solidFill>
                <a:latin typeface="Trebuchet MS"/>
                <a:cs typeface="Trebuchet MS"/>
              </a:rPr>
              <a:t>estimates</a:t>
            </a:r>
            <a:r>
              <a:rPr dirty="0" sz="2400" spc="-2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60">
                <a:solidFill>
                  <a:srgbClr val="C00000"/>
                </a:solidFill>
                <a:latin typeface="Trebuchet MS"/>
                <a:cs typeface="Trebuchet MS"/>
              </a:rPr>
              <a:t>are</a:t>
            </a:r>
            <a:r>
              <a:rPr dirty="0" sz="2400" spc="-1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Trebuchet MS"/>
                <a:cs typeface="Trebuchet MS"/>
              </a:rPr>
              <a:t>randomly </a:t>
            </a:r>
            <a:r>
              <a:rPr dirty="0" sz="2400" spc="-1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dirty="0" sz="2400" spc="-155">
                <a:solidFill>
                  <a:srgbClr val="C00000"/>
                </a:solidFill>
                <a:latin typeface="Trebuchet MS"/>
                <a:cs typeface="Trebuchet MS"/>
              </a:rPr>
              <a:t>scatted</a:t>
            </a:r>
            <a:r>
              <a:rPr dirty="0" sz="2400" spc="-5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05">
                <a:solidFill>
                  <a:srgbClr val="C00000"/>
                </a:solidFill>
                <a:latin typeface="Trebuchet MS"/>
                <a:cs typeface="Trebuchet MS"/>
              </a:rPr>
              <a:t>around</a:t>
            </a:r>
            <a:r>
              <a:rPr dirty="0" sz="2400" spc="-2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5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dirty="0" sz="2400" spc="-55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75">
                <a:solidFill>
                  <a:srgbClr val="C00000"/>
                </a:solidFill>
                <a:latin typeface="Trebuchet MS"/>
                <a:cs typeface="Trebuchet MS"/>
              </a:rPr>
              <a:t>actual </a:t>
            </a:r>
            <a:r>
              <a:rPr dirty="0" sz="2400" spc="-175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dirty="0" sz="2400" spc="-60">
                <a:solidFill>
                  <a:srgbClr val="C00000"/>
                </a:solidFill>
                <a:latin typeface="Trebuchet MS"/>
                <a:cs typeface="Trebuchet MS"/>
              </a:rPr>
              <a:t>value).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921122" y="693546"/>
            <a:ext cx="3822065" cy="10496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0029" marR="5080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Biased</a:t>
            </a:r>
            <a:r>
              <a:rPr dirty="0" sz="2400" spc="-8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estimate</a:t>
            </a:r>
            <a:r>
              <a:rPr dirty="0" sz="2400" spc="-8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C00000"/>
                </a:solidFill>
                <a:latin typeface="Calibri"/>
                <a:cs typeface="Calibri"/>
              </a:rPr>
              <a:t>(all </a:t>
            </a:r>
            <a:r>
              <a:rPr dirty="0" sz="2400" spc="-20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estimated</a:t>
            </a:r>
            <a:r>
              <a:rPr dirty="0" sz="2400" spc="-9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values</a:t>
            </a:r>
            <a:r>
              <a:rPr dirty="0" sz="2400" spc="-5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dirty="0" sz="2400" spc="-6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dirty="0" sz="2400" spc="-8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dirty="0" sz="2400" spc="-25">
                <a:solidFill>
                  <a:srgbClr val="C00000"/>
                </a:solidFill>
                <a:latin typeface="Calibri"/>
                <a:cs typeface="Calibri"/>
              </a:rPr>
              <a:t>	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dirty="0" sz="2400" spc="-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side</a:t>
            </a:r>
            <a:r>
              <a:rPr dirty="0" sz="2400" spc="-2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dirty="0" sz="2400" spc="-1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C00000"/>
                </a:solidFill>
                <a:latin typeface="Calibri"/>
                <a:cs typeface="Calibri"/>
              </a:rPr>
              <a:t>actual</a:t>
            </a:r>
            <a:r>
              <a:rPr dirty="0" sz="2400" spc="-3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C00000"/>
                </a:solidFill>
                <a:latin typeface="Calibri"/>
                <a:cs typeface="Calibri"/>
              </a:rPr>
              <a:t>value).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79" y="2587751"/>
            <a:ext cx="3898578" cy="326440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2311" y="2763011"/>
            <a:ext cx="3573850" cy="299008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5317" y="1172336"/>
            <a:ext cx="761110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said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to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be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consistent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235">
                <a:latin typeface="Trebuchet MS"/>
                <a:cs typeface="Trebuchet MS"/>
              </a:rPr>
              <a:t>if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it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converges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to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true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value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85317" y="1411563"/>
            <a:ext cx="7329805" cy="6648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560"/>
              </a:lnSpc>
              <a:spcBef>
                <a:spcPts val="130"/>
              </a:spcBef>
            </a:pPr>
            <a:r>
              <a:rPr dirty="0" sz="2400" spc="-150">
                <a:latin typeface="Trebuchet MS"/>
                <a:cs typeface="Trebuchet MS"/>
              </a:rPr>
              <a:t>parameter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(</a:t>
            </a:r>
            <a:r>
              <a:rPr dirty="0" sz="2500" spc="-90">
                <a:latin typeface="Symbol"/>
                <a:cs typeface="Symbol"/>
              </a:rPr>
              <a:t></a:t>
            </a:r>
            <a:r>
              <a:rPr dirty="0" sz="2400" spc="-90">
                <a:latin typeface="Trebuchet MS"/>
                <a:cs typeface="Trebuchet MS"/>
              </a:rPr>
              <a:t>)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as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size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sample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increases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.That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is,</a:t>
            </a:r>
            <a:r>
              <a:rPr dirty="0" sz="2400" spc="-290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440"/>
              </a:lnSpc>
            </a:pPr>
            <a:r>
              <a:rPr dirty="0" sz="2400" spc="-114">
                <a:latin typeface="Trebuchet MS"/>
                <a:cs typeface="Trebuchet MS"/>
              </a:rPr>
              <a:t>consistent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estimator</a:t>
            </a:r>
            <a:r>
              <a:rPr dirty="0" sz="2400" spc="-10">
                <a:latin typeface="Trebuchet MS"/>
                <a:cs typeface="Trebuchet MS"/>
              </a:rPr>
              <a:t> implies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85317" y="3216655"/>
            <a:ext cx="8006715" cy="64770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960"/>
              </a:spcBef>
            </a:pPr>
            <a:r>
              <a:rPr dirty="0" sz="2400" b="1">
                <a:latin typeface="Trebuchet MS"/>
                <a:cs typeface="Trebuchet MS"/>
              </a:rPr>
              <a:t>C</a:t>
            </a:r>
            <a:r>
              <a:rPr dirty="0" sz="2400">
                <a:latin typeface="Trebuchet MS"/>
                <a:cs typeface="Trebuchet MS"/>
              </a:rPr>
              <a:t>.</a:t>
            </a:r>
            <a:r>
              <a:rPr dirty="0" sz="2400" spc="-275">
                <a:latin typeface="Trebuchet MS"/>
                <a:cs typeface="Trebuchet MS"/>
              </a:rPr>
              <a:t> </a:t>
            </a:r>
            <a:r>
              <a:rPr dirty="0" sz="2400" spc="-75" b="1">
                <a:solidFill>
                  <a:srgbClr val="C00000"/>
                </a:solidFill>
                <a:latin typeface="Trebuchet MS"/>
                <a:cs typeface="Trebuchet MS"/>
              </a:rPr>
              <a:t>Efficiency</a:t>
            </a:r>
            <a:r>
              <a:rPr dirty="0" sz="2400" spc="-75" b="1">
                <a:latin typeface="Trebuchet MS"/>
                <a:cs typeface="Trebuchet MS"/>
              </a:rPr>
              <a:t>:</a:t>
            </a:r>
            <a:r>
              <a:rPr dirty="0" sz="2400" spc="-250" b="1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efficient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estimator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implies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that</a:t>
            </a:r>
            <a:r>
              <a:rPr dirty="0" sz="2400" spc="-10">
                <a:latin typeface="Trebuchet MS"/>
                <a:cs typeface="Trebuchet MS"/>
              </a:rPr>
              <a:t> resulting </a:t>
            </a:r>
            <a:r>
              <a:rPr dirty="0" sz="2400" spc="-165">
                <a:latin typeface="Trebuchet MS"/>
                <a:cs typeface="Trebuchet MS"/>
              </a:rPr>
              <a:t>estimate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of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population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parameter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has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minimum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variance.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8140867" y="1051556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 h="0">
                <a:moveTo>
                  <a:pt x="0" y="0"/>
                </a:moveTo>
                <a:lnTo>
                  <a:pt x="112570" y="0"/>
                </a:lnTo>
              </a:path>
            </a:pathLst>
          </a:custGeom>
          <a:ln w="8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47217" y="916304"/>
            <a:ext cx="7990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853045" algn="l"/>
              </a:tabLst>
            </a:pPr>
            <a:r>
              <a:rPr dirty="0" sz="2400" spc="-25" b="1">
                <a:latin typeface="Trebuchet MS"/>
                <a:cs typeface="Trebuchet MS"/>
              </a:rPr>
              <a:t>B.</a:t>
            </a:r>
            <a:r>
              <a:rPr dirty="0" sz="2400" spc="-280" b="1"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Trebuchet MS"/>
                <a:cs typeface="Trebuchet MS"/>
              </a:rPr>
              <a:t>Consistency</a:t>
            </a:r>
            <a:r>
              <a:rPr dirty="0" sz="2400" spc="-10" b="1">
                <a:latin typeface="Trebuchet MS"/>
                <a:cs typeface="Trebuchet MS"/>
              </a:rPr>
              <a:t>:</a:t>
            </a:r>
            <a:r>
              <a:rPr dirty="0" sz="2400" spc="-260" b="1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An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estimator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of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population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parameter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(say</a:t>
            </a:r>
            <a:r>
              <a:rPr dirty="0" sz="2400" spc="-370">
                <a:latin typeface="Trebuchet MS"/>
                <a:cs typeface="Trebuchet MS"/>
              </a:rPr>
              <a:t> </a:t>
            </a:r>
            <a:r>
              <a:rPr dirty="0" baseline="7662" sz="2175" spc="277" i="1">
                <a:latin typeface="Times New Roman"/>
                <a:cs typeface="Times New Roman"/>
              </a:rPr>
              <a:t>X</a:t>
            </a:r>
            <a:r>
              <a:rPr dirty="0" baseline="7662" sz="2175" i="1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862632" y="2399329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 h="0">
                <a:moveTo>
                  <a:pt x="0" y="0"/>
                </a:moveTo>
                <a:lnTo>
                  <a:pt x="256942" y="0"/>
                </a:lnTo>
              </a:path>
            </a:pathLst>
          </a:custGeom>
          <a:ln w="14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964465" y="2646849"/>
            <a:ext cx="720725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755" i="1">
                <a:latin typeface="Times New Roman"/>
                <a:cs typeface="Times New Roman"/>
              </a:rPr>
              <a:t>n</a:t>
            </a:r>
            <a:r>
              <a:rPr dirty="0" sz="1400" spc="755">
                <a:latin typeface="Symbol"/>
                <a:cs typeface="Symbol"/>
              </a:rPr>
              <a:t>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2963303" y="2335606"/>
            <a:ext cx="203009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29690" algn="l"/>
              </a:tabLst>
            </a:pPr>
            <a:r>
              <a:rPr dirty="0" sz="2450" spc="695">
                <a:latin typeface="Times New Roman"/>
                <a:cs typeface="Times New Roman"/>
              </a:rPr>
              <a:t>lim</a:t>
            </a:r>
            <a:r>
              <a:rPr dirty="0" sz="2450" spc="330">
                <a:latin typeface="Times New Roman"/>
                <a:cs typeface="Times New Roman"/>
              </a:rPr>
              <a:t> </a:t>
            </a:r>
            <a:r>
              <a:rPr dirty="0" sz="2450" spc="925" i="1">
                <a:latin typeface="Times New Roman"/>
                <a:cs typeface="Times New Roman"/>
              </a:rPr>
              <a:t>X</a:t>
            </a:r>
            <a:r>
              <a:rPr dirty="0" sz="2450" i="1">
                <a:latin typeface="Times New Roman"/>
                <a:cs typeface="Times New Roman"/>
              </a:rPr>
              <a:t>	</a:t>
            </a:r>
            <a:r>
              <a:rPr dirty="0" sz="2450" spc="860">
                <a:latin typeface="Symbol"/>
                <a:cs typeface="Symbol"/>
              </a:rPr>
              <a:t></a:t>
            </a:r>
            <a:r>
              <a:rPr dirty="0" sz="2450" spc="229">
                <a:latin typeface="Times New Roman"/>
                <a:cs typeface="Times New Roman"/>
              </a:rPr>
              <a:t> </a:t>
            </a:r>
            <a:r>
              <a:rPr dirty="0" sz="2450" spc="865">
                <a:latin typeface="Symbol"/>
                <a:cs typeface="Symbol"/>
              </a:rPr>
              <a:t></a:t>
            </a:r>
            <a:endParaRPr sz="24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2846" y="1348816"/>
            <a:ext cx="8298815" cy="3458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667385" algn="l"/>
                <a:tab pos="2124710" algn="l"/>
                <a:tab pos="2541270" algn="l"/>
                <a:tab pos="4114165" algn="l"/>
                <a:tab pos="4470400" algn="l"/>
                <a:tab pos="5458460" algn="l"/>
                <a:tab pos="6499225" algn="l"/>
                <a:tab pos="7093584" algn="l"/>
                <a:tab pos="7884795" algn="l"/>
              </a:tabLst>
            </a:pPr>
            <a:r>
              <a:rPr dirty="0" sz="2400" spc="-25">
                <a:latin typeface="Trebuchet MS"/>
                <a:cs typeface="Trebuchet MS"/>
              </a:rPr>
              <a:t>The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estimation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5">
                <a:latin typeface="Trebuchet MS"/>
                <a:cs typeface="Trebuchet MS"/>
              </a:rPr>
              <a:t>of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parameters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5">
                <a:latin typeface="Trebuchet MS"/>
                <a:cs typeface="Trebuchet MS"/>
              </a:rPr>
              <a:t>is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usually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carried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5">
                <a:latin typeface="Trebuchet MS"/>
                <a:cs typeface="Trebuchet MS"/>
              </a:rPr>
              <a:t>out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using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30"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35"/>
              </a:lnSpc>
            </a:pPr>
            <a:r>
              <a:rPr dirty="0" sz="2400" spc="-145">
                <a:latin typeface="Trebuchet MS"/>
                <a:cs typeface="Trebuchet MS"/>
              </a:rPr>
              <a:t>following</a:t>
            </a:r>
            <a:r>
              <a:rPr dirty="0" sz="2400" spc="25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approaches: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24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dirty="0" sz="2400" spc="-65">
                <a:latin typeface="Trebuchet MS"/>
                <a:cs typeface="Trebuchet MS"/>
              </a:rPr>
              <a:t>Method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Moments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25"/>
              </a:spcBef>
              <a:buFont typeface="Arial MT"/>
              <a:buChar char="•"/>
            </a:pPr>
            <a:endParaRPr sz="24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dirty="0" sz="2400" spc="-100">
                <a:latin typeface="Trebuchet MS"/>
                <a:cs typeface="Trebuchet MS"/>
              </a:rPr>
              <a:t>Maximum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Likelihood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Estimate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(MLE)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10"/>
              </a:spcBef>
              <a:buFont typeface="Arial MT"/>
              <a:buChar char="•"/>
            </a:pPr>
            <a:endParaRPr sz="24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dirty="0" sz="2400" spc="-175">
                <a:latin typeface="Trebuchet MS"/>
                <a:cs typeface="Trebuchet MS"/>
              </a:rPr>
              <a:t>Bayesian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Estimation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5004" y="411861"/>
            <a:ext cx="495490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91105" algn="l"/>
              </a:tabLst>
            </a:pPr>
            <a:r>
              <a:rPr dirty="0" spc="225"/>
              <a:t>Estimation</a:t>
            </a:r>
            <a:r>
              <a:rPr dirty="0"/>
              <a:t>	</a:t>
            </a:r>
            <a:r>
              <a:rPr dirty="0" spc="155"/>
              <a:t>Approaches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424" y="209499"/>
            <a:ext cx="42589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46885" algn="l"/>
                <a:tab pos="2290445" algn="l"/>
              </a:tabLst>
            </a:pPr>
            <a:r>
              <a:rPr dirty="0" spc="190"/>
              <a:t>Method</a:t>
            </a:r>
            <a:r>
              <a:rPr dirty="0"/>
              <a:t>	</a:t>
            </a:r>
            <a:r>
              <a:rPr dirty="0" spc="130"/>
              <a:t>of</a:t>
            </a:r>
            <a:r>
              <a:rPr dirty="0"/>
              <a:t>	</a:t>
            </a:r>
            <a:r>
              <a:rPr dirty="0" spc="215"/>
              <a:t>Moments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2023" y="1010234"/>
            <a:ext cx="8491220" cy="203835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just" marL="264795" marR="30480" indent="-227329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266065" algn="l"/>
              </a:tabLst>
            </a:pPr>
            <a:r>
              <a:rPr dirty="0" sz="2400" spc="-55">
                <a:latin typeface="Trebuchet MS"/>
                <a:cs typeface="Trebuchet MS"/>
              </a:rPr>
              <a:t>Moments</a:t>
            </a:r>
            <a:r>
              <a:rPr dirty="0" sz="2400" spc="-13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are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measures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used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in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statistics.</a:t>
            </a:r>
            <a:r>
              <a:rPr dirty="0" sz="2400" spc="13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According</a:t>
            </a:r>
            <a:r>
              <a:rPr dirty="0" sz="2400" spc="-9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to</a:t>
            </a:r>
            <a:r>
              <a:rPr dirty="0" sz="2400" spc="-9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method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of </a:t>
            </a:r>
            <a:r>
              <a:rPr dirty="0" sz="2400" spc="-25">
                <a:latin typeface="Trebuchet MS"/>
                <a:cs typeface="Trebuchet MS"/>
              </a:rPr>
              <a:t>	</a:t>
            </a:r>
            <a:r>
              <a:rPr dirty="0" sz="2400" spc="-165">
                <a:latin typeface="Trebuchet MS"/>
                <a:cs typeface="Trebuchet MS"/>
              </a:rPr>
              <a:t>moments,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theoretical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curve</a:t>
            </a:r>
            <a:r>
              <a:rPr dirty="0" sz="2400" spc="-120">
                <a:latin typeface="Trebuchet MS"/>
                <a:cs typeface="Trebuchet MS"/>
              </a:rPr>
              <a:t> </a:t>
            </a:r>
            <a:r>
              <a:rPr dirty="0" sz="2400" i="1">
                <a:latin typeface="Trebuchet MS"/>
                <a:cs typeface="Trebuchet MS"/>
              </a:rPr>
              <a:t>Y</a:t>
            </a:r>
            <a:r>
              <a:rPr dirty="0" sz="2400" spc="-185" i="1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110">
                <a:latin typeface="Trebuchet MS"/>
                <a:cs typeface="Trebuchet MS"/>
              </a:rPr>
              <a:t> </a:t>
            </a:r>
            <a:r>
              <a:rPr dirty="0" sz="2400" spc="-190" i="1">
                <a:latin typeface="Trebuchet MS"/>
                <a:cs typeface="Trebuchet MS"/>
              </a:rPr>
              <a:t>f</a:t>
            </a:r>
            <a:r>
              <a:rPr dirty="0" sz="2400" spc="-190">
                <a:latin typeface="Trebuchet MS"/>
                <a:cs typeface="Trebuchet MS"/>
              </a:rPr>
              <a:t>(</a:t>
            </a:r>
            <a:r>
              <a:rPr dirty="0" sz="2400" spc="-190" i="1">
                <a:latin typeface="Trebuchet MS"/>
                <a:cs typeface="Trebuchet MS"/>
              </a:rPr>
              <a:t>X,</a:t>
            </a:r>
            <a:r>
              <a:rPr dirty="0" sz="2400" spc="10" i="1">
                <a:latin typeface="Trebuchet MS"/>
                <a:cs typeface="Trebuchet MS"/>
              </a:rPr>
              <a:t> </a:t>
            </a:r>
            <a:r>
              <a:rPr dirty="0" sz="2400" spc="-280" i="1">
                <a:latin typeface="Trebuchet MS"/>
                <a:cs typeface="Trebuchet MS"/>
              </a:rPr>
              <a:t>c</a:t>
            </a:r>
            <a:r>
              <a:rPr dirty="0" baseline="-20833" sz="2400" spc="-419">
                <a:latin typeface="Trebuchet MS"/>
                <a:cs typeface="Trebuchet MS"/>
              </a:rPr>
              <a:t>1</a:t>
            </a:r>
            <a:r>
              <a:rPr dirty="0" sz="2400" spc="-280">
                <a:latin typeface="Trebuchet MS"/>
                <a:cs typeface="Trebuchet MS"/>
              </a:rPr>
              <a:t>,</a:t>
            </a:r>
            <a:r>
              <a:rPr dirty="0" sz="2400" spc="100">
                <a:latin typeface="Trebuchet MS"/>
                <a:cs typeface="Trebuchet MS"/>
              </a:rPr>
              <a:t> </a:t>
            </a:r>
            <a:r>
              <a:rPr dirty="0" sz="2400" spc="-280" i="1">
                <a:latin typeface="Trebuchet MS"/>
                <a:cs typeface="Trebuchet MS"/>
              </a:rPr>
              <a:t>c</a:t>
            </a:r>
            <a:r>
              <a:rPr dirty="0" baseline="-20833" sz="2400" spc="-419">
                <a:latin typeface="Trebuchet MS"/>
                <a:cs typeface="Trebuchet MS"/>
              </a:rPr>
              <a:t>2</a:t>
            </a:r>
            <a:r>
              <a:rPr dirty="0" sz="2400" spc="-280">
                <a:latin typeface="Trebuchet MS"/>
                <a:cs typeface="Trebuchet MS"/>
              </a:rPr>
              <a:t>,</a:t>
            </a:r>
            <a:r>
              <a:rPr dirty="0" sz="2400" spc="100">
                <a:latin typeface="Trebuchet MS"/>
                <a:cs typeface="Trebuchet MS"/>
              </a:rPr>
              <a:t> </a:t>
            </a:r>
            <a:r>
              <a:rPr dirty="0" sz="2400" spc="-525">
                <a:latin typeface="Trebuchet MS"/>
                <a:cs typeface="Trebuchet MS"/>
              </a:rPr>
              <a:t>..,</a:t>
            </a:r>
            <a:r>
              <a:rPr dirty="0" sz="2400" spc="340">
                <a:latin typeface="Trebuchet MS"/>
                <a:cs typeface="Trebuchet MS"/>
              </a:rPr>
              <a:t> </a:t>
            </a:r>
            <a:r>
              <a:rPr dirty="0" sz="2400" spc="-250" i="1">
                <a:latin typeface="Trebuchet MS"/>
                <a:cs typeface="Trebuchet MS"/>
              </a:rPr>
              <a:t>c</a:t>
            </a:r>
            <a:r>
              <a:rPr dirty="0" baseline="-20833" sz="2400" spc="-375" i="1">
                <a:latin typeface="Trebuchet MS"/>
                <a:cs typeface="Trebuchet MS"/>
              </a:rPr>
              <a:t>n</a:t>
            </a:r>
            <a:r>
              <a:rPr dirty="0" sz="2400" spc="-250">
                <a:latin typeface="Trebuchet MS"/>
                <a:cs typeface="Trebuchet MS"/>
              </a:rPr>
              <a:t>),</a:t>
            </a:r>
            <a:r>
              <a:rPr dirty="0" sz="2400" spc="70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where</a:t>
            </a:r>
            <a:r>
              <a:rPr dirty="0" sz="2400" spc="204">
                <a:latin typeface="Trebuchet MS"/>
                <a:cs typeface="Trebuchet MS"/>
              </a:rPr>
              <a:t> </a:t>
            </a:r>
            <a:r>
              <a:rPr dirty="0" sz="2400" spc="-285" i="1">
                <a:latin typeface="Trebuchet MS"/>
                <a:cs typeface="Trebuchet MS"/>
              </a:rPr>
              <a:t>c</a:t>
            </a:r>
            <a:r>
              <a:rPr dirty="0" baseline="-20833" sz="2400" spc="-427">
                <a:latin typeface="Trebuchet MS"/>
                <a:cs typeface="Trebuchet MS"/>
              </a:rPr>
              <a:t>1</a:t>
            </a:r>
            <a:r>
              <a:rPr dirty="0" sz="2400" spc="-285">
                <a:latin typeface="Trebuchet MS"/>
                <a:cs typeface="Trebuchet MS"/>
              </a:rPr>
              <a:t>,</a:t>
            </a:r>
            <a:r>
              <a:rPr dirty="0" sz="2400" spc="100">
                <a:latin typeface="Trebuchet MS"/>
                <a:cs typeface="Trebuchet MS"/>
              </a:rPr>
              <a:t> </a:t>
            </a:r>
            <a:r>
              <a:rPr dirty="0" sz="2400" spc="-275" i="1">
                <a:latin typeface="Trebuchet MS"/>
                <a:cs typeface="Trebuchet MS"/>
              </a:rPr>
              <a:t>c</a:t>
            </a:r>
            <a:r>
              <a:rPr dirty="0" baseline="-20833" sz="2400" spc="-412">
                <a:latin typeface="Trebuchet MS"/>
                <a:cs typeface="Trebuchet MS"/>
              </a:rPr>
              <a:t>2</a:t>
            </a:r>
            <a:r>
              <a:rPr dirty="0" sz="2400" spc="-275">
                <a:latin typeface="Trebuchet MS"/>
                <a:cs typeface="Trebuchet MS"/>
              </a:rPr>
              <a:t>,</a:t>
            </a:r>
            <a:r>
              <a:rPr dirty="0" sz="2400" spc="95">
                <a:latin typeface="Trebuchet MS"/>
                <a:cs typeface="Trebuchet MS"/>
              </a:rPr>
              <a:t> </a:t>
            </a:r>
            <a:r>
              <a:rPr dirty="0" sz="2400" spc="580">
                <a:latin typeface="Trebuchet MS"/>
                <a:cs typeface="Trebuchet MS"/>
              </a:rPr>
              <a:t>… </a:t>
            </a:r>
            <a:r>
              <a:rPr dirty="0" sz="2400" spc="580">
                <a:latin typeface="Trebuchet MS"/>
                <a:cs typeface="Trebuchet MS"/>
              </a:rPr>
              <a:t>	</a:t>
            </a:r>
            <a:r>
              <a:rPr dirty="0" sz="2400">
                <a:latin typeface="Trebuchet MS"/>
                <a:cs typeface="Trebuchet MS"/>
              </a:rPr>
              <a:t>are</a:t>
            </a:r>
            <a:r>
              <a:rPr dirty="0" sz="2400" spc="-55">
                <a:latin typeface="Trebuchet MS"/>
                <a:cs typeface="Trebuchet MS"/>
              </a:rPr>
              <a:t> 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 </a:t>
            </a:r>
            <a:r>
              <a:rPr dirty="0" sz="2400">
                <a:latin typeface="Trebuchet MS"/>
                <a:cs typeface="Trebuchet MS"/>
              </a:rPr>
              <a:t>model</a:t>
            </a:r>
            <a:r>
              <a:rPr dirty="0" sz="2400" spc="-55">
                <a:latin typeface="Trebuchet MS"/>
                <a:cs typeface="Trebuchet MS"/>
              </a:rPr>
              <a:t>  </a:t>
            </a:r>
            <a:r>
              <a:rPr dirty="0" sz="2400" spc="-60">
                <a:latin typeface="Trebuchet MS"/>
                <a:cs typeface="Trebuchet MS"/>
              </a:rPr>
              <a:t>parameters,</a:t>
            </a:r>
            <a:r>
              <a:rPr dirty="0" sz="2400" spc="46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can</a:t>
            </a:r>
            <a:r>
              <a:rPr dirty="0" sz="2400" spc="-50">
                <a:latin typeface="Trebuchet MS"/>
                <a:cs typeface="Trebuchet MS"/>
              </a:rPr>
              <a:t>  </a:t>
            </a:r>
            <a:r>
              <a:rPr dirty="0" sz="2400">
                <a:latin typeface="Trebuchet MS"/>
                <a:cs typeface="Trebuchet MS"/>
              </a:rPr>
              <a:t>be</a:t>
            </a:r>
            <a:r>
              <a:rPr dirty="0" sz="2400" spc="-55">
                <a:latin typeface="Trebuchet MS"/>
                <a:cs typeface="Trebuchet MS"/>
              </a:rPr>
              <a:t>  </a:t>
            </a:r>
            <a:r>
              <a:rPr dirty="0" sz="2400">
                <a:latin typeface="Trebuchet MS"/>
                <a:cs typeface="Trebuchet MS"/>
              </a:rPr>
              <a:t>fitted</a:t>
            </a:r>
            <a:r>
              <a:rPr dirty="0" sz="2400" spc="-50">
                <a:latin typeface="Trebuchet MS"/>
                <a:cs typeface="Trebuchet MS"/>
              </a:rPr>
              <a:t>  </a:t>
            </a:r>
            <a:r>
              <a:rPr dirty="0" sz="2400">
                <a:latin typeface="Trebuchet MS"/>
                <a:cs typeface="Trebuchet MS"/>
              </a:rPr>
              <a:t>given</a:t>
            </a:r>
            <a:r>
              <a:rPr dirty="0" sz="2400" spc="-55">
                <a:latin typeface="Trebuchet MS"/>
                <a:cs typeface="Trebuchet MS"/>
              </a:rPr>
              <a:t>  </a:t>
            </a: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-55">
                <a:latin typeface="Trebuchet MS"/>
                <a:cs typeface="Trebuchet MS"/>
              </a:rPr>
              <a:t>  </a:t>
            </a:r>
            <a:r>
              <a:rPr dirty="0" sz="2400">
                <a:latin typeface="Trebuchet MS"/>
                <a:cs typeface="Trebuchet MS"/>
              </a:rPr>
              <a:t>set</a:t>
            </a:r>
            <a:r>
              <a:rPr dirty="0" sz="2400" spc="-50">
                <a:latin typeface="Trebuchet MS"/>
                <a:cs typeface="Trebuchet MS"/>
              </a:rPr>
              <a:t>  </a:t>
            </a:r>
            <a:r>
              <a:rPr dirty="0" sz="2400" spc="-25">
                <a:latin typeface="Trebuchet MS"/>
                <a:cs typeface="Trebuchet MS"/>
              </a:rPr>
              <a:t>of </a:t>
            </a:r>
            <a:r>
              <a:rPr dirty="0" sz="2400" spc="-25">
                <a:latin typeface="Trebuchet MS"/>
                <a:cs typeface="Trebuchet MS"/>
              </a:rPr>
              <a:t>	</a:t>
            </a:r>
            <a:r>
              <a:rPr dirty="0" sz="2400" spc="-65">
                <a:latin typeface="Trebuchet MS"/>
                <a:cs typeface="Trebuchet MS"/>
              </a:rPr>
              <a:t>observations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by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equating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area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and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first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(</a:t>
            </a:r>
            <a:r>
              <a:rPr dirty="0" sz="2400" i="1">
                <a:latin typeface="Trebuchet MS"/>
                <a:cs typeface="Trebuchet MS"/>
              </a:rPr>
              <a:t>n</a:t>
            </a:r>
            <a:r>
              <a:rPr dirty="0" sz="2400" spc="-40" i="1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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rebuchet MS"/>
                <a:cs typeface="Trebuchet MS"/>
              </a:rPr>
              <a:t>1)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moments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of </a:t>
            </a:r>
            <a:r>
              <a:rPr dirty="0" sz="2400" spc="-25">
                <a:latin typeface="Trebuchet MS"/>
                <a:cs typeface="Trebuchet MS"/>
              </a:rPr>
              <a:t>	</a:t>
            </a:r>
            <a:r>
              <a:rPr dirty="0" sz="2400" spc="-45">
                <a:latin typeface="Trebuchet MS"/>
                <a:cs typeface="Trebuchet MS"/>
              </a:rPr>
              <a:t>the</a:t>
            </a:r>
            <a:r>
              <a:rPr dirty="0" sz="2400" spc="-14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observations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(Schultz,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1925).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i="1">
                <a:latin typeface="Trebuchet MS"/>
                <a:cs typeface="Trebuchet MS"/>
              </a:rPr>
              <a:t>n</a:t>
            </a:r>
            <a:r>
              <a:rPr dirty="0" baseline="24305" sz="2400">
                <a:latin typeface="Trebuchet MS"/>
                <a:cs typeface="Trebuchet MS"/>
              </a:rPr>
              <a:t>th</a:t>
            </a:r>
            <a:r>
              <a:rPr dirty="0" baseline="24305" sz="2400" spc="187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order</a:t>
            </a:r>
            <a:r>
              <a:rPr dirty="0" sz="2400" spc="1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moment,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00" i="1">
                <a:latin typeface="Trebuchet MS"/>
                <a:cs typeface="Trebuchet MS"/>
              </a:rPr>
              <a:t>E</a:t>
            </a:r>
            <a:r>
              <a:rPr dirty="0" sz="2400" spc="-100">
                <a:latin typeface="Trebuchet MS"/>
                <a:cs typeface="Trebuchet MS"/>
              </a:rPr>
              <a:t>(</a:t>
            </a:r>
            <a:r>
              <a:rPr dirty="0" sz="2400" spc="-100" i="1">
                <a:latin typeface="Trebuchet MS"/>
                <a:cs typeface="Trebuchet MS"/>
              </a:rPr>
              <a:t>X</a:t>
            </a:r>
            <a:r>
              <a:rPr dirty="0" baseline="24305" sz="2400" spc="-150" i="1">
                <a:latin typeface="Trebuchet MS"/>
                <a:cs typeface="Trebuchet MS"/>
              </a:rPr>
              <a:t>n</a:t>
            </a:r>
            <a:r>
              <a:rPr dirty="0" sz="2400" spc="-100">
                <a:latin typeface="Trebuchet MS"/>
                <a:cs typeface="Trebuchet MS"/>
              </a:rPr>
              <a:t>),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 </a:t>
            </a:r>
            <a:r>
              <a:rPr dirty="0" sz="2400" spc="-25">
                <a:latin typeface="Trebuchet MS"/>
                <a:cs typeface="Trebuchet MS"/>
              </a:rPr>
              <a:t>	</a:t>
            </a:r>
            <a:r>
              <a:rPr dirty="0" sz="2400" spc="-175">
                <a:latin typeface="Trebuchet MS"/>
                <a:cs typeface="Trebuchet MS"/>
              </a:rPr>
              <a:t>given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93724" y="3472160"/>
            <a:ext cx="5490845" cy="945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527810">
              <a:lnSpc>
                <a:spcPct val="100000"/>
              </a:lnSpc>
              <a:spcBef>
                <a:spcPts val="100"/>
              </a:spcBef>
            </a:pPr>
            <a:r>
              <a:rPr dirty="0" sz="1850" spc="5" i="1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400">
                <a:latin typeface="Trebuchet MS"/>
                <a:cs typeface="Trebuchet MS"/>
              </a:rPr>
              <a:t>Where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65" i="1">
                <a:latin typeface="Trebuchet MS"/>
                <a:cs typeface="Trebuchet MS"/>
              </a:rPr>
              <a:t>p</a:t>
            </a:r>
            <a:r>
              <a:rPr dirty="0" sz="2400" spc="-165">
                <a:latin typeface="Trebuchet MS"/>
                <a:cs typeface="Trebuchet MS"/>
              </a:rPr>
              <a:t>(</a:t>
            </a:r>
            <a:r>
              <a:rPr dirty="0" sz="2400" spc="-165" i="1">
                <a:latin typeface="Trebuchet MS"/>
                <a:cs typeface="Trebuchet MS"/>
              </a:rPr>
              <a:t>x</a:t>
            </a:r>
            <a:r>
              <a:rPr dirty="0" baseline="-20833" sz="2400" spc="-247" i="1">
                <a:latin typeface="Trebuchet MS"/>
                <a:cs typeface="Trebuchet MS"/>
              </a:rPr>
              <a:t>i</a:t>
            </a:r>
            <a:r>
              <a:rPr dirty="0" sz="2400" spc="-165">
                <a:latin typeface="Trebuchet MS"/>
                <a:cs typeface="Trebuchet MS"/>
              </a:rPr>
              <a:t>)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is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mass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function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56604" y="3262120"/>
            <a:ext cx="1008380" cy="307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2019" algn="l"/>
              </a:tabLst>
            </a:pPr>
            <a:r>
              <a:rPr dirty="0" sz="1850" spc="5" i="1">
                <a:latin typeface="Times New Roman"/>
                <a:cs typeface="Times New Roman"/>
              </a:rPr>
              <a:t>i</a:t>
            </a:r>
            <a:r>
              <a:rPr dirty="0" sz="1850" i="1">
                <a:latin typeface="Times New Roman"/>
                <a:cs typeface="Times New Roman"/>
              </a:rPr>
              <a:t>	</a:t>
            </a:r>
            <a:r>
              <a:rPr dirty="0" sz="1850" spc="5" i="1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32556" y="3144095"/>
            <a:ext cx="5662295" cy="3644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3242945" algn="l"/>
                <a:tab pos="4399280" algn="l"/>
              </a:tabLst>
            </a:pPr>
            <a:r>
              <a:rPr dirty="0" sz="2200" spc="190" i="1">
                <a:latin typeface="Times New Roman"/>
                <a:cs typeface="Times New Roman"/>
              </a:rPr>
              <a:t>E</a:t>
            </a:r>
            <a:r>
              <a:rPr dirty="0" sz="2200" spc="190">
                <a:latin typeface="Times New Roman"/>
                <a:cs typeface="Times New Roman"/>
              </a:rPr>
              <a:t>(</a:t>
            </a:r>
            <a:r>
              <a:rPr dirty="0" sz="2200" spc="-310">
                <a:latin typeface="Times New Roman"/>
                <a:cs typeface="Times New Roman"/>
              </a:rPr>
              <a:t> </a:t>
            </a:r>
            <a:r>
              <a:rPr dirty="0" sz="2200" spc="160" i="1">
                <a:latin typeface="Times New Roman"/>
                <a:cs typeface="Times New Roman"/>
              </a:rPr>
              <a:t>X</a:t>
            </a:r>
            <a:r>
              <a:rPr dirty="0" sz="2200" spc="-90" i="1">
                <a:latin typeface="Times New Roman"/>
                <a:cs typeface="Times New Roman"/>
              </a:rPr>
              <a:t> </a:t>
            </a:r>
            <a:r>
              <a:rPr dirty="0" baseline="30030" sz="2775" spc="150" i="1">
                <a:latin typeface="Times New Roman"/>
                <a:cs typeface="Times New Roman"/>
              </a:rPr>
              <a:t>n</a:t>
            </a:r>
            <a:r>
              <a:rPr dirty="0" baseline="30030" sz="2775" spc="-330" i="1">
                <a:latin typeface="Times New Roman"/>
                <a:cs typeface="Times New Roman"/>
              </a:rPr>
              <a:t> </a:t>
            </a:r>
            <a:r>
              <a:rPr dirty="0" sz="2200" spc="85">
                <a:latin typeface="Times New Roman"/>
                <a:cs typeface="Times New Roman"/>
              </a:rPr>
              <a:t>)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145">
                <a:latin typeface="Symbol"/>
                <a:cs typeface="Symbol"/>
              </a:rPr>
              <a:t>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baseline="-3787" sz="3300" spc="300">
                <a:latin typeface="Symbol"/>
                <a:cs typeface="Symbol"/>
              </a:rPr>
              <a:t></a:t>
            </a:r>
            <a:r>
              <a:rPr dirty="0" baseline="-3787" sz="3300" spc="-232">
                <a:latin typeface="Times New Roman"/>
                <a:cs typeface="Times New Roman"/>
              </a:rPr>
              <a:t> </a:t>
            </a:r>
            <a:r>
              <a:rPr dirty="0" sz="2200" spc="160" i="1">
                <a:latin typeface="Times New Roman"/>
                <a:cs typeface="Times New Roman"/>
              </a:rPr>
              <a:t>x</a:t>
            </a:r>
            <a:r>
              <a:rPr dirty="0" baseline="30030" sz="2775" spc="240" i="1">
                <a:latin typeface="Times New Roman"/>
                <a:cs typeface="Times New Roman"/>
              </a:rPr>
              <a:t>n</a:t>
            </a:r>
            <a:r>
              <a:rPr dirty="0" baseline="30030" sz="2775" spc="135" i="1">
                <a:latin typeface="Times New Roman"/>
                <a:cs typeface="Times New Roman"/>
              </a:rPr>
              <a:t> </a:t>
            </a:r>
            <a:r>
              <a:rPr dirty="0" sz="2200" spc="145">
                <a:latin typeface="Symbol"/>
                <a:cs typeface="Symbol"/>
              </a:rPr>
              <a:t></a:t>
            </a:r>
            <a:r>
              <a:rPr dirty="0" sz="2200" spc="160">
                <a:latin typeface="Times New Roman"/>
                <a:cs typeface="Times New Roman"/>
              </a:rPr>
              <a:t> </a:t>
            </a:r>
            <a:r>
              <a:rPr dirty="0" sz="2200" spc="185" i="1">
                <a:latin typeface="Times New Roman"/>
                <a:cs typeface="Times New Roman"/>
              </a:rPr>
              <a:t>p</a:t>
            </a:r>
            <a:r>
              <a:rPr dirty="0" sz="2200" spc="185">
                <a:latin typeface="Times New Roman"/>
                <a:cs typeface="Times New Roman"/>
              </a:rPr>
              <a:t>(</a:t>
            </a:r>
            <a:r>
              <a:rPr dirty="0" sz="2200" spc="185" i="1">
                <a:latin typeface="Times New Roman"/>
                <a:cs typeface="Times New Roman"/>
              </a:rPr>
              <a:t>x</a:t>
            </a:r>
            <a:r>
              <a:rPr dirty="0" sz="2200" spc="220" i="1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Times New Roman"/>
                <a:cs typeface="Times New Roman"/>
              </a:rPr>
              <a:t>)</a:t>
            </a:r>
            <a:r>
              <a:rPr dirty="0" sz="2200">
                <a:latin typeface="Times New Roman"/>
                <a:cs typeface="Times New Roman"/>
              </a:rPr>
              <a:t>	</a:t>
            </a:r>
            <a:r>
              <a:rPr dirty="0" sz="2200" spc="135">
                <a:latin typeface="Times New Roman"/>
                <a:cs typeface="Times New Roman"/>
              </a:rPr>
              <a:t>when</a:t>
            </a:r>
            <a:r>
              <a:rPr dirty="0" sz="2200" spc="360">
                <a:latin typeface="Times New Roman"/>
                <a:cs typeface="Times New Roman"/>
              </a:rPr>
              <a:t> </a:t>
            </a:r>
            <a:r>
              <a:rPr dirty="0" sz="2200" spc="140">
                <a:latin typeface="Times New Roman"/>
                <a:cs typeface="Times New Roman"/>
              </a:rPr>
              <a:t>X</a:t>
            </a:r>
            <a:r>
              <a:rPr dirty="0" sz="2200">
                <a:latin typeface="Times New Roman"/>
                <a:cs typeface="Times New Roman"/>
              </a:rPr>
              <a:t>	is</a:t>
            </a:r>
            <a:r>
              <a:rPr dirty="0" sz="2200" spc="90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discrete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93598" y="1455505"/>
            <a:ext cx="8284845" cy="92392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350520">
              <a:lnSpc>
                <a:spcPct val="100000"/>
              </a:lnSpc>
              <a:spcBef>
                <a:spcPts val="665"/>
              </a:spcBef>
            </a:pPr>
            <a:r>
              <a:rPr dirty="0" sz="2400" spc="-114">
                <a:latin typeface="Trebuchet MS"/>
                <a:cs typeface="Trebuchet MS"/>
              </a:rPr>
              <a:t>where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95" i="1">
                <a:latin typeface="Trebuchet MS"/>
                <a:cs typeface="Trebuchet MS"/>
              </a:rPr>
              <a:t>f</a:t>
            </a:r>
            <a:r>
              <a:rPr dirty="0" sz="2400" spc="-195">
                <a:latin typeface="Trebuchet MS"/>
                <a:cs typeface="Trebuchet MS"/>
              </a:rPr>
              <a:t>(</a:t>
            </a:r>
            <a:r>
              <a:rPr dirty="0" sz="2400" spc="-195" i="1">
                <a:latin typeface="Trebuchet MS"/>
                <a:cs typeface="Trebuchet MS"/>
              </a:rPr>
              <a:t>x</a:t>
            </a:r>
            <a:r>
              <a:rPr dirty="0" sz="2400" spc="-195">
                <a:latin typeface="Trebuchet MS"/>
                <a:cs typeface="Trebuchet MS"/>
              </a:rPr>
              <a:t>)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is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probability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density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function.</a:t>
            </a:r>
            <a:endParaRPr sz="24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0029" algn="l"/>
                <a:tab pos="6652259" algn="l"/>
              </a:tabLst>
            </a:pPr>
            <a:r>
              <a:rPr dirty="0" sz="2400" spc="-90">
                <a:latin typeface="Trebuchet MS"/>
                <a:cs typeface="Trebuchet MS"/>
              </a:rPr>
              <a:t>Central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moments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are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moments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about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20">
                <a:latin typeface="Trebuchet MS"/>
                <a:cs typeface="Trebuchet MS"/>
              </a:rPr>
              <a:t>mean,</a:t>
            </a:r>
            <a:r>
              <a:rPr dirty="0" sz="2400" spc="-280">
                <a:latin typeface="Trebuchet MS"/>
                <a:cs typeface="Trebuchet MS"/>
              </a:rPr>
              <a:t> </a:t>
            </a:r>
            <a:r>
              <a:rPr dirty="0" sz="2500" spc="-25">
                <a:latin typeface="Symbol"/>
                <a:cs typeface="Symbol"/>
              </a:rPr>
              <a:t></a:t>
            </a:r>
            <a:r>
              <a:rPr dirty="0" sz="2400" spc="-25">
                <a:latin typeface="Trebuchet MS"/>
                <a:cs typeface="Trebuchet MS"/>
              </a:rPr>
              <a:t>,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70">
                <a:latin typeface="Trebuchet MS"/>
                <a:cs typeface="Trebuchet MS"/>
              </a:rPr>
              <a:t>and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are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given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2198" y="2312289"/>
            <a:ext cx="305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8198" y="3225546"/>
            <a:ext cx="7719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5430" algn="l"/>
              </a:tabLst>
            </a:pPr>
            <a:r>
              <a:rPr dirty="0" sz="2400" spc="-20">
                <a:latin typeface="Trebuchet MS"/>
                <a:cs typeface="Trebuchet MS"/>
              </a:rPr>
              <a:t>For</a:t>
            </a:r>
            <a:r>
              <a:rPr dirty="0" sz="2400" spc="-140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continuous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random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variable,</a:t>
            </a:r>
            <a:r>
              <a:rPr dirty="0" sz="2400" spc="-31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60" i="1">
                <a:latin typeface="Trebuchet MS"/>
                <a:cs typeface="Trebuchet MS"/>
              </a:rPr>
              <a:t>n</a:t>
            </a:r>
            <a:r>
              <a:rPr dirty="0" baseline="24305" sz="2400" spc="-89">
                <a:latin typeface="Trebuchet MS"/>
                <a:cs typeface="Trebuchet MS"/>
              </a:rPr>
              <a:t>th</a:t>
            </a:r>
            <a:r>
              <a:rPr dirty="0" baseline="24305" sz="2400" spc="277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central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moment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2198" y="3554729"/>
            <a:ext cx="1016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5">
                <a:latin typeface="Trebuchet MS"/>
                <a:cs typeface="Trebuchet MS"/>
              </a:rPr>
              <a:t>given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3598" y="4290371"/>
            <a:ext cx="7616825" cy="13436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845185">
              <a:lnSpc>
                <a:spcPts val="1370"/>
              </a:lnSpc>
              <a:spcBef>
                <a:spcPts val="135"/>
              </a:spcBef>
            </a:pPr>
            <a:r>
              <a:rPr dirty="0" sz="1150" spc="-25">
                <a:latin typeface="Symbol"/>
                <a:cs typeface="Symbol"/>
              </a:rPr>
              <a:t></a:t>
            </a:r>
            <a:endParaRPr sz="1150">
              <a:latin typeface="Symbol"/>
              <a:cs typeface="Symbol"/>
            </a:endParaRPr>
          </a:p>
          <a:p>
            <a:pPr marL="239395" marR="5080" indent="-227329">
              <a:lnSpc>
                <a:spcPts val="2590"/>
              </a:lnSpc>
              <a:spcBef>
                <a:spcPts val="32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400" spc="-60">
                <a:latin typeface="Trebuchet MS"/>
                <a:cs typeface="Trebuchet MS"/>
              </a:rPr>
              <a:t>The </a:t>
            </a:r>
            <a:r>
              <a:rPr dirty="0" sz="2400" spc="-114">
                <a:latin typeface="Trebuchet MS"/>
                <a:cs typeface="Trebuchet MS"/>
              </a:rPr>
              <a:t>moments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can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be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connected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to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various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measures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of </a:t>
            </a:r>
            <a:r>
              <a:rPr dirty="0" sz="2400" spc="-25">
                <a:latin typeface="Trebuchet MS"/>
                <a:cs typeface="Trebuchet MS"/>
              </a:rPr>
              <a:t>	</a:t>
            </a:r>
            <a:r>
              <a:rPr dirty="0" sz="2400" spc="-140">
                <a:latin typeface="Trebuchet MS"/>
                <a:cs typeface="Trebuchet MS"/>
              </a:rPr>
              <a:t>population.</a:t>
            </a:r>
            <a:r>
              <a:rPr dirty="0" sz="2400" spc="25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The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zero-</a:t>
            </a:r>
            <a:r>
              <a:rPr dirty="0" sz="2400" spc="-40">
                <a:latin typeface="Trebuchet MS"/>
                <a:cs typeface="Trebuchet MS"/>
              </a:rPr>
              <a:t>order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moment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is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total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probability.</a:t>
            </a:r>
            <a:endParaRPr sz="2400">
              <a:latin typeface="Trebuchet MS"/>
              <a:cs typeface="Trebuchet MS"/>
            </a:endParaRPr>
          </a:p>
          <a:p>
            <a:pPr algn="ctr" marR="984885">
              <a:lnSpc>
                <a:spcPct val="100000"/>
              </a:lnSpc>
              <a:spcBef>
                <a:spcPts val="2080"/>
              </a:spcBef>
            </a:pPr>
            <a:r>
              <a:rPr dirty="0" sz="1150" spc="240">
                <a:latin typeface="Symbol"/>
                <a:cs typeface="Symbol"/>
              </a:rPr>
              <a:t>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84114" y="1142390"/>
            <a:ext cx="951230" cy="299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00" spc="195" i="1">
                <a:latin typeface="Times New Roman"/>
                <a:cs typeface="Times New Roman"/>
              </a:rPr>
              <a:t>f</a:t>
            </a:r>
            <a:r>
              <a:rPr dirty="0" sz="1800" spc="120" i="1">
                <a:latin typeface="Times New Roman"/>
                <a:cs typeface="Times New Roman"/>
              </a:rPr>
              <a:t> </a:t>
            </a:r>
            <a:r>
              <a:rPr dirty="0" sz="1800" spc="320">
                <a:latin typeface="Times New Roman"/>
                <a:cs typeface="Times New Roman"/>
              </a:rPr>
              <a:t>(</a:t>
            </a:r>
            <a:r>
              <a:rPr dirty="0" sz="1800" spc="320" i="1">
                <a:latin typeface="Times New Roman"/>
                <a:cs typeface="Times New Roman"/>
              </a:rPr>
              <a:t>x</a:t>
            </a:r>
            <a:r>
              <a:rPr dirty="0" sz="1800" spc="320">
                <a:latin typeface="Times New Roman"/>
                <a:cs typeface="Times New Roman"/>
              </a:rPr>
              <a:t>)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290" i="1">
                <a:latin typeface="Times New Roman"/>
                <a:cs typeface="Times New Roman"/>
              </a:rPr>
              <a:t>dx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8198" y="614298"/>
            <a:ext cx="7858759" cy="548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5430" algn="l"/>
              </a:tabLst>
            </a:pPr>
            <a:r>
              <a:rPr dirty="0" sz="2400" spc="-20">
                <a:latin typeface="Trebuchet MS"/>
                <a:cs typeface="Trebuchet MS"/>
              </a:rPr>
              <a:t>For</a:t>
            </a:r>
            <a:r>
              <a:rPr dirty="0" sz="2400" spc="-13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continuous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random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variable,</a:t>
            </a:r>
            <a:r>
              <a:rPr dirty="0" sz="2400" spc="-31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60" i="1">
                <a:latin typeface="Trebuchet MS"/>
                <a:cs typeface="Trebuchet MS"/>
              </a:rPr>
              <a:t>n</a:t>
            </a:r>
            <a:r>
              <a:rPr dirty="0" baseline="24305" sz="2400" spc="-89">
                <a:latin typeface="Trebuchet MS"/>
                <a:cs typeface="Trebuchet MS"/>
              </a:rPr>
              <a:t>th</a:t>
            </a:r>
            <a:r>
              <a:rPr dirty="0" baseline="24305" sz="2400" spc="277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moment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given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  <a:p>
            <a:pPr algn="ctr" marR="991235">
              <a:lnSpc>
                <a:spcPct val="100000"/>
              </a:lnSpc>
              <a:spcBef>
                <a:spcPts val="30"/>
              </a:spcBef>
            </a:pPr>
            <a:r>
              <a:rPr dirty="0" sz="1000" spc="229">
                <a:latin typeface="Symbol"/>
                <a:cs typeface="Symbol"/>
              </a:rPr>
              <a:t>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671031" y="1482288"/>
            <a:ext cx="254000" cy="1841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00" spc="229">
                <a:latin typeface="Symbol"/>
                <a:cs typeface="Symbol"/>
              </a:rPr>
              <a:t></a:t>
            </a:r>
            <a:endParaRPr sz="1000">
              <a:latin typeface="Symbol"/>
              <a:cs typeface="Symbo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90277" y="1028213"/>
            <a:ext cx="1765935" cy="4362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800" spc="390" i="1">
                <a:latin typeface="Times New Roman"/>
                <a:cs typeface="Times New Roman"/>
              </a:rPr>
              <a:t>E</a:t>
            </a:r>
            <a:r>
              <a:rPr dirty="0" sz="1800" spc="390">
                <a:latin typeface="Times New Roman"/>
                <a:cs typeface="Times New Roman"/>
              </a:rPr>
              <a:t>(</a:t>
            </a:r>
            <a:r>
              <a:rPr dirty="0" sz="1800" spc="-220">
                <a:latin typeface="Times New Roman"/>
                <a:cs typeface="Times New Roman"/>
              </a:rPr>
              <a:t> </a:t>
            </a:r>
            <a:r>
              <a:rPr dirty="0" sz="1800" spc="425" i="1">
                <a:latin typeface="Times New Roman"/>
                <a:cs typeface="Times New Roman"/>
              </a:rPr>
              <a:t>X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baseline="44444" sz="1500" spc="337" i="1">
                <a:latin typeface="Times New Roman"/>
                <a:cs typeface="Times New Roman"/>
              </a:rPr>
              <a:t>n</a:t>
            </a:r>
            <a:r>
              <a:rPr dirty="0" baseline="44444" sz="1500" spc="89" i="1">
                <a:latin typeface="Times New Roman"/>
                <a:cs typeface="Times New Roman"/>
              </a:rPr>
              <a:t> </a:t>
            </a:r>
            <a:r>
              <a:rPr dirty="0" sz="1800" spc="229">
                <a:latin typeface="Times New Roman"/>
                <a:cs typeface="Times New Roman"/>
              </a:rPr>
              <a:t>)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385">
                <a:latin typeface="Symbol"/>
                <a:cs typeface="Symbol"/>
              </a:rPr>
              <a:t></a:t>
            </a:r>
            <a:r>
              <a:rPr dirty="0" sz="1800" spc="35">
                <a:latin typeface="Times New Roman"/>
                <a:cs typeface="Times New Roman"/>
              </a:rPr>
              <a:t>  </a:t>
            </a:r>
            <a:r>
              <a:rPr dirty="0" baseline="-13374" sz="4050" spc="442">
                <a:latin typeface="Symbol"/>
                <a:cs typeface="Symbol"/>
              </a:rPr>
              <a:t></a:t>
            </a:r>
            <a:r>
              <a:rPr dirty="0" baseline="-13374" sz="4050" spc="225">
                <a:latin typeface="Times New Roman"/>
                <a:cs typeface="Times New Roman"/>
              </a:rPr>
              <a:t> </a:t>
            </a:r>
            <a:r>
              <a:rPr dirty="0" sz="1800" spc="290" i="1">
                <a:latin typeface="Times New Roman"/>
                <a:cs typeface="Times New Roman"/>
              </a:rPr>
              <a:t>x</a:t>
            </a:r>
            <a:r>
              <a:rPr dirty="0" baseline="44444" sz="1500" spc="434" i="1">
                <a:latin typeface="Times New Roman"/>
                <a:cs typeface="Times New Roman"/>
              </a:rPr>
              <a:t>n</a:t>
            </a:r>
            <a:endParaRPr baseline="44444" sz="15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28945" y="2534488"/>
            <a:ext cx="721995" cy="408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5000" algn="l"/>
              </a:tabLst>
            </a:pPr>
            <a:r>
              <a:rPr dirty="0" sz="2500" spc="-320">
                <a:latin typeface="Symbol"/>
                <a:cs typeface="Symbol"/>
              </a:rPr>
              <a:t>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320">
                <a:latin typeface="Symbol"/>
                <a:cs typeface="Symbol"/>
              </a:rPr>
              <a:t>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051380" y="2592327"/>
            <a:ext cx="179197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89000" algn="l"/>
              </a:tabLst>
            </a:pPr>
            <a:r>
              <a:rPr dirty="0" sz="1900" spc="-30">
                <a:latin typeface="Times New Roman"/>
                <a:cs typeface="Times New Roman"/>
              </a:rPr>
              <a:t>when</a:t>
            </a:r>
            <a:r>
              <a:rPr dirty="0" sz="1900" spc="90">
                <a:latin typeface="Times New Roman"/>
                <a:cs typeface="Times New Roman"/>
              </a:rPr>
              <a:t> </a:t>
            </a:r>
            <a:r>
              <a:rPr dirty="0" sz="1900" spc="-60" i="1">
                <a:latin typeface="Times New Roman"/>
                <a:cs typeface="Times New Roman"/>
              </a:rPr>
              <a:t>X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-30">
                <a:latin typeface="Times New Roman"/>
                <a:cs typeface="Times New Roman"/>
              </a:rPr>
              <a:t>is</a:t>
            </a:r>
            <a:r>
              <a:rPr dirty="0" sz="1900" spc="-90">
                <a:latin typeface="Times New Roman"/>
                <a:cs typeface="Times New Roman"/>
              </a:rPr>
              <a:t> </a:t>
            </a:r>
            <a:r>
              <a:rPr dirty="0" sz="1900" spc="-60">
                <a:latin typeface="Times New Roman"/>
                <a:cs typeface="Times New Roman"/>
              </a:rPr>
              <a:t>discrete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729560" y="2550100"/>
            <a:ext cx="9017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-5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964306" y="2586239"/>
            <a:ext cx="9017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-50" i="1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85150" y="2757670"/>
            <a:ext cx="1144270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95375" algn="l"/>
              </a:tabLst>
            </a:pPr>
            <a:r>
              <a:rPr dirty="0" sz="1100" spc="-50" i="1">
                <a:latin typeface="Times New Roman"/>
                <a:cs typeface="Times New Roman"/>
              </a:rPr>
              <a:t>i</a:t>
            </a:r>
            <a:r>
              <a:rPr dirty="0" sz="1100" i="1">
                <a:latin typeface="Times New Roman"/>
                <a:cs typeface="Times New Roman"/>
              </a:rPr>
              <a:t>	</a:t>
            </a:r>
            <a:r>
              <a:rPr dirty="0" sz="1100" spc="-50" i="1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140652" y="2924692"/>
            <a:ext cx="61594" cy="1949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-50" i="1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861496" y="2592327"/>
            <a:ext cx="287464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87655" algn="l"/>
                <a:tab pos="1022985" algn="l"/>
                <a:tab pos="1456055" algn="l"/>
              </a:tabLst>
            </a:pPr>
            <a:r>
              <a:rPr dirty="0" sz="1900" spc="-50" i="1">
                <a:latin typeface="Times New Roman"/>
                <a:cs typeface="Times New Roman"/>
              </a:rPr>
              <a:t>E</a:t>
            </a:r>
            <a:r>
              <a:rPr dirty="0" sz="1900" i="1">
                <a:latin typeface="Times New Roman"/>
                <a:cs typeface="Times New Roman"/>
              </a:rPr>
              <a:t>	X</a:t>
            </a:r>
            <a:r>
              <a:rPr dirty="0" sz="1900" spc="45" i="1">
                <a:latin typeface="Times New Roman"/>
                <a:cs typeface="Times New Roman"/>
              </a:rPr>
              <a:t> </a:t>
            </a:r>
            <a:r>
              <a:rPr dirty="0" sz="1900" spc="-80">
                <a:latin typeface="Symbol"/>
                <a:cs typeface="Symbol"/>
              </a:rPr>
              <a:t></a:t>
            </a:r>
            <a:r>
              <a:rPr dirty="0" sz="1900" spc="-190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Symbol"/>
                <a:cs typeface="Symbol"/>
              </a:rPr>
              <a:t>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50">
                <a:latin typeface="Symbol"/>
                <a:cs typeface="Symbol"/>
              </a:rPr>
              <a:t></a:t>
            </a:r>
            <a:r>
              <a:rPr dirty="0" sz="1900">
                <a:latin typeface="Times New Roman"/>
                <a:cs typeface="Times New Roman"/>
              </a:rPr>
              <a:t>	(</a:t>
            </a:r>
            <a:r>
              <a:rPr dirty="0" sz="1900" i="1">
                <a:latin typeface="Times New Roman"/>
                <a:cs typeface="Times New Roman"/>
              </a:rPr>
              <a:t>x</a:t>
            </a:r>
            <a:r>
              <a:rPr dirty="0" sz="1900" spc="235" i="1">
                <a:latin typeface="Times New Roman"/>
                <a:cs typeface="Times New Roman"/>
              </a:rPr>
              <a:t> </a:t>
            </a:r>
            <a:r>
              <a:rPr dirty="0" sz="1900" spc="-80">
                <a:latin typeface="Symbol"/>
                <a:cs typeface="Symbol"/>
              </a:rPr>
              <a:t></a:t>
            </a:r>
            <a:r>
              <a:rPr dirty="0" sz="1900" spc="-190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</a:t>
            </a:r>
            <a:r>
              <a:rPr dirty="0" sz="1900">
                <a:latin typeface="Times New Roman"/>
                <a:cs typeface="Times New Roman"/>
              </a:rPr>
              <a:t>)</a:t>
            </a:r>
            <a:r>
              <a:rPr dirty="0" sz="1900" spc="430">
                <a:latin typeface="Times New Roman"/>
                <a:cs typeface="Times New Roman"/>
              </a:rPr>
              <a:t> </a:t>
            </a:r>
            <a:r>
              <a:rPr dirty="0" sz="1900">
                <a:latin typeface="Symbol"/>
                <a:cs typeface="Symbol"/>
              </a:rPr>
              <a:t>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i="1">
                <a:latin typeface="Times New Roman"/>
                <a:cs typeface="Times New Roman"/>
              </a:rPr>
              <a:t>p</a:t>
            </a:r>
            <a:r>
              <a:rPr dirty="0" sz="1900">
                <a:latin typeface="Times New Roman"/>
                <a:cs typeface="Times New Roman"/>
              </a:rPr>
              <a:t>(</a:t>
            </a:r>
            <a:r>
              <a:rPr dirty="0" sz="1900" i="1">
                <a:latin typeface="Times New Roman"/>
                <a:cs typeface="Times New Roman"/>
              </a:rPr>
              <a:t>x</a:t>
            </a:r>
            <a:r>
              <a:rPr dirty="0" sz="1900" spc="-30" i="1">
                <a:latin typeface="Times New Roman"/>
                <a:cs typeface="Times New Roman"/>
              </a:rPr>
              <a:t> </a:t>
            </a:r>
            <a:r>
              <a:rPr dirty="0" sz="1900" spc="-50">
                <a:latin typeface="Times New Roman"/>
                <a:cs typeface="Times New Roman"/>
              </a:rPr>
              <a:t>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044312" y="2525505"/>
            <a:ext cx="264795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-110">
                <a:latin typeface="Symbol"/>
                <a:cs typeface="Symbol"/>
              </a:rPr>
              <a:t>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473024" y="3716013"/>
            <a:ext cx="2947670" cy="5505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334645">
              <a:lnSpc>
                <a:spcPts val="905"/>
              </a:lnSpc>
              <a:spcBef>
                <a:spcPts val="135"/>
              </a:spcBef>
            </a:pPr>
            <a:r>
              <a:rPr dirty="0" sz="1150" spc="-25">
                <a:latin typeface="Symbol"/>
                <a:cs typeface="Symbol"/>
              </a:rPr>
              <a:t></a:t>
            </a:r>
            <a:endParaRPr sz="1150">
              <a:latin typeface="Symbol"/>
              <a:cs typeface="Symbol"/>
            </a:endParaRPr>
          </a:p>
          <a:p>
            <a:pPr marL="38100">
              <a:lnSpc>
                <a:spcPts val="3185"/>
              </a:lnSpc>
              <a:tabLst>
                <a:tab pos="2235200" algn="l"/>
              </a:tabLst>
            </a:pPr>
            <a:r>
              <a:rPr dirty="0" sz="2050" i="1">
                <a:latin typeface="Times New Roman"/>
                <a:cs typeface="Times New Roman"/>
              </a:rPr>
              <a:t>E</a:t>
            </a:r>
            <a:r>
              <a:rPr dirty="0" sz="2050">
                <a:latin typeface="Times New Roman"/>
                <a:cs typeface="Times New Roman"/>
              </a:rPr>
              <a:t>(</a:t>
            </a:r>
            <a:r>
              <a:rPr dirty="0" sz="2050" i="1">
                <a:latin typeface="Times New Roman"/>
                <a:cs typeface="Times New Roman"/>
              </a:rPr>
              <a:t>X</a:t>
            </a:r>
            <a:r>
              <a:rPr dirty="0" sz="2050" spc="-120" i="1">
                <a:latin typeface="Times New Roman"/>
                <a:cs typeface="Times New Roman"/>
              </a:rPr>
              <a:t> </a:t>
            </a:r>
            <a:r>
              <a:rPr dirty="0" sz="2050" spc="-130">
                <a:latin typeface="Symbol"/>
                <a:cs typeface="Symbol"/>
              </a:rPr>
              <a:t></a:t>
            </a:r>
            <a:r>
              <a:rPr dirty="0" sz="2050" spc="-235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</a:t>
            </a:r>
            <a:r>
              <a:rPr dirty="0" sz="2050">
                <a:latin typeface="Times New Roman"/>
                <a:cs typeface="Times New Roman"/>
              </a:rPr>
              <a:t>)</a:t>
            </a:r>
            <a:r>
              <a:rPr dirty="0" baseline="43478" sz="1725" i="1">
                <a:latin typeface="Times New Roman"/>
                <a:cs typeface="Times New Roman"/>
              </a:rPr>
              <a:t>n</a:t>
            </a:r>
            <a:r>
              <a:rPr dirty="0" baseline="43478" sz="1725" spc="345" i="1">
                <a:latin typeface="Times New Roman"/>
                <a:cs typeface="Times New Roman"/>
              </a:rPr>
              <a:t> </a:t>
            </a:r>
            <a:r>
              <a:rPr dirty="0" sz="2050">
                <a:latin typeface="Symbol"/>
                <a:cs typeface="Symbol"/>
              </a:rPr>
              <a:t></a:t>
            </a:r>
            <a:r>
              <a:rPr dirty="0" sz="2050" spc="114">
                <a:latin typeface="Times New Roman"/>
                <a:cs typeface="Times New Roman"/>
              </a:rPr>
              <a:t> </a:t>
            </a:r>
            <a:r>
              <a:rPr dirty="0" baseline="-13661" sz="4575" spc="-135">
                <a:latin typeface="Symbol"/>
                <a:cs typeface="Symbol"/>
              </a:rPr>
              <a:t></a:t>
            </a:r>
            <a:r>
              <a:rPr dirty="0" baseline="-13661" sz="4575" spc="-419">
                <a:latin typeface="Times New Roman"/>
                <a:cs typeface="Times New Roman"/>
              </a:rPr>
              <a:t> </a:t>
            </a:r>
            <a:r>
              <a:rPr dirty="0" sz="2050" spc="-45">
                <a:latin typeface="Times New Roman"/>
                <a:cs typeface="Times New Roman"/>
              </a:rPr>
              <a:t>(</a:t>
            </a:r>
            <a:r>
              <a:rPr dirty="0" sz="2050" spc="-45" i="1">
                <a:latin typeface="Times New Roman"/>
                <a:cs typeface="Times New Roman"/>
              </a:rPr>
              <a:t>x</a:t>
            </a:r>
            <a:r>
              <a:rPr dirty="0" sz="2050" spc="-160" i="1">
                <a:latin typeface="Times New Roman"/>
                <a:cs typeface="Times New Roman"/>
              </a:rPr>
              <a:t> </a:t>
            </a:r>
            <a:r>
              <a:rPr dirty="0" sz="2050" spc="-130">
                <a:latin typeface="Symbol"/>
                <a:cs typeface="Symbol"/>
              </a:rPr>
              <a:t></a:t>
            </a:r>
            <a:r>
              <a:rPr dirty="0" sz="2050" spc="-235">
                <a:latin typeface="Times New Roman"/>
                <a:cs typeface="Times New Roman"/>
              </a:rPr>
              <a:t> </a:t>
            </a:r>
            <a:r>
              <a:rPr dirty="0" sz="2050" spc="-25">
                <a:latin typeface="Symbol"/>
                <a:cs typeface="Symbol"/>
              </a:rPr>
              <a:t></a:t>
            </a:r>
            <a:r>
              <a:rPr dirty="0" sz="2050" spc="-25">
                <a:latin typeface="Times New Roman"/>
                <a:cs typeface="Times New Roman"/>
              </a:rPr>
              <a:t>)</a:t>
            </a:r>
            <a:r>
              <a:rPr dirty="0" baseline="43478" sz="1725" spc="-37" i="1">
                <a:latin typeface="Times New Roman"/>
                <a:cs typeface="Times New Roman"/>
              </a:rPr>
              <a:t>n</a:t>
            </a:r>
            <a:r>
              <a:rPr dirty="0" baseline="43478" sz="1725" i="1">
                <a:latin typeface="Times New Roman"/>
                <a:cs typeface="Times New Roman"/>
              </a:rPr>
              <a:t>	</a:t>
            </a:r>
            <a:r>
              <a:rPr dirty="0" sz="2050" spc="-75" i="1">
                <a:latin typeface="Times New Roman"/>
                <a:cs typeface="Times New Roman"/>
              </a:rPr>
              <a:t>f</a:t>
            </a:r>
            <a:r>
              <a:rPr dirty="0" sz="2050" spc="-105" i="1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(</a:t>
            </a:r>
            <a:r>
              <a:rPr dirty="0" sz="2050" spc="-10" i="1">
                <a:latin typeface="Times New Roman"/>
                <a:cs typeface="Times New Roman"/>
              </a:rPr>
              <a:t>x</a:t>
            </a:r>
            <a:r>
              <a:rPr dirty="0" sz="2050" spc="-10">
                <a:latin typeface="Times New Roman"/>
                <a:cs typeface="Times New Roman"/>
              </a:rPr>
              <a:t>)</a:t>
            </a:r>
            <a:r>
              <a:rPr dirty="0" sz="2050" spc="-110">
                <a:latin typeface="Times New Roman"/>
                <a:cs typeface="Times New Roman"/>
              </a:rPr>
              <a:t> </a:t>
            </a:r>
            <a:r>
              <a:rPr dirty="0" sz="2050" spc="-25" i="1">
                <a:latin typeface="Times New Roman"/>
                <a:cs typeface="Times New Roman"/>
              </a:rPr>
              <a:t>dx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348963" y="5613786"/>
            <a:ext cx="154368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200" i="1">
                <a:latin typeface="Times New Roman"/>
                <a:cs typeface="Times New Roman"/>
              </a:rPr>
              <a:t>f</a:t>
            </a:r>
            <a:r>
              <a:rPr dirty="0" sz="2050" spc="114" i="1">
                <a:latin typeface="Times New Roman"/>
                <a:cs typeface="Times New Roman"/>
              </a:rPr>
              <a:t> </a:t>
            </a:r>
            <a:r>
              <a:rPr dirty="0" sz="2050" spc="330">
                <a:latin typeface="Times New Roman"/>
                <a:cs typeface="Times New Roman"/>
              </a:rPr>
              <a:t>(</a:t>
            </a:r>
            <a:r>
              <a:rPr dirty="0" sz="2050" spc="330" i="1">
                <a:latin typeface="Times New Roman"/>
                <a:cs typeface="Times New Roman"/>
              </a:rPr>
              <a:t>x</a:t>
            </a:r>
            <a:r>
              <a:rPr dirty="0" sz="2050" spc="330">
                <a:latin typeface="Times New Roman"/>
                <a:cs typeface="Times New Roman"/>
              </a:rPr>
              <a:t>)</a:t>
            </a:r>
            <a:r>
              <a:rPr dirty="0" sz="2050" spc="245">
                <a:latin typeface="Times New Roman"/>
                <a:cs typeface="Times New Roman"/>
              </a:rPr>
              <a:t> </a:t>
            </a:r>
            <a:r>
              <a:rPr dirty="0" sz="2050" spc="330" i="1">
                <a:latin typeface="Times New Roman"/>
                <a:cs typeface="Times New Roman"/>
              </a:rPr>
              <a:t>dx</a:t>
            </a:r>
            <a:r>
              <a:rPr dirty="0" sz="2050" spc="135" i="1">
                <a:latin typeface="Times New Roman"/>
                <a:cs typeface="Times New Roman"/>
              </a:rPr>
              <a:t> </a:t>
            </a:r>
            <a:r>
              <a:rPr dirty="0" sz="2050" spc="405">
                <a:latin typeface="Symbol"/>
                <a:cs typeface="Symbol"/>
              </a:rPr>
              <a:t></a:t>
            </a:r>
            <a:r>
              <a:rPr dirty="0" sz="2050" spc="-220">
                <a:latin typeface="Times New Roman"/>
                <a:cs typeface="Times New Roman"/>
              </a:rPr>
              <a:t> </a:t>
            </a:r>
            <a:r>
              <a:rPr dirty="0" sz="2050" spc="315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270413" y="5354339"/>
            <a:ext cx="1934845" cy="854075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0"/>
              </a:spcBef>
              <a:tabLst>
                <a:tab pos="1365250" algn="l"/>
              </a:tabLst>
            </a:pPr>
            <a:r>
              <a:rPr dirty="0" sz="2050" spc="405" i="1">
                <a:latin typeface="Times New Roman"/>
                <a:cs typeface="Times New Roman"/>
              </a:rPr>
              <a:t>E</a:t>
            </a:r>
            <a:r>
              <a:rPr dirty="0" sz="2050" spc="405">
                <a:latin typeface="Times New Roman"/>
                <a:cs typeface="Times New Roman"/>
              </a:rPr>
              <a:t>(</a:t>
            </a:r>
            <a:r>
              <a:rPr dirty="0" sz="2050" spc="-265">
                <a:latin typeface="Times New Roman"/>
                <a:cs typeface="Times New Roman"/>
              </a:rPr>
              <a:t> </a:t>
            </a:r>
            <a:r>
              <a:rPr dirty="0" sz="2050" spc="450" i="1">
                <a:latin typeface="Times New Roman"/>
                <a:cs typeface="Times New Roman"/>
              </a:rPr>
              <a:t>X</a:t>
            </a:r>
            <a:r>
              <a:rPr dirty="0" sz="2050" spc="-65" i="1">
                <a:latin typeface="Times New Roman"/>
                <a:cs typeface="Times New Roman"/>
              </a:rPr>
              <a:t> </a:t>
            </a:r>
            <a:r>
              <a:rPr dirty="0" baseline="43478" sz="1725" spc="345">
                <a:latin typeface="Times New Roman"/>
                <a:cs typeface="Times New Roman"/>
              </a:rPr>
              <a:t>0</a:t>
            </a:r>
            <a:r>
              <a:rPr dirty="0" baseline="43478" sz="1725" spc="37">
                <a:latin typeface="Times New Roman"/>
                <a:cs typeface="Times New Roman"/>
              </a:rPr>
              <a:t> </a:t>
            </a:r>
            <a:r>
              <a:rPr dirty="0" sz="2050" spc="240">
                <a:latin typeface="Times New Roman"/>
                <a:cs typeface="Times New Roman"/>
              </a:rPr>
              <a:t>)</a:t>
            </a:r>
            <a:r>
              <a:rPr dirty="0" sz="2050" spc="95">
                <a:latin typeface="Times New Roman"/>
                <a:cs typeface="Times New Roman"/>
              </a:rPr>
              <a:t> </a:t>
            </a:r>
            <a:r>
              <a:rPr dirty="0" sz="2050" spc="355">
                <a:latin typeface="Symbol"/>
                <a:cs typeface="Symbol"/>
              </a:rPr>
              <a:t></a:t>
            </a:r>
            <a:r>
              <a:rPr dirty="0" sz="2050">
                <a:latin typeface="Times New Roman"/>
                <a:cs typeface="Times New Roman"/>
              </a:rPr>
              <a:t>	</a:t>
            </a:r>
            <a:r>
              <a:rPr dirty="0" baseline="-13661" sz="4575" spc="457">
                <a:latin typeface="Symbol"/>
                <a:cs typeface="Symbol"/>
              </a:rPr>
              <a:t></a:t>
            </a:r>
            <a:r>
              <a:rPr dirty="0" baseline="-13661" sz="4575" spc="209">
                <a:latin typeface="Times New Roman"/>
                <a:cs typeface="Times New Roman"/>
              </a:rPr>
              <a:t> </a:t>
            </a:r>
            <a:r>
              <a:rPr dirty="0" sz="2050" spc="285" i="1">
                <a:latin typeface="Times New Roman"/>
                <a:cs typeface="Times New Roman"/>
              </a:rPr>
              <a:t>x</a:t>
            </a:r>
            <a:r>
              <a:rPr dirty="0" baseline="43478" sz="1725" spc="427">
                <a:latin typeface="Times New Roman"/>
                <a:cs typeface="Times New Roman"/>
              </a:rPr>
              <a:t>0</a:t>
            </a:r>
            <a:endParaRPr baseline="43478" sz="1725">
              <a:latin typeface="Times New Roman"/>
              <a:cs typeface="Times New Roman"/>
            </a:endParaRPr>
          </a:p>
          <a:p>
            <a:pPr algn="r" marR="364490">
              <a:lnSpc>
                <a:spcPct val="100000"/>
              </a:lnSpc>
              <a:spcBef>
                <a:spcPts val="434"/>
              </a:spcBef>
            </a:pPr>
            <a:r>
              <a:rPr dirty="0" sz="1150" spc="240">
                <a:latin typeface="Symbol"/>
                <a:cs typeface="Symbol"/>
              </a:rPr>
              <a:t></a:t>
            </a:r>
            <a:endParaRPr sz="11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8515" y="2356538"/>
            <a:ext cx="8636000" cy="1953260"/>
          </a:xfrm>
          <a:prstGeom prst="rect">
            <a:avLst/>
          </a:prstGeom>
        </p:spPr>
        <p:txBody>
          <a:bodyPr wrap="square" lIns="0" tIns="2051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14"/>
              </a:spcBef>
            </a:pPr>
            <a:r>
              <a:rPr dirty="0" sz="2400" spc="-105">
                <a:latin typeface="Trebuchet MS"/>
                <a:cs typeface="Trebuchet MS"/>
              </a:rPr>
              <a:t>Second-</a:t>
            </a:r>
            <a:r>
              <a:rPr dirty="0" sz="2400" spc="-55">
                <a:latin typeface="Trebuchet MS"/>
                <a:cs typeface="Trebuchet MS"/>
              </a:rPr>
              <a:t>order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moment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about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mean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variance:</a:t>
            </a:r>
            <a:endParaRPr sz="2400">
              <a:latin typeface="Trebuchet MS"/>
              <a:cs typeface="Trebuchet MS"/>
            </a:endParaRPr>
          </a:p>
          <a:p>
            <a:pPr algn="ctr" marR="1838325">
              <a:lnSpc>
                <a:spcPts val="994"/>
              </a:lnSpc>
              <a:spcBef>
                <a:spcPts val="780"/>
              </a:spcBef>
            </a:pPr>
            <a:r>
              <a:rPr dirty="0" sz="1250" spc="-25">
                <a:latin typeface="Symbol"/>
                <a:cs typeface="Symbol"/>
              </a:rPr>
              <a:t></a:t>
            </a:r>
            <a:endParaRPr sz="1250">
              <a:latin typeface="Symbol"/>
              <a:cs typeface="Symbol"/>
            </a:endParaRPr>
          </a:p>
          <a:p>
            <a:pPr marL="1913889">
              <a:lnSpc>
                <a:spcPts val="3335"/>
              </a:lnSpc>
              <a:tabLst>
                <a:tab pos="4485640" algn="l"/>
              </a:tabLst>
            </a:pPr>
            <a:r>
              <a:rPr dirty="0" sz="2150" i="1">
                <a:latin typeface="Times New Roman"/>
                <a:cs typeface="Times New Roman"/>
              </a:rPr>
              <a:t>E</a:t>
            </a:r>
            <a:r>
              <a:rPr dirty="0" sz="2150">
                <a:latin typeface="Times New Roman"/>
                <a:cs typeface="Times New Roman"/>
              </a:rPr>
              <a:t>(</a:t>
            </a:r>
            <a:r>
              <a:rPr dirty="0" sz="2150" spc="-340">
                <a:latin typeface="Times New Roman"/>
                <a:cs typeface="Times New Roman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X</a:t>
            </a:r>
            <a:r>
              <a:rPr dirty="0" sz="2150" spc="200" i="1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</a:t>
            </a:r>
            <a:r>
              <a:rPr dirty="0" sz="2150" spc="-200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</a:t>
            </a:r>
            <a:r>
              <a:rPr dirty="0" sz="2150">
                <a:latin typeface="Times New Roman"/>
                <a:cs typeface="Times New Roman"/>
              </a:rPr>
              <a:t>)</a:t>
            </a:r>
            <a:r>
              <a:rPr dirty="0" baseline="42222" sz="1875">
                <a:latin typeface="Times New Roman"/>
                <a:cs typeface="Times New Roman"/>
              </a:rPr>
              <a:t>2</a:t>
            </a:r>
            <a:r>
              <a:rPr dirty="0" baseline="42222" sz="1875" spc="622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</a:t>
            </a:r>
            <a:r>
              <a:rPr dirty="0" sz="2150" spc="320">
                <a:latin typeface="Times New Roman"/>
                <a:cs typeface="Times New Roman"/>
              </a:rPr>
              <a:t> </a:t>
            </a:r>
            <a:r>
              <a:rPr dirty="0" baseline="-13020" sz="4800">
                <a:latin typeface="Symbol"/>
                <a:cs typeface="Symbol"/>
              </a:rPr>
              <a:t></a:t>
            </a:r>
            <a:r>
              <a:rPr dirty="0" baseline="-13020" sz="4800" spc="-315">
                <a:latin typeface="Times New Roman"/>
                <a:cs typeface="Times New Roman"/>
              </a:rPr>
              <a:t> </a:t>
            </a:r>
            <a:r>
              <a:rPr dirty="0" sz="2150" spc="60">
                <a:latin typeface="Times New Roman"/>
                <a:cs typeface="Times New Roman"/>
              </a:rPr>
              <a:t>(</a:t>
            </a:r>
            <a:r>
              <a:rPr dirty="0" sz="2150" spc="60" i="1">
                <a:latin typeface="Times New Roman"/>
                <a:cs typeface="Times New Roman"/>
              </a:rPr>
              <a:t>x</a:t>
            </a:r>
            <a:r>
              <a:rPr dirty="0" sz="2150" spc="-110" i="1">
                <a:latin typeface="Times New Roman"/>
                <a:cs typeface="Times New Roman"/>
              </a:rPr>
              <a:t> </a:t>
            </a:r>
            <a:r>
              <a:rPr dirty="0" sz="2150">
                <a:latin typeface="Symbol"/>
                <a:cs typeface="Symbol"/>
              </a:rPr>
              <a:t></a:t>
            </a:r>
            <a:r>
              <a:rPr dirty="0" sz="2150" spc="-200">
                <a:latin typeface="Times New Roman"/>
                <a:cs typeface="Times New Roman"/>
              </a:rPr>
              <a:t> </a:t>
            </a:r>
            <a:r>
              <a:rPr dirty="0" sz="2150" spc="-25">
                <a:latin typeface="Symbol"/>
                <a:cs typeface="Symbol"/>
              </a:rPr>
              <a:t></a:t>
            </a:r>
            <a:r>
              <a:rPr dirty="0" sz="2150" spc="-25">
                <a:latin typeface="Times New Roman"/>
                <a:cs typeface="Times New Roman"/>
              </a:rPr>
              <a:t>)</a:t>
            </a:r>
            <a:r>
              <a:rPr dirty="0" baseline="42222" sz="1875" spc="-37">
                <a:latin typeface="Times New Roman"/>
                <a:cs typeface="Times New Roman"/>
              </a:rPr>
              <a:t>2</a:t>
            </a:r>
            <a:r>
              <a:rPr dirty="0" baseline="42222" sz="1875">
                <a:latin typeface="Times New Roman"/>
                <a:cs typeface="Times New Roman"/>
              </a:rPr>
              <a:t>	</a:t>
            </a:r>
            <a:r>
              <a:rPr dirty="0" sz="2150" i="1">
                <a:latin typeface="Times New Roman"/>
                <a:cs typeface="Times New Roman"/>
              </a:rPr>
              <a:t>f</a:t>
            </a:r>
            <a:r>
              <a:rPr dirty="0" sz="2150" spc="-65" i="1">
                <a:latin typeface="Times New Roman"/>
                <a:cs typeface="Times New Roman"/>
              </a:rPr>
              <a:t> </a:t>
            </a:r>
            <a:r>
              <a:rPr dirty="0" sz="2150" spc="50">
                <a:latin typeface="Times New Roman"/>
                <a:cs typeface="Times New Roman"/>
              </a:rPr>
              <a:t>(</a:t>
            </a:r>
            <a:r>
              <a:rPr dirty="0" sz="2150" spc="50" i="1">
                <a:latin typeface="Times New Roman"/>
                <a:cs typeface="Times New Roman"/>
              </a:rPr>
              <a:t>x</a:t>
            </a:r>
            <a:r>
              <a:rPr dirty="0" sz="2150" spc="50">
                <a:latin typeface="Times New Roman"/>
                <a:cs typeface="Times New Roman"/>
              </a:rPr>
              <a:t>)</a:t>
            </a:r>
            <a:r>
              <a:rPr dirty="0" sz="2150" spc="40">
                <a:latin typeface="Times New Roman"/>
                <a:cs typeface="Times New Roman"/>
              </a:rPr>
              <a:t> </a:t>
            </a:r>
            <a:r>
              <a:rPr dirty="0" sz="2150" spc="-35" i="1">
                <a:latin typeface="Times New Roman"/>
                <a:cs typeface="Times New Roman"/>
              </a:rPr>
              <a:t>dx</a:t>
            </a:r>
            <a:endParaRPr sz="2150">
              <a:latin typeface="Times New Roman"/>
              <a:cs typeface="Times New Roman"/>
            </a:endParaRPr>
          </a:p>
          <a:p>
            <a:pPr algn="ctr" marR="1838325">
              <a:lnSpc>
                <a:spcPct val="100000"/>
              </a:lnSpc>
              <a:spcBef>
                <a:spcPts val="409"/>
              </a:spcBef>
            </a:pPr>
            <a:r>
              <a:rPr dirty="0" sz="1250" spc="-25">
                <a:latin typeface="Symbol"/>
                <a:cs typeface="Symbol"/>
              </a:rPr>
              <a:t></a:t>
            </a:r>
            <a:endParaRPr sz="125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dirty="0" sz="2400" spc="-130">
                <a:latin typeface="Trebuchet MS"/>
                <a:cs typeface="Trebuchet MS"/>
              </a:rPr>
              <a:t>Thus,</a:t>
            </a:r>
            <a:r>
              <a:rPr dirty="0" sz="2400" spc="-28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moments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can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be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used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for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estimating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population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parameters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67814" y="1774595"/>
            <a:ext cx="1080770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295" i="1">
                <a:latin typeface="Times New Roman"/>
                <a:cs typeface="Times New Roman"/>
              </a:rPr>
              <a:t>f</a:t>
            </a:r>
            <a:r>
              <a:rPr dirty="0" sz="1800" spc="190" i="1">
                <a:latin typeface="Times New Roman"/>
                <a:cs typeface="Times New Roman"/>
              </a:rPr>
              <a:t> </a:t>
            </a:r>
            <a:r>
              <a:rPr dirty="0" sz="1800" spc="455">
                <a:latin typeface="Times New Roman"/>
                <a:cs typeface="Times New Roman"/>
              </a:rPr>
              <a:t>(</a:t>
            </a:r>
            <a:r>
              <a:rPr dirty="0" sz="1800" spc="455" i="1">
                <a:latin typeface="Times New Roman"/>
                <a:cs typeface="Times New Roman"/>
              </a:rPr>
              <a:t>x</a:t>
            </a:r>
            <a:r>
              <a:rPr dirty="0" sz="1800" spc="455">
                <a:latin typeface="Times New Roman"/>
                <a:cs typeface="Times New Roman"/>
              </a:rPr>
              <a:t>)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 spc="459" i="1">
                <a:latin typeface="Times New Roman"/>
                <a:cs typeface="Times New Roman"/>
              </a:rPr>
              <a:t>dx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3915" y="1041375"/>
            <a:ext cx="5605780" cy="753745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400" spc="-200">
                <a:latin typeface="Trebuchet MS"/>
                <a:cs typeface="Trebuchet MS"/>
              </a:rPr>
              <a:t>Similarly,</a:t>
            </a:r>
            <a:r>
              <a:rPr dirty="0" sz="2400" spc="-30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first-</a:t>
            </a:r>
            <a:r>
              <a:rPr dirty="0" sz="2400" spc="-55">
                <a:latin typeface="Trebuchet MS"/>
                <a:cs typeface="Trebuchet MS"/>
              </a:rPr>
              <a:t>order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moment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mean:</a:t>
            </a:r>
            <a:endParaRPr sz="2400">
              <a:latin typeface="Trebuchet MS"/>
              <a:cs typeface="Trebuchet MS"/>
            </a:endParaRPr>
          </a:p>
          <a:p>
            <a:pPr algn="ctr" marL="1019175">
              <a:lnSpc>
                <a:spcPct val="100000"/>
              </a:lnSpc>
              <a:spcBef>
                <a:spcPts val="495"/>
              </a:spcBef>
            </a:pPr>
            <a:r>
              <a:rPr dirty="0" sz="1050" spc="325">
                <a:latin typeface="Symbol"/>
                <a:cs typeface="Symbol"/>
              </a:rPr>
              <a:t>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13371" y="1541971"/>
            <a:ext cx="1840230" cy="76835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15"/>
              </a:spcBef>
              <a:tabLst>
                <a:tab pos="1370965" algn="l"/>
              </a:tabLst>
            </a:pPr>
            <a:r>
              <a:rPr dirty="0" sz="1800" spc="560" i="1">
                <a:latin typeface="Times New Roman"/>
                <a:cs typeface="Times New Roman"/>
              </a:rPr>
              <a:t>E</a:t>
            </a:r>
            <a:r>
              <a:rPr dirty="0" sz="1800" spc="560">
                <a:latin typeface="Times New Roman"/>
                <a:cs typeface="Times New Roman"/>
              </a:rPr>
              <a:t>(</a:t>
            </a:r>
            <a:r>
              <a:rPr dirty="0" sz="1800" spc="-185">
                <a:latin typeface="Times New Roman"/>
                <a:cs typeface="Times New Roman"/>
              </a:rPr>
              <a:t> </a:t>
            </a:r>
            <a:r>
              <a:rPr dirty="0" sz="1800" spc="635" i="1">
                <a:latin typeface="Times New Roman"/>
                <a:cs typeface="Times New Roman"/>
              </a:rPr>
              <a:t>X</a:t>
            </a:r>
            <a:r>
              <a:rPr dirty="0" sz="1800" spc="-125" i="1">
                <a:latin typeface="Times New Roman"/>
                <a:cs typeface="Times New Roman"/>
              </a:rPr>
              <a:t> </a:t>
            </a:r>
            <a:r>
              <a:rPr dirty="0" baseline="42328" sz="1575" spc="442">
                <a:latin typeface="Times New Roman"/>
                <a:cs typeface="Times New Roman"/>
              </a:rPr>
              <a:t>1</a:t>
            </a:r>
            <a:r>
              <a:rPr dirty="0" baseline="42328" sz="1575" spc="-82">
                <a:latin typeface="Times New Roman"/>
                <a:cs typeface="Times New Roman"/>
              </a:rPr>
              <a:t> </a:t>
            </a:r>
            <a:r>
              <a:rPr dirty="0" sz="1800" spc="345">
                <a:latin typeface="Times New Roman"/>
                <a:cs typeface="Times New Roman"/>
              </a:rPr>
              <a:t>)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530">
                <a:latin typeface="Symbol"/>
                <a:cs typeface="Symbol"/>
              </a:rPr>
              <a:t>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baseline="-13131" sz="4125" spc="630">
                <a:latin typeface="Symbol"/>
                <a:cs typeface="Symbol"/>
              </a:rPr>
              <a:t></a:t>
            </a:r>
            <a:r>
              <a:rPr dirty="0" baseline="-13131" sz="4125" spc="375">
                <a:latin typeface="Times New Roman"/>
                <a:cs typeface="Times New Roman"/>
              </a:rPr>
              <a:t> </a:t>
            </a:r>
            <a:r>
              <a:rPr dirty="0" sz="1800" spc="409" i="1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  <a:p>
            <a:pPr algn="r" marR="259079">
              <a:lnSpc>
                <a:spcPct val="100000"/>
              </a:lnSpc>
              <a:spcBef>
                <a:spcPts val="370"/>
              </a:spcBef>
            </a:pPr>
            <a:r>
              <a:rPr dirty="0" sz="1050" spc="325">
                <a:latin typeface="Symbol"/>
                <a:cs typeface="Symbol"/>
              </a:rPr>
              <a:t></a:t>
            </a:r>
            <a:endParaRPr sz="10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9272" y="329311"/>
            <a:ext cx="8124825" cy="224790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340100" marR="5080" indent="-3070225">
              <a:lnSpc>
                <a:spcPts val="3000"/>
              </a:lnSpc>
              <a:spcBef>
                <a:spcPts val="495"/>
              </a:spcBef>
            </a:pPr>
            <a:r>
              <a:rPr dirty="0" sz="2800" spc="204" b="1">
                <a:solidFill>
                  <a:srgbClr val="C00000"/>
                </a:solidFill>
                <a:latin typeface="Cambria"/>
                <a:cs typeface="Cambria"/>
              </a:rPr>
              <a:t>Estimation</a:t>
            </a:r>
            <a:r>
              <a:rPr dirty="0" sz="2800" spc="36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35" b="1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dirty="0" sz="2800" spc="34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20" b="1">
                <a:solidFill>
                  <a:srgbClr val="C00000"/>
                </a:solidFill>
                <a:latin typeface="Cambria"/>
                <a:cs typeface="Cambria"/>
              </a:rPr>
              <a:t>Parameters</a:t>
            </a:r>
            <a:r>
              <a:rPr dirty="0" sz="2800" spc="36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60" b="1">
                <a:solidFill>
                  <a:srgbClr val="C00000"/>
                </a:solidFill>
                <a:latin typeface="Cambria"/>
                <a:cs typeface="Cambria"/>
              </a:rPr>
              <a:t>using</a:t>
            </a:r>
            <a:r>
              <a:rPr dirty="0" sz="2800" spc="35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70" b="1">
                <a:solidFill>
                  <a:srgbClr val="C00000"/>
                </a:solidFill>
                <a:latin typeface="Cambria"/>
                <a:cs typeface="Cambria"/>
              </a:rPr>
              <a:t>Method</a:t>
            </a:r>
            <a:r>
              <a:rPr dirty="0" sz="2800" spc="37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10" b="1">
                <a:solidFill>
                  <a:srgbClr val="C00000"/>
                </a:solidFill>
                <a:latin typeface="Cambria"/>
                <a:cs typeface="Cambria"/>
              </a:rPr>
              <a:t>of </a:t>
            </a:r>
            <a:r>
              <a:rPr dirty="0" sz="2800" spc="180" b="1">
                <a:solidFill>
                  <a:srgbClr val="C00000"/>
                </a:solidFill>
                <a:latin typeface="Cambria"/>
                <a:cs typeface="Cambria"/>
              </a:rPr>
              <a:t>Moments</a:t>
            </a:r>
            <a:endParaRPr sz="2800">
              <a:latin typeface="Cambria"/>
              <a:cs typeface="Cambria"/>
            </a:endParaRPr>
          </a:p>
          <a:p>
            <a:pPr marL="239395" marR="52705" indent="-227329">
              <a:lnSpc>
                <a:spcPct val="9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400" spc="-40">
                <a:latin typeface="Trebuchet MS"/>
                <a:cs typeface="Trebuchet MS"/>
              </a:rPr>
              <a:t>Consider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uniform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distribution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between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points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b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with </a:t>
            </a:r>
            <a:r>
              <a:rPr dirty="0" sz="2400" spc="-20">
                <a:latin typeface="Trebuchet MS"/>
                <a:cs typeface="Trebuchet MS"/>
              </a:rPr>
              <a:t>	</a:t>
            </a: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density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function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20">
                <a:latin typeface="Trebuchet MS"/>
                <a:cs typeface="Trebuchet MS"/>
              </a:rPr>
              <a:t>[1/(</a:t>
            </a:r>
            <a:r>
              <a:rPr dirty="0" sz="2400" spc="-220" i="1">
                <a:latin typeface="Trebuchet MS"/>
                <a:cs typeface="Trebuchet MS"/>
              </a:rPr>
              <a:t>b</a:t>
            </a:r>
            <a:r>
              <a:rPr dirty="0" sz="2400" spc="-40" i="1">
                <a:latin typeface="Trebuchet MS"/>
                <a:cs typeface="Trebuchet MS"/>
              </a:rPr>
              <a:t> </a:t>
            </a:r>
            <a:r>
              <a:rPr dirty="0" sz="2400">
                <a:latin typeface="Symbol"/>
                <a:cs typeface="Symbol"/>
              </a:rPr>
              <a:t>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165" i="1">
                <a:latin typeface="Trebuchet MS"/>
                <a:cs typeface="Trebuchet MS"/>
              </a:rPr>
              <a:t>a</a:t>
            </a:r>
            <a:r>
              <a:rPr dirty="0" sz="2400" spc="-165">
                <a:latin typeface="Trebuchet MS"/>
                <a:cs typeface="Trebuchet MS"/>
              </a:rPr>
              <a:t>)].</a:t>
            </a:r>
            <a:r>
              <a:rPr dirty="0" sz="2400" spc="8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We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can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use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method </a:t>
            </a:r>
            <a:r>
              <a:rPr dirty="0" sz="2400" spc="-60">
                <a:latin typeface="Trebuchet MS"/>
                <a:cs typeface="Trebuchet MS"/>
              </a:rPr>
              <a:t>	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moments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to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estimate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mean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standard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deviation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as </a:t>
            </a:r>
            <a:r>
              <a:rPr dirty="0" sz="2400" spc="-25">
                <a:latin typeface="Trebuchet MS"/>
                <a:cs typeface="Trebuchet MS"/>
              </a:rPr>
              <a:t>	</a:t>
            </a:r>
            <a:r>
              <a:rPr dirty="0" sz="2400" spc="-65">
                <a:latin typeface="Trebuchet MS"/>
                <a:cs typeface="Trebuchet MS"/>
              </a:rPr>
              <a:t>shown</a:t>
            </a:r>
            <a:r>
              <a:rPr dirty="0" sz="2400" spc="-9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below: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79272" y="4011548"/>
            <a:ext cx="3559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estimate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variance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695912" y="3163196"/>
            <a:ext cx="553085" cy="0"/>
          </a:xfrm>
          <a:custGeom>
            <a:avLst/>
            <a:gdLst/>
            <a:ahLst/>
            <a:cxnLst/>
            <a:rect l="l" t="t" r="r" b="b"/>
            <a:pathLst>
              <a:path w="553085" h="0">
                <a:moveTo>
                  <a:pt x="0" y="0"/>
                </a:moveTo>
                <a:lnTo>
                  <a:pt x="552685" y="0"/>
                </a:lnTo>
              </a:path>
            </a:pathLst>
          </a:custGeom>
          <a:ln w="14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830871" y="3163197"/>
            <a:ext cx="553085" cy="0"/>
          </a:xfrm>
          <a:custGeom>
            <a:avLst/>
            <a:gdLst/>
            <a:ahLst/>
            <a:cxnLst/>
            <a:rect l="l" t="t" r="r" b="b"/>
            <a:pathLst>
              <a:path w="553085" h="0">
                <a:moveTo>
                  <a:pt x="0" y="0"/>
                </a:moveTo>
                <a:lnTo>
                  <a:pt x="552762" y="0"/>
                </a:lnTo>
              </a:path>
            </a:pathLst>
          </a:custGeom>
          <a:ln w="14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334929" y="3163197"/>
            <a:ext cx="552450" cy="0"/>
          </a:xfrm>
          <a:custGeom>
            <a:avLst/>
            <a:gdLst/>
            <a:ahLst/>
            <a:cxnLst/>
            <a:rect l="l" t="t" r="r" b="b"/>
            <a:pathLst>
              <a:path w="552450" h="0">
                <a:moveTo>
                  <a:pt x="0" y="0"/>
                </a:moveTo>
                <a:lnTo>
                  <a:pt x="551992" y="0"/>
                </a:lnTo>
              </a:path>
            </a:pathLst>
          </a:custGeom>
          <a:ln w="14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054495" y="3163197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 h="0">
                <a:moveTo>
                  <a:pt x="0" y="0"/>
                </a:moveTo>
                <a:lnTo>
                  <a:pt x="273814" y="0"/>
                </a:lnTo>
              </a:path>
            </a:pathLst>
          </a:custGeom>
          <a:ln w="14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598019" y="3163197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362" y="0"/>
                </a:lnTo>
              </a:path>
            </a:pathLst>
          </a:custGeom>
          <a:ln w="14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296800" y="3163197"/>
            <a:ext cx="556895" cy="0"/>
          </a:xfrm>
          <a:custGeom>
            <a:avLst/>
            <a:gdLst/>
            <a:ahLst/>
            <a:cxnLst/>
            <a:rect l="l" t="t" r="r" b="b"/>
            <a:pathLst>
              <a:path w="556895" h="0">
                <a:moveTo>
                  <a:pt x="0" y="0"/>
                </a:moveTo>
                <a:lnTo>
                  <a:pt x="556355" y="0"/>
                </a:lnTo>
              </a:path>
            </a:pathLst>
          </a:custGeom>
          <a:ln w="145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7499276" y="3160072"/>
            <a:ext cx="163830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-85">
                <a:latin typeface="Times New Roman"/>
                <a:cs typeface="Times New Roman"/>
              </a:rPr>
              <a:t>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176103" y="2693221"/>
            <a:ext cx="2362200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268855" algn="l"/>
              </a:tabLst>
            </a:pPr>
            <a:r>
              <a:rPr dirty="0" sz="1400" spc="-50" i="1">
                <a:latin typeface="Times New Roman"/>
                <a:cs typeface="Times New Roman"/>
              </a:rPr>
              <a:t>b</a:t>
            </a:r>
            <a:r>
              <a:rPr dirty="0" sz="1400" i="1">
                <a:latin typeface="Times New Roman"/>
                <a:cs typeface="Times New Roman"/>
              </a:rPr>
              <a:t>	</a:t>
            </a:r>
            <a:r>
              <a:rPr dirty="0" sz="1400" spc="-50" i="1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884879" y="2580069"/>
            <a:ext cx="1178560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28980" algn="l"/>
              </a:tabLst>
            </a:pPr>
            <a:r>
              <a:rPr dirty="0" baseline="-22675" sz="3675" spc="-37">
                <a:latin typeface="Symbol"/>
                <a:cs typeface="Symbol"/>
              </a:rPr>
              <a:t></a:t>
            </a:r>
            <a:r>
              <a:rPr dirty="0" baseline="-24943" sz="3675" spc="-37" i="1">
                <a:latin typeface="Times New Roman"/>
                <a:cs typeface="Times New Roman"/>
              </a:rPr>
              <a:t>b</a:t>
            </a:r>
            <a:r>
              <a:rPr dirty="0" sz="1400" spc="-25">
                <a:latin typeface="Times New Roman"/>
                <a:cs typeface="Times New Roman"/>
              </a:rPr>
              <a:t>2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baseline="-24943" sz="3675" i="1">
                <a:latin typeface="Times New Roman"/>
                <a:cs typeface="Times New Roman"/>
              </a:rPr>
              <a:t>a</a:t>
            </a:r>
            <a:r>
              <a:rPr dirty="0" sz="1400">
                <a:latin typeface="Times New Roman"/>
                <a:cs typeface="Times New Roman"/>
              </a:rPr>
              <a:t>2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baseline="-22675" sz="3675" spc="-75">
                <a:latin typeface="Symbol"/>
                <a:cs typeface="Symbol"/>
              </a:rPr>
              <a:t></a:t>
            </a:r>
            <a:endParaRPr baseline="-22675" sz="3675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891486" y="2719534"/>
            <a:ext cx="4965065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6810" algn="l"/>
                <a:tab pos="2651125" algn="l"/>
                <a:tab pos="4420870" algn="l"/>
              </a:tabLst>
            </a:pPr>
            <a:r>
              <a:rPr dirty="0" sz="2450" spc="-50">
                <a:latin typeface="Times New Roman"/>
                <a:cs typeface="Times New Roman"/>
              </a:rPr>
              <a:t>1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sz="2450" spc="-50">
                <a:latin typeface="Times New Roman"/>
                <a:cs typeface="Times New Roman"/>
              </a:rPr>
              <a:t>1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sz="2450" spc="-50">
                <a:latin typeface="Times New Roman"/>
                <a:cs typeface="Times New Roman"/>
              </a:rPr>
              <a:t>1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sz="2450" spc="-155" i="1">
                <a:latin typeface="Times New Roman"/>
                <a:cs typeface="Times New Roman"/>
              </a:rPr>
              <a:t>a</a:t>
            </a:r>
            <a:r>
              <a:rPr dirty="0" sz="2450" spc="-165" i="1">
                <a:latin typeface="Times New Roman"/>
                <a:cs typeface="Times New Roman"/>
              </a:rPr>
              <a:t> </a:t>
            </a:r>
            <a:r>
              <a:rPr dirty="0" sz="2450" spc="-170">
                <a:latin typeface="Symbol"/>
                <a:cs typeface="Symbol"/>
              </a:rPr>
              <a:t></a:t>
            </a:r>
            <a:r>
              <a:rPr dirty="0" sz="2450" spc="-245">
                <a:latin typeface="Times New Roman"/>
                <a:cs typeface="Times New Roman"/>
              </a:rPr>
              <a:t> </a:t>
            </a:r>
            <a:r>
              <a:rPr dirty="0" sz="2450" spc="-65" i="1">
                <a:latin typeface="Times New Roman"/>
                <a:cs typeface="Times New Roman"/>
              </a:rPr>
              <a:t>b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76719" y="3380959"/>
            <a:ext cx="2362200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268855" algn="l"/>
              </a:tabLst>
            </a:pPr>
            <a:r>
              <a:rPr dirty="0" sz="1400" spc="-50" i="1">
                <a:latin typeface="Times New Roman"/>
                <a:cs typeface="Times New Roman"/>
              </a:rPr>
              <a:t>a</a:t>
            </a:r>
            <a:r>
              <a:rPr dirty="0" sz="1400" i="1">
                <a:latin typeface="Times New Roman"/>
                <a:cs typeface="Times New Roman"/>
              </a:rPr>
              <a:t>	</a:t>
            </a:r>
            <a:r>
              <a:rPr dirty="0" sz="1400" spc="-50" i="1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922979" y="3233953"/>
            <a:ext cx="132080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-50">
                <a:latin typeface="Symbol"/>
                <a:cs typeface="Symbol"/>
              </a:rPr>
              <a:t>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893519" y="3233953"/>
            <a:ext cx="132080" cy="39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50" spc="-50">
                <a:latin typeface="Symbol"/>
                <a:cs typeface="Symbol"/>
              </a:rPr>
              <a:t>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57891" y="2760243"/>
            <a:ext cx="6012815" cy="5867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419090" algn="l"/>
              </a:tabLst>
            </a:pPr>
            <a:r>
              <a:rPr dirty="0" sz="2450" spc="-60" i="1">
                <a:latin typeface="Times New Roman"/>
                <a:cs typeface="Times New Roman"/>
              </a:rPr>
              <a:t>E</a:t>
            </a:r>
            <a:r>
              <a:rPr dirty="0" sz="2450" spc="-60">
                <a:latin typeface="Times New Roman"/>
                <a:cs typeface="Times New Roman"/>
              </a:rPr>
              <a:t>(</a:t>
            </a:r>
            <a:r>
              <a:rPr dirty="0" sz="2450" spc="-60" i="1">
                <a:latin typeface="Times New Roman"/>
                <a:cs typeface="Times New Roman"/>
              </a:rPr>
              <a:t>X</a:t>
            </a:r>
            <a:r>
              <a:rPr dirty="0" sz="2450" spc="-295" i="1">
                <a:latin typeface="Times New Roman"/>
                <a:cs typeface="Times New Roman"/>
              </a:rPr>
              <a:t> </a:t>
            </a:r>
            <a:r>
              <a:rPr dirty="0" sz="2450" spc="-95">
                <a:latin typeface="Times New Roman"/>
                <a:cs typeface="Times New Roman"/>
              </a:rPr>
              <a:t>)</a:t>
            </a:r>
            <a:r>
              <a:rPr dirty="0" sz="2450" spc="-135">
                <a:latin typeface="Times New Roman"/>
                <a:cs typeface="Times New Roman"/>
              </a:rPr>
              <a:t> </a:t>
            </a:r>
            <a:r>
              <a:rPr dirty="0" sz="2450" spc="-170">
                <a:latin typeface="Symbol"/>
                <a:cs typeface="Symbol"/>
              </a:rPr>
              <a:t></a:t>
            </a:r>
            <a:r>
              <a:rPr dirty="0" sz="2450" spc="-110">
                <a:latin typeface="Times New Roman"/>
                <a:cs typeface="Times New Roman"/>
              </a:rPr>
              <a:t> </a:t>
            </a:r>
            <a:r>
              <a:rPr dirty="0" baseline="-13698" sz="5475" spc="-165">
                <a:latin typeface="Symbol"/>
                <a:cs typeface="Symbol"/>
              </a:rPr>
              <a:t></a:t>
            </a:r>
            <a:r>
              <a:rPr dirty="0" baseline="-13698" sz="5475" spc="-794">
                <a:latin typeface="Times New Roman"/>
                <a:cs typeface="Times New Roman"/>
              </a:rPr>
              <a:t> </a:t>
            </a:r>
            <a:r>
              <a:rPr dirty="0" sz="2450" spc="-140" i="1">
                <a:latin typeface="Times New Roman"/>
                <a:cs typeface="Times New Roman"/>
              </a:rPr>
              <a:t>x</a:t>
            </a:r>
            <a:r>
              <a:rPr dirty="0" sz="2450" spc="-315" i="1">
                <a:latin typeface="Times New Roman"/>
                <a:cs typeface="Times New Roman"/>
              </a:rPr>
              <a:t> </a:t>
            </a:r>
            <a:r>
              <a:rPr dirty="0" sz="2450" spc="-170">
                <a:latin typeface="Symbol"/>
                <a:cs typeface="Symbol"/>
              </a:rPr>
              <a:t></a:t>
            </a:r>
            <a:r>
              <a:rPr dirty="0" sz="2450" spc="-185">
                <a:latin typeface="Times New Roman"/>
                <a:cs typeface="Times New Roman"/>
              </a:rPr>
              <a:t> </a:t>
            </a:r>
            <a:r>
              <a:rPr dirty="0" baseline="-43083" sz="3675" spc="-232" i="1">
                <a:latin typeface="Times New Roman"/>
                <a:cs typeface="Times New Roman"/>
              </a:rPr>
              <a:t>b</a:t>
            </a:r>
            <a:r>
              <a:rPr dirty="0" baseline="-43083" sz="3675" spc="-315" i="1">
                <a:latin typeface="Times New Roman"/>
                <a:cs typeface="Times New Roman"/>
              </a:rPr>
              <a:t> </a:t>
            </a:r>
            <a:r>
              <a:rPr dirty="0" baseline="-43083" sz="3675" spc="-254">
                <a:latin typeface="Symbol"/>
                <a:cs typeface="Symbol"/>
              </a:rPr>
              <a:t></a:t>
            </a:r>
            <a:r>
              <a:rPr dirty="0" baseline="-43083" sz="3675" spc="-322">
                <a:latin typeface="Times New Roman"/>
                <a:cs typeface="Times New Roman"/>
              </a:rPr>
              <a:t> </a:t>
            </a:r>
            <a:r>
              <a:rPr dirty="0" baseline="-43083" sz="3675" spc="-232" i="1">
                <a:latin typeface="Times New Roman"/>
                <a:cs typeface="Times New Roman"/>
              </a:rPr>
              <a:t>a</a:t>
            </a:r>
            <a:r>
              <a:rPr dirty="0" baseline="-43083" sz="3675" spc="-254" i="1">
                <a:latin typeface="Times New Roman"/>
                <a:cs typeface="Times New Roman"/>
              </a:rPr>
              <a:t> </a:t>
            </a:r>
            <a:r>
              <a:rPr dirty="0" sz="2450" spc="-160" i="1">
                <a:latin typeface="Times New Roman"/>
                <a:cs typeface="Times New Roman"/>
              </a:rPr>
              <a:t>dx</a:t>
            </a:r>
            <a:r>
              <a:rPr dirty="0" sz="2450" spc="-105" i="1">
                <a:latin typeface="Times New Roman"/>
                <a:cs typeface="Times New Roman"/>
              </a:rPr>
              <a:t> </a:t>
            </a:r>
            <a:r>
              <a:rPr dirty="0" sz="2450" spc="-170">
                <a:latin typeface="Symbol"/>
                <a:cs typeface="Symbol"/>
              </a:rPr>
              <a:t></a:t>
            </a:r>
            <a:r>
              <a:rPr dirty="0" sz="2450" spc="-40">
                <a:latin typeface="Times New Roman"/>
                <a:cs typeface="Times New Roman"/>
              </a:rPr>
              <a:t> </a:t>
            </a:r>
            <a:r>
              <a:rPr dirty="0" baseline="-43083" sz="3675" spc="-232" i="1">
                <a:latin typeface="Times New Roman"/>
                <a:cs typeface="Times New Roman"/>
              </a:rPr>
              <a:t>b</a:t>
            </a:r>
            <a:r>
              <a:rPr dirty="0" baseline="-43083" sz="3675" spc="-315" i="1">
                <a:latin typeface="Times New Roman"/>
                <a:cs typeface="Times New Roman"/>
              </a:rPr>
              <a:t> </a:t>
            </a:r>
            <a:r>
              <a:rPr dirty="0" baseline="-43083" sz="3675" spc="-254">
                <a:latin typeface="Symbol"/>
                <a:cs typeface="Symbol"/>
              </a:rPr>
              <a:t></a:t>
            </a:r>
            <a:r>
              <a:rPr dirty="0" baseline="-43083" sz="3675" spc="-322">
                <a:latin typeface="Times New Roman"/>
                <a:cs typeface="Times New Roman"/>
              </a:rPr>
              <a:t> </a:t>
            </a:r>
            <a:r>
              <a:rPr dirty="0" baseline="-43083" sz="3675" spc="-232" i="1">
                <a:latin typeface="Times New Roman"/>
                <a:cs typeface="Times New Roman"/>
              </a:rPr>
              <a:t>a</a:t>
            </a:r>
            <a:r>
              <a:rPr dirty="0" baseline="-43083" sz="3675" spc="-202" i="1">
                <a:latin typeface="Times New Roman"/>
                <a:cs typeface="Times New Roman"/>
              </a:rPr>
              <a:t> </a:t>
            </a:r>
            <a:r>
              <a:rPr dirty="0" baseline="-13698" sz="5475" spc="-165">
                <a:latin typeface="Symbol"/>
                <a:cs typeface="Symbol"/>
              </a:rPr>
              <a:t></a:t>
            </a:r>
            <a:r>
              <a:rPr dirty="0" baseline="-13698" sz="5475" spc="-802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x</a:t>
            </a:r>
            <a:r>
              <a:rPr dirty="0" sz="2450" spc="-155" i="1">
                <a:latin typeface="Times New Roman"/>
                <a:cs typeface="Times New Roman"/>
              </a:rPr>
              <a:t> </a:t>
            </a:r>
            <a:r>
              <a:rPr dirty="0" sz="2450" spc="-160" i="1">
                <a:latin typeface="Times New Roman"/>
                <a:cs typeface="Times New Roman"/>
              </a:rPr>
              <a:t>dx</a:t>
            </a:r>
            <a:r>
              <a:rPr dirty="0" sz="2450" spc="-100" i="1">
                <a:latin typeface="Times New Roman"/>
                <a:cs typeface="Times New Roman"/>
              </a:rPr>
              <a:t> </a:t>
            </a:r>
            <a:r>
              <a:rPr dirty="0" sz="2450" spc="-170">
                <a:latin typeface="Symbol"/>
                <a:cs typeface="Symbol"/>
              </a:rPr>
              <a:t></a:t>
            </a:r>
            <a:r>
              <a:rPr dirty="0" sz="2450" spc="-40">
                <a:latin typeface="Times New Roman"/>
                <a:cs typeface="Times New Roman"/>
              </a:rPr>
              <a:t> </a:t>
            </a:r>
            <a:r>
              <a:rPr dirty="0" baseline="-43083" sz="3675" spc="-232" i="1">
                <a:latin typeface="Times New Roman"/>
                <a:cs typeface="Times New Roman"/>
              </a:rPr>
              <a:t>b</a:t>
            </a:r>
            <a:r>
              <a:rPr dirty="0" baseline="-43083" sz="3675" spc="-315" i="1">
                <a:latin typeface="Times New Roman"/>
                <a:cs typeface="Times New Roman"/>
              </a:rPr>
              <a:t> </a:t>
            </a:r>
            <a:r>
              <a:rPr dirty="0" baseline="-43083" sz="3675" spc="-254">
                <a:latin typeface="Symbol"/>
                <a:cs typeface="Symbol"/>
              </a:rPr>
              <a:t></a:t>
            </a:r>
            <a:r>
              <a:rPr dirty="0" baseline="-43083" sz="3675" spc="-330">
                <a:latin typeface="Times New Roman"/>
                <a:cs typeface="Times New Roman"/>
              </a:rPr>
              <a:t> </a:t>
            </a:r>
            <a:r>
              <a:rPr dirty="0" baseline="-43083" sz="3675" spc="-232" i="1">
                <a:latin typeface="Times New Roman"/>
                <a:cs typeface="Times New Roman"/>
              </a:rPr>
              <a:t>a</a:t>
            </a:r>
            <a:r>
              <a:rPr dirty="0" baseline="-43083" sz="3675" spc="-195" i="1">
                <a:latin typeface="Times New Roman"/>
                <a:cs typeface="Times New Roman"/>
              </a:rPr>
              <a:t> </a:t>
            </a:r>
            <a:r>
              <a:rPr dirty="0" baseline="-14739" sz="3675">
                <a:latin typeface="Symbol"/>
                <a:cs typeface="Symbol"/>
              </a:rPr>
              <a:t></a:t>
            </a:r>
            <a:r>
              <a:rPr dirty="0" baseline="-14739" sz="3675" spc="67">
                <a:latin typeface="Times New Roman"/>
                <a:cs typeface="Times New Roman"/>
              </a:rPr>
              <a:t> </a:t>
            </a:r>
            <a:r>
              <a:rPr dirty="0" baseline="-43083" sz="3675">
                <a:latin typeface="Times New Roman"/>
                <a:cs typeface="Times New Roman"/>
              </a:rPr>
              <a:t>2</a:t>
            </a:r>
            <a:r>
              <a:rPr dirty="0" baseline="-43083" sz="3675" spc="509">
                <a:latin typeface="Times New Roman"/>
                <a:cs typeface="Times New Roman"/>
              </a:rPr>
              <a:t> </a:t>
            </a:r>
            <a:r>
              <a:rPr dirty="0" sz="2450" spc="-50">
                <a:latin typeface="Symbol"/>
                <a:cs typeface="Symbol"/>
              </a:rPr>
              <a:t></a:t>
            </a:r>
            <a:r>
              <a:rPr dirty="0" sz="2450">
                <a:latin typeface="Times New Roman"/>
                <a:cs typeface="Times New Roman"/>
              </a:rPr>
              <a:t>	</a:t>
            </a:r>
            <a:r>
              <a:rPr dirty="0" baseline="-43083" sz="3675">
                <a:latin typeface="Times New Roman"/>
                <a:cs typeface="Times New Roman"/>
              </a:rPr>
              <a:t>2</a:t>
            </a:r>
            <a:r>
              <a:rPr dirty="0" baseline="-43083" sz="3675" spc="-67">
                <a:latin typeface="Times New Roman"/>
                <a:cs typeface="Times New Roman"/>
              </a:rPr>
              <a:t> </a:t>
            </a:r>
            <a:r>
              <a:rPr dirty="0" baseline="-14739" sz="3675" spc="-165">
                <a:latin typeface="Symbol"/>
                <a:cs typeface="Symbol"/>
              </a:rPr>
              <a:t></a:t>
            </a:r>
            <a:r>
              <a:rPr dirty="0" baseline="-14739" sz="3675" spc="-120">
                <a:latin typeface="Times New Roman"/>
                <a:cs typeface="Times New Roman"/>
              </a:rPr>
              <a:t> </a:t>
            </a:r>
            <a:r>
              <a:rPr dirty="0" sz="2450" spc="-50">
                <a:latin typeface="Symbol"/>
                <a:cs typeface="Symbol"/>
              </a:rPr>
              <a:t>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68969" y="4830211"/>
            <a:ext cx="675640" cy="4794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94360" algn="l"/>
              </a:tabLst>
            </a:pPr>
            <a:r>
              <a:rPr dirty="0" sz="2950" spc="-505">
                <a:latin typeface="Symbol"/>
                <a:cs typeface="Symbol"/>
              </a:rPr>
              <a:t></a:t>
            </a:r>
            <a:r>
              <a:rPr dirty="0" sz="2950">
                <a:latin typeface="Times New Roman"/>
                <a:cs typeface="Times New Roman"/>
              </a:rPr>
              <a:t>	</a:t>
            </a:r>
            <a:r>
              <a:rPr dirty="0" sz="2950" spc="-515">
                <a:latin typeface="Symbol"/>
                <a:cs typeface="Symbol"/>
              </a:rPr>
              <a:t>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500812" y="512779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 h="0">
                <a:moveTo>
                  <a:pt x="0" y="0"/>
                </a:moveTo>
                <a:lnTo>
                  <a:pt x="422296" y="0"/>
                </a:lnTo>
              </a:path>
            </a:pathLst>
          </a:custGeom>
          <a:ln w="138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4422758" y="5127790"/>
            <a:ext cx="422909" cy="0"/>
          </a:xfrm>
          <a:custGeom>
            <a:avLst/>
            <a:gdLst/>
            <a:ahLst/>
            <a:cxnLst/>
            <a:rect l="l" t="t" r="r" b="b"/>
            <a:pathLst>
              <a:path w="422910" h="0">
                <a:moveTo>
                  <a:pt x="0" y="0"/>
                </a:moveTo>
                <a:lnTo>
                  <a:pt x="422296" y="0"/>
                </a:lnTo>
              </a:path>
            </a:pathLst>
          </a:custGeom>
          <a:ln w="138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5031761" y="5127790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4" h="0">
                <a:moveTo>
                  <a:pt x="0" y="0"/>
                </a:moveTo>
                <a:lnTo>
                  <a:pt x="109353" y="0"/>
                </a:lnTo>
              </a:path>
            </a:pathLst>
          </a:custGeom>
          <a:ln w="138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814316" y="5127790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241" y="0"/>
                </a:lnTo>
              </a:path>
            </a:pathLst>
          </a:custGeom>
          <a:ln w="138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033303" y="5127790"/>
            <a:ext cx="425450" cy="0"/>
          </a:xfrm>
          <a:custGeom>
            <a:avLst/>
            <a:gdLst/>
            <a:ahLst/>
            <a:cxnLst/>
            <a:rect l="l" t="t" r="r" b="b"/>
            <a:pathLst>
              <a:path w="425450" h="0">
                <a:moveTo>
                  <a:pt x="0" y="0"/>
                </a:moveTo>
                <a:lnTo>
                  <a:pt x="425241" y="0"/>
                </a:lnTo>
              </a:path>
            </a:pathLst>
          </a:custGeom>
          <a:ln w="138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956819" y="512779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3197" y="0"/>
                </a:lnTo>
              </a:path>
            </a:pathLst>
          </a:custGeom>
          <a:ln w="138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523735" y="4847578"/>
            <a:ext cx="85725" cy="2266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-125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42" name="object 4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26" name="object 26" descr=""/>
          <p:cNvSpPr txBox="1"/>
          <p:nvPr/>
        </p:nvSpPr>
        <p:spPr>
          <a:xfrm>
            <a:off x="3158089" y="4890826"/>
            <a:ext cx="85725" cy="2266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-125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647332" y="4715250"/>
            <a:ext cx="129539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365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569099" y="4715250"/>
            <a:ext cx="58229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64820" algn="l"/>
              </a:tabLst>
            </a:pPr>
            <a:r>
              <a:rPr dirty="0" sz="2250" spc="-365">
                <a:latin typeface="Times New Roman"/>
                <a:cs typeface="Times New Roman"/>
              </a:rPr>
              <a:t>1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365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831083" y="4690933"/>
            <a:ext cx="85725" cy="2266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-125" i="1">
                <a:latin typeface="Times New Roman"/>
                <a:cs typeface="Times New Roman"/>
              </a:rPr>
              <a:t>b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831554" y="5329935"/>
            <a:ext cx="85725" cy="2266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-125" i="1">
                <a:latin typeface="Times New Roman"/>
                <a:cs typeface="Times New Roman"/>
              </a:rPr>
              <a:t>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290113" y="4657577"/>
            <a:ext cx="23749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250" spc="-110">
                <a:latin typeface="Symbol"/>
                <a:cs typeface="Symbol"/>
              </a:rPr>
              <a:t></a:t>
            </a:r>
            <a:r>
              <a:rPr dirty="0" baseline="-16049" sz="3375" spc="-165">
                <a:latin typeface="Symbol"/>
                <a:cs typeface="Symbol"/>
              </a:rPr>
              <a:t></a:t>
            </a:r>
            <a:endParaRPr baseline="-16049" sz="3375">
              <a:latin typeface="Symbol"/>
              <a:cs typeface="Symbo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788977" y="4715250"/>
            <a:ext cx="65976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2250" spc="-315" i="1">
                <a:latin typeface="Times New Roman"/>
                <a:cs typeface="Times New Roman"/>
              </a:rPr>
              <a:t>a</a:t>
            </a:r>
            <a:r>
              <a:rPr dirty="0" sz="2250" spc="-215" i="1">
                <a:latin typeface="Times New Roman"/>
                <a:cs typeface="Times New Roman"/>
              </a:rPr>
              <a:t> </a:t>
            </a:r>
            <a:r>
              <a:rPr dirty="0" sz="2250" spc="-350">
                <a:latin typeface="Symbol"/>
                <a:cs typeface="Symbol"/>
              </a:rPr>
              <a:t></a:t>
            </a:r>
            <a:r>
              <a:rPr dirty="0" sz="2250" spc="-270">
                <a:latin typeface="Times New Roman"/>
                <a:cs typeface="Times New Roman"/>
              </a:rPr>
              <a:t> </a:t>
            </a:r>
            <a:r>
              <a:rPr dirty="0" sz="2250" spc="-315" i="1">
                <a:latin typeface="Times New Roman"/>
                <a:cs typeface="Times New Roman"/>
              </a:rPr>
              <a:t>b</a:t>
            </a:r>
            <a:r>
              <a:rPr dirty="0" sz="2250" spc="-260" i="1">
                <a:latin typeface="Times New Roman"/>
                <a:cs typeface="Times New Roman"/>
              </a:rPr>
              <a:t> </a:t>
            </a:r>
            <a:r>
              <a:rPr dirty="0" baseline="-4938" sz="3375" spc="-104">
                <a:latin typeface="Symbol"/>
                <a:cs typeface="Symbol"/>
              </a:rPr>
              <a:t></a:t>
            </a:r>
            <a:r>
              <a:rPr dirty="0" baseline="57692" sz="1950" spc="-104">
                <a:latin typeface="Times New Roman"/>
                <a:cs typeface="Times New Roman"/>
              </a:rPr>
              <a:t>3</a:t>
            </a:r>
            <a:endParaRPr baseline="57692" sz="195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606433" y="4737546"/>
            <a:ext cx="10541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90">
                <a:latin typeface="Symbol"/>
                <a:cs typeface="Symbol"/>
              </a:rPr>
              <a:t>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994444" y="4715250"/>
            <a:ext cx="115379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011555" algn="l"/>
              </a:tabLst>
            </a:pPr>
            <a:r>
              <a:rPr dirty="0" sz="2250" spc="-315" i="1">
                <a:latin typeface="Times New Roman"/>
                <a:cs typeface="Times New Roman"/>
              </a:rPr>
              <a:t>a</a:t>
            </a:r>
            <a:r>
              <a:rPr dirty="0" sz="2250" spc="-210" i="1">
                <a:latin typeface="Times New Roman"/>
                <a:cs typeface="Times New Roman"/>
              </a:rPr>
              <a:t> </a:t>
            </a:r>
            <a:r>
              <a:rPr dirty="0" sz="2250" spc="-350">
                <a:latin typeface="Symbol"/>
                <a:cs typeface="Symbol"/>
              </a:rPr>
              <a:t></a:t>
            </a:r>
            <a:r>
              <a:rPr dirty="0" sz="2250" spc="-275">
                <a:latin typeface="Times New Roman"/>
                <a:cs typeface="Times New Roman"/>
              </a:rPr>
              <a:t> </a:t>
            </a:r>
            <a:r>
              <a:rPr dirty="0" sz="2250" spc="-315" i="1">
                <a:latin typeface="Times New Roman"/>
                <a:cs typeface="Times New Roman"/>
              </a:rPr>
              <a:t>b</a:t>
            </a:r>
            <a:r>
              <a:rPr dirty="0" sz="2250" spc="-260" i="1">
                <a:latin typeface="Times New Roman"/>
                <a:cs typeface="Times New Roman"/>
              </a:rPr>
              <a:t> </a:t>
            </a:r>
            <a:r>
              <a:rPr dirty="0" baseline="-4938" sz="3375" spc="-315">
                <a:latin typeface="Symbol"/>
                <a:cs typeface="Symbol"/>
              </a:rPr>
              <a:t></a:t>
            </a:r>
            <a:r>
              <a:rPr dirty="0" baseline="57692" sz="1950" spc="-315">
                <a:latin typeface="Times New Roman"/>
                <a:cs typeface="Times New Roman"/>
              </a:rPr>
              <a:t>3</a:t>
            </a:r>
            <a:r>
              <a:rPr dirty="0" baseline="57692" sz="1950" spc="-135">
                <a:latin typeface="Times New Roman"/>
                <a:cs typeface="Times New Roman"/>
              </a:rPr>
              <a:t> </a:t>
            </a:r>
            <a:r>
              <a:rPr dirty="0" baseline="11111" sz="3375" spc="-75">
                <a:latin typeface="Symbol"/>
                <a:cs typeface="Symbol"/>
              </a:rPr>
              <a:t></a:t>
            </a:r>
            <a:r>
              <a:rPr dirty="0" baseline="11111" sz="3375">
                <a:latin typeface="Times New Roman"/>
                <a:cs typeface="Times New Roman"/>
              </a:rPr>
              <a:t>	</a:t>
            </a:r>
            <a:r>
              <a:rPr dirty="0" sz="2250" spc="-365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12477" y="4897454"/>
            <a:ext cx="276352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9240" algn="l"/>
                <a:tab pos="955040" algn="l"/>
                <a:tab pos="1219835" algn="l"/>
                <a:tab pos="2636520" algn="l"/>
              </a:tabLst>
            </a:pPr>
            <a:r>
              <a:rPr dirty="0" sz="2250" spc="-434" i="1">
                <a:latin typeface="Times New Roman"/>
                <a:cs typeface="Times New Roman"/>
              </a:rPr>
              <a:t>E</a:t>
            </a:r>
            <a:r>
              <a:rPr dirty="0" sz="2250" i="1">
                <a:latin typeface="Times New Roman"/>
                <a:cs typeface="Times New Roman"/>
              </a:rPr>
              <a:t>	</a:t>
            </a:r>
            <a:r>
              <a:rPr dirty="0" sz="2250" spc="-385" i="1">
                <a:latin typeface="Times New Roman"/>
                <a:cs typeface="Times New Roman"/>
              </a:rPr>
              <a:t>X</a:t>
            </a:r>
            <a:r>
              <a:rPr dirty="0" sz="2250" spc="5" i="1">
                <a:latin typeface="Times New Roman"/>
                <a:cs typeface="Times New Roman"/>
              </a:rPr>
              <a:t> </a:t>
            </a:r>
            <a:r>
              <a:rPr dirty="0" sz="2250" spc="-350">
                <a:latin typeface="Symbol"/>
                <a:cs typeface="Symbol"/>
              </a:rPr>
              <a:t></a:t>
            </a:r>
            <a:r>
              <a:rPr dirty="0" sz="2250" spc="-285">
                <a:latin typeface="Times New Roman"/>
                <a:cs typeface="Times New Roman"/>
              </a:rPr>
              <a:t> </a:t>
            </a:r>
            <a:r>
              <a:rPr dirty="0" sz="2250" spc="-415">
                <a:latin typeface="Symbol"/>
                <a:cs typeface="Symbol"/>
              </a:rPr>
              <a:t>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400">
                <a:latin typeface="Symbol"/>
                <a:cs typeface="Symbol"/>
              </a:rPr>
              <a:t>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200">
                <a:latin typeface="Times New Roman"/>
                <a:cs typeface="Times New Roman"/>
              </a:rPr>
              <a:t>[</a:t>
            </a:r>
            <a:r>
              <a:rPr dirty="0" sz="2250" spc="-200" i="1">
                <a:latin typeface="Times New Roman"/>
                <a:cs typeface="Times New Roman"/>
              </a:rPr>
              <a:t>x</a:t>
            </a:r>
            <a:r>
              <a:rPr dirty="0" sz="2250" spc="-215" i="1">
                <a:latin typeface="Times New Roman"/>
                <a:cs typeface="Times New Roman"/>
              </a:rPr>
              <a:t> </a:t>
            </a:r>
            <a:r>
              <a:rPr dirty="0" sz="2250" spc="-350">
                <a:latin typeface="Symbol"/>
                <a:cs typeface="Symbol"/>
              </a:rPr>
              <a:t></a:t>
            </a:r>
            <a:r>
              <a:rPr dirty="0" sz="2250" spc="-260">
                <a:latin typeface="Times New Roman"/>
                <a:cs typeface="Times New Roman"/>
              </a:rPr>
              <a:t> </a:t>
            </a:r>
            <a:r>
              <a:rPr dirty="0" sz="2250" spc="-254">
                <a:latin typeface="Times New Roman"/>
                <a:cs typeface="Times New Roman"/>
              </a:rPr>
              <a:t>(</a:t>
            </a:r>
            <a:r>
              <a:rPr dirty="0" sz="2250" spc="-254" i="1">
                <a:latin typeface="Times New Roman"/>
                <a:cs typeface="Times New Roman"/>
              </a:rPr>
              <a:t>a</a:t>
            </a:r>
            <a:r>
              <a:rPr dirty="0" sz="2250" spc="-200" i="1">
                <a:latin typeface="Times New Roman"/>
                <a:cs typeface="Times New Roman"/>
              </a:rPr>
              <a:t> </a:t>
            </a:r>
            <a:r>
              <a:rPr dirty="0" sz="2250" spc="-350">
                <a:latin typeface="Symbol"/>
                <a:cs typeface="Symbol"/>
              </a:rPr>
              <a:t></a:t>
            </a:r>
            <a:r>
              <a:rPr dirty="0" sz="2250" spc="-275">
                <a:latin typeface="Times New Roman"/>
                <a:cs typeface="Times New Roman"/>
              </a:rPr>
              <a:t> </a:t>
            </a:r>
            <a:r>
              <a:rPr dirty="0" sz="2250" spc="-250" i="1">
                <a:latin typeface="Times New Roman"/>
                <a:cs typeface="Times New Roman"/>
              </a:rPr>
              <a:t>b</a:t>
            </a:r>
            <a:r>
              <a:rPr dirty="0" sz="2250" spc="-250">
                <a:latin typeface="Times New Roman"/>
                <a:cs typeface="Times New Roman"/>
              </a:rPr>
              <a:t>)</a:t>
            </a:r>
            <a:r>
              <a:rPr dirty="0" sz="2250" spc="-220">
                <a:latin typeface="Times New Roman"/>
                <a:cs typeface="Times New Roman"/>
              </a:rPr>
              <a:t> </a:t>
            </a:r>
            <a:r>
              <a:rPr dirty="0" sz="2250" spc="-175">
                <a:latin typeface="Times New Roman"/>
                <a:cs typeface="Times New Roman"/>
              </a:rPr>
              <a:t>/</a:t>
            </a:r>
            <a:r>
              <a:rPr dirty="0" sz="2250" spc="-170">
                <a:latin typeface="Times New Roman"/>
                <a:cs typeface="Times New Roman"/>
              </a:rPr>
              <a:t> </a:t>
            </a:r>
            <a:r>
              <a:rPr dirty="0" sz="2250" spc="-290">
                <a:latin typeface="Times New Roman"/>
                <a:cs typeface="Times New Roman"/>
              </a:rPr>
              <a:t>2]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400">
                <a:latin typeface="Symbol"/>
                <a:cs typeface="Symbol"/>
              </a:rPr>
              <a:t>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946669" y="4897454"/>
            <a:ext cx="491998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  <a:tabLst>
                <a:tab pos="932815" algn="l"/>
                <a:tab pos="1228725" algn="l"/>
                <a:tab pos="2322195" algn="l"/>
                <a:tab pos="3540125" algn="l"/>
                <a:tab pos="4243070" algn="l"/>
              </a:tabLst>
            </a:pPr>
            <a:r>
              <a:rPr dirty="0" sz="2250" spc="-300" i="1">
                <a:latin typeface="Times New Roman"/>
                <a:cs typeface="Times New Roman"/>
              </a:rPr>
              <a:t>dx</a:t>
            </a:r>
            <a:r>
              <a:rPr dirty="0" sz="2250" spc="-160" i="1">
                <a:latin typeface="Times New Roman"/>
                <a:cs typeface="Times New Roman"/>
              </a:rPr>
              <a:t> </a:t>
            </a:r>
            <a:r>
              <a:rPr dirty="0" sz="2250" spc="-400">
                <a:latin typeface="Symbol"/>
                <a:cs typeface="Symbol"/>
              </a:rPr>
              <a:t>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400">
                <a:latin typeface="Symbol"/>
                <a:cs typeface="Symbol"/>
              </a:rPr>
              <a:t>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350">
                <a:latin typeface="Symbol"/>
                <a:cs typeface="Symbol"/>
              </a:rPr>
              <a:t></a:t>
            </a:r>
            <a:r>
              <a:rPr dirty="0" sz="2250" spc="-254">
                <a:latin typeface="Times New Roman"/>
                <a:cs typeface="Times New Roman"/>
              </a:rPr>
              <a:t> </a:t>
            </a:r>
            <a:r>
              <a:rPr dirty="0" baseline="-6172" sz="3375" spc="-322">
                <a:latin typeface="Symbol"/>
                <a:cs typeface="Symbol"/>
              </a:rPr>
              <a:t></a:t>
            </a:r>
            <a:r>
              <a:rPr dirty="0" baseline="-14814" sz="3375" spc="-322">
                <a:latin typeface="Symbol"/>
                <a:cs typeface="Symbol"/>
              </a:rPr>
              <a:t></a:t>
            </a:r>
            <a:r>
              <a:rPr dirty="0" sz="2250" spc="-215" i="1">
                <a:latin typeface="Times New Roman"/>
                <a:cs typeface="Times New Roman"/>
              </a:rPr>
              <a:t>b</a:t>
            </a:r>
            <a:r>
              <a:rPr dirty="0" sz="2250" spc="-220" i="1">
                <a:latin typeface="Times New Roman"/>
                <a:cs typeface="Times New Roman"/>
              </a:rPr>
              <a:t> </a:t>
            </a:r>
            <a:r>
              <a:rPr dirty="0" sz="2250" spc="-400">
                <a:latin typeface="Symbol"/>
                <a:cs typeface="Symbol"/>
              </a:rPr>
              <a:t>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baseline="-14814" sz="3375">
                <a:latin typeface="Symbol"/>
                <a:cs typeface="Symbol"/>
              </a:rPr>
              <a:t></a:t>
            </a:r>
            <a:r>
              <a:rPr dirty="0" baseline="-14814" sz="3375" spc="232">
                <a:latin typeface="Times New Roman"/>
                <a:cs typeface="Times New Roman"/>
              </a:rPr>
              <a:t> </a:t>
            </a:r>
            <a:r>
              <a:rPr dirty="0" sz="2250" spc="-350">
                <a:latin typeface="Symbol"/>
                <a:cs typeface="Symbol"/>
              </a:rPr>
              <a:t></a:t>
            </a:r>
            <a:r>
              <a:rPr dirty="0" sz="2250" spc="-280">
                <a:latin typeface="Times New Roman"/>
                <a:cs typeface="Times New Roman"/>
              </a:rPr>
              <a:t> </a:t>
            </a:r>
            <a:r>
              <a:rPr dirty="0" baseline="-14814" sz="3375" spc="-375">
                <a:latin typeface="Symbol"/>
                <a:cs typeface="Symbol"/>
              </a:rPr>
              <a:t></a:t>
            </a:r>
            <a:r>
              <a:rPr dirty="0" baseline="-14814" sz="3375" spc="-540">
                <a:latin typeface="Times New Roman"/>
                <a:cs typeface="Times New Roman"/>
              </a:rPr>
              <a:t> </a:t>
            </a:r>
            <a:r>
              <a:rPr dirty="0" sz="2250" spc="-315" i="1">
                <a:latin typeface="Times New Roman"/>
                <a:cs typeface="Times New Roman"/>
              </a:rPr>
              <a:t>a</a:t>
            </a:r>
            <a:r>
              <a:rPr dirty="0" sz="2250" spc="-210" i="1">
                <a:latin typeface="Times New Roman"/>
                <a:cs typeface="Times New Roman"/>
              </a:rPr>
              <a:t> </a:t>
            </a:r>
            <a:r>
              <a:rPr dirty="0" sz="2250" spc="-400">
                <a:latin typeface="Symbol"/>
                <a:cs typeface="Symbol"/>
              </a:rPr>
              <a:t>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baseline="-14814" sz="3375">
                <a:latin typeface="Symbol"/>
                <a:cs typeface="Symbol"/>
              </a:rPr>
              <a:t></a:t>
            </a:r>
            <a:r>
              <a:rPr dirty="0" baseline="-14814" sz="3375" spc="-120">
                <a:latin typeface="Times New Roman"/>
                <a:cs typeface="Times New Roman"/>
              </a:rPr>
              <a:t> </a:t>
            </a:r>
            <a:r>
              <a:rPr dirty="0" baseline="-6172" sz="3375" spc="-375">
                <a:latin typeface="Symbol"/>
                <a:cs typeface="Symbol"/>
              </a:rPr>
              <a:t></a:t>
            </a:r>
            <a:r>
              <a:rPr dirty="0" baseline="-6172" sz="3375" spc="-232">
                <a:latin typeface="Times New Roman"/>
                <a:cs typeface="Times New Roman"/>
              </a:rPr>
              <a:t> </a:t>
            </a:r>
            <a:r>
              <a:rPr dirty="0" sz="2250" spc="-400">
                <a:latin typeface="Symbol"/>
                <a:cs typeface="Symbol"/>
              </a:rPr>
              <a:t>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275">
                <a:latin typeface="Times New Roman"/>
                <a:cs typeface="Times New Roman"/>
              </a:rPr>
              <a:t>(</a:t>
            </a:r>
            <a:r>
              <a:rPr dirty="0" sz="2250" spc="-275" i="1">
                <a:latin typeface="Times New Roman"/>
                <a:cs typeface="Times New Roman"/>
              </a:rPr>
              <a:t>b</a:t>
            </a:r>
            <a:r>
              <a:rPr dirty="0" sz="2250" spc="-240" i="1">
                <a:latin typeface="Times New Roman"/>
                <a:cs typeface="Times New Roman"/>
              </a:rPr>
              <a:t> </a:t>
            </a:r>
            <a:r>
              <a:rPr dirty="0" sz="2250" spc="-350">
                <a:latin typeface="Symbol"/>
                <a:cs typeface="Symbol"/>
              </a:rPr>
              <a:t></a:t>
            </a:r>
            <a:r>
              <a:rPr dirty="0" sz="2250" spc="-245">
                <a:latin typeface="Times New Roman"/>
                <a:cs typeface="Times New Roman"/>
              </a:rPr>
              <a:t> </a:t>
            </a:r>
            <a:r>
              <a:rPr dirty="0" sz="2250" spc="-40" i="1">
                <a:latin typeface="Times New Roman"/>
                <a:cs typeface="Times New Roman"/>
              </a:rPr>
              <a:t>a</a:t>
            </a:r>
            <a:r>
              <a:rPr dirty="0" sz="2250" spc="-40">
                <a:latin typeface="Times New Roman"/>
                <a:cs typeface="Times New Roman"/>
              </a:rPr>
              <a:t>)</a:t>
            </a:r>
            <a:r>
              <a:rPr dirty="0" baseline="42735" sz="1950" spc="-60">
                <a:latin typeface="Times New Roman"/>
                <a:cs typeface="Times New Roman"/>
              </a:rPr>
              <a:t>2</a:t>
            </a:r>
            <a:endParaRPr baseline="42735" sz="195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606433" y="5156333"/>
            <a:ext cx="10541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90">
                <a:latin typeface="Symbol"/>
                <a:cs typeface="Symbol"/>
              </a:rPr>
              <a:t>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469780" y="5124220"/>
            <a:ext cx="294259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959485" algn="l"/>
                <a:tab pos="1568450" algn="l"/>
                <a:tab pos="1858010" algn="l"/>
                <a:tab pos="2508250" algn="l"/>
                <a:tab pos="2799080" algn="l"/>
              </a:tabLst>
            </a:pPr>
            <a:r>
              <a:rPr dirty="0" sz="2250" spc="-315" i="1">
                <a:latin typeface="Times New Roman"/>
                <a:cs typeface="Times New Roman"/>
              </a:rPr>
              <a:t>b</a:t>
            </a:r>
            <a:r>
              <a:rPr dirty="0" sz="2250" spc="-250" i="1">
                <a:latin typeface="Times New Roman"/>
                <a:cs typeface="Times New Roman"/>
              </a:rPr>
              <a:t> </a:t>
            </a:r>
            <a:r>
              <a:rPr dirty="0" sz="2250" spc="-350">
                <a:latin typeface="Symbol"/>
                <a:cs typeface="Symbol"/>
              </a:rPr>
              <a:t></a:t>
            </a:r>
            <a:r>
              <a:rPr dirty="0" sz="2250" spc="-235">
                <a:latin typeface="Times New Roman"/>
                <a:cs typeface="Times New Roman"/>
              </a:rPr>
              <a:t> </a:t>
            </a:r>
            <a:r>
              <a:rPr dirty="0" sz="2250" spc="-365" i="1">
                <a:latin typeface="Times New Roman"/>
                <a:cs typeface="Times New Roman"/>
              </a:rPr>
              <a:t>a</a:t>
            </a:r>
            <a:r>
              <a:rPr dirty="0" sz="2250" i="1">
                <a:latin typeface="Times New Roman"/>
                <a:cs typeface="Times New Roman"/>
              </a:rPr>
              <a:t>	</a:t>
            </a:r>
            <a:r>
              <a:rPr dirty="0" sz="2250" spc="-315" i="1">
                <a:latin typeface="Times New Roman"/>
                <a:cs typeface="Times New Roman"/>
              </a:rPr>
              <a:t>b</a:t>
            </a:r>
            <a:r>
              <a:rPr dirty="0" sz="2250" spc="-250" i="1">
                <a:latin typeface="Times New Roman"/>
                <a:cs typeface="Times New Roman"/>
              </a:rPr>
              <a:t> </a:t>
            </a:r>
            <a:r>
              <a:rPr dirty="0" sz="2250" spc="-350">
                <a:latin typeface="Symbol"/>
                <a:cs typeface="Symbol"/>
              </a:rPr>
              <a:t></a:t>
            </a:r>
            <a:r>
              <a:rPr dirty="0" sz="2250" spc="-240">
                <a:latin typeface="Times New Roman"/>
                <a:cs typeface="Times New Roman"/>
              </a:rPr>
              <a:t> </a:t>
            </a:r>
            <a:r>
              <a:rPr dirty="0" sz="2250" spc="-365" i="1">
                <a:latin typeface="Times New Roman"/>
                <a:cs typeface="Times New Roman"/>
              </a:rPr>
              <a:t>a</a:t>
            </a:r>
            <a:r>
              <a:rPr dirty="0" sz="2250" i="1">
                <a:latin typeface="Times New Roman"/>
                <a:cs typeface="Times New Roman"/>
              </a:rPr>
              <a:t>	</a:t>
            </a:r>
            <a:r>
              <a:rPr dirty="0" sz="2250" spc="-365">
                <a:latin typeface="Times New Roman"/>
                <a:cs typeface="Times New Roman"/>
              </a:rPr>
              <a:t>3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baseline="-12345" sz="3375" spc="-705">
                <a:latin typeface="Symbol"/>
                <a:cs typeface="Symbol"/>
              </a:rPr>
              <a:t></a:t>
            </a:r>
            <a:r>
              <a:rPr dirty="0" baseline="-22222" sz="3375" spc="-705">
                <a:latin typeface="Symbol"/>
                <a:cs typeface="Symbol"/>
              </a:rPr>
              <a:t></a:t>
            </a:r>
            <a:r>
              <a:rPr dirty="0" baseline="-6172" sz="3375" spc="-705">
                <a:latin typeface="Symbol"/>
                <a:cs typeface="Symbol"/>
              </a:rPr>
              <a:t></a:t>
            </a:r>
            <a:r>
              <a:rPr dirty="0" baseline="-6172" sz="3375">
                <a:latin typeface="Times New Roman"/>
                <a:cs typeface="Times New Roman"/>
              </a:rPr>
              <a:t>	</a:t>
            </a:r>
            <a:r>
              <a:rPr dirty="0" sz="2250" spc="-365">
                <a:latin typeface="Times New Roman"/>
                <a:cs typeface="Times New Roman"/>
              </a:rPr>
              <a:t>2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baseline="-6172" sz="3375" spc="-75">
                <a:latin typeface="Symbol"/>
                <a:cs typeface="Symbol"/>
              </a:rPr>
              <a:t></a:t>
            </a:r>
            <a:endParaRPr baseline="-6172" sz="3375">
              <a:latin typeface="Symbol"/>
              <a:cs typeface="Symbol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159352" y="5124220"/>
            <a:ext cx="1032510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27660" algn="l"/>
                <a:tab pos="786765" algn="l"/>
              </a:tabLst>
            </a:pPr>
            <a:r>
              <a:rPr dirty="0" sz="2250" spc="-365">
                <a:latin typeface="Times New Roman"/>
                <a:cs typeface="Times New Roman"/>
              </a:rPr>
              <a:t>2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baseline="-6172" sz="3375">
                <a:latin typeface="Symbol"/>
                <a:cs typeface="Symbol"/>
              </a:rPr>
              <a:t></a:t>
            </a:r>
            <a:r>
              <a:rPr dirty="0" baseline="-6172" sz="3375" spc="-135">
                <a:latin typeface="Times New Roman"/>
                <a:cs typeface="Times New Roman"/>
              </a:rPr>
              <a:t> </a:t>
            </a:r>
            <a:r>
              <a:rPr dirty="0" baseline="-12345" sz="3375" spc="-869">
                <a:latin typeface="Symbol"/>
                <a:cs typeface="Symbol"/>
              </a:rPr>
              <a:t></a:t>
            </a:r>
            <a:r>
              <a:rPr dirty="0" baseline="-22222" sz="3375" spc="-869">
                <a:latin typeface="Symbol"/>
                <a:cs typeface="Symbol"/>
              </a:rPr>
              <a:t></a:t>
            </a:r>
            <a:r>
              <a:rPr dirty="0" baseline="-22222" sz="3375">
                <a:latin typeface="Times New Roman"/>
                <a:cs typeface="Times New Roman"/>
              </a:rPr>
              <a:t>	</a:t>
            </a:r>
            <a:r>
              <a:rPr dirty="0" sz="2250" spc="-340">
                <a:latin typeface="Times New Roman"/>
                <a:cs typeface="Times New Roman"/>
              </a:rPr>
              <a:t>12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820717" y="4856154"/>
            <a:ext cx="110489" cy="5467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400" spc="-325">
                <a:latin typeface="Symbol"/>
                <a:cs typeface="Symbol"/>
              </a:rPr>
              <a:t></a:t>
            </a:r>
            <a:endParaRPr sz="34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296" y="264617"/>
            <a:ext cx="163576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latin typeface="Calibri"/>
                <a:cs typeface="Calibri"/>
              </a:rPr>
              <a:t>Example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17424" y="4046931"/>
            <a:ext cx="37807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expected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value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given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749473" y="3481484"/>
            <a:ext cx="779780" cy="0"/>
          </a:xfrm>
          <a:custGeom>
            <a:avLst/>
            <a:gdLst/>
            <a:ahLst/>
            <a:cxnLst/>
            <a:rect l="l" t="t" r="r" b="b"/>
            <a:pathLst>
              <a:path w="779779" h="0">
                <a:moveTo>
                  <a:pt x="0" y="0"/>
                </a:moveTo>
                <a:lnTo>
                  <a:pt x="779281" y="0"/>
                </a:lnTo>
              </a:path>
            </a:pathLst>
          </a:custGeom>
          <a:ln w="105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067205" y="3475089"/>
            <a:ext cx="182245" cy="332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40" i="1">
                <a:latin typeface="Times New Roman"/>
                <a:cs typeface="Times New Roman"/>
              </a:rPr>
              <a:t>x</a:t>
            </a:r>
            <a:r>
              <a:rPr dirty="0" sz="2000" spc="-140">
                <a:latin typeface="Times New Roman"/>
                <a:cs typeface="Times New Roman"/>
              </a:rPr>
              <a:t>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41603" y="3277184"/>
            <a:ext cx="568325" cy="3321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85" i="1">
                <a:latin typeface="Times New Roman"/>
                <a:cs typeface="Times New Roman"/>
              </a:rPr>
              <a:t>f</a:t>
            </a:r>
            <a:r>
              <a:rPr dirty="0" sz="2000" spc="-100" i="1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(</a:t>
            </a:r>
            <a:r>
              <a:rPr dirty="0" sz="2000" spc="-60" i="1">
                <a:latin typeface="Times New Roman"/>
                <a:cs typeface="Times New Roman"/>
              </a:rPr>
              <a:t>x</a:t>
            </a:r>
            <a:r>
              <a:rPr dirty="0" sz="2000" spc="-60">
                <a:latin typeface="Times New Roman"/>
                <a:cs typeface="Times New Roman"/>
              </a:rPr>
              <a:t>)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85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4724" y="980313"/>
            <a:ext cx="8165465" cy="23577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5400" marR="230504">
              <a:lnSpc>
                <a:spcPts val="2590"/>
              </a:lnSpc>
              <a:spcBef>
                <a:spcPts val="425"/>
              </a:spcBef>
            </a:pPr>
            <a:r>
              <a:rPr dirty="0" sz="2400" spc="-150">
                <a:latin typeface="Trebuchet MS"/>
                <a:cs typeface="Trebuchet MS"/>
              </a:rPr>
              <a:t>Estimate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expected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value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of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Poisson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exponential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random </a:t>
            </a:r>
            <a:r>
              <a:rPr dirty="0" sz="2400" spc="-170">
                <a:latin typeface="Trebuchet MS"/>
                <a:cs typeface="Trebuchet MS"/>
              </a:rPr>
              <a:t>variable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using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method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moments.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24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</a:pPr>
            <a:r>
              <a:rPr dirty="0" sz="2400" spc="-10" b="1">
                <a:solidFill>
                  <a:srgbClr val="C00000"/>
                </a:solidFill>
                <a:latin typeface="Trebuchet MS"/>
                <a:cs typeface="Trebuchet MS"/>
              </a:rPr>
              <a:t>Solution:</a:t>
            </a:r>
            <a:endParaRPr sz="2400">
              <a:latin typeface="Trebuchet MS"/>
              <a:cs typeface="Trebuchet MS"/>
            </a:endParaRPr>
          </a:p>
          <a:p>
            <a:pPr marL="25400">
              <a:lnSpc>
                <a:spcPts val="2700"/>
              </a:lnSpc>
              <a:spcBef>
                <a:spcPts val="710"/>
              </a:spcBef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probability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density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function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Poisson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distribution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given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  <a:p>
            <a:pPr marL="2555875">
              <a:lnSpc>
                <a:spcPts val="2280"/>
              </a:lnSpc>
            </a:pPr>
            <a:r>
              <a:rPr dirty="0" baseline="-25000" sz="3000" spc="-89" i="1">
                <a:latin typeface="Times New Roman"/>
                <a:cs typeface="Times New Roman"/>
              </a:rPr>
              <a:t>e</a:t>
            </a:r>
            <a:r>
              <a:rPr dirty="0" sz="1650" spc="-60">
                <a:latin typeface="Symbol"/>
                <a:cs typeface="Symbol"/>
              </a:rPr>
              <a:t></a:t>
            </a:r>
            <a:r>
              <a:rPr dirty="0" sz="1700" spc="-60">
                <a:latin typeface="Symbol"/>
                <a:cs typeface="Symbol"/>
              </a:rPr>
              <a:t></a:t>
            </a:r>
            <a:r>
              <a:rPr dirty="0" sz="1700" spc="-45">
                <a:latin typeface="Times New Roman"/>
                <a:cs typeface="Times New Roman"/>
              </a:rPr>
              <a:t> </a:t>
            </a:r>
            <a:r>
              <a:rPr dirty="0" baseline="-25000" sz="3000" spc="-247">
                <a:latin typeface="Symbol"/>
                <a:cs typeface="Symbol"/>
              </a:rPr>
              <a:t></a:t>
            </a:r>
            <a:r>
              <a:rPr dirty="0" baseline="-25000" sz="3000" spc="-427">
                <a:latin typeface="Times New Roman"/>
                <a:cs typeface="Times New Roman"/>
              </a:rPr>
              <a:t> </a:t>
            </a:r>
            <a:r>
              <a:rPr dirty="0" baseline="-24390" sz="3075" spc="-37">
                <a:latin typeface="Symbol"/>
                <a:cs typeface="Symbol"/>
              </a:rPr>
              <a:t></a:t>
            </a:r>
            <a:r>
              <a:rPr dirty="0" sz="1650" spc="-25" i="1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990416" y="5453559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 h="0">
                <a:moveTo>
                  <a:pt x="0" y="0"/>
                </a:moveTo>
                <a:lnTo>
                  <a:pt x="769204" y="0"/>
                </a:lnTo>
              </a:path>
            </a:pathLst>
          </a:custGeom>
          <a:ln w="130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568683" y="5453559"/>
            <a:ext cx="737870" cy="0"/>
          </a:xfrm>
          <a:custGeom>
            <a:avLst/>
            <a:gdLst/>
            <a:ahLst/>
            <a:cxnLst/>
            <a:rect l="l" t="t" r="r" b="b"/>
            <a:pathLst>
              <a:path w="737870" h="0">
                <a:moveTo>
                  <a:pt x="0" y="0"/>
                </a:moveTo>
                <a:lnTo>
                  <a:pt x="737578" y="0"/>
                </a:lnTo>
              </a:path>
            </a:pathLst>
          </a:custGeom>
          <a:ln w="130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289395" y="5453559"/>
            <a:ext cx="614680" cy="0"/>
          </a:xfrm>
          <a:custGeom>
            <a:avLst/>
            <a:gdLst/>
            <a:ahLst/>
            <a:cxnLst/>
            <a:rect l="l" t="t" r="r" b="b"/>
            <a:pathLst>
              <a:path w="614679" h="0">
                <a:moveTo>
                  <a:pt x="0" y="0"/>
                </a:moveTo>
                <a:lnTo>
                  <a:pt x="614117" y="0"/>
                </a:lnTo>
              </a:path>
            </a:pathLst>
          </a:custGeom>
          <a:ln w="130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385182" y="4938347"/>
            <a:ext cx="408305" cy="355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24547" sz="3225" spc="-30">
                <a:latin typeface="Symbol"/>
                <a:cs typeface="Symbol"/>
              </a:rPr>
              <a:t></a:t>
            </a:r>
            <a:r>
              <a:rPr dirty="0" sz="1250" spc="-20" i="1">
                <a:latin typeface="Times New Roman"/>
                <a:cs typeface="Times New Roman"/>
              </a:rPr>
              <a:t>i</a:t>
            </a:r>
            <a:r>
              <a:rPr dirty="0" sz="1250" spc="-20">
                <a:latin typeface="Symbol"/>
                <a:cs typeface="Symbol"/>
              </a:rPr>
              <a:t></a:t>
            </a:r>
            <a:r>
              <a:rPr dirty="0" sz="1250" spc="-2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25" name="object 2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3284525" y="5448836"/>
            <a:ext cx="223520" cy="355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35" i="1">
                <a:latin typeface="Times New Roman"/>
                <a:cs typeface="Times New Roman"/>
              </a:rPr>
              <a:t>x</a:t>
            </a:r>
            <a:r>
              <a:rPr dirty="0" sz="2150" spc="-35">
                <a:latin typeface="Times New Roman"/>
                <a:cs typeface="Times New Roman"/>
              </a:rPr>
              <a:t>!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856998" y="5448836"/>
            <a:ext cx="186690" cy="355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25" i="1">
                <a:latin typeface="Times New Roman"/>
                <a:cs typeface="Times New Roman"/>
              </a:rPr>
              <a:t>i</a:t>
            </a:r>
            <a:r>
              <a:rPr dirty="0" sz="2150" spc="-25">
                <a:latin typeface="Times New Roman"/>
                <a:cs typeface="Times New Roman"/>
              </a:rPr>
              <a:t>!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287893" y="5448836"/>
            <a:ext cx="645160" cy="355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90">
                <a:latin typeface="Times New Roman"/>
                <a:cs typeface="Times New Roman"/>
              </a:rPr>
              <a:t>(</a:t>
            </a:r>
            <a:r>
              <a:rPr dirty="0" sz="2150" spc="-90" i="1">
                <a:latin typeface="Times New Roman"/>
                <a:cs typeface="Times New Roman"/>
              </a:rPr>
              <a:t>i</a:t>
            </a:r>
            <a:r>
              <a:rPr dirty="0" sz="2150" spc="-125" i="1">
                <a:latin typeface="Times New Roman"/>
                <a:cs typeface="Times New Roman"/>
              </a:rPr>
              <a:t> </a:t>
            </a:r>
            <a:r>
              <a:rPr dirty="0" sz="2150" spc="-80">
                <a:latin typeface="Symbol"/>
                <a:cs typeface="Symbol"/>
              </a:rPr>
              <a:t></a:t>
            </a:r>
            <a:r>
              <a:rPr dirty="0" sz="2150" spc="-80">
                <a:latin typeface="Times New Roman"/>
                <a:cs typeface="Times New Roman"/>
              </a:rPr>
              <a:t>1)!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496198" y="5073468"/>
            <a:ext cx="125095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60">
                <a:latin typeface="Symbol"/>
                <a:cs typeface="Symbol"/>
              </a:rPr>
              <a:t>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963775" y="4938347"/>
            <a:ext cx="795020" cy="355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24547" sz="3225" spc="-15" i="1">
                <a:latin typeface="Times New Roman"/>
                <a:cs typeface="Times New Roman"/>
              </a:rPr>
              <a:t>e</a:t>
            </a:r>
            <a:r>
              <a:rPr dirty="0" sz="1250" spc="-10">
                <a:latin typeface="Symbol"/>
                <a:cs typeface="Symbol"/>
              </a:rPr>
              <a:t>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baseline="-24547" sz="3225" spc="-225">
                <a:latin typeface="Symbol"/>
                <a:cs typeface="Symbol"/>
              </a:rPr>
              <a:t></a:t>
            </a:r>
            <a:r>
              <a:rPr dirty="0" baseline="-24547" sz="3225" spc="-397">
                <a:latin typeface="Times New Roman"/>
                <a:cs typeface="Times New Roman"/>
              </a:rPr>
              <a:t> </a:t>
            </a:r>
            <a:r>
              <a:rPr dirty="0" baseline="-24547" sz="3225" spc="-37">
                <a:latin typeface="Symbol"/>
                <a:cs typeface="Symbol"/>
              </a:rPr>
              <a:t></a:t>
            </a:r>
            <a:r>
              <a:rPr dirty="0" sz="1250" spc="-25" i="1">
                <a:latin typeface="Times New Roman"/>
                <a:cs typeface="Times New Roman"/>
              </a:rPr>
              <a:t>x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621901" y="5053750"/>
            <a:ext cx="1364615" cy="7708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2150" spc="-45" i="1">
                <a:latin typeface="Times New Roman"/>
                <a:cs typeface="Times New Roman"/>
              </a:rPr>
              <a:t>E</a:t>
            </a:r>
            <a:r>
              <a:rPr dirty="0" sz="2150" spc="-45">
                <a:latin typeface="Times New Roman"/>
                <a:cs typeface="Times New Roman"/>
              </a:rPr>
              <a:t>(</a:t>
            </a:r>
            <a:r>
              <a:rPr dirty="0" sz="2150" spc="-45" i="1">
                <a:latin typeface="Times New Roman"/>
                <a:cs typeface="Times New Roman"/>
              </a:rPr>
              <a:t>X</a:t>
            </a:r>
            <a:r>
              <a:rPr dirty="0" sz="2150" spc="-220" i="1">
                <a:latin typeface="Times New Roman"/>
                <a:cs typeface="Times New Roman"/>
              </a:rPr>
              <a:t> </a:t>
            </a:r>
            <a:r>
              <a:rPr dirty="0" sz="2150" spc="-85">
                <a:latin typeface="Times New Roman"/>
                <a:cs typeface="Times New Roman"/>
              </a:rPr>
              <a:t>)</a:t>
            </a:r>
            <a:r>
              <a:rPr dirty="0" sz="2150" spc="-95">
                <a:latin typeface="Times New Roman"/>
                <a:cs typeface="Times New Roman"/>
              </a:rPr>
              <a:t> </a:t>
            </a:r>
            <a:r>
              <a:rPr dirty="0" sz="2150" spc="-150">
                <a:latin typeface="Symbol"/>
                <a:cs typeface="Symbol"/>
              </a:rPr>
              <a:t></a:t>
            </a:r>
            <a:r>
              <a:rPr dirty="0" sz="2150" spc="-95">
                <a:latin typeface="Times New Roman"/>
                <a:cs typeface="Times New Roman"/>
              </a:rPr>
              <a:t> </a:t>
            </a:r>
            <a:r>
              <a:rPr dirty="0" baseline="-8547" sz="4875" spc="-179">
                <a:latin typeface="Symbol"/>
                <a:cs typeface="Symbol"/>
              </a:rPr>
              <a:t></a:t>
            </a:r>
            <a:r>
              <a:rPr dirty="0" sz="2150" spc="-120" i="1">
                <a:latin typeface="Times New Roman"/>
                <a:cs typeface="Times New Roman"/>
              </a:rPr>
              <a:t>i</a:t>
            </a:r>
            <a:r>
              <a:rPr dirty="0" sz="2150" spc="-240" i="1">
                <a:latin typeface="Times New Roman"/>
                <a:cs typeface="Times New Roman"/>
              </a:rPr>
              <a:t> </a:t>
            </a:r>
            <a:r>
              <a:rPr dirty="0" sz="2150" spc="-50">
                <a:latin typeface="Symbol"/>
                <a:cs typeface="Symbol"/>
              </a:rPr>
              <a:t></a:t>
            </a:r>
            <a:endParaRPr sz="2150">
              <a:latin typeface="Symbol"/>
              <a:cs typeface="Symbol"/>
            </a:endParaRPr>
          </a:p>
          <a:p>
            <a:pPr marL="834390">
              <a:lnSpc>
                <a:spcPct val="100000"/>
              </a:lnSpc>
              <a:spcBef>
                <a:spcPts val="135"/>
              </a:spcBef>
            </a:pPr>
            <a:r>
              <a:rPr dirty="0" sz="1250" spc="-25" i="1">
                <a:latin typeface="Times New Roman"/>
                <a:cs typeface="Times New Roman"/>
              </a:rPr>
              <a:t>i</a:t>
            </a:r>
            <a:r>
              <a:rPr dirty="0" sz="1250" spc="-25">
                <a:latin typeface="Symbol"/>
                <a:cs typeface="Symbol"/>
              </a:rPr>
              <a:t></a:t>
            </a:r>
            <a:r>
              <a:rPr dirty="0" sz="1250" spc="-25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074319" y="5073468"/>
            <a:ext cx="125095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60">
                <a:latin typeface="Symbol"/>
                <a:cs typeface="Symbol"/>
              </a:rPr>
              <a:t>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541956" y="4938347"/>
            <a:ext cx="761365" cy="355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24547" sz="3225" spc="-15" i="1">
                <a:latin typeface="Times New Roman"/>
                <a:cs typeface="Times New Roman"/>
              </a:rPr>
              <a:t>e</a:t>
            </a:r>
            <a:r>
              <a:rPr dirty="0" sz="1250" spc="-10">
                <a:latin typeface="Symbol"/>
                <a:cs typeface="Symbol"/>
              </a:rPr>
              <a:t>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baseline="-24547" sz="3225" spc="-225">
                <a:latin typeface="Symbol"/>
                <a:cs typeface="Symbol"/>
              </a:rPr>
              <a:t></a:t>
            </a:r>
            <a:r>
              <a:rPr dirty="0" baseline="-24547" sz="3225" spc="-397">
                <a:latin typeface="Times New Roman"/>
                <a:cs typeface="Times New Roman"/>
              </a:rPr>
              <a:t> </a:t>
            </a:r>
            <a:r>
              <a:rPr dirty="0" baseline="-24547" sz="3225" spc="-37">
                <a:latin typeface="Symbol"/>
                <a:cs typeface="Symbol"/>
              </a:rPr>
              <a:t></a:t>
            </a:r>
            <a:r>
              <a:rPr dirty="0" sz="1250" spc="-25" i="1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786043" y="5053750"/>
            <a:ext cx="778510" cy="77089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dirty="0" sz="2150" spc="-150">
                <a:latin typeface="Symbol"/>
                <a:cs typeface="Symbol"/>
              </a:rPr>
              <a:t></a:t>
            </a:r>
            <a:r>
              <a:rPr dirty="0" sz="2150" spc="-100">
                <a:latin typeface="Times New Roman"/>
                <a:cs typeface="Times New Roman"/>
              </a:rPr>
              <a:t> </a:t>
            </a:r>
            <a:r>
              <a:rPr dirty="0" baseline="-8547" sz="4875" spc="-179">
                <a:latin typeface="Symbol"/>
                <a:cs typeface="Symbol"/>
              </a:rPr>
              <a:t></a:t>
            </a:r>
            <a:r>
              <a:rPr dirty="0" sz="2150" spc="-120" i="1">
                <a:latin typeface="Times New Roman"/>
                <a:cs typeface="Times New Roman"/>
              </a:rPr>
              <a:t>i</a:t>
            </a:r>
            <a:r>
              <a:rPr dirty="0" sz="2150" spc="-235" i="1">
                <a:latin typeface="Times New Roman"/>
                <a:cs typeface="Times New Roman"/>
              </a:rPr>
              <a:t> </a:t>
            </a:r>
            <a:r>
              <a:rPr dirty="0" sz="2150" spc="-50">
                <a:latin typeface="Symbol"/>
                <a:cs typeface="Symbol"/>
              </a:rPr>
              <a:t></a:t>
            </a:r>
            <a:endParaRPr sz="2150">
              <a:latin typeface="Symbol"/>
              <a:cs typeface="Symbol"/>
            </a:endParaRPr>
          </a:p>
          <a:p>
            <a:pPr algn="ctr" marR="56515">
              <a:lnSpc>
                <a:spcPct val="100000"/>
              </a:lnSpc>
              <a:spcBef>
                <a:spcPts val="135"/>
              </a:spcBef>
            </a:pPr>
            <a:r>
              <a:rPr dirty="0" sz="1250" spc="-25" i="1">
                <a:latin typeface="Times New Roman"/>
                <a:cs typeface="Times New Roman"/>
              </a:rPr>
              <a:t>i</a:t>
            </a:r>
            <a:r>
              <a:rPr dirty="0" sz="1250" spc="-25">
                <a:latin typeface="Symbol"/>
                <a:cs typeface="Symbol"/>
              </a:rPr>
              <a:t></a:t>
            </a:r>
            <a:r>
              <a:rPr dirty="0" sz="1250" spc="-2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790358" y="5073468"/>
            <a:ext cx="398145" cy="370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0">
              <a:lnSpc>
                <a:spcPts val="1360"/>
              </a:lnSpc>
              <a:spcBef>
                <a:spcPts val="100"/>
              </a:spcBef>
            </a:pPr>
            <a:r>
              <a:rPr dirty="0" sz="1250" spc="-60">
                <a:latin typeface="Symbol"/>
                <a:cs typeface="Symbol"/>
              </a:rPr>
              <a:t>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ts val="1360"/>
              </a:lnSpc>
            </a:pPr>
            <a:r>
              <a:rPr dirty="0" sz="1250" spc="-25">
                <a:latin typeface="Symbol"/>
                <a:cs typeface="Symbol"/>
              </a:rPr>
              <a:t>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357591" y="5234637"/>
            <a:ext cx="451484" cy="355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50" spc="-150">
                <a:latin typeface="Symbol"/>
                <a:cs typeface="Symbol"/>
              </a:rPr>
              <a:t></a:t>
            </a:r>
            <a:r>
              <a:rPr dirty="0" sz="2150" spc="-130">
                <a:latin typeface="Times New Roman"/>
                <a:cs typeface="Times New Roman"/>
              </a:rPr>
              <a:t> </a:t>
            </a:r>
            <a:r>
              <a:rPr dirty="0" sz="2150" spc="-85">
                <a:latin typeface="Symbol"/>
                <a:cs typeface="Symbol"/>
              </a:rPr>
              <a:t></a:t>
            </a:r>
            <a:r>
              <a:rPr dirty="0" sz="2150" spc="-85" i="1">
                <a:latin typeface="Times New Roman"/>
                <a:cs typeface="Times New Roman"/>
              </a:rPr>
              <a:t>e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987238" y="5159938"/>
            <a:ext cx="283845" cy="664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3720"/>
              </a:lnSpc>
              <a:spcBef>
                <a:spcPts val="90"/>
              </a:spcBef>
            </a:pPr>
            <a:r>
              <a:rPr dirty="0" sz="3250" spc="-355">
                <a:latin typeface="Symbol"/>
                <a:cs typeface="Symbol"/>
              </a:rPr>
              <a:t></a:t>
            </a:r>
            <a:endParaRPr sz="3250">
              <a:latin typeface="Symbol"/>
              <a:cs typeface="Symbol"/>
            </a:endParaRPr>
          </a:p>
          <a:p>
            <a:pPr marL="48260">
              <a:lnSpc>
                <a:spcPts val="1320"/>
              </a:lnSpc>
            </a:pPr>
            <a:r>
              <a:rPr dirty="0" sz="1250" spc="-25" i="1">
                <a:latin typeface="Times New Roman"/>
                <a:cs typeface="Times New Roman"/>
              </a:rPr>
              <a:t>i</a:t>
            </a:r>
            <a:r>
              <a:rPr dirty="0" sz="1250" spc="-25">
                <a:latin typeface="Symbol"/>
                <a:cs typeface="Symbol"/>
              </a:rPr>
              <a:t></a:t>
            </a:r>
            <a:r>
              <a:rPr dirty="0" sz="1250" spc="-2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0816" y="419861"/>
            <a:ext cx="647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0">
                <a:latin typeface="Trebuchet MS"/>
                <a:cs typeface="Trebuchet MS"/>
              </a:rPr>
              <a:t>Now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40816" y="1788667"/>
            <a:ext cx="7842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latin typeface="Trebuchet MS"/>
                <a:cs typeface="Trebuchet MS"/>
              </a:rPr>
              <a:t>Thus</a:t>
            </a:r>
            <a:r>
              <a:rPr dirty="0" sz="2400" spc="-120">
                <a:latin typeface="Trebuchet MS"/>
                <a:cs typeface="Trebuchet MS"/>
              </a:rPr>
              <a:t> </a:t>
            </a:r>
            <a:r>
              <a:rPr dirty="0" sz="2400" spc="-425">
                <a:latin typeface="Trebuchet MS"/>
                <a:cs typeface="Trebuchet MS"/>
              </a:rPr>
              <a:t>,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0816" y="3157473"/>
            <a:ext cx="37865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expected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value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given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5416" y="2139213"/>
            <a:ext cx="7615555" cy="113728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40"/>
              </a:spcBef>
            </a:pPr>
            <a:r>
              <a:rPr dirty="0" sz="2400" spc="-65">
                <a:latin typeface="Trebuchet MS"/>
                <a:cs typeface="Trebuchet MS"/>
              </a:rPr>
              <a:t>The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probability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density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exponential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distribution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given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  <a:p>
            <a:pPr marL="1831339">
              <a:lnSpc>
                <a:spcPts val="2630"/>
              </a:lnSpc>
              <a:spcBef>
                <a:spcPts val="790"/>
              </a:spcBef>
            </a:pPr>
            <a:r>
              <a:rPr dirty="0" sz="2050" spc="260" i="1">
                <a:latin typeface="Times New Roman"/>
                <a:cs typeface="Times New Roman"/>
              </a:rPr>
              <a:t>f</a:t>
            </a:r>
            <a:r>
              <a:rPr dirty="0" sz="2050" spc="190" i="1">
                <a:latin typeface="Times New Roman"/>
                <a:cs typeface="Times New Roman"/>
              </a:rPr>
              <a:t> </a:t>
            </a:r>
            <a:r>
              <a:rPr dirty="0" sz="2050" spc="320">
                <a:latin typeface="Times New Roman"/>
                <a:cs typeface="Times New Roman"/>
              </a:rPr>
              <a:t>(</a:t>
            </a:r>
            <a:r>
              <a:rPr dirty="0" sz="2050" spc="-300">
                <a:latin typeface="Times New Roman"/>
                <a:cs typeface="Times New Roman"/>
              </a:rPr>
              <a:t> </a:t>
            </a:r>
            <a:r>
              <a:rPr dirty="0" sz="2050" spc="405" i="1">
                <a:latin typeface="Times New Roman"/>
                <a:cs typeface="Times New Roman"/>
              </a:rPr>
              <a:t>x</a:t>
            </a:r>
            <a:r>
              <a:rPr dirty="0" sz="2050" spc="405">
                <a:latin typeface="Times New Roman"/>
                <a:cs typeface="Times New Roman"/>
              </a:rPr>
              <a:t>)</a:t>
            </a:r>
            <a:r>
              <a:rPr dirty="0" sz="2050" spc="185">
                <a:latin typeface="Times New Roman"/>
                <a:cs typeface="Times New Roman"/>
              </a:rPr>
              <a:t> </a:t>
            </a:r>
            <a:r>
              <a:rPr dirty="0" sz="2050" spc="540">
                <a:latin typeface="Symbol"/>
                <a:cs typeface="Symbol"/>
              </a:rPr>
              <a:t></a:t>
            </a:r>
            <a:r>
              <a:rPr dirty="0" sz="2050" spc="130">
                <a:latin typeface="Times New Roman"/>
                <a:cs typeface="Times New Roman"/>
              </a:rPr>
              <a:t> </a:t>
            </a:r>
            <a:r>
              <a:rPr dirty="0" sz="2300" spc="440">
                <a:latin typeface="Symbol"/>
                <a:cs typeface="Symbol"/>
              </a:rPr>
              <a:t></a:t>
            </a:r>
            <a:r>
              <a:rPr dirty="0" sz="2050" spc="440" i="1">
                <a:latin typeface="Times New Roman"/>
                <a:cs typeface="Times New Roman"/>
              </a:rPr>
              <a:t>e</a:t>
            </a:r>
            <a:r>
              <a:rPr dirty="0" baseline="29411" sz="2550" spc="660">
                <a:latin typeface="Symbol"/>
                <a:cs typeface="Symbol"/>
              </a:rPr>
              <a:t></a:t>
            </a:r>
            <a:r>
              <a:rPr dirty="0" baseline="26315" sz="2850" spc="660">
                <a:latin typeface="Symbol"/>
                <a:cs typeface="Symbol"/>
              </a:rPr>
              <a:t></a:t>
            </a:r>
            <a:r>
              <a:rPr dirty="0" baseline="29411" sz="2550" spc="660" i="1">
                <a:latin typeface="Times New Roman"/>
                <a:cs typeface="Times New Roman"/>
              </a:rPr>
              <a:t>x</a:t>
            </a:r>
            <a:endParaRPr baseline="29411" sz="2550">
              <a:latin typeface="Times New Roman"/>
              <a:cs typeface="Times New Roman"/>
            </a:endParaRPr>
          </a:p>
          <a:p>
            <a:pPr marL="4918710">
              <a:lnSpc>
                <a:spcPts val="1610"/>
              </a:lnSpc>
            </a:pPr>
            <a:r>
              <a:rPr dirty="0" sz="1450" spc="385">
                <a:latin typeface="Symbol"/>
                <a:cs typeface="Symbol"/>
              </a:rPr>
              <a:t>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041554" y="1138374"/>
            <a:ext cx="985519" cy="0"/>
          </a:xfrm>
          <a:custGeom>
            <a:avLst/>
            <a:gdLst/>
            <a:ahLst/>
            <a:cxnLst/>
            <a:rect l="l" t="t" r="r" b="b"/>
            <a:pathLst>
              <a:path w="985519" h="0">
                <a:moveTo>
                  <a:pt x="0" y="0"/>
                </a:moveTo>
                <a:lnTo>
                  <a:pt x="985040" y="0"/>
                </a:lnTo>
              </a:path>
            </a:pathLst>
          </a:custGeom>
          <a:ln w="103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979379" y="1138374"/>
            <a:ext cx="394970" cy="0"/>
          </a:xfrm>
          <a:custGeom>
            <a:avLst/>
            <a:gdLst/>
            <a:ahLst/>
            <a:cxnLst/>
            <a:rect l="l" t="t" r="r" b="b"/>
            <a:pathLst>
              <a:path w="394970" h="0">
                <a:moveTo>
                  <a:pt x="0" y="0"/>
                </a:moveTo>
                <a:lnTo>
                  <a:pt x="394343" y="0"/>
                </a:lnTo>
              </a:path>
            </a:pathLst>
          </a:custGeom>
          <a:ln w="103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442436" y="935579"/>
            <a:ext cx="758190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00" spc="635">
                <a:latin typeface="Symbol"/>
                <a:cs typeface="Symbol"/>
              </a:rPr>
              <a:t>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 spc="509" i="1">
                <a:latin typeface="Times New Roman"/>
                <a:cs typeface="Times New Roman"/>
              </a:rPr>
              <a:t>e</a:t>
            </a:r>
            <a:r>
              <a:rPr dirty="0" baseline="27027" sz="2775" spc="765">
                <a:latin typeface="Symbol"/>
                <a:cs typeface="Symbol"/>
              </a:rPr>
              <a:t></a:t>
            </a:r>
            <a:endParaRPr baseline="27027" sz="2775">
              <a:latin typeface="Symbol"/>
              <a:cs typeface="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962511" y="631752"/>
            <a:ext cx="37782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2222" sz="3375" spc="450">
                <a:latin typeface="Symbol"/>
                <a:cs typeface="Symbol"/>
              </a:rPr>
              <a:t></a:t>
            </a:r>
            <a:r>
              <a:rPr dirty="0" sz="1650" spc="300" i="1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151914" y="631752"/>
            <a:ext cx="75184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22222" sz="3375" spc="494">
                <a:latin typeface="Symbol"/>
                <a:cs typeface="Symbol"/>
              </a:rPr>
              <a:t></a:t>
            </a:r>
            <a:r>
              <a:rPr dirty="0" sz="1650" spc="330" i="1">
                <a:latin typeface="Times New Roman"/>
                <a:cs typeface="Times New Roman"/>
              </a:rPr>
              <a:t>i</a:t>
            </a:r>
            <a:r>
              <a:rPr dirty="0" sz="1650" spc="-155" i="1">
                <a:latin typeface="Times New Roman"/>
                <a:cs typeface="Times New Roman"/>
              </a:rPr>
              <a:t> </a:t>
            </a:r>
            <a:r>
              <a:rPr dirty="0" sz="1650" spc="445">
                <a:latin typeface="Symbol"/>
                <a:cs typeface="Symbol"/>
              </a:rPr>
              <a:t></a:t>
            </a:r>
            <a:r>
              <a:rPr dirty="0" sz="1650" spc="445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071956" y="1131378"/>
            <a:ext cx="250825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250" i="1">
                <a:latin typeface="Times New Roman"/>
                <a:cs typeface="Times New Roman"/>
              </a:rPr>
              <a:t>i</a:t>
            </a:r>
            <a:r>
              <a:rPr dirty="0" sz="2000" spc="250">
                <a:latin typeface="Times New Roman"/>
                <a:cs typeface="Times New Roman"/>
              </a:rPr>
              <a:t>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20769" y="758625"/>
            <a:ext cx="523875" cy="748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750"/>
              </a:lnSpc>
              <a:spcBef>
                <a:spcPts val="105"/>
              </a:spcBef>
            </a:pPr>
            <a:r>
              <a:rPr dirty="0" sz="1650" spc="655">
                <a:latin typeface="Symbol"/>
                <a:cs typeface="Symbol"/>
              </a:rPr>
              <a:t></a:t>
            </a:r>
            <a:endParaRPr sz="1650">
              <a:latin typeface="Symbol"/>
              <a:cs typeface="Symbol"/>
            </a:endParaRPr>
          </a:p>
          <a:p>
            <a:pPr algn="ctr" marL="6985">
              <a:lnSpc>
                <a:spcPts val="2060"/>
              </a:lnSpc>
            </a:pPr>
            <a:r>
              <a:rPr dirty="0" sz="2000" spc="775">
                <a:latin typeface="Symbol"/>
                <a:cs typeface="Symbol"/>
              </a:rPr>
              <a:t></a:t>
            </a:r>
            <a:endParaRPr sz="2000">
              <a:latin typeface="Symbol"/>
              <a:cs typeface="Symbol"/>
            </a:endParaRPr>
          </a:p>
          <a:p>
            <a:pPr algn="ctr">
              <a:lnSpc>
                <a:spcPts val="1875"/>
              </a:lnSpc>
            </a:pPr>
            <a:r>
              <a:rPr dirty="0" sz="1650" spc="265" i="1">
                <a:latin typeface="Times New Roman"/>
                <a:cs typeface="Times New Roman"/>
              </a:rPr>
              <a:t>i</a:t>
            </a:r>
            <a:r>
              <a:rPr dirty="0" sz="1650" spc="-155" i="1">
                <a:latin typeface="Times New Roman"/>
                <a:cs typeface="Times New Roman"/>
              </a:rPr>
              <a:t> </a:t>
            </a:r>
            <a:r>
              <a:rPr dirty="0" sz="1650" spc="570">
                <a:latin typeface="Symbol"/>
                <a:cs typeface="Symbol"/>
              </a:rPr>
              <a:t></a:t>
            </a:r>
            <a:r>
              <a:rPr dirty="0" sz="1650" spc="57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620404" y="953258"/>
            <a:ext cx="313055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775">
                <a:latin typeface="Symbol"/>
                <a:cs typeface="Symbol"/>
              </a:rPr>
              <a:t>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120709" y="935579"/>
            <a:ext cx="247015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585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640828" y="758625"/>
            <a:ext cx="26479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655">
                <a:latin typeface="Symbol"/>
                <a:cs typeface="Symbol"/>
              </a:rPr>
              <a:t>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513312" y="1131378"/>
            <a:ext cx="1583690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15151" sz="2475" spc="397" i="1">
                <a:latin typeface="Times New Roman"/>
                <a:cs typeface="Times New Roman"/>
              </a:rPr>
              <a:t>i</a:t>
            </a:r>
            <a:r>
              <a:rPr dirty="0" baseline="-15151" sz="2475" spc="-232" i="1">
                <a:latin typeface="Times New Roman"/>
                <a:cs typeface="Times New Roman"/>
              </a:rPr>
              <a:t> </a:t>
            </a:r>
            <a:r>
              <a:rPr dirty="0" baseline="-15151" sz="2475" spc="712">
                <a:latin typeface="Symbol"/>
                <a:cs typeface="Symbol"/>
              </a:rPr>
              <a:t></a:t>
            </a:r>
            <a:r>
              <a:rPr dirty="0" baseline="-15151" sz="2475" spc="712">
                <a:latin typeface="Times New Roman"/>
                <a:cs typeface="Times New Roman"/>
              </a:rPr>
              <a:t>1</a:t>
            </a:r>
            <a:r>
              <a:rPr dirty="0" baseline="-15151" sz="2475" spc="-97">
                <a:latin typeface="Times New Roman"/>
                <a:cs typeface="Times New Roman"/>
              </a:rPr>
              <a:t> </a:t>
            </a:r>
            <a:r>
              <a:rPr dirty="0" sz="2000" spc="340">
                <a:latin typeface="Times New Roman"/>
                <a:cs typeface="Times New Roman"/>
              </a:rPr>
              <a:t>(</a:t>
            </a:r>
            <a:r>
              <a:rPr dirty="0" sz="2000" spc="340" i="1">
                <a:latin typeface="Times New Roman"/>
                <a:cs typeface="Times New Roman"/>
              </a:rPr>
              <a:t>i</a:t>
            </a:r>
            <a:r>
              <a:rPr dirty="0" sz="2000" spc="100" i="1">
                <a:latin typeface="Times New Roman"/>
                <a:cs typeface="Times New Roman"/>
              </a:rPr>
              <a:t> </a:t>
            </a:r>
            <a:r>
              <a:rPr dirty="0" sz="2000" spc="450">
                <a:latin typeface="Symbol"/>
                <a:cs typeface="Symbol"/>
              </a:rPr>
              <a:t></a:t>
            </a:r>
            <a:r>
              <a:rPr dirty="0" sz="2000" spc="450">
                <a:latin typeface="Times New Roman"/>
                <a:cs typeface="Times New Roman"/>
              </a:rPr>
              <a:t>1)!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28011" y="1749518"/>
            <a:ext cx="2449195" cy="3625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200" spc="210" i="1">
                <a:latin typeface="Times New Roman"/>
                <a:cs typeface="Times New Roman"/>
              </a:rPr>
              <a:t>E</a:t>
            </a:r>
            <a:r>
              <a:rPr dirty="0" sz="2200" spc="210">
                <a:latin typeface="Times New Roman"/>
                <a:cs typeface="Times New Roman"/>
              </a:rPr>
              <a:t>(</a:t>
            </a:r>
            <a:r>
              <a:rPr dirty="0" sz="2200" spc="-305">
                <a:latin typeface="Times New Roman"/>
                <a:cs typeface="Times New Roman"/>
              </a:rPr>
              <a:t> </a:t>
            </a:r>
            <a:r>
              <a:rPr dirty="0" sz="2200" spc="175" i="1">
                <a:latin typeface="Times New Roman"/>
                <a:cs typeface="Times New Roman"/>
              </a:rPr>
              <a:t>X</a:t>
            </a:r>
            <a:r>
              <a:rPr dirty="0" sz="2200" spc="-125" i="1">
                <a:latin typeface="Times New Roman"/>
                <a:cs typeface="Times New Roman"/>
              </a:rPr>
              <a:t> </a:t>
            </a:r>
            <a:r>
              <a:rPr dirty="0" sz="2200" spc="95">
                <a:latin typeface="Times New Roman"/>
                <a:cs typeface="Times New Roman"/>
              </a:rPr>
              <a:t>)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155">
                <a:latin typeface="Symbol"/>
                <a:cs typeface="Symbol"/>
              </a:rPr>
              <a:t>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175">
                <a:latin typeface="Symbol"/>
                <a:cs typeface="Symbol"/>
              </a:rPr>
              <a:t></a:t>
            </a:r>
            <a:r>
              <a:rPr dirty="0" sz="2200" spc="175" i="1">
                <a:latin typeface="Times New Roman"/>
                <a:cs typeface="Times New Roman"/>
              </a:rPr>
              <a:t>e</a:t>
            </a:r>
            <a:r>
              <a:rPr dirty="0" baseline="44444" sz="1875" spc="262">
                <a:latin typeface="Symbol"/>
                <a:cs typeface="Symbol"/>
              </a:rPr>
              <a:t></a:t>
            </a:r>
            <a:r>
              <a:rPr dirty="0" baseline="44444" sz="1875" spc="-240">
                <a:latin typeface="Times New Roman"/>
                <a:cs typeface="Times New Roman"/>
              </a:rPr>
              <a:t> </a:t>
            </a:r>
            <a:r>
              <a:rPr dirty="0" sz="2200" spc="145" i="1">
                <a:latin typeface="Times New Roman"/>
                <a:cs typeface="Times New Roman"/>
              </a:rPr>
              <a:t>e</a:t>
            </a:r>
            <a:r>
              <a:rPr dirty="0" baseline="44444" sz="1875" spc="217">
                <a:latin typeface="Symbol"/>
                <a:cs typeface="Symbol"/>
              </a:rPr>
              <a:t></a:t>
            </a:r>
            <a:r>
              <a:rPr dirty="0" baseline="44444" sz="1875" spc="217">
                <a:latin typeface="Times New Roman"/>
                <a:cs typeface="Times New Roman"/>
              </a:rPr>
              <a:t>  </a:t>
            </a:r>
            <a:r>
              <a:rPr dirty="0" sz="2200" spc="155">
                <a:latin typeface="Symbol"/>
                <a:cs typeface="Symbol"/>
              </a:rPr>
              <a:t>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105">
                <a:latin typeface="Symbol"/>
                <a:cs typeface="Symbol"/>
              </a:rPr>
              <a:t>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451276" y="3237088"/>
            <a:ext cx="157480" cy="492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655">
              <a:lnSpc>
                <a:spcPts val="2010"/>
              </a:lnSpc>
              <a:spcBef>
                <a:spcPts val="105"/>
              </a:spcBef>
            </a:pPr>
            <a:r>
              <a:rPr dirty="0" sz="1750" spc="150">
                <a:latin typeface="Symbol"/>
                <a:cs typeface="Symbol"/>
              </a:rPr>
              <a:t></a:t>
            </a:r>
            <a:endParaRPr sz="1750">
              <a:latin typeface="Symbol"/>
              <a:cs typeface="Symbol"/>
            </a:endParaRPr>
          </a:p>
          <a:p>
            <a:pPr marL="12700">
              <a:lnSpc>
                <a:spcPts val="1650"/>
              </a:lnSpc>
            </a:pPr>
            <a:r>
              <a:rPr dirty="0" sz="1450" spc="250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332416" y="3120603"/>
            <a:ext cx="445134" cy="2724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300">
                <a:latin typeface="Symbol"/>
                <a:cs typeface="Symbol"/>
              </a:rPr>
              <a:t></a:t>
            </a:r>
            <a:r>
              <a:rPr dirty="0" sz="1600" spc="300">
                <a:latin typeface="Symbol"/>
                <a:cs typeface="Symbol"/>
              </a:rPr>
              <a:t></a:t>
            </a:r>
            <a:r>
              <a:rPr dirty="0" sz="1450" spc="300" i="1"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427882" y="3178872"/>
            <a:ext cx="2682875" cy="321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00785" algn="l"/>
                <a:tab pos="2358390" algn="l"/>
              </a:tabLst>
            </a:pPr>
            <a:r>
              <a:rPr dirty="0" sz="1750" spc="390" i="1">
                <a:latin typeface="Times New Roman"/>
                <a:cs typeface="Times New Roman"/>
              </a:rPr>
              <a:t>E</a:t>
            </a:r>
            <a:r>
              <a:rPr dirty="0" sz="1750" spc="390">
                <a:latin typeface="Times New Roman"/>
                <a:cs typeface="Times New Roman"/>
              </a:rPr>
              <a:t>(</a:t>
            </a:r>
            <a:r>
              <a:rPr dirty="0" sz="1750" spc="-210">
                <a:latin typeface="Times New Roman"/>
                <a:cs typeface="Times New Roman"/>
              </a:rPr>
              <a:t> </a:t>
            </a:r>
            <a:r>
              <a:rPr dirty="0" sz="1750" spc="440" i="1">
                <a:latin typeface="Times New Roman"/>
                <a:cs typeface="Times New Roman"/>
              </a:rPr>
              <a:t>X</a:t>
            </a:r>
            <a:r>
              <a:rPr dirty="0" sz="1750" spc="-65" i="1">
                <a:latin typeface="Times New Roman"/>
                <a:cs typeface="Times New Roman"/>
              </a:rPr>
              <a:t> </a:t>
            </a:r>
            <a:r>
              <a:rPr dirty="0" sz="1750" spc="235">
                <a:latin typeface="Times New Roman"/>
                <a:cs typeface="Times New Roman"/>
              </a:rPr>
              <a:t>)</a:t>
            </a:r>
            <a:r>
              <a:rPr dirty="0" sz="1750" spc="110">
                <a:latin typeface="Times New Roman"/>
                <a:cs typeface="Times New Roman"/>
              </a:rPr>
              <a:t> </a:t>
            </a:r>
            <a:r>
              <a:rPr dirty="0" sz="1750" spc="340">
                <a:latin typeface="Symbol"/>
                <a:cs typeface="Symbol"/>
              </a:rPr>
              <a:t>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325" i="1">
                <a:latin typeface="Times New Roman"/>
                <a:cs typeface="Times New Roman"/>
              </a:rPr>
              <a:t>x</a:t>
            </a:r>
            <a:r>
              <a:rPr dirty="0" sz="1750" spc="-150" i="1">
                <a:latin typeface="Times New Roman"/>
                <a:cs typeface="Times New Roman"/>
              </a:rPr>
              <a:t> </a:t>
            </a:r>
            <a:r>
              <a:rPr dirty="0" sz="1750" spc="390">
                <a:latin typeface="Symbol"/>
                <a:cs typeface="Symbol"/>
              </a:rPr>
              <a:t></a:t>
            </a:r>
            <a:r>
              <a:rPr dirty="0" sz="1750" spc="-145">
                <a:latin typeface="Times New Roman"/>
                <a:cs typeface="Times New Roman"/>
              </a:rPr>
              <a:t> </a:t>
            </a:r>
            <a:r>
              <a:rPr dirty="0" sz="1950" spc="275">
                <a:latin typeface="Symbol"/>
                <a:cs typeface="Symbol"/>
              </a:rPr>
              <a:t></a:t>
            </a:r>
            <a:r>
              <a:rPr dirty="0" sz="1750" spc="275" i="1">
                <a:latin typeface="Times New Roman"/>
                <a:cs typeface="Times New Roman"/>
              </a:rPr>
              <a:t>e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370" i="1">
                <a:latin typeface="Times New Roman"/>
                <a:cs typeface="Times New Roman"/>
              </a:rPr>
              <a:t>dx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40816" y="3839717"/>
            <a:ext cx="7772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48705" algn="l"/>
              </a:tabLst>
            </a:pPr>
            <a:r>
              <a:rPr dirty="0" sz="2400">
                <a:latin typeface="Trebuchet MS"/>
                <a:cs typeface="Trebuchet MS"/>
              </a:rPr>
              <a:t>We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have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to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solve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above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integration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by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parts.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25">
                <a:latin typeface="Trebuchet MS"/>
                <a:cs typeface="Trebuchet MS"/>
              </a:rPr>
              <a:t>Let</a:t>
            </a:r>
            <a:r>
              <a:rPr dirty="0" sz="2400" spc="-155">
                <a:latin typeface="Trebuchet MS"/>
                <a:cs typeface="Trebuchet MS"/>
              </a:rPr>
              <a:t> </a:t>
            </a:r>
            <a:r>
              <a:rPr dirty="0" sz="2400" spc="-220" i="1">
                <a:latin typeface="Trebuchet MS"/>
                <a:cs typeface="Trebuchet MS"/>
              </a:rPr>
              <a:t>u</a:t>
            </a:r>
            <a:r>
              <a:rPr dirty="0" sz="2400" spc="-55" i="1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80" i="1">
                <a:latin typeface="Trebuchet MS"/>
                <a:cs typeface="Trebuchet MS"/>
              </a:rPr>
              <a:t>x</a:t>
            </a:r>
            <a:r>
              <a:rPr dirty="0" sz="2400" spc="-60" i="1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15416" y="4279327"/>
            <a:ext cx="1708150" cy="738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805"/>
              </a:lnSpc>
              <a:spcBef>
                <a:spcPts val="100"/>
              </a:spcBef>
              <a:tabLst>
                <a:tab pos="726440" algn="l"/>
              </a:tabLst>
            </a:pPr>
            <a:r>
              <a:rPr dirty="0" baseline="-3472" sz="3600" spc="-382" i="1">
                <a:latin typeface="Trebuchet MS"/>
                <a:cs typeface="Trebuchet MS"/>
              </a:rPr>
              <a:t>dv</a:t>
            </a:r>
            <a:r>
              <a:rPr dirty="0" baseline="-3472" sz="3600" spc="-89" i="1">
                <a:latin typeface="Trebuchet MS"/>
                <a:cs typeface="Trebuchet MS"/>
              </a:rPr>
              <a:t> </a:t>
            </a:r>
            <a:r>
              <a:rPr dirty="0" baseline="-3472" sz="3600" spc="127">
                <a:latin typeface="Trebuchet MS"/>
                <a:cs typeface="Trebuchet MS"/>
              </a:rPr>
              <a:t>=</a:t>
            </a:r>
            <a:r>
              <a:rPr dirty="0" baseline="-3472" sz="3600">
                <a:latin typeface="Trebuchet MS"/>
                <a:cs typeface="Trebuchet MS"/>
              </a:rPr>
              <a:t>	</a:t>
            </a:r>
            <a:r>
              <a:rPr dirty="0" sz="2050" spc="145">
                <a:latin typeface="Symbol"/>
                <a:cs typeface="Symbol"/>
              </a:rPr>
              <a:t></a:t>
            </a:r>
            <a:r>
              <a:rPr dirty="0" sz="1900" spc="145" i="1">
                <a:latin typeface="Times New Roman"/>
                <a:cs typeface="Times New Roman"/>
              </a:rPr>
              <a:t>e</a:t>
            </a:r>
            <a:r>
              <a:rPr dirty="0" baseline="29513" sz="2400" spc="217">
                <a:latin typeface="Symbol"/>
                <a:cs typeface="Symbol"/>
              </a:rPr>
              <a:t></a:t>
            </a:r>
            <a:r>
              <a:rPr dirty="0" baseline="27777" sz="2550" spc="217">
                <a:latin typeface="Symbol"/>
                <a:cs typeface="Symbol"/>
              </a:rPr>
              <a:t></a:t>
            </a:r>
            <a:r>
              <a:rPr dirty="0" baseline="29513" sz="2400" spc="217" i="1">
                <a:latin typeface="Times New Roman"/>
                <a:cs typeface="Times New Roman"/>
              </a:rPr>
              <a:t>x</a:t>
            </a:r>
            <a:r>
              <a:rPr dirty="0" sz="1900" spc="145" i="1">
                <a:latin typeface="Times New Roman"/>
                <a:cs typeface="Times New Roman"/>
              </a:rPr>
              <a:t>dx</a:t>
            </a:r>
            <a:endParaRPr sz="1900">
              <a:latin typeface="Times New Roman"/>
              <a:cs typeface="Times New Roman"/>
            </a:endParaRPr>
          </a:p>
          <a:p>
            <a:pPr marL="38100">
              <a:lnSpc>
                <a:spcPts val="2805"/>
              </a:lnSpc>
            </a:pPr>
            <a:r>
              <a:rPr dirty="0" sz="2400" spc="-150">
                <a:latin typeface="Trebuchet MS"/>
                <a:cs typeface="Trebuchet MS"/>
              </a:rPr>
              <a:t>we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get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382316" y="4296917"/>
            <a:ext cx="6144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719829" algn="l"/>
              </a:tabLst>
            </a:pPr>
            <a:r>
              <a:rPr dirty="0" sz="2400" spc="-150">
                <a:latin typeface="Trebuchet MS"/>
                <a:cs typeface="Trebuchet MS"/>
              </a:rPr>
              <a:t>.Then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25" i="1">
                <a:latin typeface="Trebuchet MS"/>
                <a:cs typeface="Trebuchet MS"/>
              </a:rPr>
              <a:t>du</a:t>
            </a:r>
            <a:r>
              <a:rPr dirty="0" sz="2400" spc="-65" i="1">
                <a:latin typeface="Trebuchet MS"/>
                <a:cs typeface="Trebuchet MS"/>
              </a:rPr>
              <a:t> </a:t>
            </a:r>
            <a:r>
              <a:rPr dirty="0" sz="2400" spc="135" i="1">
                <a:latin typeface="Trebuchet MS"/>
                <a:cs typeface="Trebuchet MS"/>
              </a:rPr>
              <a:t>=</a:t>
            </a:r>
            <a:r>
              <a:rPr dirty="0" sz="2400" spc="-40" i="1">
                <a:latin typeface="Trebuchet MS"/>
                <a:cs typeface="Trebuchet MS"/>
              </a:rPr>
              <a:t> </a:t>
            </a:r>
            <a:r>
              <a:rPr dirty="0" sz="2400" spc="-210" i="1">
                <a:latin typeface="Trebuchet MS"/>
                <a:cs typeface="Trebuchet MS"/>
              </a:rPr>
              <a:t>dx</a:t>
            </a:r>
            <a:r>
              <a:rPr dirty="0" sz="2400" spc="-45" i="1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85" i="1">
                <a:latin typeface="Trebuchet MS"/>
                <a:cs typeface="Trebuchet MS"/>
              </a:rPr>
              <a:t>v</a:t>
            </a:r>
            <a:r>
              <a:rPr dirty="0" sz="2400" spc="-50" i="1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=</a:t>
            </a:r>
            <a:r>
              <a:rPr dirty="0" sz="2400" spc="-290">
                <a:latin typeface="Trebuchet MS"/>
                <a:cs typeface="Trebuchet MS"/>
              </a:rPr>
              <a:t> </a:t>
            </a:r>
            <a:r>
              <a:rPr dirty="0" baseline="4504" sz="2775" spc="405">
                <a:latin typeface="Symbol"/>
                <a:cs typeface="Symbol"/>
              </a:rPr>
              <a:t></a:t>
            </a:r>
            <a:r>
              <a:rPr dirty="0" baseline="4504" sz="2775" spc="-157">
                <a:latin typeface="Times New Roman"/>
                <a:cs typeface="Times New Roman"/>
              </a:rPr>
              <a:t> </a:t>
            </a:r>
            <a:r>
              <a:rPr dirty="0" baseline="4504" sz="2775" spc="307" i="1">
                <a:latin typeface="Times New Roman"/>
                <a:cs typeface="Times New Roman"/>
              </a:rPr>
              <a:t>e</a:t>
            </a:r>
            <a:r>
              <a:rPr dirty="0" baseline="35842" sz="2325" spc="307">
                <a:latin typeface="Symbol"/>
                <a:cs typeface="Symbol"/>
              </a:rPr>
              <a:t></a:t>
            </a:r>
            <a:r>
              <a:rPr dirty="0" baseline="32679" sz="2550" spc="307">
                <a:latin typeface="Symbol"/>
                <a:cs typeface="Symbol"/>
              </a:rPr>
              <a:t></a:t>
            </a:r>
            <a:r>
              <a:rPr dirty="0" baseline="35842" sz="2325" spc="307" i="1">
                <a:latin typeface="Times New Roman"/>
                <a:cs typeface="Times New Roman"/>
              </a:rPr>
              <a:t>x</a:t>
            </a:r>
            <a:r>
              <a:rPr dirty="0" baseline="35842" sz="2325" i="1">
                <a:latin typeface="Times New Roman"/>
                <a:cs typeface="Times New Roman"/>
              </a:rPr>
              <a:t>	</a:t>
            </a:r>
            <a:r>
              <a:rPr dirty="0" sz="2400" spc="-150">
                <a:latin typeface="Trebuchet MS"/>
                <a:cs typeface="Trebuchet MS"/>
              </a:rPr>
              <a:t>Integrating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by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parts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6108434" y="5704796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 h="0">
                <a:moveTo>
                  <a:pt x="0" y="0"/>
                </a:moveTo>
                <a:lnTo>
                  <a:pt x="734147" y="0"/>
                </a:lnTo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642090" y="5704796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 h="0">
                <a:moveTo>
                  <a:pt x="0" y="0"/>
                </a:moveTo>
                <a:lnTo>
                  <a:pt x="249481" y="0"/>
                </a:lnTo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7647482" y="5237029"/>
            <a:ext cx="222885" cy="85851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380"/>
              </a:spcBef>
            </a:pPr>
            <a:r>
              <a:rPr dirty="0" sz="2400" spc="15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550" spc="90">
                <a:latin typeface="Symbol"/>
                <a:cs typeface="Symbol"/>
              </a:rPr>
              <a:t>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38" name="object 3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39" name="object 3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27" name="object 27" descr=""/>
          <p:cNvSpPr txBox="1"/>
          <p:nvPr/>
        </p:nvSpPr>
        <p:spPr>
          <a:xfrm>
            <a:off x="6356304" y="5676603"/>
            <a:ext cx="221615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90">
                <a:latin typeface="Symbol"/>
                <a:cs typeface="Symbol"/>
              </a:rPr>
              <a:t>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014294" y="5940612"/>
            <a:ext cx="1746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2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420559" y="5842878"/>
            <a:ext cx="1746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2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820811" y="5605092"/>
            <a:ext cx="1746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2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110862" y="5842878"/>
            <a:ext cx="1746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2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348395" y="5462429"/>
            <a:ext cx="22161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170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826366" y="5488039"/>
            <a:ext cx="213360" cy="6832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2585"/>
              </a:lnSpc>
              <a:spcBef>
                <a:spcPts val="105"/>
              </a:spcBef>
            </a:pPr>
            <a:r>
              <a:rPr dirty="0" sz="2400" spc="95">
                <a:latin typeface="Symbol"/>
                <a:cs typeface="Symbol"/>
              </a:rPr>
              <a:t></a:t>
            </a:r>
            <a:endParaRPr sz="2400">
              <a:latin typeface="Symbol"/>
              <a:cs typeface="Symbol"/>
            </a:endParaRPr>
          </a:p>
          <a:p>
            <a:pPr marL="38100">
              <a:lnSpc>
                <a:spcPts val="2585"/>
              </a:lnSpc>
            </a:pPr>
            <a:r>
              <a:rPr dirty="0" sz="2400" spc="-415">
                <a:latin typeface="Symbol"/>
                <a:cs typeface="Symbol"/>
              </a:rPr>
              <a:t></a:t>
            </a:r>
            <a:r>
              <a:rPr dirty="0" baseline="-10416" sz="3600" spc="-622">
                <a:latin typeface="Symbol"/>
                <a:cs typeface="Symbol"/>
              </a:rPr>
              <a:t></a:t>
            </a:r>
            <a:endParaRPr baseline="-10416" sz="3600">
              <a:latin typeface="Symbol"/>
              <a:cs typeface="Symbo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922396" y="5778871"/>
            <a:ext cx="21336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400" spc="-415">
                <a:latin typeface="Symbol"/>
                <a:cs typeface="Symbol"/>
              </a:rPr>
              <a:t></a:t>
            </a:r>
            <a:r>
              <a:rPr dirty="0" baseline="-10416" sz="3600" spc="-622">
                <a:latin typeface="Symbol"/>
                <a:cs typeface="Symbol"/>
              </a:rPr>
              <a:t></a:t>
            </a:r>
            <a:endParaRPr baseline="-10416" sz="3600">
              <a:latin typeface="Symbol"/>
              <a:cs typeface="Symbo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77233" y="5223087"/>
            <a:ext cx="35477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2320" algn="l"/>
              </a:tabLst>
            </a:pPr>
            <a:r>
              <a:rPr dirty="0" sz="2000" spc="190">
                <a:latin typeface="Symbol"/>
                <a:cs typeface="Symbol"/>
              </a:rPr>
              <a:t>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190">
                <a:latin typeface="Symbol"/>
                <a:cs typeface="Symbol"/>
              </a:rPr>
              <a:t>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922396" y="5135858"/>
            <a:ext cx="135509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11574" sz="3600" spc="382">
                <a:latin typeface="Symbol"/>
                <a:cs typeface="Symbol"/>
              </a:rPr>
              <a:t></a:t>
            </a:r>
            <a:r>
              <a:rPr dirty="0" baseline="-24305" sz="3600" spc="382" i="1">
                <a:latin typeface="Times New Roman"/>
                <a:cs typeface="Times New Roman"/>
              </a:rPr>
              <a:t>e</a:t>
            </a:r>
            <a:r>
              <a:rPr dirty="0" sz="2000" spc="254">
                <a:latin typeface="Symbol"/>
                <a:cs typeface="Symbol"/>
              </a:rPr>
              <a:t></a:t>
            </a:r>
            <a:r>
              <a:rPr dirty="0" sz="2150" spc="254">
                <a:latin typeface="Symbol"/>
                <a:cs typeface="Symbol"/>
              </a:rPr>
              <a:t></a:t>
            </a:r>
            <a:r>
              <a:rPr dirty="0" sz="2000" spc="254" i="1">
                <a:latin typeface="Times New Roman"/>
                <a:cs typeface="Times New Roman"/>
              </a:rPr>
              <a:t>x</a:t>
            </a:r>
            <a:r>
              <a:rPr dirty="0" sz="2000" spc="145" i="1">
                <a:latin typeface="Times New Roman"/>
                <a:cs typeface="Times New Roman"/>
              </a:rPr>
              <a:t> </a:t>
            </a:r>
            <a:r>
              <a:rPr dirty="0" baseline="-11574" sz="3600" spc="405">
                <a:latin typeface="Symbol"/>
                <a:cs typeface="Symbol"/>
              </a:rPr>
              <a:t></a:t>
            </a:r>
            <a:r>
              <a:rPr dirty="0" baseline="27777" sz="3000" spc="405">
                <a:latin typeface="Symbol"/>
                <a:cs typeface="Symbol"/>
              </a:rPr>
              <a:t></a:t>
            </a:r>
            <a:endParaRPr baseline="27777" sz="3000">
              <a:latin typeface="Symbol"/>
              <a:cs typeface="Symbo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109284" y="5350464"/>
            <a:ext cx="5026660" cy="5264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9259" sz="3600" spc="157">
                <a:latin typeface="Symbol"/>
                <a:cs typeface="Symbol"/>
              </a:rPr>
              <a:t></a:t>
            </a:r>
            <a:r>
              <a:rPr dirty="0" baseline="-9259" sz="3600" spc="-135">
                <a:latin typeface="Times New Roman"/>
                <a:cs typeface="Times New Roman"/>
              </a:rPr>
              <a:t> </a:t>
            </a:r>
            <a:r>
              <a:rPr dirty="0" sz="2400" spc="180" i="1">
                <a:latin typeface="Times New Roman"/>
                <a:cs typeface="Times New Roman"/>
              </a:rPr>
              <a:t>x</a:t>
            </a:r>
            <a:r>
              <a:rPr dirty="0" sz="2400" spc="-275" i="1">
                <a:latin typeface="Times New Roman"/>
                <a:cs typeface="Times New Roman"/>
              </a:rPr>
              <a:t> </a:t>
            </a:r>
            <a:r>
              <a:rPr dirty="0" sz="2400" spc="220">
                <a:latin typeface="Symbol"/>
                <a:cs typeface="Symbol"/>
              </a:rPr>
              <a:t></a:t>
            </a:r>
            <a:r>
              <a:rPr dirty="0" sz="2400" spc="-265">
                <a:latin typeface="Times New Roman"/>
                <a:cs typeface="Times New Roman"/>
              </a:rPr>
              <a:t> </a:t>
            </a:r>
            <a:r>
              <a:rPr dirty="0" sz="2550" spc="240">
                <a:latin typeface="Symbol"/>
                <a:cs typeface="Symbol"/>
              </a:rPr>
              <a:t></a:t>
            </a:r>
            <a:r>
              <a:rPr dirty="0" sz="2400" spc="240" i="1">
                <a:latin typeface="Times New Roman"/>
                <a:cs typeface="Times New Roman"/>
              </a:rPr>
              <a:t>e</a:t>
            </a:r>
            <a:r>
              <a:rPr dirty="0" baseline="29166" sz="3000" spc="359">
                <a:latin typeface="Symbol"/>
                <a:cs typeface="Symbol"/>
              </a:rPr>
              <a:t></a:t>
            </a:r>
            <a:r>
              <a:rPr dirty="0" baseline="27131" sz="3225" spc="359">
                <a:latin typeface="Symbol"/>
                <a:cs typeface="Symbol"/>
              </a:rPr>
              <a:t></a:t>
            </a:r>
            <a:r>
              <a:rPr dirty="0" baseline="29166" sz="3000" spc="359" i="1">
                <a:latin typeface="Times New Roman"/>
                <a:cs typeface="Times New Roman"/>
              </a:rPr>
              <a:t>x</a:t>
            </a:r>
            <a:r>
              <a:rPr dirty="0" sz="2400" spc="240" i="1">
                <a:latin typeface="Times New Roman"/>
                <a:cs typeface="Times New Roman"/>
              </a:rPr>
              <a:t>dx</a:t>
            </a:r>
            <a:r>
              <a:rPr dirty="0" sz="2400" spc="-35" i="1">
                <a:latin typeface="Times New Roman"/>
                <a:cs typeface="Times New Roman"/>
              </a:rPr>
              <a:t> </a:t>
            </a:r>
            <a:r>
              <a:rPr dirty="0" sz="2400" spc="220">
                <a:latin typeface="Symbol"/>
                <a:cs typeface="Symbol"/>
              </a:rPr>
              <a:t>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3250">
                <a:latin typeface="Symbol"/>
                <a:cs typeface="Symbol"/>
              </a:rPr>
              <a:t></a:t>
            </a:r>
            <a:r>
              <a:rPr dirty="0" sz="2400" i="1">
                <a:latin typeface="Times New Roman"/>
                <a:cs typeface="Times New Roman"/>
              </a:rPr>
              <a:t>uv</a:t>
            </a:r>
            <a:r>
              <a:rPr dirty="0" sz="3250">
                <a:latin typeface="Symbol"/>
                <a:cs typeface="Symbol"/>
              </a:rPr>
              <a:t></a:t>
            </a:r>
            <a:r>
              <a:rPr dirty="0" baseline="30555" sz="3000">
                <a:latin typeface="Symbol"/>
                <a:cs typeface="Symbol"/>
              </a:rPr>
              <a:t></a:t>
            </a:r>
            <a:r>
              <a:rPr dirty="0" baseline="30555" sz="3000" spc="450">
                <a:latin typeface="Times New Roman"/>
                <a:cs typeface="Times New Roman"/>
              </a:rPr>
              <a:t> </a:t>
            </a:r>
            <a:r>
              <a:rPr dirty="0" sz="2400" spc="220">
                <a:latin typeface="Symbol"/>
                <a:cs typeface="Symbol"/>
              </a:rPr>
              <a:t>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baseline="-9259" sz="3600" spc="157">
                <a:latin typeface="Symbol"/>
                <a:cs typeface="Symbol"/>
              </a:rPr>
              <a:t></a:t>
            </a:r>
            <a:r>
              <a:rPr dirty="0" baseline="-9259" sz="3600" spc="-382">
                <a:latin typeface="Times New Roman"/>
                <a:cs typeface="Times New Roman"/>
              </a:rPr>
              <a:t> </a:t>
            </a:r>
            <a:r>
              <a:rPr dirty="0" sz="2400" spc="215" i="1">
                <a:latin typeface="Times New Roman"/>
                <a:cs typeface="Times New Roman"/>
              </a:rPr>
              <a:t>vdu</a:t>
            </a:r>
            <a:r>
              <a:rPr dirty="0" sz="2400" spc="-40" i="1">
                <a:latin typeface="Times New Roman"/>
                <a:cs typeface="Times New Roman"/>
              </a:rPr>
              <a:t> </a:t>
            </a:r>
            <a:r>
              <a:rPr dirty="0" sz="2400" spc="220">
                <a:latin typeface="Symbol"/>
                <a:cs typeface="Symbol"/>
              </a:rPr>
              <a:t>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200">
                <a:latin typeface="Times New Roman"/>
                <a:cs typeface="Times New Roman"/>
              </a:rPr>
              <a:t>0</a:t>
            </a:r>
            <a:r>
              <a:rPr dirty="0" sz="2400" spc="-170">
                <a:latin typeface="Times New Roman"/>
                <a:cs typeface="Times New Roman"/>
              </a:rPr>
              <a:t> </a:t>
            </a:r>
            <a:r>
              <a:rPr dirty="0" sz="2400" spc="220">
                <a:latin typeface="Symbol"/>
                <a:cs typeface="Symbol"/>
              </a:rPr>
              <a:t>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baseline="-4629" sz="3600" spc="142">
                <a:latin typeface="Symbol"/>
                <a:cs typeface="Symbol"/>
              </a:rPr>
              <a:t></a:t>
            </a:r>
            <a:endParaRPr baseline="-4629" sz="3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7845" y="443941"/>
            <a:ext cx="38265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200"/>
              <a:t>Essence</a:t>
            </a:r>
            <a:r>
              <a:rPr dirty="0" sz="2800" spc="330"/>
              <a:t> </a:t>
            </a:r>
            <a:r>
              <a:rPr dirty="0" sz="2800" spc="135"/>
              <a:t>of</a:t>
            </a:r>
            <a:r>
              <a:rPr dirty="0" sz="2800" spc="340"/>
              <a:t> </a:t>
            </a:r>
            <a:r>
              <a:rPr dirty="0" sz="2800" spc="175"/>
              <a:t>Sampling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237845" y="1208989"/>
            <a:ext cx="8294370" cy="192722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algn="just" marL="240029" marR="7620" indent="-227329">
              <a:lnSpc>
                <a:spcPct val="7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Sampling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selecting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subset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observations/records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2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population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make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inference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about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various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population 	parameters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such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proportion,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standard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deviation,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etc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2450"/>
              </a:lnSpc>
              <a:buFont typeface="Arial MT"/>
              <a:buChar char="•"/>
              <a:tabLst>
                <a:tab pos="240029" algn="l"/>
              </a:tabLst>
            </a:pP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important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inferential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statistics</a:t>
            </a:r>
            <a:r>
              <a:rPr dirty="0" sz="2400" spc="1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since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1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incorrect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450"/>
              </a:lnSpc>
            </a:pPr>
            <a:r>
              <a:rPr dirty="0" sz="2400">
                <a:latin typeface="Calibri"/>
                <a:cs typeface="Calibri"/>
              </a:rPr>
              <a:t>sample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wrong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inference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about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population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32231" y="3784219"/>
            <a:ext cx="8278495" cy="1786255"/>
            <a:chOff x="332231" y="3784219"/>
            <a:chExt cx="8278495" cy="1786255"/>
          </a:xfrm>
        </p:grpSpPr>
        <p:sp>
          <p:nvSpPr>
            <p:cNvPr id="5" name="object 5" descr=""/>
            <p:cNvSpPr/>
            <p:nvPr/>
          </p:nvSpPr>
          <p:spPr>
            <a:xfrm>
              <a:off x="332752" y="3784219"/>
              <a:ext cx="8277225" cy="1785620"/>
            </a:xfrm>
            <a:custGeom>
              <a:avLst/>
              <a:gdLst/>
              <a:ahLst/>
              <a:cxnLst/>
              <a:rect l="l" t="t" r="r" b="b"/>
              <a:pathLst>
                <a:path w="8277225" h="1785620">
                  <a:moveTo>
                    <a:pt x="8276717" y="0"/>
                  </a:moveTo>
                  <a:lnTo>
                    <a:pt x="0" y="0"/>
                  </a:lnTo>
                  <a:lnTo>
                    <a:pt x="0" y="1785111"/>
                  </a:lnTo>
                  <a:lnTo>
                    <a:pt x="8276717" y="1785111"/>
                  </a:lnTo>
                  <a:lnTo>
                    <a:pt x="827671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32231" y="5550280"/>
              <a:ext cx="8278495" cy="20320"/>
            </a:xfrm>
            <a:custGeom>
              <a:avLst/>
              <a:gdLst/>
              <a:ahLst/>
              <a:cxnLst/>
              <a:rect l="l" t="t" r="r" b="b"/>
              <a:pathLst>
                <a:path w="8278495" h="20320">
                  <a:moveTo>
                    <a:pt x="8278368" y="0"/>
                  </a:moveTo>
                  <a:lnTo>
                    <a:pt x="0" y="0"/>
                  </a:lnTo>
                  <a:lnTo>
                    <a:pt x="0" y="19939"/>
                  </a:lnTo>
                  <a:lnTo>
                    <a:pt x="8278368" y="19939"/>
                  </a:lnTo>
                  <a:lnTo>
                    <a:pt x="8278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32752" y="3716273"/>
            <a:ext cx="827722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1435" marR="42545">
              <a:lnSpc>
                <a:spcPct val="15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Sampling</a:t>
            </a: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necessary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FFFFFF"/>
                </a:solidFill>
                <a:latin typeface="Trebuchet MS"/>
                <a:cs typeface="Trebuchet MS"/>
              </a:rPr>
              <a:t>difficult</a:t>
            </a: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expensive</a:t>
            </a: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collect</a:t>
            </a: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80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entire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population.</a:t>
            </a:r>
            <a:r>
              <a:rPr dirty="0" sz="1800" spc="3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FFFFFF"/>
                </a:solidFill>
                <a:latin typeface="Trebuchet MS"/>
                <a:cs typeface="Trebuchet MS"/>
              </a:rPr>
              <a:t>inference</a:t>
            </a:r>
            <a:r>
              <a:rPr dirty="0" sz="18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dirty="0" sz="18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population</a:t>
            </a:r>
            <a:r>
              <a:rPr dirty="0" sz="1800" spc="-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1800" spc="-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made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dirty="0" sz="18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 the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sample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was</a:t>
            </a: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FFFFFF"/>
                </a:solidFill>
                <a:latin typeface="Trebuchet MS"/>
                <a:cs typeface="Trebuchet MS"/>
              </a:rPr>
              <a:t>collected;</a:t>
            </a:r>
            <a:r>
              <a:rPr dirty="0" sz="1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incorrect</a:t>
            </a: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sample</a:t>
            </a:r>
            <a:r>
              <a:rPr dirty="0" sz="180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may</a:t>
            </a:r>
            <a:r>
              <a:rPr dirty="0" sz="1800" spc="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lead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incorrect</a:t>
            </a:r>
            <a:r>
              <a:rPr dirty="0" sz="1800" spc="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inference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r>
              <a:rPr dirty="0" sz="18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population.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91" y="268681"/>
            <a:ext cx="8061325" cy="6597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495"/>
              </a:lnSpc>
              <a:spcBef>
                <a:spcPts val="95"/>
              </a:spcBef>
              <a:tabLst>
                <a:tab pos="1766570" algn="l"/>
                <a:tab pos="2190750" algn="l"/>
                <a:tab pos="3979545" algn="l"/>
                <a:tab pos="4929505" algn="l"/>
                <a:tab pos="6511925" algn="l"/>
              </a:tabLst>
            </a:pPr>
            <a:r>
              <a:rPr dirty="0" sz="2200" spc="150"/>
              <a:t>Estimation</a:t>
            </a:r>
            <a:r>
              <a:rPr dirty="0" sz="2200"/>
              <a:t>	</a:t>
            </a:r>
            <a:r>
              <a:rPr dirty="0" sz="2200" spc="85"/>
              <a:t>of</a:t>
            </a:r>
            <a:r>
              <a:rPr dirty="0" sz="2200"/>
              <a:t>	</a:t>
            </a:r>
            <a:r>
              <a:rPr dirty="0" sz="2200" spc="90"/>
              <a:t>Parameters</a:t>
            </a:r>
            <a:r>
              <a:rPr dirty="0" sz="2200"/>
              <a:t>	</a:t>
            </a:r>
            <a:r>
              <a:rPr dirty="0" sz="2200" spc="114"/>
              <a:t>Using</a:t>
            </a:r>
            <a:r>
              <a:rPr dirty="0" sz="2200"/>
              <a:t>	</a:t>
            </a:r>
            <a:r>
              <a:rPr dirty="0" sz="2200" spc="150"/>
              <a:t>Maximum</a:t>
            </a:r>
            <a:r>
              <a:rPr dirty="0" sz="2200"/>
              <a:t>	</a:t>
            </a:r>
            <a:r>
              <a:rPr dirty="0" sz="2200" spc="105"/>
              <a:t>Likelihood</a:t>
            </a:r>
            <a:endParaRPr sz="2200"/>
          </a:p>
          <a:p>
            <a:pPr marL="12700">
              <a:lnSpc>
                <a:spcPts val="2495"/>
              </a:lnSpc>
            </a:pPr>
            <a:r>
              <a:rPr dirty="0" sz="2200" spc="145"/>
              <a:t>Estimation</a:t>
            </a:r>
            <a:endParaRPr sz="22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5978" y="1133347"/>
            <a:ext cx="8374380" cy="3460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ts val="245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400">
                <a:latin typeface="Calibri"/>
                <a:cs typeface="Calibri"/>
              </a:rPr>
              <a:t>One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frequently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methods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estimation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  <a:p>
            <a:pPr marL="241300" marR="7620">
              <a:lnSpc>
                <a:spcPct val="70000"/>
              </a:lnSpc>
              <a:spcBef>
                <a:spcPts val="430"/>
              </a:spcBef>
              <a:tabLst>
                <a:tab pos="783590" algn="l"/>
                <a:tab pos="2414905" algn="l"/>
                <a:tab pos="4140200" algn="l"/>
                <a:tab pos="4618990" algn="l"/>
                <a:tab pos="5633720" algn="l"/>
                <a:tab pos="7159625" algn="l"/>
              </a:tabLst>
            </a:pPr>
            <a:r>
              <a:rPr dirty="0" sz="2400" spc="-2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probability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distribution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is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called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maximum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likelihood </a:t>
            </a:r>
            <a:r>
              <a:rPr dirty="0" sz="2400">
                <a:latin typeface="Calibri"/>
                <a:cs typeface="Calibri"/>
              </a:rPr>
              <a:t>estimation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(MLE).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2400">
              <a:latin typeface="Calibri"/>
              <a:cs typeface="Calibri"/>
            </a:endParaRPr>
          </a:p>
          <a:p>
            <a:pPr algn="just" marL="240029" marR="5080" indent="-227965">
              <a:lnSpc>
                <a:spcPct val="7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main</a:t>
            </a:r>
            <a:r>
              <a:rPr dirty="0" sz="2400" spc="1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advantages</a:t>
            </a:r>
            <a:r>
              <a:rPr dirty="0" sz="2400" spc="1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1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MLE</a:t>
            </a:r>
            <a:r>
              <a:rPr dirty="0" sz="2400" spc="1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1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1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1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160">
                <a:latin typeface="Calibri"/>
                <a:cs typeface="Calibri"/>
              </a:rPr>
              <a:t>  </a:t>
            </a:r>
            <a:r>
              <a:rPr dirty="0" sz="2400" spc="-10">
                <a:latin typeface="Calibri"/>
                <a:cs typeface="Calibri"/>
              </a:rPr>
              <a:t>mathematically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rigorous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less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susceptible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individual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values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every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in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sample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equal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weight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calculation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estimates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parameters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algn="just" marL="240029" marR="5715" indent="-227965">
              <a:lnSpc>
                <a:spcPct val="7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method</a:t>
            </a:r>
            <a:r>
              <a:rPr dirty="0" sz="2400" spc="1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1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very</a:t>
            </a:r>
            <a:r>
              <a:rPr dirty="0" sz="2400" spc="1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robust</a:t>
            </a:r>
            <a:r>
              <a:rPr dirty="0" sz="2400" spc="1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thus</a:t>
            </a:r>
            <a:r>
              <a:rPr dirty="0" sz="2400" spc="1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1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1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15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155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any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distribution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91" y="947673"/>
            <a:ext cx="84099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8145" algn="l"/>
                <a:tab pos="1187450" algn="l"/>
                <a:tab pos="1932939" algn="l"/>
                <a:tab pos="2277745" algn="l"/>
                <a:tab pos="3170555" algn="l"/>
                <a:tab pos="4095750" algn="l"/>
                <a:tab pos="4708525" algn="l"/>
                <a:tab pos="6250940" algn="l"/>
                <a:tab pos="6938645" algn="l"/>
              </a:tabLst>
            </a:pPr>
            <a:r>
              <a:rPr dirty="0" sz="2400" spc="-25" b="0">
                <a:solidFill>
                  <a:srgbClr val="000000"/>
                </a:solidFill>
                <a:latin typeface="Calibri"/>
                <a:cs typeface="Calibri"/>
              </a:rPr>
              <a:t>1.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z="2400" spc="-10" b="0">
                <a:solidFill>
                  <a:srgbClr val="000000"/>
                </a:solidFill>
                <a:latin typeface="Calibri"/>
                <a:cs typeface="Calibri"/>
              </a:rPr>
              <a:t>Start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z="2400" spc="-20" b="0">
                <a:solidFill>
                  <a:srgbClr val="000000"/>
                </a:solidFill>
                <a:latin typeface="Calibri"/>
                <a:cs typeface="Calibri"/>
              </a:rPr>
              <a:t>with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z="2400" spc="-50" b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z="2400" spc="-10" b="0">
                <a:solidFill>
                  <a:srgbClr val="000000"/>
                </a:solidFill>
                <a:latin typeface="Calibri"/>
                <a:cs typeface="Calibri"/>
              </a:rPr>
              <a:t>belief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z="2400" spc="-10" b="0">
                <a:solidFill>
                  <a:srgbClr val="000000"/>
                </a:solidFill>
                <a:latin typeface="Calibri"/>
                <a:cs typeface="Calibri"/>
              </a:rPr>
              <a:t>about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z="2400" spc="-25" b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z="2400" spc="-10" b="0">
                <a:solidFill>
                  <a:srgbClr val="000000"/>
                </a:solidFill>
                <a:latin typeface="Calibri"/>
                <a:cs typeface="Calibri"/>
              </a:rPr>
              <a:t>population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z="2400" spc="-20" b="0">
                <a:solidFill>
                  <a:srgbClr val="000000"/>
                </a:solidFill>
                <a:latin typeface="Calibri"/>
                <a:cs typeface="Calibri"/>
              </a:rPr>
              <a:t>(say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z="2400" spc="-10" b="0">
                <a:solidFill>
                  <a:srgbClr val="000000"/>
                </a:solidFill>
                <a:latin typeface="Calibri"/>
                <a:cs typeface="Calibri"/>
              </a:rPr>
              <a:t>exponential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74091" y="1185813"/>
            <a:ext cx="8409940" cy="316865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398145">
              <a:lnSpc>
                <a:spcPct val="100000"/>
              </a:lnSpc>
              <a:spcBef>
                <a:spcPts val="815"/>
              </a:spcBef>
            </a:pPr>
            <a:r>
              <a:rPr dirty="0" sz="2400" spc="-10">
                <a:latin typeface="Calibri"/>
                <a:cs typeface="Calibri"/>
              </a:rPr>
              <a:t>distribution).</a:t>
            </a:r>
            <a:endParaRPr sz="2400">
              <a:latin typeface="Calibri"/>
              <a:cs typeface="Calibri"/>
            </a:endParaRPr>
          </a:p>
          <a:p>
            <a:pPr marL="398145" indent="-385445">
              <a:lnSpc>
                <a:spcPts val="2735"/>
              </a:lnSpc>
              <a:spcBef>
                <a:spcPts val="720"/>
              </a:spcBef>
              <a:buAutoNum type="arabicPeriod" startAt="2"/>
              <a:tabLst>
                <a:tab pos="398145" algn="l"/>
                <a:tab pos="1379855" algn="l"/>
                <a:tab pos="1972310" algn="l"/>
                <a:tab pos="3352165" algn="l"/>
                <a:tab pos="4565650" algn="l"/>
                <a:tab pos="5251450" algn="l"/>
                <a:tab pos="6624320" algn="l"/>
                <a:tab pos="8142605" algn="l"/>
              </a:tabLst>
            </a:pPr>
            <a:r>
              <a:rPr dirty="0" sz="2400" spc="-10">
                <a:latin typeface="Calibri"/>
                <a:cs typeface="Calibri"/>
              </a:rPr>
              <a:t>Derive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likelihood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function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that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estimates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probability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398145">
              <a:lnSpc>
                <a:spcPts val="2735"/>
              </a:lnSpc>
            </a:pPr>
            <a:r>
              <a:rPr dirty="0" sz="2400">
                <a:latin typeface="Calibri"/>
                <a:cs typeface="Calibri"/>
              </a:rPr>
              <a:t>observing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belief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 algn="just" marL="395605" marR="5080" indent="-383540">
              <a:lnSpc>
                <a:spcPts val="2590"/>
              </a:lnSpc>
              <a:spcBef>
                <a:spcPts val="1035"/>
              </a:spcBef>
              <a:buAutoNum type="arabicPeriod" startAt="3"/>
              <a:tabLst>
                <a:tab pos="398145" algn="l"/>
              </a:tabLst>
            </a:pPr>
            <a:r>
              <a:rPr dirty="0" sz="2400">
                <a:latin typeface="Calibri"/>
                <a:cs typeface="Calibri"/>
              </a:rPr>
              <a:t>Do</a:t>
            </a:r>
            <a:r>
              <a:rPr dirty="0" sz="2400" spc="2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natural</a:t>
            </a:r>
            <a:r>
              <a:rPr dirty="0" sz="2400" spc="27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logarithmic</a:t>
            </a:r>
            <a:r>
              <a:rPr dirty="0" sz="2400" spc="2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transformation</a:t>
            </a:r>
            <a:r>
              <a:rPr dirty="0" sz="2400" spc="2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2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70">
                <a:latin typeface="Calibri"/>
                <a:cs typeface="Calibri"/>
              </a:rPr>
              <a:t>  </a:t>
            </a:r>
            <a:r>
              <a:rPr dirty="0" sz="2400" spc="-10">
                <a:latin typeface="Calibri"/>
                <a:cs typeface="Calibri"/>
              </a:rPr>
              <a:t>likelihood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function</a:t>
            </a:r>
            <a:r>
              <a:rPr dirty="0" sz="2400" spc="5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(Log</a:t>
            </a:r>
            <a:r>
              <a:rPr dirty="0" sz="2400" spc="5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likelihood</a:t>
            </a:r>
            <a:r>
              <a:rPr dirty="0" sz="2400" spc="5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function).</a:t>
            </a:r>
            <a:r>
              <a:rPr dirty="0" sz="2400" spc="5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Log</a:t>
            </a:r>
            <a:r>
              <a:rPr dirty="0" sz="2400" spc="5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likelihood</a:t>
            </a:r>
            <a:r>
              <a:rPr dirty="0" sz="2400" spc="5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</a:t>
            </a:r>
            <a:r>
              <a:rPr dirty="0" sz="2400" spc="5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is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simplify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computation.</a:t>
            </a:r>
            <a:endParaRPr sz="2400">
              <a:latin typeface="Calibri"/>
              <a:cs typeface="Calibri"/>
            </a:endParaRPr>
          </a:p>
          <a:p>
            <a:pPr algn="just" marL="395605" marR="6985" indent="-383540">
              <a:lnSpc>
                <a:spcPts val="2590"/>
              </a:lnSpc>
              <a:spcBef>
                <a:spcPts val="1005"/>
              </a:spcBef>
              <a:buAutoNum type="arabicPeriod" startAt="3"/>
              <a:tabLst>
                <a:tab pos="398145" algn="l"/>
              </a:tabLst>
            </a:pPr>
            <a:r>
              <a:rPr dirty="0" sz="2400">
                <a:latin typeface="Calibri"/>
                <a:cs typeface="Calibri"/>
              </a:rPr>
              <a:t>Estimate</a:t>
            </a:r>
            <a:r>
              <a:rPr dirty="0" sz="2400" spc="13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3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parameters</a:t>
            </a:r>
            <a:r>
              <a:rPr dirty="0" sz="2400" spc="12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13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maximized</a:t>
            </a:r>
            <a:r>
              <a:rPr dirty="0" sz="2400" spc="13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2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log</a:t>
            </a:r>
            <a:r>
              <a:rPr dirty="0" sz="2400" spc="120">
                <a:latin typeface="Calibri"/>
                <a:cs typeface="Calibri"/>
              </a:rPr>
              <a:t>  </a:t>
            </a:r>
            <a:r>
              <a:rPr dirty="0" sz="2400" spc="-10">
                <a:latin typeface="Calibri"/>
                <a:cs typeface="Calibri"/>
              </a:rPr>
              <a:t>likelihood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function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derived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step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3.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46733" y="407034"/>
            <a:ext cx="631761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175" b="1">
                <a:solidFill>
                  <a:srgbClr val="C00000"/>
                </a:solidFill>
                <a:latin typeface="Cambria"/>
                <a:cs typeface="Cambria"/>
              </a:rPr>
              <a:t>Maximum</a:t>
            </a:r>
            <a:r>
              <a:rPr dirty="0" sz="2300" spc="29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300" spc="120" b="1">
                <a:solidFill>
                  <a:srgbClr val="C00000"/>
                </a:solidFill>
                <a:latin typeface="Cambria"/>
                <a:cs typeface="Cambria"/>
              </a:rPr>
              <a:t>Likelihood</a:t>
            </a:r>
            <a:r>
              <a:rPr dirty="0" sz="2300" spc="27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300" spc="165" b="1">
                <a:solidFill>
                  <a:srgbClr val="C00000"/>
                </a:solidFill>
                <a:latin typeface="Cambria"/>
                <a:cs typeface="Cambria"/>
              </a:rPr>
              <a:t>Estimation</a:t>
            </a:r>
            <a:r>
              <a:rPr dirty="0" sz="2300" spc="32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300" b="1">
                <a:solidFill>
                  <a:srgbClr val="C00000"/>
                </a:solidFill>
                <a:latin typeface="Cambria"/>
                <a:cs typeface="Cambria"/>
              </a:rPr>
              <a:t>-</a:t>
            </a:r>
            <a:r>
              <a:rPr dirty="0" sz="2300" spc="30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300" spc="229" b="1">
                <a:solidFill>
                  <a:srgbClr val="C00000"/>
                </a:solidFill>
                <a:latin typeface="Cambria"/>
                <a:cs typeface="Cambria"/>
              </a:rPr>
              <a:t>STEPS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725" y="296672"/>
            <a:ext cx="6690995" cy="835660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2394585" marR="5080" indent="-2382520">
              <a:lnSpc>
                <a:spcPts val="3020"/>
              </a:lnSpc>
              <a:spcBef>
                <a:spcPts val="480"/>
              </a:spcBef>
            </a:pPr>
            <a:r>
              <a:rPr dirty="0" sz="2800" spc="204"/>
              <a:t>Estimation</a:t>
            </a:r>
            <a:r>
              <a:rPr dirty="0" sz="2800" spc="350"/>
              <a:t> </a:t>
            </a:r>
            <a:r>
              <a:rPr dirty="0" sz="2800" spc="135"/>
              <a:t>of</a:t>
            </a:r>
            <a:r>
              <a:rPr dirty="0" sz="2800" spc="335"/>
              <a:t> </a:t>
            </a:r>
            <a:r>
              <a:rPr dirty="0" sz="2800" spc="155"/>
              <a:t>Binomial</a:t>
            </a:r>
            <a:r>
              <a:rPr dirty="0" sz="2800" spc="365"/>
              <a:t> </a:t>
            </a:r>
            <a:r>
              <a:rPr dirty="0" sz="2800" spc="130"/>
              <a:t>Distribution </a:t>
            </a:r>
            <a:r>
              <a:rPr dirty="0" sz="2800" spc="114"/>
              <a:t>Parameter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442366" y="1376934"/>
            <a:ext cx="7914640" cy="13792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dirty="0" sz="2400" spc="-40">
                <a:latin typeface="Trebuchet MS"/>
                <a:cs typeface="Trebuchet MS"/>
              </a:rPr>
              <a:t>Consider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binomial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distribution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with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04" i="1">
                <a:latin typeface="Trebuchet MS"/>
                <a:cs typeface="Trebuchet MS"/>
              </a:rPr>
              <a:t>n</a:t>
            </a:r>
            <a:r>
              <a:rPr dirty="0" sz="2400" spc="-45" i="1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Bernoulli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trials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and</a:t>
            </a:r>
            <a:r>
              <a:rPr dirty="0" sz="2400" spc="-45">
                <a:latin typeface="Trebuchet MS"/>
                <a:cs typeface="Trebuchet MS"/>
              </a:rPr>
              <a:t> each </a:t>
            </a:r>
            <a:r>
              <a:rPr dirty="0" sz="2400" spc="-135">
                <a:latin typeface="Trebuchet MS"/>
                <a:cs typeface="Trebuchet MS"/>
              </a:rPr>
              <a:t>with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probability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of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success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65" i="1">
                <a:latin typeface="Trebuchet MS"/>
                <a:cs typeface="Trebuchet MS"/>
              </a:rPr>
              <a:t>p</a:t>
            </a:r>
            <a:r>
              <a:rPr dirty="0" sz="2400" spc="-265">
                <a:latin typeface="Trebuchet MS"/>
                <a:cs typeface="Trebuchet MS"/>
              </a:rPr>
              <a:t>.</a:t>
            </a:r>
            <a:r>
              <a:rPr dirty="0" sz="2400" spc="9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objective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to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estimate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the </a:t>
            </a: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275" i="1">
                <a:latin typeface="Trebuchet MS"/>
                <a:cs typeface="Trebuchet MS"/>
              </a:rPr>
              <a:t>p</a:t>
            </a:r>
            <a:r>
              <a:rPr dirty="0" sz="2400" spc="-275">
                <a:latin typeface="Trebuchet MS"/>
                <a:cs typeface="Trebuchet MS"/>
              </a:rPr>
              <a:t>.</a:t>
            </a:r>
            <a:r>
              <a:rPr dirty="0" sz="2400" spc="11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density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function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binomial </a:t>
            </a:r>
            <a:r>
              <a:rPr dirty="0" sz="2400" spc="-125">
                <a:latin typeface="Trebuchet MS"/>
                <a:cs typeface="Trebuchet MS"/>
              </a:rPr>
              <a:t>distribution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given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2366" y="3733545"/>
            <a:ext cx="804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5">
                <a:latin typeface="Trebuchet MS"/>
                <a:cs typeface="Trebuchet MS"/>
              </a:rPr>
              <a:t>where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70045" y="2877606"/>
            <a:ext cx="1431925" cy="2787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77265" algn="l"/>
              </a:tabLst>
            </a:pPr>
            <a:r>
              <a:rPr dirty="0" sz="1650" spc="110" i="1">
                <a:latin typeface="Times New Roman"/>
                <a:cs typeface="Times New Roman"/>
              </a:rPr>
              <a:t>x</a:t>
            </a:r>
            <a:r>
              <a:rPr dirty="0" sz="1650" i="1">
                <a:latin typeface="Times New Roman"/>
                <a:cs typeface="Times New Roman"/>
              </a:rPr>
              <a:t>	</a:t>
            </a:r>
            <a:r>
              <a:rPr dirty="0" sz="1650" spc="185" i="1">
                <a:latin typeface="Times New Roman"/>
                <a:cs typeface="Times New Roman"/>
              </a:rPr>
              <a:t>n</a:t>
            </a:r>
            <a:r>
              <a:rPr dirty="0" sz="1650" spc="-240" i="1">
                <a:latin typeface="Times New Roman"/>
                <a:cs typeface="Times New Roman"/>
              </a:rPr>
              <a:t> </a:t>
            </a:r>
            <a:r>
              <a:rPr dirty="0" sz="1650" spc="215">
                <a:latin typeface="Symbol"/>
                <a:cs typeface="Symbol"/>
              </a:rPr>
              <a:t></a:t>
            </a:r>
            <a:r>
              <a:rPr dirty="0" sz="1650" spc="-155">
                <a:latin typeface="Times New Roman"/>
                <a:cs typeface="Times New Roman"/>
              </a:rPr>
              <a:t> </a:t>
            </a:r>
            <a:r>
              <a:rPr dirty="0" sz="1650" spc="110" i="1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78958" y="3201303"/>
            <a:ext cx="481330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8615" algn="l"/>
              </a:tabLst>
            </a:pPr>
            <a:r>
              <a:rPr dirty="0" sz="2000" spc="125">
                <a:latin typeface="Symbol"/>
                <a:cs typeface="Symbol"/>
              </a:rPr>
              <a:t>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125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78958" y="2782232"/>
            <a:ext cx="481330" cy="3289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175">
                <a:latin typeface="Symbol"/>
                <a:cs typeface="Symbol"/>
              </a:rPr>
              <a:t>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baseline="4166" sz="3000" spc="330" i="1">
                <a:latin typeface="Times New Roman"/>
                <a:cs typeface="Times New Roman"/>
              </a:rPr>
              <a:t>n</a:t>
            </a:r>
            <a:r>
              <a:rPr dirty="0" baseline="4166" sz="3000" spc="-419" i="1">
                <a:latin typeface="Times New Roman"/>
                <a:cs typeface="Times New Roman"/>
              </a:rPr>
              <a:t> </a:t>
            </a:r>
            <a:r>
              <a:rPr dirty="0" sz="2000" spc="125">
                <a:latin typeface="Symbol"/>
                <a:cs typeface="Symbol"/>
              </a:rPr>
              <a:t>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44006" y="2948667"/>
            <a:ext cx="2497455" cy="52133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ts val="1955"/>
              </a:lnSpc>
              <a:spcBef>
                <a:spcPts val="90"/>
              </a:spcBef>
              <a:tabLst>
                <a:tab pos="1170940" algn="l"/>
                <a:tab pos="1683385" algn="l"/>
              </a:tabLst>
            </a:pPr>
            <a:r>
              <a:rPr dirty="0" sz="2000" spc="125" i="1">
                <a:latin typeface="Times New Roman"/>
                <a:cs typeface="Times New Roman"/>
              </a:rPr>
              <a:t>f</a:t>
            </a:r>
            <a:r>
              <a:rPr dirty="0" sz="2000" spc="75" i="1">
                <a:latin typeface="Times New Roman"/>
                <a:cs typeface="Times New Roman"/>
              </a:rPr>
              <a:t> </a:t>
            </a:r>
            <a:r>
              <a:rPr dirty="0" sz="2000" spc="229">
                <a:latin typeface="Times New Roman"/>
                <a:cs typeface="Times New Roman"/>
              </a:rPr>
              <a:t>(</a:t>
            </a:r>
            <a:r>
              <a:rPr dirty="0" sz="2000" spc="229" i="1">
                <a:latin typeface="Times New Roman"/>
                <a:cs typeface="Times New Roman"/>
              </a:rPr>
              <a:t>x</a:t>
            </a:r>
            <a:r>
              <a:rPr dirty="0" sz="2000" spc="229">
                <a:latin typeface="Times New Roman"/>
                <a:cs typeface="Times New Roman"/>
              </a:rPr>
              <a:t>)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229">
                <a:latin typeface="Symbol"/>
                <a:cs typeface="Symbol"/>
              </a:rPr>
              <a:t>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baseline="1388" sz="3000" spc="187">
                <a:latin typeface="Symbol"/>
                <a:cs typeface="Symbol"/>
              </a:rPr>
              <a:t></a:t>
            </a:r>
            <a:r>
              <a:rPr dirty="0" baseline="1388" sz="3000">
                <a:latin typeface="Times New Roman"/>
                <a:cs typeface="Times New Roman"/>
              </a:rPr>
              <a:t>	</a:t>
            </a:r>
            <a:r>
              <a:rPr dirty="0" baseline="1388" sz="3000" spc="262">
                <a:latin typeface="Symbol"/>
                <a:cs typeface="Symbol"/>
              </a:rPr>
              <a:t></a:t>
            </a:r>
            <a:r>
              <a:rPr dirty="0" baseline="1388" sz="3000" spc="-247">
                <a:latin typeface="Times New Roman"/>
                <a:cs typeface="Times New Roman"/>
              </a:rPr>
              <a:t> </a:t>
            </a:r>
            <a:r>
              <a:rPr dirty="0" sz="2000" spc="170" i="1">
                <a:latin typeface="Times New Roman"/>
                <a:cs typeface="Times New Roman"/>
              </a:rPr>
              <a:t>p</a:t>
            </a:r>
            <a:r>
              <a:rPr dirty="0" sz="2000" i="1">
                <a:latin typeface="Times New Roman"/>
                <a:cs typeface="Times New Roman"/>
              </a:rPr>
              <a:t>	</a:t>
            </a:r>
            <a:r>
              <a:rPr dirty="0" sz="2000" spc="195">
                <a:latin typeface="Times New Roman"/>
                <a:cs typeface="Times New Roman"/>
              </a:rPr>
              <a:t>(1</a:t>
            </a:r>
            <a:r>
              <a:rPr dirty="0" sz="2000" spc="195">
                <a:latin typeface="Symbol"/>
                <a:cs typeface="Symbol"/>
              </a:rPr>
              <a:t>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 spc="190" i="1">
                <a:latin typeface="Times New Roman"/>
                <a:cs typeface="Times New Roman"/>
              </a:rPr>
              <a:t>p</a:t>
            </a:r>
            <a:r>
              <a:rPr dirty="0" sz="2000" spc="19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algn="ctr" marR="320675">
              <a:lnSpc>
                <a:spcPts val="1955"/>
              </a:lnSpc>
            </a:pPr>
            <a:r>
              <a:rPr dirty="0" sz="2000" spc="145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908880" y="4691513"/>
            <a:ext cx="1071245" cy="0"/>
          </a:xfrm>
          <a:custGeom>
            <a:avLst/>
            <a:gdLst/>
            <a:ahLst/>
            <a:cxnLst/>
            <a:rect l="l" t="t" r="r" b="b"/>
            <a:pathLst>
              <a:path w="1071245" h="0">
                <a:moveTo>
                  <a:pt x="0" y="0"/>
                </a:moveTo>
                <a:lnTo>
                  <a:pt x="1070912" y="0"/>
                </a:lnTo>
              </a:path>
            </a:pathLst>
          </a:custGeom>
          <a:ln w="86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175261" y="4522063"/>
            <a:ext cx="1837055" cy="4381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630"/>
              </a:lnSpc>
              <a:spcBef>
                <a:spcPts val="90"/>
              </a:spcBef>
              <a:tabLst>
                <a:tab pos="327660" algn="l"/>
              </a:tabLst>
            </a:pPr>
            <a:r>
              <a:rPr dirty="0" baseline="1683" sz="2475" spc="277">
                <a:latin typeface="Symbol"/>
                <a:cs typeface="Symbol"/>
              </a:rPr>
              <a:t></a:t>
            </a:r>
            <a:r>
              <a:rPr dirty="0" baseline="1683" sz="2475">
                <a:latin typeface="Times New Roman"/>
                <a:cs typeface="Times New Roman"/>
              </a:rPr>
              <a:t>	</a:t>
            </a:r>
            <a:r>
              <a:rPr dirty="0" baseline="1683" sz="2475" spc="352">
                <a:latin typeface="Symbol"/>
                <a:cs typeface="Symbol"/>
              </a:rPr>
              <a:t></a:t>
            </a:r>
            <a:r>
              <a:rPr dirty="0" baseline="1683" sz="2475" spc="142">
                <a:latin typeface="Times New Roman"/>
                <a:cs typeface="Times New Roman"/>
              </a:rPr>
              <a:t> </a:t>
            </a:r>
            <a:r>
              <a:rPr dirty="0" sz="1650" spc="30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  <a:p>
            <a:pPr marL="170180">
              <a:lnSpc>
                <a:spcPts val="1630"/>
              </a:lnSpc>
              <a:tabLst>
                <a:tab pos="766445" algn="l"/>
              </a:tabLst>
            </a:pPr>
            <a:r>
              <a:rPr dirty="0" baseline="1683" sz="2475" spc="330" i="1">
                <a:latin typeface="Times New Roman"/>
                <a:cs typeface="Times New Roman"/>
              </a:rPr>
              <a:t>x</a:t>
            </a:r>
            <a:r>
              <a:rPr dirty="0" baseline="1683" sz="2475" i="1">
                <a:latin typeface="Times New Roman"/>
                <a:cs typeface="Times New Roman"/>
              </a:rPr>
              <a:t>	</a:t>
            </a:r>
            <a:r>
              <a:rPr dirty="0" sz="1650" spc="235" i="1">
                <a:latin typeface="Times New Roman"/>
                <a:cs typeface="Times New Roman"/>
              </a:rPr>
              <a:t>x</a:t>
            </a:r>
            <a:r>
              <a:rPr dirty="0" sz="1650" spc="235">
                <a:latin typeface="Times New Roman"/>
                <a:cs typeface="Times New Roman"/>
              </a:rPr>
              <a:t>!(</a:t>
            </a:r>
            <a:r>
              <a:rPr dirty="0" sz="1650" spc="235" i="1">
                <a:latin typeface="Times New Roman"/>
                <a:cs typeface="Times New Roman"/>
              </a:rPr>
              <a:t>n</a:t>
            </a:r>
            <a:r>
              <a:rPr dirty="0" sz="1650" spc="-30" i="1">
                <a:latin typeface="Times New Roman"/>
                <a:cs typeface="Times New Roman"/>
              </a:rPr>
              <a:t> </a:t>
            </a:r>
            <a:r>
              <a:rPr dirty="0" sz="1650" spc="350">
                <a:latin typeface="Symbol"/>
                <a:cs typeface="Symbol"/>
              </a:rPr>
              <a:t></a:t>
            </a:r>
            <a:r>
              <a:rPr dirty="0" sz="1650" spc="80">
                <a:latin typeface="Times New Roman"/>
                <a:cs typeface="Times New Roman"/>
              </a:rPr>
              <a:t> </a:t>
            </a:r>
            <a:r>
              <a:rPr dirty="0" sz="1650" spc="215" i="1">
                <a:latin typeface="Times New Roman"/>
                <a:cs typeface="Times New Roman"/>
              </a:rPr>
              <a:t>x</a:t>
            </a:r>
            <a:r>
              <a:rPr dirty="0" sz="1650" spc="215">
                <a:latin typeface="Times New Roman"/>
                <a:cs typeface="Times New Roman"/>
              </a:rPr>
              <a:t>)!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2175261" y="4730825"/>
            <a:ext cx="45212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7660" algn="l"/>
              </a:tabLst>
            </a:pPr>
            <a:r>
              <a:rPr dirty="0" sz="1650" spc="185">
                <a:latin typeface="Symbol"/>
                <a:cs typeface="Symbol"/>
              </a:rPr>
              <a:t>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sz="1650" spc="185">
                <a:latin typeface="Symbol"/>
                <a:cs typeface="Symbol"/>
              </a:rPr>
              <a:t>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149861" y="4391164"/>
            <a:ext cx="1463040" cy="27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202055" algn="l"/>
              </a:tabLst>
            </a:pPr>
            <a:r>
              <a:rPr dirty="0" baseline="1683" sz="2475" spc="352">
                <a:latin typeface="Symbol"/>
                <a:cs typeface="Symbol"/>
              </a:rPr>
              <a:t></a:t>
            </a:r>
            <a:r>
              <a:rPr dirty="0" baseline="1683" sz="2475" spc="-232">
                <a:latin typeface="Times New Roman"/>
                <a:cs typeface="Times New Roman"/>
              </a:rPr>
              <a:t> </a:t>
            </a:r>
            <a:r>
              <a:rPr dirty="0" baseline="5050" sz="2475" spc="465" i="1">
                <a:latin typeface="Times New Roman"/>
                <a:cs typeface="Times New Roman"/>
              </a:rPr>
              <a:t>n</a:t>
            </a:r>
            <a:r>
              <a:rPr dirty="0" baseline="5050" sz="2475" spc="-307" i="1">
                <a:latin typeface="Times New Roman"/>
                <a:cs typeface="Times New Roman"/>
              </a:rPr>
              <a:t> </a:t>
            </a:r>
            <a:r>
              <a:rPr dirty="0" baseline="1683" sz="2475" spc="277">
                <a:latin typeface="Symbol"/>
                <a:cs typeface="Symbol"/>
              </a:rPr>
              <a:t></a:t>
            </a:r>
            <a:r>
              <a:rPr dirty="0" baseline="1683" sz="2475">
                <a:latin typeface="Times New Roman"/>
                <a:cs typeface="Times New Roman"/>
              </a:rPr>
              <a:t>	</a:t>
            </a:r>
            <a:r>
              <a:rPr dirty="0" sz="1650" spc="160" i="1">
                <a:latin typeface="Times New Roman"/>
                <a:cs typeface="Times New Roman"/>
              </a:rPr>
              <a:t>n</a:t>
            </a:r>
            <a:r>
              <a:rPr dirty="0" sz="1650" spc="160">
                <a:latin typeface="Times New Roman"/>
                <a:cs typeface="Times New Roman"/>
              </a:rPr>
              <a:t>!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46" y="460070"/>
            <a:ext cx="8286750" cy="1379855"/>
          </a:xfrm>
          <a:prstGeom prst="rect"/>
        </p:spPr>
        <p:txBody>
          <a:bodyPr wrap="square" lIns="0" tIns="49530" rIns="0" bIns="0" rtlCol="0" vert="horz">
            <a:spAutoFit/>
          </a:bodyPr>
          <a:lstStyle/>
          <a:p>
            <a:pPr marL="38100" marR="30480">
              <a:lnSpc>
                <a:spcPct val="90000"/>
              </a:lnSpc>
              <a:spcBef>
                <a:spcPts val="390"/>
              </a:spcBef>
            </a:pPr>
            <a:r>
              <a:rPr dirty="0" sz="2400" spc="-120" b="0">
                <a:solidFill>
                  <a:srgbClr val="000000"/>
                </a:solidFill>
                <a:latin typeface="Trebuchet MS"/>
                <a:cs typeface="Trebuchet MS"/>
              </a:rPr>
              <a:t>Let</a:t>
            </a:r>
            <a:r>
              <a:rPr dirty="0" sz="2400" spc="-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04" b="0" i="1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dirty="0" baseline="-20833" sz="2400" spc="-307" b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dirty="0" sz="2400" spc="-204" b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dirty="0" sz="2400" spc="-30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04" b="0" i="1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dirty="0" baseline="-20833" sz="2400" spc="-307" b="0">
                <a:solidFill>
                  <a:srgbClr val="000000"/>
                </a:solidFill>
                <a:latin typeface="Trebuchet MS"/>
                <a:cs typeface="Trebuchet MS"/>
              </a:rPr>
              <a:t>2</a:t>
            </a:r>
            <a:r>
              <a:rPr dirty="0" sz="2400" spc="-204" b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dirty="0" sz="2400" spc="-30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130" b="0">
                <a:solidFill>
                  <a:srgbClr val="000000"/>
                </a:solidFill>
                <a:latin typeface="Trebuchet MS"/>
                <a:cs typeface="Trebuchet MS"/>
              </a:rPr>
              <a:t>…,</a:t>
            </a:r>
            <a:r>
              <a:rPr dirty="0" sz="2400" spc="-30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60" b="0" i="1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dirty="0" baseline="-20833" sz="2400" spc="-89" b="0" i="1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baseline="-20833" sz="2400" spc="172" b="0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60" b="0">
                <a:solidFill>
                  <a:srgbClr val="000000"/>
                </a:solidFill>
                <a:latin typeface="Trebuchet MS"/>
                <a:cs typeface="Trebuchet MS"/>
              </a:rPr>
              <a:t>be</a:t>
            </a:r>
            <a:r>
              <a:rPr dirty="0" sz="2400" spc="-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45" b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2400" spc="-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20" b="0">
                <a:solidFill>
                  <a:srgbClr val="000000"/>
                </a:solidFill>
                <a:latin typeface="Trebuchet MS"/>
                <a:cs typeface="Trebuchet MS"/>
              </a:rPr>
              <a:t>number</a:t>
            </a:r>
            <a:r>
              <a:rPr dirty="0" sz="2400" spc="-7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35" b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dirty="0" sz="2400" spc="-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05" b="0">
                <a:solidFill>
                  <a:srgbClr val="000000"/>
                </a:solidFill>
                <a:latin typeface="Trebuchet MS"/>
                <a:cs typeface="Trebuchet MS"/>
              </a:rPr>
              <a:t>success</a:t>
            </a:r>
            <a:r>
              <a:rPr dirty="0" sz="2400" spc="-7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40" b="0">
                <a:solidFill>
                  <a:srgbClr val="000000"/>
                </a:solidFill>
                <a:latin typeface="Trebuchet MS"/>
                <a:cs typeface="Trebuchet MS"/>
              </a:rPr>
              <a:t>obtained</a:t>
            </a:r>
            <a:r>
              <a:rPr dirty="0" sz="2400" spc="-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75" b="0">
                <a:solidFill>
                  <a:srgbClr val="000000"/>
                </a:solidFill>
                <a:latin typeface="Trebuchet MS"/>
                <a:cs typeface="Trebuchet MS"/>
              </a:rPr>
              <a:t>out </a:t>
            </a:r>
            <a:r>
              <a:rPr dirty="0" sz="2400" spc="-135" b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dirty="0" sz="2400" spc="-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50" b="0" i="1">
                <a:solidFill>
                  <a:srgbClr val="000000"/>
                </a:solidFill>
                <a:latin typeface="Trebuchet MS"/>
                <a:cs typeface="Trebuchet MS"/>
              </a:rPr>
              <a:t>n </a:t>
            </a:r>
            <a:r>
              <a:rPr dirty="0" sz="2400" spc="-130" b="0">
                <a:solidFill>
                  <a:srgbClr val="000000"/>
                </a:solidFill>
                <a:latin typeface="Trebuchet MS"/>
                <a:cs typeface="Trebuchet MS"/>
              </a:rPr>
              <a:t>successive</a:t>
            </a:r>
            <a:r>
              <a:rPr dirty="0" sz="2400" spc="-7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45" b="0">
                <a:solidFill>
                  <a:srgbClr val="000000"/>
                </a:solidFill>
                <a:latin typeface="Trebuchet MS"/>
                <a:cs typeface="Trebuchet MS"/>
              </a:rPr>
              <a:t>trials</a:t>
            </a:r>
            <a:r>
              <a:rPr dirty="0" sz="2400" spc="-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60" b="0">
                <a:solidFill>
                  <a:srgbClr val="000000"/>
                </a:solidFill>
                <a:latin typeface="Trebuchet MS"/>
                <a:cs typeface="Trebuchet MS"/>
              </a:rPr>
              <a:t>repeated</a:t>
            </a:r>
            <a:r>
              <a:rPr dirty="0" sz="24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25" b="0" i="1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2400" spc="-40" b="0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70" b="0">
                <a:solidFill>
                  <a:srgbClr val="000000"/>
                </a:solidFill>
                <a:latin typeface="Trebuchet MS"/>
                <a:cs typeface="Trebuchet MS"/>
              </a:rPr>
              <a:t>times.</a:t>
            </a:r>
            <a:r>
              <a:rPr dirty="0" sz="2400" spc="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75" b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2400" spc="-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95" b="0">
                <a:solidFill>
                  <a:srgbClr val="000000"/>
                </a:solidFill>
                <a:latin typeface="Trebuchet MS"/>
                <a:cs typeface="Trebuchet MS"/>
              </a:rPr>
              <a:t>corresponding</a:t>
            </a:r>
            <a:r>
              <a:rPr dirty="0" sz="2400" spc="-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Trebuchet MS"/>
                <a:cs typeface="Trebuchet MS"/>
              </a:rPr>
              <a:t>joint </a:t>
            </a:r>
            <a:r>
              <a:rPr dirty="0" sz="2400" spc="-145" b="0">
                <a:solidFill>
                  <a:srgbClr val="000000"/>
                </a:solidFill>
                <a:latin typeface="Trebuchet MS"/>
                <a:cs typeface="Trebuchet MS"/>
              </a:rPr>
              <a:t>probability</a:t>
            </a:r>
            <a:r>
              <a:rPr dirty="0" sz="24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05" b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dirty="0" sz="2400" spc="-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50" b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2400" spc="-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25" b="0">
                <a:solidFill>
                  <a:srgbClr val="000000"/>
                </a:solidFill>
                <a:latin typeface="Trebuchet MS"/>
                <a:cs typeface="Trebuchet MS"/>
              </a:rPr>
              <a:t>likelihood</a:t>
            </a:r>
            <a:r>
              <a:rPr dirty="0" sz="2400" spc="-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35" b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dirty="0" sz="2400" spc="-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05" b="0">
                <a:solidFill>
                  <a:srgbClr val="000000"/>
                </a:solidFill>
                <a:latin typeface="Trebuchet MS"/>
                <a:cs typeface="Trebuchet MS"/>
              </a:rPr>
              <a:t>observing</a:t>
            </a:r>
            <a:r>
              <a:rPr dirty="0" sz="2400" spc="-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04" b="0" i="1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dirty="0" baseline="-20833" sz="2400" spc="-307" b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dirty="0" sz="2400" spc="-204" b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dirty="0" sz="2400" spc="-30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04" b="0" i="1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dirty="0" baseline="-20833" sz="2400" spc="-307" b="0">
                <a:solidFill>
                  <a:srgbClr val="000000"/>
                </a:solidFill>
                <a:latin typeface="Trebuchet MS"/>
                <a:cs typeface="Trebuchet MS"/>
              </a:rPr>
              <a:t>2</a:t>
            </a:r>
            <a:r>
              <a:rPr dirty="0" sz="2400" spc="-204" b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dirty="0" sz="2400" spc="-29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130" b="0">
                <a:solidFill>
                  <a:srgbClr val="000000"/>
                </a:solidFill>
                <a:latin typeface="Trebuchet MS"/>
                <a:cs typeface="Trebuchet MS"/>
              </a:rPr>
              <a:t>…,</a:t>
            </a:r>
            <a:r>
              <a:rPr dirty="0" sz="2400" spc="-30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55" b="0" i="1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dirty="0" baseline="-20833" sz="2400" spc="-82" b="0" i="1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baseline="-20833" sz="2400" spc="300" b="0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10" b="0">
                <a:solidFill>
                  <a:srgbClr val="000000"/>
                </a:solidFill>
                <a:latin typeface="Trebuchet MS"/>
                <a:cs typeface="Trebuchet MS"/>
              </a:rPr>
              <a:t>successes</a:t>
            </a:r>
            <a:r>
              <a:rPr dirty="0" sz="2400" spc="-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5" b="0">
                <a:solidFill>
                  <a:srgbClr val="000000"/>
                </a:solidFill>
                <a:latin typeface="Trebuchet MS"/>
                <a:cs typeface="Trebuchet MS"/>
              </a:rPr>
              <a:t>out </a:t>
            </a:r>
            <a:r>
              <a:rPr dirty="0" sz="2400" spc="-135" b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dirty="0" sz="2400" spc="-4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04" b="0" i="1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2400" spc="-45" b="0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45" b="0">
                <a:solidFill>
                  <a:srgbClr val="000000"/>
                </a:solidFill>
                <a:latin typeface="Trebuchet MS"/>
                <a:cs typeface="Trebuchet MS"/>
              </a:rPr>
              <a:t>trails</a:t>
            </a:r>
            <a:r>
              <a:rPr dirty="0" sz="2400" spc="-4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60" b="0">
                <a:solidFill>
                  <a:srgbClr val="000000"/>
                </a:solidFill>
                <a:latin typeface="Trebuchet MS"/>
                <a:cs typeface="Trebuchet MS"/>
              </a:rPr>
              <a:t>repeated</a:t>
            </a:r>
            <a:r>
              <a:rPr dirty="0" sz="24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25" b="0" i="1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2400" spc="-45" b="0" i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50" b="0">
                <a:solidFill>
                  <a:srgbClr val="000000"/>
                </a:solidFill>
                <a:latin typeface="Trebuchet MS"/>
                <a:cs typeface="Trebuchet MS"/>
              </a:rPr>
              <a:t>times</a:t>
            </a:r>
            <a:r>
              <a:rPr dirty="0" sz="24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65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400" spc="-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95" b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dirty="0" sz="2400" spc="-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70" b="0">
                <a:solidFill>
                  <a:srgbClr val="000000"/>
                </a:solidFill>
                <a:latin typeface="Trebuchet MS"/>
                <a:cs typeface="Trebuchet MS"/>
              </a:rPr>
              <a:t>given</a:t>
            </a:r>
            <a:r>
              <a:rPr dirty="0" sz="2400" spc="-4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5" b="0">
                <a:solidFill>
                  <a:srgbClr val="000000"/>
                </a:solidFill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80746" y="2619100"/>
            <a:ext cx="7695565" cy="1499870"/>
          </a:xfrm>
          <a:prstGeom prst="rect">
            <a:avLst/>
          </a:prstGeom>
        </p:spPr>
        <p:txBody>
          <a:bodyPr wrap="square" lIns="0" tIns="2108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60"/>
              </a:spcBef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log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likelihood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function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given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  <a:p>
            <a:pPr marL="2577465">
              <a:lnSpc>
                <a:spcPts val="1789"/>
              </a:lnSpc>
              <a:spcBef>
                <a:spcPts val="1145"/>
              </a:spcBef>
              <a:tabLst>
                <a:tab pos="3355340" algn="l"/>
                <a:tab pos="4133215" algn="l"/>
                <a:tab pos="5253990" algn="l"/>
                <a:tab pos="6233795" algn="l"/>
              </a:tabLst>
            </a:pPr>
            <a:r>
              <a:rPr dirty="0" sz="1750" spc="-395" i="1">
                <a:latin typeface="Times New Roman"/>
                <a:cs typeface="Times New Roman"/>
              </a:rPr>
              <a:t>m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-395" i="1">
                <a:latin typeface="Times New Roman"/>
                <a:cs typeface="Times New Roman"/>
              </a:rPr>
              <a:t>m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-395" i="1">
                <a:latin typeface="Times New Roman"/>
                <a:cs typeface="Times New Roman"/>
              </a:rPr>
              <a:t>m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-395" i="1">
                <a:latin typeface="Times New Roman"/>
                <a:cs typeface="Times New Roman"/>
              </a:rPr>
              <a:t>m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-395" i="1">
                <a:latin typeface="Times New Roman"/>
                <a:cs typeface="Times New Roman"/>
              </a:rPr>
              <a:t>m</a:t>
            </a:r>
            <a:endParaRPr sz="1750">
              <a:latin typeface="Times New Roman"/>
              <a:cs typeface="Times New Roman"/>
            </a:endParaRPr>
          </a:p>
          <a:p>
            <a:pPr marL="617855">
              <a:lnSpc>
                <a:spcPts val="2170"/>
              </a:lnSpc>
            </a:pPr>
            <a:r>
              <a:rPr dirty="0" sz="2100" spc="-235" i="1">
                <a:latin typeface="Times New Roman"/>
                <a:cs typeface="Times New Roman"/>
              </a:rPr>
              <a:t>LL</a:t>
            </a:r>
            <a:r>
              <a:rPr dirty="0" sz="2100" spc="-235">
                <a:latin typeface="Times New Roman"/>
                <a:cs typeface="Times New Roman"/>
              </a:rPr>
              <a:t>(</a:t>
            </a:r>
            <a:r>
              <a:rPr dirty="0" sz="2100" spc="-235" i="1">
                <a:latin typeface="Times New Roman"/>
                <a:cs typeface="Times New Roman"/>
              </a:rPr>
              <a:t>x</a:t>
            </a:r>
            <a:r>
              <a:rPr dirty="0" baseline="-15873" sz="2625" spc="-352">
                <a:latin typeface="Times New Roman"/>
                <a:cs typeface="Times New Roman"/>
              </a:rPr>
              <a:t>1</a:t>
            </a:r>
            <a:r>
              <a:rPr dirty="0" sz="2100" spc="-235">
                <a:latin typeface="Times New Roman"/>
                <a:cs typeface="Times New Roman"/>
              </a:rPr>
              <a:t>,</a:t>
            </a:r>
            <a:r>
              <a:rPr dirty="0" sz="2100" spc="-280">
                <a:latin typeface="Times New Roman"/>
                <a:cs typeface="Times New Roman"/>
              </a:rPr>
              <a:t> </a:t>
            </a:r>
            <a:r>
              <a:rPr dirty="0" sz="2100" spc="-235" i="1">
                <a:latin typeface="Times New Roman"/>
                <a:cs typeface="Times New Roman"/>
              </a:rPr>
              <a:t>x</a:t>
            </a:r>
            <a:r>
              <a:rPr dirty="0" baseline="-15873" sz="2625" spc="-352">
                <a:latin typeface="Times New Roman"/>
                <a:cs typeface="Times New Roman"/>
              </a:rPr>
              <a:t>2</a:t>
            </a:r>
            <a:r>
              <a:rPr dirty="0" baseline="-15873" sz="2625" spc="-405">
                <a:latin typeface="Times New Roman"/>
                <a:cs typeface="Times New Roman"/>
              </a:rPr>
              <a:t> </a:t>
            </a:r>
            <a:r>
              <a:rPr dirty="0" sz="2100" spc="-160">
                <a:latin typeface="Times New Roman"/>
                <a:cs typeface="Times New Roman"/>
              </a:rPr>
              <a:t>,...,</a:t>
            </a:r>
            <a:r>
              <a:rPr dirty="0" sz="2100" spc="-160" i="1">
                <a:latin typeface="Times New Roman"/>
                <a:cs typeface="Times New Roman"/>
              </a:rPr>
              <a:t>x</a:t>
            </a:r>
            <a:r>
              <a:rPr dirty="0" baseline="-15873" sz="2625" spc="-240" i="1">
                <a:latin typeface="Times New Roman"/>
                <a:cs typeface="Times New Roman"/>
              </a:rPr>
              <a:t>m</a:t>
            </a:r>
            <a:r>
              <a:rPr dirty="0" baseline="-15873" sz="2625" spc="37" i="1">
                <a:latin typeface="Times New Roman"/>
                <a:cs typeface="Times New Roman"/>
              </a:rPr>
              <a:t> </a:t>
            </a:r>
            <a:r>
              <a:rPr dirty="0" sz="2100" spc="-125">
                <a:latin typeface="Times New Roman"/>
                <a:cs typeface="Times New Roman"/>
              </a:rPr>
              <a:t>|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-185" i="1">
                <a:latin typeface="Times New Roman"/>
                <a:cs typeface="Times New Roman"/>
              </a:rPr>
              <a:t>p</a:t>
            </a:r>
            <a:r>
              <a:rPr dirty="0" sz="2100" spc="-185">
                <a:latin typeface="Times New Roman"/>
                <a:cs typeface="Times New Roman"/>
              </a:rPr>
              <a:t>,</a:t>
            </a:r>
            <a:r>
              <a:rPr dirty="0" sz="2100" spc="-185" i="1">
                <a:latin typeface="Times New Roman"/>
                <a:cs typeface="Times New Roman"/>
              </a:rPr>
              <a:t>n</a:t>
            </a:r>
            <a:r>
              <a:rPr dirty="0" sz="2100" spc="-185">
                <a:latin typeface="Times New Roman"/>
                <a:cs typeface="Times New Roman"/>
              </a:rPr>
              <a:t>)</a:t>
            </a:r>
            <a:r>
              <a:rPr dirty="0" sz="2100" spc="-150">
                <a:latin typeface="Times New Roman"/>
                <a:cs typeface="Times New Roman"/>
              </a:rPr>
              <a:t> </a:t>
            </a:r>
            <a:r>
              <a:rPr dirty="0" sz="2100" spc="-315">
                <a:latin typeface="Symbol"/>
                <a:cs typeface="Symbol"/>
              </a:rPr>
              <a:t></a:t>
            </a:r>
            <a:r>
              <a:rPr dirty="0" sz="2100" spc="145">
                <a:latin typeface="Times New Roman"/>
                <a:cs typeface="Times New Roman"/>
              </a:rPr>
              <a:t> </a:t>
            </a:r>
            <a:r>
              <a:rPr dirty="0" baseline="-3968" sz="3150" spc="-367">
                <a:latin typeface="Symbol"/>
                <a:cs typeface="Symbol"/>
              </a:rPr>
              <a:t></a:t>
            </a:r>
            <a:r>
              <a:rPr dirty="0" sz="2100" spc="-245">
                <a:latin typeface="Times New Roman"/>
                <a:cs typeface="Times New Roman"/>
              </a:rPr>
              <a:t>ln(</a:t>
            </a:r>
            <a:r>
              <a:rPr dirty="0" sz="2100" spc="-245" i="1">
                <a:latin typeface="Times New Roman"/>
                <a:cs typeface="Times New Roman"/>
              </a:rPr>
              <a:t>n</a:t>
            </a:r>
            <a:r>
              <a:rPr dirty="0" sz="2100" spc="-245">
                <a:latin typeface="Times New Roman"/>
                <a:cs typeface="Times New Roman"/>
              </a:rPr>
              <a:t>!) </a:t>
            </a:r>
            <a:r>
              <a:rPr dirty="0" sz="2100" spc="-315">
                <a:latin typeface="Symbol"/>
                <a:cs typeface="Symbol"/>
              </a:rPr>
              <a:t></a:t>
            </a:r>
            <a:r>
              <a:rPr dirty="0" sz="2100" spc="-195">
                <a:latin typeface="Times New Roman"/>
                <a:cs typeface="Times New Roman"/>
              </a:rPr>
              <a:t> </a:t>
            </a:r>
            <a:r>
              <a:rPr dirty="0" baseline="-3968" sz="3150" spc="-337">
                <a:latin typeface="Symbol"/>
                <a:cs typeface="Symbol"/>
              </a:rPr>
              <a:t></a:t>
            </a:r>
            <a:r>
              <a:rPr dirty="0" sz="2100" spc="-225">
                <a:latin typeface="Times New Roman"/>
                <a:cs typeface="Times New Roman"/>
              </a:rPr>
              <a:t>ln(</a:t>
            </a:r>
            <a:r>
              <a:rPr dirty="0" sz="2100" spc="-225" i="1">
                <a:latin typeface="Times New Roman"/>
                <a:cs typeface="Times New Roman"/>
              </a:rPr>
              <a:t>x</a:t>
            </a:r>
            <a:r>
              <a:rPr dirty="0" sz="2100" spc="-225">
                <a:latin typeface="Times New Roman"/>
                <a:cs typeface="Times New Roman"/>
              </a:rPr>
              <a:t>!)</a:t>
            </a:r>
            <a:r>
              <a:rPr dirty="0" sz="2100" spc="-245">
                <a:latin typeface="Times New Roman"/>
                <a:cs typeface="Times New Roman"/>
              </a:rPr>
              <a:t> </a:t>
            </a:r>
            <a:r>
              <a:rPr dirty="0" sz="2100" spc="-315">
                <a:latin typeface="Symbol"/>
                <a:cs typeface="Symbol"/>
              </a:rPr>
              <a:t></a:t>
            </a:r>
            <a:r>
              <a:rPr dirty="0" sz="2100" spc="-190">
                <a:latin typeface="Times New Roman"/>
                <a:cs typeface="Times New Roman"/>
              </a:rPr>
              <a:t> </a:t>
            </a:r>
            <a:r>
              <a:rPr dirty="0" baseline="-3968" sz="3150" spc="-607">
                <a:latin typeface="Symbol"/>
                <a:cs typeface="Symbol"/>
              </a:rPr>
              <a:t></a:t>
            </a:r>
            <a:r>
              <a:rPr dirty="0" baseline="-3968" sz="3150" spc="-82">
                <a:latin typeface="Times New Roman"/>
                <a:cs typeface="Times New Roman"/>
              </a:rPr>
              <a:t> </a:t>
            </a:r>
            <a:r>
              <a:rPr dirty="0" sz="2100" spc="-235">
                <a:latin typeface="Times New Roman"/>
                <a:cs typeface="Times New Roman"/>
              </a:rPr>
              <a:t>ln(</a:t>
            </a:r>
            <a:r>
              <a:rPr dirty="0" sz="2100" spc="-235" i="1">
                <a:latin typeface="Times New Roman"/>
                <a:cs typeface="Times New Roman"/>
              </a:rPr>
              <a:t>n</a:t>
            </a:r>
            <a:r>
              <a:rPr dirty="0" sz="2100" spc="-240" i="1">
                <a:latin typeface="Times New Roman"/>
                <a:cs typeface="Times New Roman"/>
              </a:rPr>
              <a:t> </a:t>
            </a:r>
            <a:r>
              <a:rPr dirty="0" sz="2100" spc="-315">
                <a:latin typeface="Symbol"/>
                <a:cs typeface="Symbol"/>
              </a:rPr>
              <a:t></a:t>
            </a:r>
            <a:r>
              <a:rPr dirty="0" sz="2100" spc="-170">
                <a:latin typeface="Times New Roman"/>
                <a:cs typeface="Times New Roman"/>
              </a:rPr>
              <a:t> </a:t>
            </a:r>
            <a:r>
              <a:rPr dirty="0" sz="2100" spc="-250" i="1">
                <a:latin typeface="Times New Roman"/>
                <a:cs typeface="Times New Roman"/>
              </a:rPr>
              <a:t>x</a:t>
            </a:r>
            <a:r>
              <a:rPr dirty="0" sz="2100" spc="-250">
                <a:latin typeface="Times New Roman"/>
                <a:cs typeface="Times New Roman"/>
              </a:rPr>
              <a:t>!)</a:t>
            </a:r>
            <a:r>
              <a:rPr dirty="0" sz="2100" spc="-245">
                <a:latin typeface="Times New Roman"/>
                <a:cs typeface="Times New Roman"/>
              </a:rPr>
              <a:t> </a:t>
            </a:r>
            <a:r>
              <a:rPr dirty="0" sz="2100" spc="-315">
                <a:latin typeface="Symbol"/>
                <a:cs typeface="Symbol"/>
              </a:rPr>
              <a:t></a:t>
            </a:r>
            <a:r>
              <a:rPr dirty="0" sz="2100" spc="75">
                <a:latin typeface="Times New Roman"/>
                <a:cs typeface="Times New Roman"/>
              </a:rPr>
              <a:t> </a:t>
            </a:r>
            <a:r>
              <a:rPr dirty="0" baseline="-3968" sz="3150" spc="-607">
                <a:latin typeface="Symbol"/>
                <a:cs typeface="Symbol"/>
              </a:rPr>
              <a:t></a:t>
            </a:r>
            <a:r>
              <a:rPr dirty="0" baseline="-3968" sz="3150" spc="-375">
                <a:latin typeface="Times New Roman"/>
                <a:cs typeface="Times New Roman"/>
              </a:rPr>
              <a:t> </a:t>
            </a:r>
            <a:r>
              <a:rPr dirty="0" sz="2100" spc="-204" i="1">
                <a:latin typeface="Times New Roman"/>
                <a:cs typeface="Times New Roman"/>
              </a:rPr>
              <a:t>x</a:t>
            </a:r>
            <a:r>
              <a:rPr dirty="0" baseline="-15873" sz="2625" spc="-307" i="1">
                <a:latin typeface="Times New Roman"/>
                <a:cs typeface="Times New Roman"/>
              </a:rPr>
              <a:t>i</a:t>
            </a:r>
            <a:r>
              <a:rPr dirty="0" baseline="-15873" sz="2625" spc="-67" i="1">
                <a:latin typeface="Times New Roman"/>
                <a:cs typeface="Times New Roman"/>
              </a:rPr>
              <a:t> </a:t>
            </a:r>
            <a:r>
              <a:rPr dirty="0" sz="2100" spc="-254">
                <a:latin typeface="Times New Roman"/>
                <a:cs typeface="Times New Roman"/>
              </a:rPr>
              <a:t>ln(</a:t>
            </a:r>
            <a:r>
              <a:rPr dirty="0" sz="2100" spc="-210">
                <a:latin typeface="Times New Roman"/>
                <a:cs typeface="Times New Roman"/>
              </a:rPr>
              <a:t> </a:t>
            </a:r>
            <a:r>
              <a:rPr dirty="0" sz="2100" spc="-225" i="1">
                <a:latin typeface="Times New Roman"/>
                <a:cs typeface="Times New Roman"/>
              </a:rPr>
              <a:t>p</a:t>
            </a:r>
            <a:r>
              <a:rPr dirty="0" sz="2100" spc="-225">
                <a:latin typeface="Times New Roman"/>
                <a:cs typeface="Times New Roman"/>
              </a:rPr>
              <a:t>)</a:t>
            </a:r>
            <a:r>
              <a:rPr dirty="0" sz="2100" spc="-245">
                <a:latin typeface="Times New Roman"/>
                <a:cs typeface="Times New Roman"/>
              </a:rPr>
              <a:t> </a:t>
            </a:r>
            <a:r>
              <a:rPr dirty="0" sz="2100" spc="-315">
                <a:latin typeface="Symbol"/>
                <a:cs typeface="Symbol"/>
              </a:rPr>
              <a:t></a:t>
            </a:r>
            <a:r>
              <a:rPr dirty="0" sz="2100" spc="75">
                <a:latin typeface="Times New Roman"/>
                <a:cs typeface="Times New Roman"/>
              </a:rPr>
              <a:t> </a:t>
            </a:r>
            <a:r>
              <a:rPr dirty="0" baseline="-3968" sz="3150" spc="-352">
                <a:latin typeface="Symbol"/>
                <a:cs typeface="Symbol"/>
              </a:rPr>
              <a:t></a:t>
            </a:r>
            <a:r>
              <a:rPr dirty="0" sz="2100" spc="-235">
                <a:latin typeface="Times New Roman"/>
                <a:cs typeface="Times New Roman"/>
              </a:rPr>
              <a:t>(</a:t>
            </a:r>
            <a:r>
              <a:rPr dirty="0" sz="2100" spc="-235" i="1">
                <a:latin typeface="Times New Roman"/>
                <a:cs typeface="Times New Roman"/>
              </a:rPr>
              <a:t>n</a:t>
            </a:r>
            <a:r>
              <a:rPr dirty="0" sz="2100" spc="-240" i="1">
                <a:latin typeface="Times New Roman"/>
                <a:cs typeface="Times New Roman"/>
              </a:rPr>
              <a:t> </a:t>
            </a:r>
            <a:r>
              <a:rPr dirty="0" sz="2100" spc="-315">
                <a:latin typeface="Symbol"/>
                <a:cs typeface="Symbol"/>
              </a:rPr>
              <a:t></a:t>
            </a:r>
            <a:r>
              <a:rPr dirty="0" sz="2100" spc="-165">
                <a:latin typeface="Times New Roman"/>
                <a:cs typeface="Times New Roman"/>
              </a:rPr>
              <a:t> </a:t>
            </a:r>
            <a:r>
              <a:rPr dirty="0" sz="2100" spc="-204" i="1">
                <a:latin typeface="Times New Roman"/>
                <a:cs typeface="Times New Roman"/>
              </a:rPr>
              <a:t>x</a:t>
            </a:r>
            <a:r>
              <a:rPr dirty="0" baseline="-15873" sz="2625" spc="-307" i="1">
                <a:latin typeface="Times New Roman"/>
                <a:cs typeface="Times New Roman"/>
              </a:rPr>
              <a:t>i</a:t>
            </a:r>
            <a:r>
              <a:rPr dirty="0" baseline="-15873" sz="2625" spc="-300" i="1">
                <a:latin typeface="Times New Roman"/>
                <a:cs typeface="Times New Roman"/>
              </a:rPr>
              <a:t> </a:t>
            </a:r>
            <a:r>
              <a:rPr dirty="0" sz="2100" spc="-225">
                <a:latin typeface="Times New Roman"/>
                <a:cs typeface="Times New Roman"/>
              </a:rPr>
              <a:t>)ln(1</a:t>
            </a:r>
            <a:r>
              <a:rPr dirty="0" sz="2100" spc="-225">
                <a:latin typeface="Symbol"/>
                <a:cs typeface="Symbol"/>
              </a:rPr>
              <a:t></a:t>
            </a:r>
            <a:r>
              <a:rPr dirty="0" sz="2100" spc="-45">
                <a:latin typeface="Times New Roman"/>
                <a:cs typeface="Times New Roman"/>
              </a:rPr>
              <a:t> </a:t>
            </a:r>
            <a:r>
              <a:rPr dirty="0" sz="2100" spc="-25" i="1">
                <a:latin typeface="Times New Roman"/>
                <a:cs typeface="Times New Roman"/>
              </a:rPr>
              <a:t>p</a:t>
            </a:r>
            <a:r>
              <a:rPr dirty="0" sz="2100" spc="-25">
                <a:latin typeface="Times New Roman"/>
                <a:cs typeface="Times New Roman"/>
              </a:rPr>
              <a:t>)</a:t>
            </a:r>
            <a:endParaRPr sz="2100">
              <a:latin typeface="Times New Roman"/>
              <a:cs typeface="Times New Roman"/>
            </a:endParaRPr>
          </a:p>
          <a:p>
            <a:pPr marL="2525395">
              <a:lnSpc>
                <a:spcPts val="2060"/>
              </a:lnSpc>
              <a:tabLst>
                <a:tab pos="3303904" algn="l"/>
                <a:tab pos="4081145" algn="l"/>
                <a:tab pos="5201920" algn="l"/>
                <a:tab pos="6181725" algn="l"/>
              </a:tabLst>
            </a:pPr>
            <a:r>
              <a:rPr dirty="0" sz="1750" spc="-25" i="1">
                <a:latin typeface="Times New Roman"/>
                <a:cs typeface="Times New Roman"/>
              </a:rPr>
              <a:t>i</a:t>
            </a:r>
            <a:r>
              <a:rPr dirty="0" sz="1750" spc="-25">
                <a:latin typeface="Symbol"/>
                <a:cs typeface="Symbol"/>
              </a:rPr>
              <a:t></a:t>
            </a:r>
            <a:r>
              <a:rPr dirty="0" sz="1750" spc="-25">
                <a:latin typeface="Times New Roman"/>
                <a:cs typeface="Times New Roman"/>
              </a:rPr>
              <a:t>1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25" i="1">
                <a:latin typeface="Times New Roman"/>
                <a:cs typeface="Times New Roman"/>
              </a:rPr>
              <a:t>i</a:t>
            </a:r>
            <a:r>
              <a:rPr dirty="0" sz="1750" spc="-25">
                <a:latin typeface="Symbol"/>
                <a:cs typeface="Symbol"/>
              </a:rPr>
              <a:t></a:t>
            </a:r>
            <a:r>
              <a:rPr dirty="0" sz="1750" spc="-25">
                <a:latin typeface="Times New Roman"/>
                <a:cs typeface="Times New Roman"/>
              </a:rPr>
              <a:t>1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25" i="1">
                <a:latin typeface="Times New Roman"/>
                <a:cs typeface="Times New Roman"/>
              </a:rPr>
              <a:t>i</a:t>
            </a:r>
            <a:r>
              <a:rPr dirty="0" sz="1750" spc="-25">
                <a:latin typeface="Symbol"/>
                <a:cs typeface="Symbol"/>
              </a:rPr>
              <a:t></a:t>
            </a:r>
            <a:r>
              <a:rPr dirty="0" sz="1750" spc="-25">
                <a:latin typeface="Times New Roman"/>
                <a:cs typeface="Times New Roman"/>
              </a:rPr>
              <a:t>1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25" i="1">
                <a:latin typeface="Times New Roman"/>
                <a:cs typeface="Times New Roman"/>
              </a:rPr>
              <a:t>i</a:t>
            </a:r>
            <a:r>
              <a:rPr dirty="0" sz="1750" spc="-25">
                <a:latin typeface="Symbol"/>
                <a:cs typeface="Symbol"/>
              </a:rPr>
              <a:t></a:t>
            </a:r>
            <a:r>
              <a:rPr dirty="0" sz="1750" spc="-25">
                <a:latin typeface="Times New Roman"/>
                <a:cs typeface="Times New Roman"/>
              </a:rPr>
              <a:t>1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25" i="1">
                <a:latin typeface="Times New Roman"/>
                <a:cs typeface="Times New Roman"/>
              </a:rPr>
              <a:t>i</a:t>
            </a:r>
            <a:r>
              <a:rPr dirty="0" sz="1750" spc="-25">
                <a:latin typeface="Symbol"/>
                <a:cs typeface="Symbol"/>
              </a:rPr>
              <a:t></a:t>
            </a:r>
            <a:r>
              <a:rPr dirty="0" sz="1750" spc="-25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41394" y="1845373"/>
            <a:ext cx="274955" cy="7607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71120">
              <a:lnSpc>
                <a:spcPts val="1775"/>
              </a:lnSpc>
              <a:spcBef>
                <a:spcPts val="125"/>
              </a:spcBef>
            </a:pPr>
            <a:r>
              <a:rPr dirty="0" sz="1650" spc="-50" i="1">
                <a:latin typeface="Times New Roman"/>
                <a:cs typeface="Times New Roman"/>
              </a:rPr>
              <a:t>m</a:t>
            </a:r>
            <a:endParaRPr sz="1650">
              <a:latin typeface="Times New Roman"/>
              <a:cs typeface="Times New Roman"/>
            </a:endParaRPr>
          </a:p>
          <a:p>
            <a:pPr marL="42545">
              <a:lnSpc>
                <a:spcPts val="2100"/>
              </a:lnSpc>
            </a:pPr>
            <a:r>
              <a:rPr dirty="0" sz="2000" spc="-50">
                <a:latin typeface="Symbol"/>
                <a:cs typeface="Symbol"/>
              </a:rPr>
              <a:t>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ts val="1885"/>
              </a:lnSpc>
            </a:pPr>
            <a:r>
              <a:rPr dirty="0" sz="1650" spc="-35" i="1">
                <a:latin typeface="Times New Roman"/>
                <a:cs typeface="Times New Roman"/>
              </a:rPr>
              <a:t>i</a:t>
            </a:r>
            <a:r>
              <a:rPr dirty="0" sz="1650" spc="-254" i="1">
                <a:latin typeface="Times New Roman"/>
                <a:cs typeface="Times New Roman"/>
              </a:rPr>
              <a:t> </a:t>
            </a:r>
            <a:r>
              <a:rPr dirty="0" sz="1650" spc="-25">
                <a:latin typeface="Symbol"/>
                <a:cs typeface="Symbol"/>
              </a:rPr>
              <a:t></a:t>
            </a:r>
            <a:r>
              <a:rPr dirty="0" sz="1650" spc="-25" i="1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58815" y="2132767"/>
            <a:ext cx="81280" cy="281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-50" i="1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10263" y="2026861"/>
            <a:ext cx="2135505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000" spc="-45" i="1">
                <a:latin typeface="Times New Roman"/>
                <a:cs typeface="Times New Roman"/>
              </a:rPr>
              <a:t>L</a:t>
            </a:r>
            <a:r>
              <a:rPr dirty="0" sz="2000" spc="-45">
                <a:latin typeface="Times New Roman"/>
                <a:cs typeface="Times New Roman"/>
              </a:rPr>
              <a:t>(</a:t>
            </a:r>
            <a:r>
              <a:rPr dirty="0" sz="2000" spc="-45" i="1">
                <a:latin typeface="Times New Roman"/>
                <a:cs typeface="Times New Roman"/>
              </a:rPr>
              <a:t>x</a:t>
            </a:r>
            <a:r>
              <a:rPr dirty="0" baseline="-16835" sz="2475" spc="-67">
                <a:latin typeface="Times New Roman"/>
                <a:cs typeface="Times New Roman"/>
              </a:rPr>
              <a:t>1</a:t>
            </a:r>
            <a:r>
              <a:rPr dirty="0" sz="2000" spc="-45">
                <a:latin typeface="Times New Roman"/>
                <a:cs typeface="Times New Roman"/>
              </a:rPr>
              <a:t>,</a:t>
            </a:r>
            <a:r>
              <a:rPr dirty="0" sz="2000" spc="-225">
                <a:latin typeface="Times New Roman"/>
                <a:cs typeface="Times New Roman"/>
              </a:rPr>
              <a:t> </a:t>
            </a:r>
            <a:r>
              <a:rPr dirty="0" sz="2000" spc="-45" i="1">
                <a:latin typeface="Times New Roman"/>
                <a:cs typeface="Times New Roman"/>
              </a:rPr>
              <a:t>x</a:t>
            </a:r>
            <a:r>
              <a:rPr dirty="0" baseline="-16835" sz="2475" spc="-67">
                <a:latin typeface="Times New Roman"/>
                <a:cs typeface="Times New Roman"/>
              </a:rPr>
              <a:t>2</a:t>
            </a:r>
            <a:r>
              <a:rPr dirty="0" baseline="-16835" sz="2475" spc="-359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,..,</a:t>
            </a:r>
            <a:r>
              <a:rPr dirty="0" sz="2000" spc="-310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x</a:t>
            </a:r>
            <a:r>
              <a:rPr dirty="0" baseline="-16835" sz="2475" i="1">
                <a:latin typeface="Times New Roman"/>
                <a:cs typeface="Times New Roman"/>
              </a:rPr>
              <a:t>m</a:t>
            </a:r>
            <a:r>
              <a:rPr dirty="0" baseline="-16835" sz="2475" spc="135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|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50" i="1">
                <a:latin typeface="Times New Roman"/>
                <a:cs typeface="Times New Roman"/>
              </a:rPr>
              <a:t>p</a:t>
            </a:r>
            <a:r>
              <a:rPr dirty="0" sz="2000" spc="-50">
                <a:latin typeface="Times New Roman"/>
                <a:cs typeface="Times New Roman"/>
              </a:rPr>
              <a:t>,</a:t>
            </a:r>
            <a:r>
              <a:rPr dirty="0" sz="2000" spc="-310">
                <a:latin typeface="Times New Roman"/>
                <a:cs typeface="Times New Roman"/>
              </a:rPr>
              <a:t> </a:t>
            </a:r>
            <a:r>
              <a:rPr dirty="0" sz="2000" spc="-50" i="1">
                <a:latin typeface="Times New Roman"/>
                <a:cs typeface="Times New Roman"/>
              </a:rPr>
              <a:t>n</a:t>
            </a:r>
            <a:r>
              <a:rPr dirty="0" sz="2000" spc="-50">
                <a:latin typeface="Times New Roman"/>
                <a:cs typeface="Times New Roman"/>
              </a:rPr>
              <a:t>)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38253" y="2217957"/>
            <a:ext cx="132080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spc="-50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939076" y="2026861"/>
            <a:ext cx="700405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i="1">
                <a:latin typeface="Times New Roman"/>
                <a:cs typeface="Times New Roman"/>
              </a:rPr>
              <a:t>f</a:t>
            </a:r>
            <a:r>
              <a:rPr dirty="0" sz="2000" spc="-90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i="1">
                <a:latin typeface="Times New Roman"/>
                <a:cs typeface="Times New Roman"/>
              </a:rPr>
              <a:t>x</a:t>
            </a:r>
            <a:r>
              <a:rPr dirty="0" sz="2000" spc="165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Symbol"/>
                <a:cs typeface="Symbol"/>
              </a:rPr>
              <a:t>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693723" y="2046717"/>
            <a:ext cx="223520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00" spc="-50">
                <a:latin typeface="Symbol"/>
                <a:cs typeface="Symbol"/>
              </a:rPr>
              <a:t>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96823" y="1854616"/>
            <a:ext cx="696595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13468" sz="2475" spc="-97" i="1">
                <a:latin typeface="Times New Roman"/>
                <a:cs typeface="Times New Roman"/>
              </a:rPr>
              <a:t>m</a:t>
            </a:r>
            <a:r>
              <a:rPr dirty="0" baseline="13468" sz="2475" spc="-112" i="1">
                <a:latin typeface="Times New Roman"/>
                <a:cs typeface="Times New Roman"/>
              </a:rPr>
              <a:t> </a:t>
            </a:r>
            <a:r>
              <a:rPr dirty="0" sz="2000" spc="-45">
                <a:latin typeface="Symbol"/>
                <a:cs typeface="Symbol"/>
              </a:rPr>
              <a:t></a:t>
            </a:r>
            <a:r>
              <a:rPr dirty="0" sz="2000" spc="-300">
                <a:latin typeface="Times New Roman"/>
                <a:cs typeface="Times New Roman"/>
              </a:rPr>
              <a:t> </a:t>
            </a:r>
            <a:r>
              <a:rPr dirty="0" baseline="4166" sz="3000" i="1">
                <a:latin typeface="Times New Roman"/>
                <a:cs typeface="Times New Roman"/>
              </a:rPr>
              <a:t>n</a:t>
            </a:r>
            <a:r>
              <a:rPr dirty="0" baseline="4166" sz="3000" spc="382" i="1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Symbol"/>
                <a:cs typeface="Symbol"/>
              </a:rPr>
              <a:t>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84411" y="2026861"/>
            <a:ext cx="1904364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377825" algn="l"/>
              </a:tabLst>
            </a:pPr>
            <a:r>
              <a:rPr dirty="0" baseline="1388" sz="3000" spc="-75">
                <a:latin typeface="Symbol"/>
                <a:cs typeface="Symbol"/>
              </a:rPr>
              <a:t></a:t>
            </a:r>
            <a:r>
              <a:rPr dirty="0" baseline="1388" sz="3000">
                <a:latin typeface="Times New Roman"/>
                <a:cs typeface="Times New Roman"/>
              </a:rPr>
              <a:t>	</a:t>
            </a:r>
            <a:r>
              <a:rPr dirty="0" baseline="1388" sz="3000">
                <a:latin typeface="Symbol"/>
                <a:cs typeface="Symbol"/>
              </a:rPr>
              <a:t></a:t>
            </a:r>
            <a:r>
              <a:rPr dirty="0" sz="2000" i="1">
                <a:latin typeface="Times New Roman"/>
                <a:cs typeface="Times New Roman"/>
              </a:rPr>
              <a:t>p</a:t>
            </a:r>
            <a:r>
              <a:rPr dirty="0" baseline="31986" sz="2475" i="1">
                <a:latin typeface="Times New Roman"/>
                <a:cs typeface="Times New Roman"/>
              </a:rPr>
              <a:t>x</a:t>
            </a:r>
            <a:r>
              <a:rPr dirty="0" baseline="23504" sz="1950" i="1">
                <a:latin typeface="Times New Roman"/>
                <a:cs typeface="Times New Roman"/>
              </a:rPr>
              <a:t>i</a:t>
            </a:r>
            <a:r>
              <a:rPr dirty="0" baseline="23504" sz="1950" spc="315" i="1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(1</a:t>
            </a:r>
            <a:r>
              <a:rPr dirty="0" sz="2000" spc="-20">
                <a:latin typeface="Symbol"/>
                <a:cs typeface="Symbol"/>
              </a:rPr>
              <a:t>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baseline="31986" sz="2475" i="1">
                <a:latin typeface="Times New Roman"/>
                <a:cs typeface="Times New Roman"/>
              </a:rPr>
              <a:t>n</a:t>
            </a:r>
            <a:r>
              <a:rPr dirty="0" baseline="31986" sz="2475">
                <a:latin typeface="Symbol"/>
                <a:cs typeface="Symbol"/>
              </a:rPr>
              <a:t></a:t>
            </a:r>
            <a:r>
              <a:rPr dirty="0" baseline="31986" sz="2475" spc="-322">
                <a:latin typeface="Times New Roman"/>
                <a:cs typeface="Times New Roman"/>
              </a:rPr>
              <a:t> </a:t>
            </a:r>
            <a:r>
              <a:rPr dirty="0" baseline="31986" sz="2475" spc="-37" i="1">
                <a:latin typeface="Times New Roman"/>
                <a:cs typeface="Times New Roman"/>
              </a:rPr>
              <a:t>x</a:t>
            </a:r>
            <a:r>
              <a:rPr dirty="0" baseline="23504" sz="1950" spc="-37" i="1">
                <a:latin typeface="Times New Roman"/>
                <a:cs typeface="Times New Roman"/>
              </a:rPr>
              <a:t>i</a:t>
            </a:r>
            <a:endParaRPr baseline="23504" sz="19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660344" y="2286456"/>
            <a:ext cx="707390" cy="332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93395" algn="l"/>
              </a:tabLst>
            </a:pPr>
            <a:r>
              <a:rPr dirty="0" baseline="1683" sz="2475" spc="-52" i="1">
                <a:latin typeface="Times New Roman"/>
                <a:cs typeface="Times New Roman"/>
              </a:rPr>
              <a:t>i</a:t>
            </a:r>
            <a:r>
              <a:rPr dirty="0" baseline="1683" sz="2475" spc="-375" i="1">
                <a:latin typeface="Times New Roman"/>
                <a:cs typeface="Times New Roman"/>
              </a:rPr>
              <a:t> </a:t>
            </a:r>
            <a:r>
              <a:rPr dirty="0" baseline="1683" sz="2475" spc="-37">
                <a:latin typeface="Symbol"/>
                <a:cs typeface="Symbol"/>
              </a:rPr>
              <a:t></a:t>
            </a:r>
            <a:r>
              <a:rPr dirty="0" baseline="1683" sz="2475" spc="-37">
                <a:latin typeface="Times New Roman"/>
                <a:cs typeface="Times New Roman"/>
              </a:rPr>
              <a:t>1</a:t>
            </a:r>
            <a:r>
              <a:rPr dirty="0" sz="2000" spc="-25">
                <a:latin typeface="Symbol"/>
                <a:cs typeface="Symbol"/>
              </a:rPr>
              <a:t>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baseline="1683" sz="2475" i="1">
                <a:latin typeface="Times New Roman"/>
                <a:cs typeface="Times New Roman"/>
              </a:rPr>
              <a:t>i</a:t>
            </a:r>
            <a:r>
              <a:rPr dirty="0" baseline="1683" sz="2475" spc="-44" i="1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Symbol"/>
                <a:cs typeface="Symbol"/>
              </a:rPr>
              <a:t></a:t>
            </a:r>
            <a:endParaRPr sz="2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49" y="663321"/>
            <a:ext cx="56737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5" b="0">
                <a:solidFill>
                  <a:srgbClr val="000000"/>
                </a:solidFill>
                <a:latin typeface="Trebuchet MS"/>
                <a:cs typeface="Trebuchet MS"/>
              </a:rPr>
              <a:t>Taking</a:t>
            </a:r>
            <a:r>
              <a:rPr dirty="0" sz="2400" spc="-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60" b="0">
                <a:solidFill>
                  <a:srgbClr val="000000"/>
                </a:solidFill>
                <a:latin typeface="Trebuchet MS"/>
                <a:cs typeface="Trebuchet MS"/>
              </a:rPr>
              <a:t>derivative</a:t>
            </a:r>
            <a:r>
              <a:rPr dirty="0" sz="2400" spc="-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60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400" spc="-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55" b="0">
                <a:solidFill>
                  <a:srgbClr val="000000"/>
                </a:solidFill>
                <a:latin typeface="Trebuchet MS"/>
                <a:cs typeface="Trebuchet MS"/>
              </a:rPr>
              <a:t>setting</a:t>
            </a:r>
            <a:r>
              <a:rPr dirty="0" sz="2400" spc="-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70" b="0">
                <a:solidFill>
                  <a:srgbClr val="000000"/>
                </a:solidFill>
                <a:latin typeface="Trebuchet MS"/>
                <a:cs typeface="Trebuchet MS"/>
              </a:rPr>
              <a:t>it</a:t>
            </a:r>
            <a:r>
              <a:rPr dirty="0" sz="2400" spc="-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0" b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dirty="0" sz="24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65" b="0">
                <a:solidFill>
                  <a:srgbClr val="000000"/>
                </a:solidFill>
                <a:latin typeface="Trebuchet MS"/>
                <a:cs typeface="Trebuchet MS"/>
              </a:rPr>
              <a:t>zero,</a:t>
            </a:r>
            <a:r>
              <a:rPr dirty="0" sz="2400" spc="-28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50" b="0">
                <a:solidFill>
                  <a:srgbClr val="000000"/>
                </a:solidFill>
                <a:latin typeface="Trebuchet MS"/>
                <a:cs typeface="Trebuchet MS"/>
              </a:rPr>
              <a:t>we</a:t>
            </a:r>
            <a:r>
              <a:rPr dirty="0" sz="2400" spc="-4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60" b="0">
                <a:solidFill>
                  <a:srgbClr val="000000"/>
                </a:solidFill>
                <a:latin typeface="Trebuchet MS"/>
                <a:cs typeface="Trebuchet MS"/>
              </a:rPr>
              <a:t>get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0649" y="4769561"/>
            <a:ext cx="59861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670175" algn="l"/>
              </a:tabLst>
            </a:pPr>
            <a:r>
              <a:rPr dirty="0" sz="2400" spc="-110">
                <a:latin typeface="Trebuchet MS"/>
                <a:cs typeface="Trebuchet MS"/>
              </a:rPr>
              <a:t>That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is,</a:t>
            </a:r>
            <a:r>
              <a:rPr dirty="0" sz="2400" spc="-30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estimate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baseline="3472" sz="2400" spc="-1019" i="1">
                <a:latin typeface="Times New Roman"/>
                <a:cs typeface="Times New Roman"/>
              </a:rPr>
              <a:t>p</a:t>
            </a:r>
            <a:r>
              <a:rPr dirty="0" baseline="5208" sz="2400" spc="-7">
                <a:latin typeface="Times New Roman"/>
                <a:cs typeface="Times New Roman"/>
              </a:rPr>
              <a:t>ˆ</a:t>
            </a:r>
            <a:r>
              <a:rPr dirty="0" baseline="5208" sz="2400" spc="682">
                <a:latin typeface="Times New Roman"/>
                <a:cs typeface="Times New Roman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is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average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proportions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183703" y="1639250"/>
            <a:ext cx="2024380" cy="0"/>
          </a:xfrm>
          <a:custGeom>
            <a:avLst/>
            <a:gdLst/>
            <a:ahLst/>
            <a:cxnLst/>
            <a:rect l="l" t="t" r="r" b="b"/>
            <a:pathLst>
              <a:path w="2024380" h="0">
                <a:moveTo>
                  <a:pt x="0" y="0"/>
                </a:moveTo>
                <a:lnTo>
                  <a:pt x="2024224" y="0"/>
                </a:lnTo>
              </a:path>
            </a:pathLst>
          </a:custGeom>
          <a:ln w="94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438488" y="1639250"/>
            <a:ext cx="164465" cy="0"/>
          </a:xfrm>
          <a:custGeom>
            <a:avLst/>
            <a:gdLst/>
            <a:ahLst/>
            <a:cxnLst/>
            <a:rect l="l" t="t" r="r" b="b"/>
            <a:pathLst>
              <a:path w="164464" h="0">
                <a:moveTo>
                  <a:pt x="0" y="0"/>
                </a:moveTo>
                <a:lnTo>
                  <a:pt x="163918" y="0"/>
                </a:lnTo>
              </a:path>
            </a:pathLst>
          </a:custGeom>
          <a:ln w="94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238912" y="1639250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3679" y="0"/>
                </a:lnTo>
              </a:path>
            </a:pathLst>
          </a:custGeom>
          <a:ln w="94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678376" y="1718919"/>
            <a:ext cx="27940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10" i="1">
                <a:latin typeface="Times New Roman"/>
                <a:cs typeface="Times New Roman"/>
              </a:rPr>
              <a:t>i</a:t>
            </a:r>
            <a:r>
              <a:rPr dirty="0" sz="1450" spc="-210" i="1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Symbol"/>
                <a:cs typeface="Symbol"/>
              </a:rPr>
              <a:t></a:t>
            </a:r>
            <a:r>
              <a:rPr dirty="0" sz="1450" spc="-3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5386360" y="1550714"/>
            <a:ext cx="7620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0" i="1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618012" y="1718919"/>
            <a:ext cx="28003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10" i="1">
                <a:latin typeface="Times New Roman"/>
                <a:cs typeface="Times New Roman"/>
              </a:rPr>
              <a:t>i</a:t>
            </a:r>
            <a:r>
              <a:rPr dirty="0" sz="1450" spc="-210" i="1">
                <a:latin typeface="Times New Roman"/>
                <a:cs typeface="Times New Roman"/>
              </a:rPr>
              <a:t> </a:t>
            </a:r>
            <a:r>
              <a:rPr dirty="0" sz="1450" spc="-35">
                <a:latin typeface="Symbol"/>
                <a:cs typeface="Symbol"/>
              </a:rPr>
              <a:t></a:t>
            </a:r>
            <a:r>
              <a:rPr dirty="0" sz="1450" spc="-3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48357" y="1550713"/>
            <a:ext cx="7620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50" i="1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066235" y="1297719"/>
            <a:ext cx="1824355" cy="45656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321945">
              <a:lnSpc>
                <a:spcPts val="1495"/>
              </a:lnSpc>
              <a:spcBef>
                <a:spcPts val="135"/>
              </a:spcBef>
            </a:pPr>
            <a:r>
              <a:rPr dirty="0" sz="1450" spc="-50" i="1">
                <a:latin typeface="Times New Roman"/>
                <a:cs typeface="Times New Roman"/>
              </a:rPr>
              <a:t>m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855"/>
              </a:lnSpc>
              <a:tabLst>
                <a:tab pos="847090" algn="l"/>
              </a:tabLst>
            </a:pPr>
            <a:r>
              <a:rPr dirty="0" sz="1750" spc="-50">
                <a:latin typeface="Symbol"/>
                <a:cs typeface="Symbol"/>
              </a:rPr>
              <a:t>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10">
                <a:latin typeface="Times New Roman"/>
                <a:cs typeface="Times New Roman"/>
              </a:rPr>
              <a:t>(</a:t>
            </a:r>
            <a:r>
              <a:rPr dirty="0" sz="1750" spc="-10" i="1">
                <a:latin typeface="Times New Roman"/>
                <a:cs typeface="Times New Roman"/>
              </a:rPr>
              <a:t>n</a:t>
            </a:r>
            <a:r>
              <a:rPr dirty="0" sz="1750" spc="-135" i="1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</a:t>
            </a:r>
            <a:r>
              <a:rPr dirty="0" sz="1750" spc="-105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x</a:t>
            </a:r>
            <a:r>
              <a:rPr dirty="0" sz="1750" spc="165" i="1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)</a:t>
            </a:r>
            <a:r>
              <a:rPr dirty="0" sz="1750" spc="-65">
                <a:latin typeface="Times New Roman"/>
                <a:cs typeface="Times New Roman"/>
              </a:rPr>
              <a:t> </a:t>
            </a:r>
            <a:r>
              <a:rPr dirty="0" sz="1750">
                <a:latin typeface="Symbol"/>
                <a:cs typeface="Symbol"/>
              </a:rPr>
              <a:t></a:t>
            </a:r>
            <a:r>
              <a:rPr dirty="0" sz="1750" spc="-90">
                <a:latin typeface="Times New Roman"/>
                <a:cs typeface="Times New Roman"/>
              </a:rPr>
              <a:t> </a:t>
            </a:r>
            <a:r>
              <a:rPr dirty="0" sz="1750" spc="-5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191854" y="1632183"/>
            <a:ext cx="73660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750">
                <a:latin typeface="Times New Roman"/>
                <a:cs typeface="Times New Roman"/>
              </a:rPr>
              <a:t>1</a:t>
            </a:r>
            <a:r>
              <a:rPr dirty="0" sz="1750">
                <a:latin typeface="Symbol"/>
                <a:cs typeface="Symbol"/>
              </a:rPr>
              <a:t></a:t>
            </a:r>
            <a:r>
              <a:rPr dirty="0" sz="1750" spc="90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p</a:t>
            </a:r>
            <a:r>
              <a:rPr dirty="0" sz="1750" spc="270" i="1">
                <a:latin typeface="Times New Roman"/>
                <a:cs typeface="Times New Roman"/>
              </a:rPr>
              <a:t> </a:t>
            </a:r>
            <a:r>
              <a:rPr dirty="0" baseline="39682" sz="2625" spc="-75">
                <a:latin typeface="Symbol"/>
                <a:cs typeface="Symbol"/>
              </a:rPr>
              <a:t></a:t>
            </a:r>
            <a:endParaRPr baseline="39682" sz="2625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467171" y="1472449"/>
            <a:ext cx="375920" cy="457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07645">
              <a:lnSpc>
                <a:spcPts val="1680"/>
              </a:lnSpc>
              <a:spcBef>
                <a:spcPts val="130"/>
              </a:spcBef>
            </a:pPr>
            <a:r>
              <a:rPr dirty="0" sz="1750" spc="-50">
                <a:latin typeface="Symbol"/>
                <a:cs typeface="Symbol"/>
              </a:rPr>
              <a:t></a:t>
            </a:r>
            <a:endParaRPr sz="1750">
              <a:latin typeface="Symbol"/>
              <a:cs typeface="Symbol"/>
            </a:endParaRPr>
          </a:p>
          <a:p>
            <a:pPr marL="12700">
              <a:lnSpc>
                <a:spcPts val="1680"/>
              </a:lnSpc>
            </a:pPr>
            <a:r>
              <a:rPr dirty="0" sz="1750" spc="-50" i="1">
                <a:latin typeface="Times New Roman"/>
                <a:cs typeface="Times New Roman"/>
              </a:rPr>
              <a:t>p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075154" y="1632183"/>
            <a:ext cx="23876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5" i="1">
                <a:latin typeface="Times New Roman"/>
                <a:cs typeface="Times New Roman"/>
              </a:rPr>
              <a:t>dp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47097" y="1315399"/>
            <a:ext cx="3396615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3249295" algn="l"/>
              </a:tabLst>
            </a:pPr>
            <a:r>
              <a:rPr dirty="0" baseline="1587" sz="2625" spc="-30" i="1">
                <a:latin typeface="Times New Roman"/>
                <a:cs typeface="Times New Roman"/>
              </a:rPr>
              <a:t>dLL</a:t>
            </a:r>
            <a:r>
              <a:rPr dirty="0" baseline="1587" sz="2625" spc="-30">
                <a:latin typeface="Times New Roman"/>
                <a:cs typeface="Times New Roman"/>
              </a:rPr>
              <a:t>(</a:t>
            </a:r>
            <a:r>
              <a:rPr dirty="0" baseline="1587" sz="2625" spc="-30" i="1">
                <a:latin typeface="Times New Roman"/>
                <a:cs typeface="Times New Roman"/>
              </a:rPr>
              <a:t>x</a:t>
            </a:r>
            <a:r>
              <a:rPr dirty="0" baseline="-15325" sz="2175" spc="-30">
                <a:latin typeface="Times New Roman"/>
                <a:cs typeface="Times New Roman"/>
              </a:rPr>
              <a:t>1</a:t>
            </a:r>
            <a:r>
              <a:rPr dirty="0" baseline="1587" sz="2625" spc="-30">
                <a:latin typeface="Times New Roman"/>
                <a:cs typeface="Times New Roman"/>
              </a:rPr>
              <a:t>,</a:t>
            </a:r>
            <a:r>
              <a:rPr dirty="0" baseline="1587" sz="2625" spc="-270">
                <a:latin typeface="Times New Roman"/>
                <a:cs typeface="Times New Roman"/>
              </a:rPr>
              <a:t> </a:t>
            </a:r>
            <a:r>
              <a:rPr dirty="0" baseline="1587" sz="2625" spc="-15" i="1">
                <a:latin typeface="Times New Roman"/>
                <a:cs typeface="Times New Roman"/>
              </a:rPr>
              <a:t>x</a:t>
            </a:r>
            <a:r>
              <a:rPr dirty="0" baseline="-15325" sz="2175" spc="-15">
                <a:latin typeface="Times New Roman"/>
                <a:cs typeface="Times New Roman"/>
              </a:rPr>
              <a:t>2</a:t>
            </a:r>
            <a:r>
              <a:rPr dirty="0" baseline="-15325" sz="2175" spc="-292">
                <a:latin typeface="Times New Roman"/>
                <a:cs typeface="Times New Roman"/>
              </a:rPr>
              <a:t> </a:t>
            </a:r>
            <a:r>
              <a:rPr dirty="0" baseline="1587" sz="2625">
                <a:latin typeface="Times New Roman"/>
                <a:cs typeface="Times New Roman"/>
              </a:rPr>
              <a:t>,...,</a:t>
            </a:r>
            <a:r>
              <a:rPr dirty="0" baseline="1587" sz="2625" spc="-419">
                <a:latin typeface="Times New Roman"/>
                <a:cs typeface="Times New Roman"/>
              </a:rPr>
              <a:t> </a:t>
            </a:r>
            <a:r>
              <a:rPr dirty="0" baseline="1587" sz="2625" i="1">
                <a:latin typeface="Times New Roman"/>
                <a:cs typeface="Times New Roman"/>
              </a:rPr>
              <a:t>x</a:t>
            </a:r>
            <a:r>
              <a:rPr dirty="0" baseline="-15325" sz="2175" i="1">
                <a:latin typeface="Times New Roman"/>
                <a:cs typeface="Times New Roman"/>
              </a:rPr>
              <a:t>m</a:t>
            </a:r>
            <a:r>
              <a:rPr dirty="0" baseline="-15325" sz="2175" spc="165" i="1">
                <a:latin typeface="Times New Roman"/>
                <a:cs typeface="Times New Roman"/>
              </a:rPr>
              <a:t> </a:t>
            </a:r>
            <a:r>
              <a:rPr dirty="0" baseline="1587" sz="2625">
                <a:latin typeface="Times New Roman"/>
                <a:cs typeface="Times New Roman"/>
              </a:rPr>
              <a:t>|</a:t>
            </a:r>
            <a:r>
              <a:rPr dirty="0" baseline="1587" sz="2625" spc="142">
                <a:latin typeface="Times New Roman"/>
                <a:cs typeface="Times New Roman"/>
              </a:rPr>
              <a:t> </a:t>
            </a:r>
            <a:r>
              <a:rPr dirty="0" baseline="1587" sz="2625" spc="-30" i="1">
                <a:latin typeface="Times New Roman"/>
                <a:cs typeface="Times New Roman"/>
              </a:rPr>
              <a:t>p</a:t>
            </a:r>
            <a:r>
              <a:rPr dirty="0" baseline="1587" sz="2625" spc="-30">
                <a:latin typeface="Times New Roman"/>
                <a:cs typeface="Times New Roman"/>
              </a:rPr>
              <a:t>,</a:t>
            </a:r>
            <a:r>
              <a:rPr dirty="0" baseline="1587" sz="2625" spc="-390">
                <a:latin typeface="Times New Roman"/>
                <a:cs typeface="Times New Roman"/>
              </a:rPr>
              <a:t> </a:t>
            </a:r>
            <a:r>
              <a:rPr dirty="0" baseline="1587" sz="2625" i="1">
                <a:latin typeface="Times New Roman"/>
                <a:cs typeface="Times New Roman"/>
              </a:rPr>
              <a:t>n</a:t>
            </a:r>
            <a:r>
              <a:rPr dirty="0" baseline="1587" sz="2625">
                <a:latin typeface="Times New Roman"/>
                <a:cs typeface="Times New Roman"/>
              </a:rPr>
              <a:t>)</a:t>
            </a:r>
            <a:r>
              <a:rPr dirty="0" baseline="1587" sz="2625" spc="135">
                <a:latin typeface="Times New Roman"/>
                <a:cs typeface="Times New Roman"/>
              </a:rPr>
              <a:t> </a:t>
            </a:r>
            <a:r>
              <a:rPr dirty="0" baseline="-34920" sz="2625">
                <a:latin typeface="Symbol"/>
                <a:cs typeface="Symbol"/>
              </a:rPr>
              <a:t></a:t>
            </a:r>
            <a:r>
              <a:rPr dirty="0" baseline="-34920" sz="2625" spc="292">
                <a:latin typeface="Times New Roman"/>
                <a:cs typeface="Times New Roman"/>
              </a:rPr>
              <a:t> </a:t>
            </a:r>
            <a:r>
              <a:rPr dirty="0" sz="1750">
                <a:latin typeface="Times New Roman"/>
                <a:cs typeface="Times New Roman"/>
              </a:rPr>
              <a:t>1</a:t>
            </a:r>
            <a:r>
              <a:rPr dirty="0" sz="1750" spc="434">
                <a:latin typeface="Times New Roman"/>
                <a:cs typeface="Times New Roman"/>
              </a:rPr>
              <a:t> </a:t>
            </a:r>
            <a:r>
              <a:rPr dirty="0" baseline="17241" sz="2175" i="1">
                <a:latin typeface="Times New Roman"/>
                <a:cs typeface="Times New Roman"/>
              </a:rPr>
              <a:t>m</a:t>
            </a:r>
            <a:r>
              <a:rPr dirty="0" baseline="17241" sz="2175" spc="15" i="1">
                <a:latin typeface="Times New Roman"/>
                <a:cs typeface="Times New Roman"/>
              </a:rPr>
              <a:t> </a:t>
            </a:r>
            <a:r>
              <a:rPr dirty="0" baseline="-34920" sz="2625" spc="-75" i="1">
                <a:latin typeface="Times New Roman"/>
                <a:cs typeface="Times New Roman"/>
              </a:rPr>
              <a:t>x</a:t>
            </a:r>
            <a:r>
              <a:rPr dirty="0" baseline="-34920" sz="2625" i="1">
                <a:latin typeface="Times New Roman"/>
                <a:cs typeface="Times New Roman"/>
              </a:rPr>
              <a:t>	</a:t>
            </a:r>
            <a:r>
              <a:rPr dirty="0" sz="1750" spc="-5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062402" y="4261416"/>
            <a:ext cx="655955" cy="2571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75920" algn="l"/>
              </a:tabLst>
            </a:pPr>
            <a:r>
              <a:rPr dirty="0" sz="1500" spc="-175" i="1">
                <a:latin typeface="Times New Roman"/>
                <a:cs typeface="Times New Roman"/>
              </a:rPr>
              <a:t>p</a:t>
            </a:r>
            <a:r>
              <a:rPr dirty="0" baseline="1851" sz="2250" spc="682">
                <a:latin typeface="Times New Roman"/>
                <a:cs typeface="Times New Roman"/>
              </a:rPr>
              <a:t>ˆ</a:t>
            </a:r>
            <a:r>
              <a:rPr dirty="0" baseline="1851" sz="2250">
                <a:latin typeface="Times New Roman"/>
                <a:cs typeface="Times New Roman"/>
              </a:rPr>
              <a:t>	</a:t>
            </a:r>
            <a:r>
              <a:rPr dirty="0" sz="1500" spc="1220">
                <a:latin typeface="Symbol"/>
                <a:cs typeface="Symbol"/>
              </a:rPr>
              <a:t>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812911" y="4258212"/>
            <a:ext cx="1082675" cy="41084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  <a:tabLst>
                <a:tab pos="1069340" algn="l"/>
              </a:tabLst>
            </a:pPr>
            <a:r>
              <a:rPr dirty="0" u="sng" sz="850" spc="3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850" spc="3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sz="85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50" spc="64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dirty="0" u="sng" sz="850" spc="6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sng" sz="8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850">
              <a:latin typeface="Times New Roman"/>
              <a:cs typeface="Times New Roman"/>
            </a:endParaRPr>
          </a:p>
          <a:p>
            <a:pPr marL="42545">
              <a:lnSpc>
                <a:spcPct val="100000"/>
              </a:lnSpc>
              <a:spcBef>
                <a:spcPts val="125"/>
              </a:spcBef>
            </a:pPr>
            <a:r>
              <a:rPr dirty="0" sz="1500" spc="1660" i="1">
                <a:latin typeface="Times New Roman"/>
                <a:cs typeface="Times New Roman"/>
              </a:rPr>
              <a:t>m</a:t>
            </a:r>
            <a:r>
              <a:rPr dirty="0" sz="1500" spc="135" i="1">
                <a:latin typeface="Times New Roman"/>
                <a:cs typeface="Times New Roman"/>
              </a:rPr>
              <a:t> </a:t>
            </a:r>
            <a:r>
              <a:rPr dirty="0" sz="1500" spc="1270">
                <a:latin typeface="Symbol"/>
                <a:cs typeface="Symbol"/>
              </a:rPr>
              <a:t></a:t>
            </a:r>
            <a:r>
              <a:rPr dirty="0" sz="1500" spc="260">
                <a:latin typeface="Times New Roman"/>
                <a:cs typeface="Times New Roman"/>
              </a:rPr>
              <a:t> </a:t>
            </a:r>
            <a:r>
              <a:rPr dirty="0" sz="1500" spc="1105" i="1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95249" y="1889843"/>
            <a:ext cx="7509509" cy="243903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220"/>
              </a:spcBef>
            </a:pPr>
            <a:r>
              <a:rPr dirty="0" sz="2400" spc="-110">
                <a:latin typeface="Trebuchet MS"/>
                <a:cs typeface="Trebuchet MS"/>
              </a:rPr>
              <a:t>That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  <a:p>
            <a:pPr marL="1550670">
              <a:lnSpc>
                <a:spcPts val="1800"/>
              </a:lnSpc>
              <a:spcBef>
                <a:spcPts val="855"/>
              </a:spcBef>
              <a:tabLst>
                <a:tab pos="2367915" algn="l"/>
                <a:tab pos="3996690" algn="l"/>
                <a:tab pos="4813935" algn="l"/>
                <a:tab pos="6675755" algn="l"/>
              </a:tabLst>
            </a:pPr>
            <a:r>
              <a:rPr dirty="0" sz="1750" spc="-50" i="1">
                <a:latin typeface="Times New Roman"/>
                <a:cs typeface="Times New Roman"/>
              </a:rPr>
              <a:t>m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-50" i="1">
                <a:latin typeface="Times New Roman"/>
                <a:cs typeface="Times New Roman"/>
              </a:rPr>
              <a:t>m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-50" i="1">
                <a:latin typeface="Times New Roman"/>
                <a:cs typeface="Times New Roman"/>
              </a:rPr>
              <a:t>m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-50" i="1">
                <a:latin typeface="Times New Roman"/>
                <a:cs typeface="Times New Roman"/>
              </a:rPr>
              <a:t>m</a:t>
            </a:r>
            <a:r>
              <a:rPr dirty="0" sz="1750" i="1">
                <a:latin typeface="Times New Roman"/>
                <a:cs typeface="Times New Roman"/>
              </a:rPr>
              <a:t>	</a:t>
            </a:r>
            <a:r>
              <a:rPr dirty="0" sz="1750" spc="-50" i="1">
                <a:latin typeface="Times New Roman"/>
                <a:cs typeface="Times New Roman"/>
              </a:rPr>
              <a:t>m</a:t>
            </a:r>
            <a:endParaRPr sz="1750">
              <a:latin typeface="Times New Roman"/>
              <a:cs typeface="Times New Roman"/>
            </a:endParaRPr>
          </a:p>
          <a:p>
            <a:pPr marL="883919">
              <a:lnSpc>
                <a:spcPts val="2190"/>
              </a:lnSpc>
            </a:pPr>
            <a:r>
              <a:rPr dirty="0" sz="2100" spc="-95">
                <a:latin typeface="Times New Roman"/>
                <a:cs typeface="Times New Roman"/>
              </a:rPr>
              <a:t>(1</a:t>
            </a:r>
            <a:r>
              <a:rPr dirty="0" sz="2100" spc="-95">
                <a:latin typeface="Symbol"/>
                <a:cs typeface="Symbol"/>
              </a:rPr>
              <a:t></a:t>
            </a:r>
            <a:r>
              <a:rPr dirty="0" sz="2100" spc="-40">
                <a:latin typeface="Times New Roman"/>
                <a:cs typeface="Times New Roman"/>
              </a:rPr>
              <a:t> </a:t>
            </a:r>
            <a:r>
              <a:rPr dirty="0" sz="2100" spc="-80" i="1">
                <a:latin typeface="Times New Roman"/>
                <a:cs typeface="Times New Roman"/>
              </a:rPr>
              <a:t>p</a:t>
            </a:r>
            <a:r>
              <a:rPr dirty="0" sz="2100" spc="-80">
                <a:latin typeface="Times New Roman"/>
                <a:cs typeface="Times New Roman"/>
              </a:rPr>
              <a:t>)</a:t>
            </a:r>
            <a:r>
              <a:rPr dirty="0" sz="2100" spc="-145">
                <a:latin typeface="Times New Roman"/>
                <a:cs typeface="Times New Roman"/>
              </a:rPr>
              <a:t> </a:t>
            </a:r>
            <a:r>
              <a:rPr dirty="0" baseline="-3968" sz="3150" spc="-247">
                <a:latin typeface="Symbol"/>
                <a:cs typeface="Symbol"/>
              </a:rPr>
              <a:t></a:t>
            </a:r>
            <a:r>
              <a:rPr dirty="0" baseline="-3968" sz="3150" spc="-322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x</a:t>
            </a:r>
            <a:r>
              <a:rPr dirty="0" baseline="-17460" sz="2625" i="1">
                <a:latin typeface="Times New Roman"/>
                <a:cs typeface="Times New Roman"/>
              </a:rPr>
              <a:t>i</a:t>
            </a:r>
            <a:r>
              <a:rPr dirty="0" baseline="-17460" sz="2625" spc="-89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</a:t>
            </a:r>
            <a:r>
              <a:rPr dirty="0" sz="2100" spc="-130">
                <a:latin typeface="Times New Roman"/>
                <a:cs typeface="Times New Roman"/>
              </a:rPr>
              <a:t> </a:t>
            </a:r>
            <a:r>
              <a:rPr dirty="0" sz="2100" spc="-125" i="1">
                <a:latin typeface="Times New Roman"/>
                <a:cs typeface="Times New Roman"/>
              </a:rPr>
              <a:t>p</a:t>
            </a:r>
            <a:r>
              <a:rPr dirty="0" sz="2100" spc="-110" i="1">
                <a:latin typeface="Times New Roman"/>
                <a:cs typeface="Times New Roman"/>
              </a:rPr>
              <a:t> </a:t>
            </a:r>
            <a:r>
              <a:rPr dirty="0" baseline="-3968" sz="3150" spc="-247">
                <a:latin typeface="Symbol"/>
                <a:cs typeface="Symbol"/>
              </a:rPr>
              <a:t></a:t>
            </a:r>
            <a:r>
              <a:rPr dirty="0" baseline="-3968" sz="3150" spc="-494">
                <a:latin typeface="Times New Roman"/>
                <a:cs typeface="Times New Roman"/>
              </a:rPr>
              <a:t> </a:t>
            </a:r>
            <a:r>
              <a:rPr dirty="0" sz="2100" spc="-85">
                <a:latin typeface="Times New Roman"/>
                <a:cs typeface="Times New Roman"/>
              </a:rPr>
              <a:t>(</a:t>
            </a:r>
            <a:r>
              <a:rPr dirty="0" sz="2100" spc="-85" i="1">
                <a:latin typeface="Times New Roman"/>
                <a:cs typeface="Times New Roman"/>
              </a:rPr>
              <a:t>n</a:t>
            </a:r>
            <a:r>
              <a:rPr dirty="0" sz="2100" spc="-200" i="1">
                <a:latin typeface="Times New Roman"/>
                <a:cs typeface="Times New Roman"/>
              </a:rPr>
              <a:t> </a:t>
            </a:r>
            <a:r>
              <a:rPr dirty="0" sz="2100" spc="-135">
                <a:latin typeface="Symbol"/>
                <a:cs typeface="Symbol"/>
              </a:rPr>
              <a:t></a:t>
            </a:r>
            <a:r>
              <a:rPr dirty="0" sz="2100" spc="-120">
                <a:latin typeface="Times New Roman"/>
                <a:cs typeface="Times New Roman"/>
              </a:rPr>
              <a:t> </a:t>
            </a:r>
            <a:r>
              <a:rPr dirty="0" sz="2100" spc="-95" i="1">
                <a:latin typeface="Times New Roman"/>
                <a:cs typeface="Times New Roman"/>
              </a:rPr>
              <a:t>x</a:t>
            </a:r>
            <a:r>
              <a:rPr dirty="0" baseline="-17460" sz="2625" spc="-142" i="1">
                <a:latin typeface="Times New Roman"/>
                <a:cs typeface="Times New Roman"/>
              </a:rPr>
              <a:t>i</a:t>
            </a:r>
            <a:r>
              <a:rPr dirty="0" baseline="-17460" sz="2625" spc="-254" i="1">
                <a:latin typeface="Times New Roman"/>
                <a:cs typeface="Times New Roman"/>
              </a:rPr>
              <a:t> </a:t>
            </a:r>
            <a:r>
              <a:rPr dirty="0" sz="2100" spc="-85">
                <a:latin typeface="Times New Roman"/>
                <a:cs typeface="Times New Roman"/>
              </a:rPr>
              <a:t>)</a:t>
            </a:r>
            <a:r>
              <a:rPr dirty="0" sz="2100" spc="-95">
                <a:latin typeface="Times New Roman"/>
                <a:cs typeface="Times New Roman"/>
              </a:rPr>
              <a:t> </a:t>
            </a:r>
            <a:r>
              <a:rPr dirty="0" sz="2100" spc="-135">
                <a:latin typeface="Symbol"/>
                <a:cs typeface="Symbol"/>
              </a:rPr>
              <a:t></a:t>
            </a:r>
            <a:r>
              <a:rPr dirty="0" sz="2100" spc="-130">
                <a:latin typeface="Times New Roman"/>
                <a:cs typeface="Times New Roman"/>
              </a:rPr>
              <a:t> </a:t>
            </a:r>
            <a:r>
              <a:rPr dirty="0" sz="2100" spc="-125">
                <a:latin typeface="Times New Roman"/>
                <a:cs typeface="Times New Roman"/>
              </a:rPr>
              <a:t>0</a:t>
            </a:r>
            <a:r>
              <a:rPr dirty="0" sz="2100" spc="-180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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baseline="-3968" sz="3150" spc="-247">
                <a:latin typeface="Symbol"/>
                <a:cs typeface="Symbol"/>
              </a:rPr>
              <a:t></a:t>
            </a:r>
            <a:r>
              <a:rPr dirty="0" baseline="-3968" sz="3150" spc="-322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x</a:t>
            </a:r>
            <a:r>
              <a:rPr dirty="0" baseline="-17460" sz="2625" i="1">
                <a:latin typeface="Times New Roman"/>
                <a:cs typeface="Times New Roman"/>
              </a:rPr>
              <a:t>i</a:t>
            </a:r>
            <a:r>
              <a:rPr dirty="0" baseline="-17460" sz="2625" spc="-89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</a:t>
            </a:r>
            <a:r>
              <a:rPr dirty="0" sz="2100" spc="-130">
                <a:latin typeface="Times New Roman"/>
                <a:cs typeface="Times New Roman"/>
              </a:rPr>
              <a:t> </a:t>
            </a:r>
            <a:r>
              <a:rPr dirty="0" sz="2100" spc="-125" i="1">
                <a:latin typeface="Times New Roman"/>
                <a:cs typeface="Times New Roman"/>
              </a:rPr>
              <a:t>p</a:t>
            </a:r>
            <a:r>
              <a:rPr dirty="0" sz="2100" spc="-110" i="1">
                <a:latin typeface="Times New Roman"/>
                <a:cs typeface="Times New Roman"/>
              </a:rPr>
              <a:t> </a:t>
            </a:r>
            <a:r>
              <a:rPr dirty="0" baseline="-3968" sz="3150" spc="-247">
                <a:latin typeface="Symbol"/>
                <a:cs typeface="Symbol"/>
              </a:rPr>
              <a:t></a:t>
            </a:r>
            <a:r>
              <a:rPr dirty="0" baseline="-3968" sz="3150" spc="-322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x</a:t>
            </a:r>
            <a:r>
              <a:rPr dirty="0" baseline="-17460" sz="2625" i="1">
                <a:latin typeface="Times New Roman"/>
                <a:cs typeface="Times New Roman"/>
              </a:rPr>
              <a:t>i</a:t>
            </a:r>
            <a:r>
              <a:rPr dirty="0" baseline="-17460" sz="2625" spc="67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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 spc="-125" i="1">
                <a:latin typeface="Times New Roman"/>
                <a:cs typeface="Times New Roman"/>
              </a:rPr>
              <a:t>p</a:t>
            </a:r>
            <a:r>
              <a:rPr dirty="0" sz="2100" spc="-285" i="1">
                <a:latin typeface="Times New Roman"/>
                <a:cs typeface="Times New Roman"/>
              </a:rPr>
              <a:t> </a:t>
            </a:r>
            <a:r>
              <a:rPr dirty="0" sz="2100" spc="-135">
                <a:latin typeface="Symbol"/>
                <a:cs typeface="Symbol"/>
              </a:rPr>
              <a:t></a:t>
            </a:r>
            <a:r>
              <a:rPr dirty="0" sz="2100" spc="-260">
                <a:latin typeface="Times New Roman"/>
                <a:cs typeface="Times New Roman"/>
              </a:rPr>
              <a:t> </a:t>
            </a:r>
            <a:r>
              <a:rPr dirty="0" sz="2100" spc="-175" i="1">
                <a:latin typeface="Times New Roman"/>
                <a:cs typeface="Times New Roman"/>
              </a:rPr>
              <a:t>m</a:t>
            </a:r>
            <a:r>
              <a:rPr dirty="0" sz="2100" spc="-330" i="1">
                <a:latin typeface="Times New Roman"/>
                <a:cs typeface="Times New Roman"/>
              </a:rPr>
              <a:t> </a:t>
            </a:r>
            <a:r>
              <a:rPr dirty="0" sz="2100" spc="-135">
                <a:latin typeface="Symbol"/>
                <a:cs typeface="Symbol"/>
              </a:rPr>
              <a:t></a:t>
            </a:r>
            <a:r>
              <a:rPr dirty="0" sz="2100" spc="-260">
                <a:latin typeface="Times New Roman"/>
                <a:cs typeface="Times New Roman"/>
              </a:rPr>
              <a:t> </a:t>
            </a:r>
            <a:r>
              <a:rPr dirty="0" sz="2100" spc="-125" i="1">
                <a:latin typeface="Times New Roman"/>
                <a:cs typeface="Times New Roman"/>
              </a:rPr>
              <a:t>n</a:t>
            </a:r>
            <a:r>
              <a:rPr dirty="0" sz="2100" spc="-200" i="1">
                <a:latin typeface="Times New Roman"/>
                <a:cs typeface="Times New Roman"/>
              </a:rPr>
              <a:t> </a:t>
            </a:r>
            <a:r>
              <a:rPr dirty="0" sz="2100">
                <a:latin typeface="Symbol"/>
                <a:cs typeface="Symbol"/>
              </a:rPr>
              <a:t>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-125" i="1">
                <a:latin typeface="Times New Roman"/>
                <a:cs typeface="Times New Roman"/>
              </a:rPr>
              <a:t>p</a:t>
            </a:r>
            <a:r>
              <a:rPr dirty="0" sz="2100" spc="-110" i="1">
                <a:latin typeface="Times New Roman"/>
                <a:cs typeface="Times New Roman"/>
              </a:rPr>
              <a:t> </a:t>
            </a:r>
            <a:r>
              <a:rPr dirty="0" baseline="-3968" sz="3150" spc="-247">
                <a:latin typeface="Symbol"/>
                <a:cs typeface="Symbol"/>
              </a:rPr>
              <a:t></a:t>
            </a:r>
            <a:r>
              <a:rPr dirty="0" baseline="-3968" sz="3150" spc="-322">
                <a:latin typeface="Times New Roman"/>
                <a:cs typeface="Times New Roman"/>
              </a:rPr>
              <a:t> </a:t>
            </a:r>
            <a:r>
              <a:rPr dirty="0" sz="2100" i="1">
                <a:latin typeface="Times New Roman"/>
                <a:cs typeface="Times New Roman"/>
              </a:rPr>
              <a:t>x</a:t>
            </a:r>
            <a:r>
              <a:rPr dirty="0" baseline="-17460" sz="2625" i="1">
                <a:latin typeface="Times New Roman"/>
                <a:cs typeface="Times New Roman"/>
              </a:rPr>
              <a:t>i</a:t>
            </a:r>
            <a:r>
              <a:rPr dirty="0" baseline="-17460" sz="2625" spc="262" i="1">
                <a:latin typeface="Times New Roman"/>
                <a:cs typeface="Times New Roman"/>
              </a:rPr>
              <a:t> </a:t>
            </a:r>
            <a:r>
              <a:rPr dirty="0" sz="2100" spc="-135">
                <a:latin typeface="Symbol"/>
                <a:cs typeface="Symbol"/>
              </a:rPr>
              <a:t></a:t>
            </a:r>
            <a:r>
              <a:rPr dirty="0" sz="2100" spc="-130">
                <a:latin typeface="Times New Roman"/>
                <a:cs typeface="Times New Roman"/>
              </a:rPr>
              <a:t> </a:t>
            </a:r>
            <a:r>
              <a:rPr dirty="0" sz="2100" spc="-5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1488440">
              <a:lnSpc>
                <a:spcPts val="2070"/>
              </a:lnSpc>
              <a:tabLst>
                <a:tab pos="2305685" algn="l"/>
                <a:tab pos="3935095" algn="l"/>
                <a:tab pos="4752340" algn="l"/>
                <a:tab pos="6613525" algn="l"/>
              </a:tabLst>
            </a:pPr>
            <a:r>
              <a:rPr dirty="0" sz="1750" spc="-60" i="1">
                <a:latin typeface="Times New Roman"/>
                <a:cs typeface="Times New Roman"/>
              </a:rPr>
              <a:t>i</a:t>
            </a:r>
            <a:r>
              <a:rPr dirty="0" sz="1750" spc="-270" i="1">
                <a:latin typeface="Times New Roman"/>
                <a:cs typeface="Times New Roman"/>
              </a:rPr>
              <a:t> </a:t>
            </a:r>
            <a:r>
              <a:rPr dirty="0" sz="1750" spc="-25">
                <a:latin typeface="Symbol"/>
                <a:cs typeface="Symbol"/>
              </a:rPr>
              <a:t></a:t>
            </a:r>
            <a:r>
              <a:rPr dirty="0" sz="1750" spc="-25">
                <a:latin typeface="Times New Roman"/>
                <a:cs typeface="Times New Roman"/>
              </a:rPr>
              <a:t>1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60" i="1">
                <a:latin typeface="Times New Roman"/>
                <a:cs typeface="Times New Roman"/>
              </a:rPr>
              <a:t>i</a:t>
            </a:r>
            <a:r>
              <a:rPr dirty="0" sz="1750" spc="-270" i="1">
                <a:latin typeface="Times New Roman"/>
                <a:cs typeface="Times New Roman"/>
              </a:rPr>
              <a:t> </a:t>
            </a:r>
            <a:r>
              <a:rPr dirty="0" sz="1750" spc="-25">
                <a:latin typeface="Symbol"/>
                <a:cs typeface="Symbol"/>
              </a:rPr>
              <a:t></a:t>
            </a:r>
            <a:r>
              <a:rPr dirty="0" sz="1750" spc="-25">
                <a:latin typeface="Times New Roman"/>
                <a:cs typeface="Times New Roman"/>
              </a:rPr>
              <a:t>1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60" i="1">
                <a:latin typeface="Times New Roman"/>
                <a:cs typeface="Times New Roman"/>
              </a:rPr>
              <a:t>i</a:t>
            </a:r>
            <a:r>
              <a:rPr dirty="0" sz="1750" spc="-275" i="1">
                <a:latin typeface="Times New Roman"/>
                <a:cs typeface="Times New Roman"/>
              </a:rPr>
              <a:t> </a:t>
            </a:r>
            <a:r>
              <a:rPr dirty="0" sz="1750" spc="-25">
                <a:latin typeface="Symbol"/>
                <a:cs typeface="Symbol"/>
              </a:rPr>
              <a:t></a:t>
            </a:r>
            <a:r>
              <a:rPr dirty="0" sz="1750" spc="-25">
                <a:latin typeface="Times New Roman"/>
                <a:cs typeface="Times New Roman"/>
              </a:rPr>
              <a:t>1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60" i="1">
                <a:latin typeface="Times New Roman"/>
                <a:cs typeface="Times New Roman"/>
              </a:rPr>
              <a:t>i</a:t>
            </a:r>
            <a:r>
              <a:rPr dirty="0" sz="1750" spc="-275" i="1">
                <a:latin typeface="Times New Roman"/>
                <a:cs typeface="Times New Roman"/>
              </a:rPr>
              <a:t> </a:t>
            </a:r>
            <a:r>
              <a:rPr dirty="0" sz="1750" spc="-25">
                <a:latin typeface="Symbol"/>
                <a:cs typeface="Symbol"/>
              </a:rPr>
              <a:t></a:t>
            </a:r>
            <a:r>
              <a:rPr dirty="0" sz="1750" spc="-25">
                <a:latin typeface="Times New Roman"/>
                <a:cs typeface="Times New Roman"/>
              </a:rPr>
              <a:t>1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60" i="1">
                <a:latin typeface="Times New Roman"/>
                <a:cs typeface="Times New Roman"/>
              </a:rPr>
              <a:t>i</a:t>
            </a:r>
            <a:r>
              <a:rPr dirty="0" sz="1750" spc="-275" i="1">
                <a:latin typeface="Times New Roman"/>
                <a:cs typeface="Times New Roman"/>
              </a:rPr>
              <a:t> </a:t>
            </a:r>
            <a:r>
              <a:rPr dirty="0" sz="1750" spc="-25">
                <a:latin typeface="Symbol"/>
                <a:cs typeface="Symbol"/>
              </a:rPr>
              <a:t></a:t>
            </a:r>
            <a:r>
              <a:rPr dirty="0" sz="1750" spc="-25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040"/>
              </a:spcBef>
            </a:pPr>
            <a:r>
              <a:rPr dirty="0" baseline="1157" sz="3600" spc="-195">
                <a:latin typeface="Trebuchet MS"/>
                <a:cs typeface="Trebuchet MS"/>
              </a:rPr>
              <a:t>Thus,</a:t>
            </a:r>
            <a:r>
              <a:rPr dirty="0" baseline="1157" sz="3600" spc="-427">
                <a:latin typeface="Trebuchet MS"/>
                <a:cs typeface="Trebuchet MS"/>
              </a:rPr>
              <a:t> </a:t>
            </a:r>
            <a:r>
              <a:rPr dirty="0" baseline="1157" sz="3600" spc="-217">
                <a:latin typeface="Trebuchet MS"/>
                <a:cs typeface="Trebuchet MS"/>
              </a:rPr>
              <a:t>the</a:t>
            </a:r>
            <a:r>
              <a:rPr dirty="0" baseline="1157" sz="3600" spc="-67">
                <a:latin typeface="Trebuchet MS"/>
                <a:cs typeface="Trebuchet MS"/>
              </a:rPr>
              <a:t> </a:t>
            </a:r>
            <a:r>
              <a:rPr dirty="0" baseline="1157" sz="3600" spc="-240">
                <a:latin typeface="Trebuchet MS"/>
                <a:cs typeface="Trebuchet MS"/>
              </a:rPr>
              <a:t>estimate</a:t>
            </a:r>
            <a:r>
              <a:rPr dirty="0" baseline="1157" sz="3600" spc="-187">
                <a:latin typeface="Trebuchet MS"/>
                <a:cs typeface="Trebuchet MS"/>
              </a:rPr>
              <a:t> </a:t>
            </a:r>
            <a:r>
              <a:rPr dirty="0" baseline="-2364" sz="3525" spc="-1289" i="1">
                <a:latin typeface="Times New Roman"/>
                <a:cs typeface="Times New Roman"/>
              </a:rPr>
              <a:t>p</a:t>
            </a:r>
            <a:r>
              <a:rPr dirty="0" sz="2350" spc="130">
                <a:latin typeface="Times New Roman"/>
                <a:cs typeface="Times New Roman"/>
              </a:rPr>
              <a:t>ˆ</a:t>
            </a:r>
            <a:r>
              <a:rPr dirty="0" sz="2350" spc="260">
                <a:latin typeface="Times New Roman"/>
                <a:cs typeface="Times New Roman"/>
              </a:rPr>
              <a:t> </a:t>
            </a:r>
            <a:r>
              <a:rPr dirty="0" baseline="1157" sz="3600" spc="-157">
                <a:latin typeface="Trebuchet MS"/>
                <a:cs typeface="Trebuchet MS"/>
              </a:rPr>
              <a:t>is</a:t>
            </a:r>
            <a:r>
              <a:rPr dirty="0" baseline="1157" sz="3600" spc="-82">
                <a:latin typeface="Trebuchet MS"/>
                <a:cs typeface="Trebuchet MS"/>
              </a:rPr>
              <a:t> </a:t>
            </a:r>
            <a:r>
              <a:rPr dirty="0" baseline="1157" sz="3600" spc="-262">
                <a:latin typeface="Trebuchet MS"/>
                <a:cs typeface="Trebuchet MS"/>
              </a:rPr>
              <a:t>given</a:t>
            </a:r>
            <a:r>
              <a:rPr dirty="0" baseline="1157" sz="3600" spc="-60">
                <a:latin typeface="Trebuchet MS"/>
                <a:cs typeface="Trebuchet MS"/>
              </a:rPr>
              <a:t> </a:t>
            </a:r>
            <a:r>
              <a:rPr dirty="0" baseline="1157" sz="3600" spc="-37">
                <a:latin typeface="Trebuchet MS"/>
                <a:cs typeface="Trebuchet MS"/>
              </a:rPr>
              <a:t>by</a:t>
            </a:r>
            <a:endParaRPr baseline="1157" sz="3600">
              <a:latin typeface="Trebuchet MS"/>
              <a:cs typeface="Trebuchet MS"/>
            </a:endParaRPr>
          </a:p>
          <a:p>
            <a:pPr algn="ctr" marL="191135">
              <a:lnSpc>
                <a:spcPts val="775"/>
              </a:lnSpc>
              <a:spcBef>
                <a:spcPts val="925"/>
              </a:spcBef>
            </a:pPr>
            <a:r>
              <a:rPr dirty="0" sz="850" spc="625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  <a:p>
            <a:pPr algn="ctr" marL="552450">
              <a:lnSpc>
                <a:spcPts val="2455"/>
              </a:lnSpc>
            </a:pPr>
            <a:r>
              <a:rPr dirty="0" baseline="1234" sz="3375" spc="3720">
                <a:latin typeface="Symbol"/>
                <a:cs typeface="Symbol"/>
              </a:rPr>
              <a:t></a:t>
            </a:r>
            <a:r>
              <a:rPr dirty="0" baseline="1234" sz="3375" spc="97">
                <a:latin typeface="Times New Roman"/>
                <a:cs typeface="Times New Roman"/>
              </a:rPr>
              <a:t> </a:t>
            </a:r>
            <a:r>
              <a:rPr dirty="0" baseline="14814" sz="2250" spc="922" i="1">
                <a:latin typeface="Times New Roman"/>
                <a:cs typeface="Times New Roman"/>
              </a:rPr>
              <a:t>x</a:t>
            </a:r>
            <a:r>
              <a:rPr dirty="0" sz="850" spc="615" i="1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75"/>
              <a:t>Example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18008" y="848944"/>
            <a:ext cx="8435340" cy="1702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  <a:tab pos="4519295" algn="l"/>
              </a:tabLst>
            </a:pPr>
            <a:r>
              <a:rPr dirty="0" sz="2200" spc="155">
                <a:latin typeface="Trebuchet MS"/>
                <a:cs typeface="Trebuchet MS"/>
              </a:rPr>
              <a:t>A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talent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acquisition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company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is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interested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in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estimating</a:t>
            </a:r>
            <a:r>
              <a:rPr dirty="0" sz="2200" spc="5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the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probability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successful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recruitment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top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executives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for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their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clients.</a:t>
            </a:r>
            <a:r>
              <a:rPr dirty="0" sz="2200" spc="9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Table </a:t>
            </a:r>
            <a:r>
              <a:rPr dirty="0" sz="2200" spc="-40">
                <a:latin typeface="Trebuchet MS"/>
                <a:cs typeface="Trebuchet MS"/>
              </a:rPr>
              <a:t>shows</a:t>
            </a:r>
            <a:r>
              <a:rPr dirty="0" sz="2200" spc="-13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number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successful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95">
                <a:latin typeface="Trebuchet MS"/>
                <a:cs typeface="Trebuchet MS"/>
              </a:rPr>
              <a:t>recruits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65">
                <a:latin typeface="Trebuchet MS"/>
                <a:cs typeface="Trebuchet MS"/>
              </a:rPr>
              <a:t>out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10</a:t>
            </a:r>
            <a:r>
              <a:rPr dirty="0" sz="2200" spc="-70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persons </a:t>
            </a:r>
            <a:r>
              <a:rPr dirty="0" sz="2200" spc="-10">
                <a:latin typeface="Trebuchet MS"/>
                <a:cs typeface="Trebuchet MS"/>
              </a:rPr>
              <a:t>interviewed </a:t>
            </a:r>
            <a:r>
              <a:rPr dirty="0" sz="2200" spc="-100">
                <a:latin typeface="Trebuchet MS"/>
                <a:cs typeface="Trebuchet MS"/>
              </a:rPr>
              <a:t>during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past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8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recruitment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cycles.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35">
                <a:latin typeface="Trebuchet MS"/>
                <a:cs typeface="Trebuchet MS"/>
              </a:rPr>
              <a:t>Estimate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probability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success </a:t>
            </a:r>
            <a:r>
              <a:rPr dirty="0" sz="2200" spc="-165" i="1">
                <a:latin typeface="Trebuchet MS"/>
                <a:cs typeface="Trebuchet MS"/>
              </a:rPr>
              <a:t>p</a:t>
            </a:r>
            <a:r>
              <a:rPr dirty="0" sz="2200" spc="-45" i="1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using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maximum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likelihood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estimation</a:t>
            </a:r>
            <a:endParaRPr sz="2200">
              <a:latin typeface="Trebuchet MS"/>
              <a:cs typeface="Trebuchet MS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149096" y="2729483"/>
          <a:ext cx="6932930" cy="976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6995"/>
                <a:gridCol w="687069"/>
                <a:gridCol w="687069"/>
                <a:gridCol w="687069"/>
                <a:gridCol w="687070"/>
                <a:gridCol w="687070"/>
                <a:gridCol w="687070"/>
                <a:gridCol w="687070"/>
                <a:gridCol w="684529"/>
              </a:tblGrid>
              <a:tr h="505459">
                <a:tc>
                  <a:txBody>
                    <a:bodyPr/>
                    <a:lstStyle/>
                    <a:p>
                      <a:pPr marL="447675" marR="149225" indent="-2946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Recruitment</a:t>
                      </a:r>
                      <a:r>
                        <a:rPr dirty="0" sz="1100" spc="-6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cycle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80645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56845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409575" marR="140970" indent="-2609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dirty="0" sz="11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people recruited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4224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18008" y="3703760"/>
            <a:ext cx="3480435" cy="979169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400" spc="145" b="1">
                <a:solidFill>
                  <a:srgbClr val="C00000"/>
                </a:solidFill>
                <a:latin typeface="Cambria"/>
                <a:cs typeface="Cambria"/>
              </a:rPr>
              <a:t>Solution</a:t>
            </a:r>
            <a:endParaRPr sz="24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95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200" spc="-65">
                <a:latin typeface="Trebuchet MS"/>
                <a:cs typeface="Trebuchet MS"/>
              </a:rPr>
              <a:t>The </a:t>
            </a:r>
            <a:r>
              <a:rPr dirty="0" sz="2200" spc="-155">
                <a:latin typeface="Trebuchet MS"/>
                <a:cs typeface="Trebuchet MS"/>
              </a:rPr>
              <a:t>estimate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of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60" i="1">
                <a:latin typeface="Trebuchet MS"/>
                <a:cs typeface="Trebuchet MS"/>
              </a:rPr>
              <a:t>p</a:t>
            </a:r>
            <a:r>
              <a:rPr dirty="0" sz="2200" spc="-60" i="1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is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given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35">
                <a:latin typeface="Trebuchet MS"/>
                <a:cs typeface="Trebuchet MS"/>
              </a:rPr>
              <a:t>by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246447" y="5855684"/>
            <a:ext cx="871219" cy="0"/>
          </a:xfrm>
          <a:custGeom>
            <a:avLst/>
            <a:gdLst/>
            <a:ahLst/>
            <a:cxnLst/>
            <a:rect l="l" t="t" r="r" b="b"/>
            <a:pathLst>
              <a:path w="871220" h="0">
                <a:moveTo>
                  <a:pt x="0" y="0"/>
                </a:moveTo>
                <a:lnTo>
                  <a:pt x="870974" y="0"/>
                </a:lnTo>
              </a:path>
            </a:pathLst>
          </a:custGeom>
          <a:ln w="1406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367769" y="5498210"/>
            <a:ext cx="1823720" cy="384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314960" algn="l"/>
                <a:tab pos="1465580" algn="l"/>
              </a:tabLst>
            </a:pPr>
            <a:r>
              <a:rPr dirty="0" baseline="-22458" sz="3525" spc="-1289" i="1">
                <a:latin typeface="Times New Roman"/>
                <a:cs typeface="Times New Roman"/>
              </a:rPr>
              <a:t>p</a:t>
            </a:r>
            <a:r>
              <a:rPr dirty="0" baseline="-20094" sz="3525" spc="187">
                <a:latin typeface="Times New Roman"/>
                <a:cs typeface="Times New Roman"/>
              </a:rPr>
              <a:t>ˆ</a:t>
            </a:r>
            <a:r>
              <a:rPr dirty="0" baseline="-20094" sz="3525">
                <a:latin typeface="Times New Roman"/>
                <a:cs typeface="Times New Roman"/>
              </a:rPr>
              <a:t>	</a:t>
            </a:r>
            <a:r>
              <a:rPr dirty="0" baseline="-22458" sz="3525" spc="592">
                <a:latin typeface="Symbol"/>
                <a:cs typeface="Symbol"/>
              </a:rPr>
              <a:t></a:t>
            </a:r>
            <a:r>
              <a:rPr dirty="0" baseline="-22458" sz="3525" spc="217">
                <a:latin typeface="Times New Roman"/>
                <a:cs typeface="Times New Roman"/>
              </a:rPr>
              <a:t> </a:t>
            </a:r>
            <a:r>
              <a:rPr dirty="0" u="heavy" sz="1350" spc="49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50" spc="114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1350" spc="-18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50" spc="16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dirty="0" u="heavy" sz="1350" spc="1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heavy" sz="13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350" spc="395">
                <a:latin typeface="Times New Roman"/>
                <a:cs typeface="Times New Roman"/>
              </a:rPr>
              <a:t> </a:t>
            </a:r>
            <a:r>
              <a:rPr dirty="0" baseline="-22458" sz="3525" spc="592">
                <a:latin typeface="Symbol"/>
                <a:cs typeface="Symbol"/>
              </a:rPr>
              <a:t></a:t>
            </a:r>
            <a:endParaRPr baseline="-22458" sz="3525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22170" y="5618231"/>
            <a:ext cx="1181100" cy="384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350" spc="395">
                <a:latin typeface="Symbol"/>
                <a:cs typeface="Symbol"/>
              </a:rPr>
              <a:t></a:t>
            </a:r>
            <a:r>
              <a:rPr dirty="0" sz="2350" spc="60">
                <a:latin typeface="Times New Roman"/>
                <a:cs typeface="Times New Roman"/>
              </a:rPr>
              <a:t> </a:t>
            </a:r>
            <a:r>
              <a:rPr dirty="0" sz="2350" spc="295">
                <a:latin typeface="Times New Roman"/>
                <a:cs typeface="Times New Roman"/>
              </a:rPr>
              <a:t>0.325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16186" y="4935394"/>
            <a:ext cx="2105660" cy="130175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935"/>
              </a:spcBef>
            </a:pPr>
            <a:r>
              <a:rPr dirty="0" sz="1350" spc="155">
                <a:latin typeface="Times New Roman"/>
                <a:cs typeface="Times New Roman"/>
              </a:rPr>
              <a:t>8</a:t>
            </a:r>
            <a:endParaRPr sz="1350">
              <a:latin typeface="Times New Roman"/>
              <a:cs typeface="Times New Roman"/>
            </a:endParaRPr>
          </a:p>
          <a:p>
            <a:pPr marL="1479550">
              <a:lnSpc>
                <a:spcPct val="100000"/>
              </a:lnSpc>
              <a:spcBef>
                <a:spcPts val="1435"/>
              </a:spcBef>
            </a:pPr>
            <a:r>
              <a:rPr dirty="0" sz="2350" spc="310">
                <a:latin typeface="Times New Roman"/>
                <a:cs typeface="Times New Roman"/>
              </a:rPr>
              <a:t>26</a:t>
            </a: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5"/>
              </a:spcBef>
              <a:tabLst>
                <a:tab pos="1235075" algn="l"/>
              </a:tabLst>
            </a:pPr>
            <a:r>
              <a:rPr dirty="0" sz="2350" spc="525" i="1">
                <a:latin typeface="Times New Roman"/>
                <a:cs typeface="Times New Roman"/>
              </a:rPr>
              <a:t>m</a:t>
            </a:r>
            <a:r>
              <a:rPr dirty="0" sz="2350" spc="-210" i="1">
                <a:latin typeface="Times New Roman"/>
                <a:cs typeface="Times New Roman"/>
              </a:rPr>
              <a:t> </a:t>
            </a:r>
            <a:r>
              <a:rPr dirty="0" sz="2350" spc="395">
                <a:latin typeface="Symbol"/>
                <a:cs typeface="Symbol"/>
              </a:rPr>
              <a:t></a:t>
            </a:r>
            <a:r>
              <a:rPr dirty="0" sz="2350" spc="-100">
                <a:latin typeface="Times New Roman"/>
                <a:cs typeface="Times New Roman"/>
              </a:rPr>
              <a:t> </a:t>
            </a:r>
            <a:r>
              <a:rPr dirty="0" sz="2350" spc="300" i="1">
                <a:latin typeface="Times New Roman"/>
                <a:cs typeface="Times New Roman"/>
              </a:rPr>
              <a:t>n</a:t>
            </a:r>
            <a:r>
              <a:rPr dirty="0" sz="2350" i="1">
                <a:latin typeface="Times New Roman"/>
                <a:cs typeface="Times New Roman"/>
              </a:rPr>
              <a:t>	</a:t>
            </a:r>
            <a:r>
              <a:rPr dirty="0" sz="2350" spc="360">
                <a:latin typeface="Times New Roman"/>
                <a:cs typeface="Times New Roman"/>
              </a:rPr>
              <a:t>8</a:t>
            </a:r>
            <a:r>
              <a:rPr dirty="0" sz="2350" spc="-275">
                <a:latin typeface="Times New Roman"/>
                <a:cs typeface="Times New Roman"/>
              </a:rPr>
              <a:t> </a:t>
            </a:r>
            <a:r>
              <a:rPr dirty="0" sz="2350" spc="385">
                <a:latin typeface="Symbol"/>
                <a:cs typeface="Symbol"/>
              </a:rPr>
              <a:t></a:t>
            </a:r>
            <a:r>
              <a:rPr dirty="0" sz="2350" spc="385">
                <a:latin typeface="Times New Roman"/>
                <a:cs typeface="Times New Roman"/>
              </a:rPr>
              <a:t>10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15310" y="5143476"/>
            <a:ext cx="763905" cy="5651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3500" spc="800">
                <a:latin typeface="Symbol"/>
                <a:cs typeface="Symbol"/>
              </a:rPr>
              <a:t></a:t>
            </a:r>
            <a:r>
              <a:rPr dirty="0" sz="3500" spc="-420">
                <a:latin typeface="Times New Roman"/>
                <a:cs typeface="Times New Roman"/>
              </a:rPr>
              <a:t> </a:t>
            </a:r>
            <a:r>
              <a:rPr dirty="0" baseline="14184" sz="3525" spc="202" i="1">
                <a:latin typeface="Times New Roman"/>
                <a:cs typeface="Times New Roman"/>
              </a:rPr>
              <a:t>x</a:t>
            </a:r>
            <a:r>
              <a:rPr dirty="0" sz="1350" spc="135" i="1">
                <a:latin typeface="Times New Roman"/>
                <a:cs typeface="Times New Roman"/>
              </a:rPr>
              <a:t>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273807" y="5017008"/>
            <a:ext cx="4188460" cy="1225550"/>
          </a:xfrm>
          <a:custGeom>
            <a:avLst/>
            <a:gdLst/>
            <a:ahLst/>
            <a:cxnLst/>
            <a:rect l="l" t="t" r="r" b="b"/>
            <a:pathLst>
              <a:path w="4188460" h="1225550">
                <a:moveTo>
                  <a:pt x="0" y="1225296"/>
                </a:moveTo>
                <a:lnTo>
                  <a:pt x="4187952" y="1225296"/>
                </a:lnTo>
                <a:lnTo>
                  <a:pt x="4187952" y="0"/>
                </a:lnTo>
                <a:lnTo>
                  <a:pt x="0" y="0"/>
                </a:lnTo>
                <a:lnTo>
                  <a:pt x="0" y="1225296"/>
                </a:lnTo>
                <a:close/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6420" y="204673"/>
            <a:ext cx="8658225" cy="370967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150235" marR="145415" indent="-3112770">
              <a:lnSpc>
                <a:spcPts val="3000"/>
              </a:lnSpc>
              <a:spcBef>
                <a:spcPts val="495"/>
              </a:spcBef>
            </a:pPr>
            <a:r>
              <a:rPr dirty="0" sz="2800" spc="195" b="1">
                <a:solidFill>
                  <a:srgbClr val="C00000"/>
                </a:solidFill>
                <a:latin typeface="Cambria"/>
                <a:cs typeface="Cambria"/>
              </a:rPr>
              <a:t>Estimation</a:t>
            </a:r>
            <a:r>
              <a:rPr dirty="0" sz="2800" spc="36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35" b="1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dirty="0" sz="2800" spc="34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95" b="1">
                <a:solidFill>
                  <a:srgbClr val="C00000"/>
                </a:solidFill>
                <a:latin typeface="Cambria"/>
                <a:cs typeface="Cambria"/>
              </a:rPr>
              <a:t>Scale</a:t>
            </a:r>
            <a:r>
              <a:rPr dirty="0" sz="2800" spc="35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25" b="1">
                <a:solidFill>
                  <a:srgbClr val="C00000"/>
                </a:solidFill>
                <a:latin typeface="Cambria"/>
                <a:cs typeface="Cambria"/>
              </a:rPr>
              <a:t>Parameter</a:t>
            </a:r>
            <a:r>
              <a:rPr dirty="0" sz="2800" spc="37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35" b="1">
                <a:solidFill>
                  <a:srgbClr val="C00000"/>
                </a:solidFill>
                <a:latin typeface="Cambria"/>
                <a:cs typeface="Cambria"/>
              </a:rPr>
              <a:t>of</a:t>
            </a:r>
            <a:r>
              <a:rPr dirty="0" sz="2800" spc="340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160" b="1">
                <a:solidFill>
                  <a:srgbClr val="C00000"/>
                </a:solidFill>
                <a:latin typeface="Cambria"/>
                <a:cs typeface="Cambria"/>
              </a:rPr>
              <a:t>Exponential </a:t>
            </a:r>
            <a:r>
              <a:rPr dirty="0" sz="2800" spc="130" b="1">
                <a:solidFill>
                  <a:srgbClr val="C00000"/>
                </a:solidFill>
                <a:latin typeface="Cambria"/>
                <a:cs typeface="Cambria"/>
              </a:rPr>
              <a:t>Distribution</a:t>
            </a:r>
            <a:endParaRPr sz="2800">
              <a:latin typeface="Cambria"/>
              <a:cs typeface="Cambria"/>
            </a:endParaRPr>
          </a:p>
          <a:p>
            <a:pPr algn="just" marL="531495" marR="30480" indent="-227329">
              <a:lnSpc>
                <a:spcPct val="88400"/>
              </a:lnSpc>
              <a:spcBef>
                <a:spcPts val="1495"/>
              </a:spcBef>
              <a:buFont typeface="Arial MT"/>
              <a:buChar char="•"/>
              <a:tabLst>
                <a:tab pos="533400" algn="l"/>
              </a:tabLst>
            </a:pPr>
            <a:r>
              <a:rPr dirty="0" sz="2800">
                <a:latin typeface="Trebuchet MS"/>
                <a:cs typeface="Trebuchet MS"/>
              </a:rPr>
              <a:t>Assume</a:t>
            </a:r>
            <a:r>
              <a:rPr dirty="0" sz="2800" spc="36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that</a:t>
            </a:r>
            <a:r>
              <a:rPr dirty="0" sz="2800" spc="370">
                <a:latin typeface="Trebuchet MS"/>
                <a:cs typeface="Trebuchet MS"/>
              </a:rPr>
              <a:t> </a:t>
            </a:r>
            <a:r>
              <a:rPr dirty="0" sz="2800" spc="-295">
                <a:latin typeface="Trebuchet MS"/>
                <a:cs typeface="Trebuchet MS"/>
              </a:rPr>
              <a:t>a</a:t>
            </a:r>
            <a:r>
              <a:rPr dirty="0" sz="2800" spc="35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data</a:t>
            </a:r>
            <a:r>
              <a:rPr dirty="0" sz="2800" spc="35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set</a:t>
            </a:r>
            <a:r>
              <a:rPr dirty="0" sz="2800" spc="36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{</a:t>
            </a:r>
            <a:r>
              <a:rPr dirty="0" sz="2800" i="1">
                <a:latin typeface="Trebuchet MS"/>
                <a:cs typeface="Trebuchet MS"/>
              </a:rPr>
              <a:t>X</a:t>
            </a:r>
            <a:r>
              <a:rPr dirty="0" baseline="-21021" sz="2775">
                <a:latin typeface="Trebuchet MS"/>
                <a:cs typeface="Trebuchet MS"/>
              </a:rPr>
              <a:t>1</a:t>
            </a:r>
            <a:r>
              <a:rPr dirty="0" sz="2800">
                <a:latin typeface="Trebuchet MS"/>
                <a:cs typeface="Trebuchet MS"/>
              </a:rPr>
              <a:t>,</a:t>
            </a:r>
            <a:r>
              <a:rPr dirty="0" sz="2800" spc="150">
                <a:latin typeface="Trebuchet MS"/>
                <a:cs typeface="Trebuchet MS"/>
              </a:rPr>
              <a:t> </a:t>
            </a:r>
            <a:r>
              <a:rPr dirty="0" sz="2800" i="1">
                <a:latin typeface="Trebuchet MS"/>
                <a:cs typeface="Trebuchet MS"/>
              </a:rPr>
              <a:t>X</a:t>
            </a:r>
            <a:r>
              <a:rPr dirty="0" baseline="-21021" sz="2775">
                <a:latin typeface="Trebuchet MS"/>
                <a:cs typeface="Trebuchet MS"/>
              </a:rPr>
              <a:t>2</a:t>
            </a:r>
            <a:r>
              <a:rPr dirty="0" sz="2800">
                <a:latin typeface="Trebuchet MS"/>
                <a:cs typeface="Trebuchet MS"/>
              </a:rPr>
              <a:t>,</a:t>
            </a:r>
            <a:r>
              <a:rPr dirty="0" sz="2800" spc="155">
                <a:latin typeface="Trebuchet MS"/>
                <a:cs typeface="Trebuchet MS"/>
              </a:rPr>
              <a:t> </a:t>
            </a:r>
            <a:r>
              <a:rPr dirty="0" sz="2800" spc="145">
                <a:latin typeface="Trebuchet MS"/>
                <a:cs typeface="Trebuchet MS"/>
              </a:rPr>
              <a:t>…,</a:t>
            </a:r>
            <a:r>
              <a:rPr dirty="0" sz="2800" spc="145">
                <a:latin typeface="Trebuchet MS"/>
                <a:cs typeface="Trebuchet MS"/>
              </a:rPr>
              <a:t> </a:t>
            </a:r>
            <a:r>
              <a:rPr dirty="0" sz="2800" i="1">
                <a:latin typeface="Trebuchet MS"/>
                <a:cs typeface="Trebuchet MS"/>
              </a:rPr>
              <a:t>X</a:t>
            </a:r>
            <a:r>
              <a:rPr dirty="0" baseline="-21021" sz="2775" i="1">
                <a:latin typeface="Trebuchet MS"/>
                <a:cs typeface="Trebuchet MS"/>
              </a:rPr>
              <a:t>n</a:t>
            </a:r>
            <a:r>
              <a:rPr dirty="0" sz="2800">
                <a:latin typeface="Trebuchet MS"/>
                <a:cs typeface="Trebuchet MS"/>
              </a:rPr>
              <a:t>}</a:t>
            </a:r>
            <a:r>
              <a:rPr dirty="0" sz="2800" spc="36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follows</a:t>
            </a:r>
            <a:r>
              <a:rPr dirty="0" sz="2800" spc="355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an </a:t>
            </a:r>
            <a:r>
              <a:rPr dirty="0" sz="2800" spc="-25">
                <a:latin typeface="Trebuchet MS"/>
                <a:cs typeface="Trebuchet MS"/>
              </a:rPr>
              <a:t>	</a:t>
            </a:r>
            <a:r>
              <a:rPr dirty="0" sz="2800" spc="-110">
                <a:latin typeface="Trebuchet MS"/>
                <a:cs typeface="Trebuchet MS"/>
              </a:rPr>
              <a:t>exponential</a:t>
            </a:r>
            <a:r>
              <a:rPr dirty="0" sz="2800" spc="30">
                <a:latin typeface="Trebuchet MS"/>
                <a:cs typeface="Trebuchet MS"/>
              </a:rPr>
              <a:t> </a:t>
            </a:r>
            <a:r>
              <a:rPr dirty="0" sz="2800" spc="-85">
                <a:latin typeface="Trebuchet MS"/>
                <a:cs typeface="Trebuchet MS"/>
              </a:rPr>
              <a:t>distribution</a:t>
            </a:r>
            <a:r>
              <a:rPr dirty="0" sz="2800" spc="3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with</a:t>
            </a:r>
            <a:r>
              <a:rPr dirty="0" sz="2800" spc="30">
                <a:latin typeface="Trebuchet MS"/>
                <a:cs typeface="Trebuchet MS"/>
              </a:rPr>
              <a:t> </a:t>
            </a:r>
            <a:r>
              <a:rPr dirty="0" sz="2800" spc="-85">
                <a:latin typeface="Trebuchet MS"/>
                <a:cs typeface="Trebuchet MS"/>
              </a:rPr>
              <a:t>scale</a:t>
            </a:r>
            <a:r>
              <a:rPr dirty="0" sz="2800" spc="30">
                <a:latin typeface="Trebuchet MS"/>
                <a:cs typeface="Trebuchet MS"/>
              </a:rPr>
              <a:t> </a:t>
            </a:r>
            <a:r>
              <a:rPr dirty="0" sz="2800" spc="-105">
                <a:latin typeface="Trebuchet MS"/>
                <a:cs typeface="Trebuchet MS"/>
              </a:rPr>
              <a:t>parameter</a:t>
            </a:r>
            <a:r>
              <a:rPr dirty="0" sz="2800" spc="40">
                <a:latin typeface="Trebuchet MS"/>
                <a:cs typeface="Trebuchet MS"/>
              </a:rPr>
              <a:t> </a:t>
            </a:r>
            <a:r>
              <a:rPr dirty="0" sz="2950" spc="-260">
                <a:latin typeface="Symbol"/>
                <a:cs typeface="Symbol"/>
              </a:rPr>
              <a:t></a:t>
            </a:r>
            <a:r>
              <a:rPr dirty="0" sz="2800" spc="-260">
                <a:latin typeface="Trebuchet MS"/>
                <a:cs typeface="Trebuchet MS"/>
              </a:rPr>
              <a:t>.</a:t>
            </a:r>
            <a:r>
              <a:rPr dirty="0" sz="2800" spc="-65">
                <a:latin typeface="Trebuchet MS"/>
                <a:cs typeface="Trebuchet MS"/>
              </a:rPr>
              <a:t>  </a:t>
            </a:r>
            <a:r>
              <a:rPr dirty="0" sz="2800" spc="-25">
                <a:latin typeface="Trebuchet MS"/>
                <a:cs typeface="Trebuchet MS"/>
              </a:rPr>
              <a:t>The </a:t>
            </a:r>
            <a:r>
              <a:rPr dirty="0" sz="2800" spc="-25">
                <a:latin typeface="Trebuchet MS"/>
                <a:cs typeface="Trebuchet MS"/>
              </a:rPr>
              <a:t>	</a:t>
            </a:r>
            <a:r>
              <a:rPr dirty="0" sz="2800" spc="-170">
                <a:latin typeface="Trebuchet MS"/>
                <a:cs typeface="Trebuchet MS"/>
              </a:rPr>
              <a:t>objective</a:t>
            </a:r>
            <a:r>
              <a:rPr dirty="0" sz="2800" spc="-3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of</a:t>
            </a:r>
            <a:r>
              <a:rPr dirty="0" sz="2800" spc="-35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MLE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is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to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 spc="-165">
                <a:latin typeface="Trebuchet MS"/>
                <a:cs typeface="Trebuchet MS"/>
              </a:rPr>
              <a:t>estimate</a:t>
            </a:r>
            <a:r>
              <a:rPr dirty="0" sz="2800" spc="-20">
                <a:latin typeface="Trebuchet MS"/>
                <a:cs typeface="Trebuchet MS"/>
              </a:rPr>
              <a:t> </a:t>
            </a:r>
            <a:r>
              <a:rPr dirty="0" sz="2800" spc="-70">
                <a:latin typeface="Trebuchet MS"/>
                <a:cs typeface="Trebuchet MS"/>
              </a:rPr>
              <a:t>the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 spc="-170">
                <a:latin typeface="Trebuchet MS"/>
                <a:cs typeface="Trebuchet MS"/>
              </a:rPr>
              <a:t>value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of</a:t>
            </a:r>
            <a:r>
              <a:rPr dirty="0" sz="2800" spc="-30">
                <a:latin typeface="Trebuchet MS"/>
                <a:cs typeface="Trebuchet MS"/>
              </a:rPr>
              <a:t> </a:t>
            </a:r>
            <a:r>
              <a:rPr dirty="0" sz="2950">
                <a:latin typeface="Symbol"/>
                <a:cs typeface="Symbol"/>
              </a:rPr>
              <a:t></a:t>
            </a:r>
            <a:r>
              <a:rPr dirty="0" sz="2950" spc="75">
                <a:latin typeface="Times New Roman"/>
                <a:cs typeface="Times New Roman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that</a:t>
            </a:r>
            <a:r>
              <a:rPr dirty="0" sz="2800" spc="-35">
                <a:latin typeface="Trebuchet MS"/>
                <a:cs typeface="Trebuchet MS"/>
              </a:rPr>
              <a:t> </a:t>
            </a:r>
            <a:r>
              <a:rPr dirty="0" sz="2800" spc="-105">
                <a:latin typeface="Trebuchet MS"/>
                <a:cs typeface="Trebuchet MS"/>
              </a:rPr>
              <a:t>will </a:t>
            </a:r>
            <a:r>
              <a:rPr dirty="0" sz="2800" spc="-105">
                <a:latin typeface="Trebuchet MS"/>
                <a:cs typeface="Trebuchet MS"/>
              </a:rPr>
              <a:t>	</a:t>
            </a:r>
            <a:r>
              <a:rPr dirty="0" sz="2800" spc="-185">
                <a:latin typeface="Trebuchet MS"/>
                <a:cs typeface="Trebuchet MS"/>
              </a:rPr>
              <a:t>maximize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 spc="-160">
                <a:latin typeface="Trebuchet MS"/>
                <a:cs typeface="Trebuchet MS"/>
              </a:rPr>
              <a:t>the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145">
                <a:latin typeface="Trebuchet MS"/>
                <a:cs typeface="Trebuchet MS"/>
              </a:rPr>
              <a:t>likelihood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135">
                <a:latin typeface="Trebuchet MS"/>
                <a:cs typeface="Trebuchet MS"/>
              </a:rPr>
              <a:t>of</a:t>
            </a:r>
            <a:r>
              <a:rPr dirty="0" sz="2800" spc="-75">
                <a:latin typeface="Trebuchet MS"/>
                <a:cs typeface="Trebuchet MS"/>
              </a:rPr>
              <a:t> </a:t>
            </a:r>
            <a:r>
              <a:rPr dirty="0" sz="2800" spc="-175">
                <a:latin typeface="Trebuchet MS"/>
                <a:cs typeface="Trebuchet MS"/>
              </a:rPr>
              <a:t>the</a:t>
            </a:r>
            <a:r>
              <a:rPr dirty="0" sz="2800" spc="-35">
                <a:latin typeface="Trebuchet MS"/>
                <a:cs typeface="Trebuchet MS"/>
              </a:rPr>
              <a:t> </a:t>
            </a:r>
            <a:r>
              <a:rPr dirty="0" sz="2800" spc="-245">
                <a:latin typeface="Trebuchet MS"/>
                <a:cs typeface="Trebuchet MS"/>
              </a:rPr>
              <a:t>data</a:t>
            </a:r>
            <a:r>
              <a:rPr dirty="0" sz="2800" spc="35">
                <a:latin typeface="Trebuchet MS"/>
                <a:cs typeface="Trebuchet MS"/>
              </a:rPr>
              <a:t> </a:t>
            </a:r>
            <a:r>
              <a:rPr dirty="0" sz="2800" spc="-130">
                <a:latin typeface="Trebuchet MS"/>
                <a:cs typeface="Trebuchet MS"/>
              </a:rPr>
              <a:t>{</a:t>
            </a:r>
            <a:r>
              <a:rPr dirty="0" sz="2800" spc="-130" i="1">
                <a:latin typeface="Trebuchet MS"/>
                <a:cs typeface="Trebuchet MS"/>
              </a:rPr>
              <a:t>X</a:t>
            </a:r>
            <a:r>
              <a:rPr dirty="0" baseline="-21021" sz="2775" spc="-195">
                <a:latin typeface="Trebuchet MS"/>
                <a:cs typeface="Trebuchet MS"/>
              </a:rPr>
              <a:t>1</a:t>
            </a:r>
            <a:r>
              <a:rPr dirty="0" sz="2800" spc="-130">
                <a:latin typeface="Trebuchet MS"/>
                <a:cs typeface="Trebuchet MS"/>
              </a:rPr>
              <a:t>,</a:t>
            </a:r>
            <a:r>
              <a:rPr dirty="0" sz="2800" spc="-80">
                <a:latin typeface="Trebuchet MS"/>
                <a:cs typeface="Trebuchet MS"/>
              </a:rPr>
              <a:t> </a:t>
            </a:r>
            <a:r>
              <a:rPr dirty="0" sz="2800" spc="-140" i="1">
                <a:latin typeface="Trebuchet MS"/>
                <a:cs typeface="Trebuchet MS"/>
              </a:rPr>
              <a:t>X</a:t>
            </a:r>
            <a:r>
              <a:rPr dirty="0" baseline="-21021" sz="2775" spc="-209">
                <a:latin typeface="Trebuchet MS"/>
                <a:cs typeface="Trebuchet MS"/>
              </a:rPr>
              <a:t>2</a:t>
            </a:r>
            <a:r>
              <a:rPr dirty="0" sz="2800" spc="-140">
                <a:latin typeface="Trebuchet MS"/>
                <a:cs typeface="Trebuchet MS"/>
              </a:rPr>
              <a:t>,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90">
                <a:latin typeface="Trebuchet MS"/>
                <a:cs typeface="Trebuchet MS"/>
              </a:rPr>
              <a:t>…,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i="1">
                <a:latin typeface="Trebuchet MS"/>
                <a:cs typeface="Trebuchet MS"/>
              </a:rPr>
              <a:t>X</a:t>
            </a:r>
            <a:r>
              <a:rPr dirty="0" baseline="-21021" sz="2775" i="1">
                <a:latin typeface="Trebuchet MS"/>
                <a:cs typeface="Trebuchet MS"/>
              </a:rPr>
              <a:t>n</a:t>
            </a:r>
            <a:r>
              <a:rPr dirty="0" sz="2800">
                <a:latin typeface="Trebuchet MS"/>
                <a:cs typeface="Trebuchet MS"/>
              </a:rPr>
              <a:t>}.</a:t>
            </a:r>
            <a:r>
              <a:rPr dirty="0" sz="2800" spc="28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The </a:t>
            </a:r>
            <a:r>
              <a:rPr dirty="0" sz="2800" spc="-25">
                <a:latin typeface="Trebuchet MS"/>
                <a:cs typeface="Trebuchet MS"/>
              </a:rPr>
              <a:t>	</a:t>
            </a:r>
            <a:r>
              <a:rPr dirty="0" sz="2800" spc="-135">
                <a:latin typeface="Trebuchet MS"/>
                <a:cs typeface="Trebuchet MS"/>
              </a:rPr>
              <a:t>likelihood</a:t>
            </a:r>
            <a:r>
              <a:rPr dirty="0" sz="2800" spc="-75">
                <a:latin typeface="Trebuchet MS"/>
                <a:cs typeface="Trebuchet MS"/>
              </a:rPr>
              <a:t> </a:t>
            </a:r>
            <a:r>
              <a:rPr dirty="0" sz="2800" spc="-50">
                <a:latin typeface="Trebuchet MS"/>
                <a:cs typeface="Trebuchet MS"/>
              </a:rPr>
              <a:t>of</a:t>
            </a:r>
            <a:r>
              <a:rPr dirty="0" sz="2800" spc="-160">
                <a:latin typeface="Trebuchet MS"/>
                <a:cs typeface="Trebuchet MS"/>
              </a:rPr>
              <a:t> </a:t>
            </a:r>
            <a:r>
              <a:rPr dirty="0" sz="2800" spc="-100">
                <a:latin typeface="Trebuchet MS"/>
                <a:cs typeface="Trebuchet MS"/>
              </a:rPr>
              <a:t>observing</a:t>
            </a:r>
            <a:r>
              <a:rPr dirty="0" sz="2800" spc="-65">
                <a:latin typeface="Trebuchet MS"/>
                <a:cs typeface="Trebuchet MS"/>
              </a:rPr>
              <a:t> </a:t>
            </a:r>
            <a:r>
              <a:rPr dirty="0" sz="2800" spc="-120">
                <a:latin typeface="Trebuchet MS"/>
                <a:cs typeface="Trebuchet MS"/>
              </a:rPr>
              <a:t>the</a:t>
            </a:r>
            <a:r>
              <a:rPr dirty="0" sz="2800" spc="25">
                <a:latin typeface="Trebuchet MS"/>
                <a:cs typeface="Trebuchet MS"/>
              </a:rPr>
              <a:t> </a:t>
            </a:r>
            <a:r>
              <a:rPr dirty="0" sz="2800" spc="-220">
                <a:latin typeface="Trebuchet MS"/>
                <a:cs typeface="Trebuchet MS"/>
              </a:rPr>
              <a:t>data</a:t>
            </a:r>
            <a:r>
              <a:rPr dirty="0" sz="2800" spc="15">
                <a:latin typeface="Trebuchet MS"/>
                <a:cs typeface="Trebuchet MS"/>
              </a:rPr>
              <a:t> </a:t>
            </a:r>
            <a:r>
              <a:rPr dirty="0" sz="2800" spc="-105">
                <a:latin typeface="Trebuchet MS"/>
                <a:cs typeface="Trebuchet MS"/>
              </a:rPr>
              <a:t>{</a:t>
            </a:r>
            <a:r>
              <a:rPr dirty="0" sz="2800" spc="-105" i="1">
                <a:latin typeface="Trebuchet MS"/>
                <a:cs typeface="Trebuchet MS"/>
              </a:rPr>
              <a:t>X</a:t>
            </a:r>
            <a:r>
              <a:rPr dirty="0" baseline="-21021" sz="2775" spc="-157">
                <a:latin typeface="Trebuchet MS"/>
                <a:cs typeface="Trebuchet MS"/>
              </a:rPr>
              <a:t>1</a:t>
            </a:r>
            <a:r>
              <a:rPr dirty="0" sz="2800" spc="-105">
                <a:latin typeface="Trebuchet MS"/>
                <a:cs typeface="Trebuchet MS"/>
              </a:rPr>
              <a:t>, </a:t>
            </a:r>
            <a:r>
              <a:rPr dirty="0" sz="2800" spc="-95" i="1">
                <a:latin typeface="Trebuchet MS"/>
                <a:cs typeface="Trebuchet MS"/>
              </a:rPr>
              <a:t>X</a:t>
            </a:r>
            <a:r>
              <a:rPr dirty="0" baseline="-21021" sz="2775" spc="-142">
                <a:latin typeface="Trebuchet MS"/>
                <a:cs typeface="Trebuchet MS"/>
              </a:rPr>
              <a:t>2</a:t>
            </a:r>
            <a:r>
              <a:rPr dirty="0" sz="2800" spc="-95">
                <a:latin typeface="Trebuchet MS"/>
                <a:cs typeface="Trebuchet MS"/>
              </a:rPr>
              <a:t>,</a:t>
            </a:r>
            <a:r>
              <a:rPr dirty="0" sz="2800" spc="-114">
                <a:latin typeface="Trebuchet MS"/>
                <a:cs typeface="Trebuchet MS"/>
              </a:rPr>
              <a:t> </a:t>
            </a:r>
            <a:r>
              <a:rPr dirty="0" sz="2800" spc="140">
                <a:latin typeface="Trebuchet MS"/>
                <a:cs typeface="Trebuchet MS"/>
              </a:rPr>
              <a:t>…,</a:t>
            </a:r>
            <a:r>
              <a:rPr dirty="0" sz="2800" spc="-210">
                <a:latin typeface="Trebuchet MS"/>
                <a:cs typeface="Trebuchet MS"/>
              </a:rPr>
              <a:t> </a:t>
            </a:r>
            <a:r>
              <a:rPr dirty="0" sz="2800" i="1">
                <a:latin typeface="Trebuchet MS"/>
                <a:cs typeface="Trebuchet MS"/>
              </a:rPr>
              <a:t>X</a:t>
            </a:r>
            <a:r>
              <a:rPr dirty="0" baseline="-21021" sz="2775" i="1">
                <a:latin typeface="Trebuchet MS"/>
                <a:cs typeface="Trebuchet MS"/>
              </a:rPr>
              <a:t>n</a:t>
            </a:r>
            <a:r>
              <a:rPr dirty="0" sz="2800">
                <a:latin typeface="Trebuchet MS"/>
                <a:cs typeface="Trebuchet MS"/>
              </a:rPr>
              <a:t>}</a:t>
            </a:r>
            <a:r>
              <a:rPr dirty="0" sz="2800" spc="20">
                <a:latin typeface="Trebuchet MS"/>
                <a:cs typeface="Trebuchet MS"/>
              </a:rPr>
              <a:t> </a:t>
            </a:r>
            <a:r>
              <a:rPr dirty="0" sz="2800" spc="-100">
                <a:latin typeface="Trebuchet MS"/>
                <a:cs typeface="Trebuchet MS"/>
              </a:rPr>
              <a:t>from</a:t>
            </a:r>
            <a:r>
              <a:rPr dirty="0" sz="2800" spc="2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an </a:t>
            </a:r>
            <a:r>
              <a:rPr dirty="0" sz="2800" spc="-25">
                <a:latin typeface="Trebuchet MS"/>
                <a:cs typeface="Trebuchet MS"/>
              </a:rPr>
              <a:t>	</a:t>
            </a:r>
            <a:r>
              <a:rPr dirty="0" sz="2800" spc="-140">
                <a:latin typeface="Trebuchet MS"/>
                <a:cs typeface="Trebuchet MS"/>
              </a:rPr>
              <a:t>exponential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120">
                <a:latin typeface="Trebuchet MS"/>
                <a:cs typeface="Trebuchet MS"/>
              </a:rPr>
              <a:t>distribution</a:t>
            </a:r>
            <a:r>
              <a:rPr dirty="0" sz="2800" spc="-90">
                <a:latin typeface="Trebuchet MS"/>
                <a:cs typeface="Trebuchet MS"/>
              </a:rPr>
              <a:t> </a:t>
            </a:r>
            <a:r>
              <a:rPr dirty="0" sz="2800">
                <a:latin typeface="Trebuchet MS"/>
                <a:cs typeface="Trebuchet MS"/>
              </a:rPr>
              <a:t>is</a:t>
            </a:r>
            <a:r>
              <a:rPr dirty="0" sz="2800" spc="-85">
                <a:latin typeface="Trebuchet MS"/>
                <a:cs typeface="Trebuchet MS"/>
              </a:rPr>
              <a:t> </a:t>
            </a:r>
            <a:r>
              <a:rPr dirty="0" sz="2800" spc="-165">
                <a:latin typeface="Trebuchet MS"/>
                <a:cs typeface="Trebuchet MS"/>
              </a:rPr>
              <a:t>given</a:t>
            </a:r>
            <a:r>
              <a:rPr dirty="0" sz="2800" spc="-45">
                <a:latin typeface="Trebuchet MS"/>
                <a:cs typeface="Trebuchet MS"/>
              </a:rPr>
              <a:t> </a:t>
            </a:r>
            <a:r>
              <a:rPr dirty="0" sz="2800" spc="-35">
                <a:latin typeface="Trebuchet MS"/>
                <a:cs typeface="Trebuchet MS"/>
              </a:rPr>
              <a:t>by</a:t>
            </a:r>
            <a:r>
              <a:rPr dirty="0" sz="2800" spc="-75">
                <a:latin typeface="Trebuchet MS"/>
                <a:cs typeface="Trebuchet MS"/>
              </a:rPr>
              <a:t> </a:t>
            </a:r>
            <a:r>
              <a:rPr dirty="0" sz="2800" spc="-100">
                <a:latin typeface="Trebuchet MS"/>
                <a:cs typeface="Trebuchet MS"/>
              </a:rPr>
              <a:t>the</a:t>
            </a:r>
            <a:r>
              <a:rPr dirty="0" sz="2800" spc="-70">
                <a:latin typeface="Trebuchet MS"/>
                <a:cs typeface="Trebuchet MS"/>
              </a:rPr>
              <a:t> </a:t>
            </a:r>
            <a:r>
              <a:rPr dirty="0" sz="2800" spc="-160">
                <a:latin typeface="Trebuchet MS"/>
                <a:cs typeface="Trebuchet MS"/>
              </a:rPr>
              <a:t>joint</a:t>
            </a:r>
            <a:r>
              <a:rPr dirty="0" sz="2800" spc="-50">
                <a:latin typeface="Trebuchet MS"/>
                <a:cs typeface="Trebuchet MS"/>
              </a:rPr>
              <a:t> </a:t>
            </a:r>
            <a:r>
              <a:rPr dirty="0" sz="2800" spc="-130">
                <a:latin typeface="Trebuchet MS"/>
                <a:cs typeface="Trebuchet MS"/>
              </a:rPr>
              <a:t>probability </a:t>
            </a:r>
            <a:r>
              <a:rPr dirty="0" sz="2800" spc="-130">
                <a:latin typeface="Trebuchet MS"/>
                <a:cs typeface="Trebuchet MS"/>
              </a:rPr>
              <a:t>	</a:t>
            </a:r>
            <a:r>
              <a:rPr dirty="0" sz="2800" spc="-204">
                <a:latin typeface="Trebuchet MS"/>
                <a:cs typeface="Trebuchet MS"/>
              </a:rPr>
              <a:t>given</a:t>
            </a:r>
            <a:r>
              <a:rPr dirty="0" sz="2800" spc="-25">
                <a:latin typeface="Trebuchet MS"/>
                <a:cs typeface="Trebuchet MS"/>
              </a:rPr>
              <a:t> </a:t>
            </a:r>
            <a:r>
              <a:rPr dirty="0" sz="2800" spc="-175">
                <a:latin typeface="Trebuchet MS"/>
                <a:cs typeface="Trebuchet MS"/>
              </a:rPr>
              <a:t>in</a:t>
            </a:r>
            <a:r>
              <a:rPr dirty="0" sz="2800" spc="-40">
                <a:latin typeface="Trebuchet MS"/>
                <a:cs typeface="Trebuchet MS"/>
              </a:rPr>
              <a:t> </a:t>
            </a:r>
            <a:r>
              <a:rPr dirty="0" sz="2800" spc="-25">
                <a:latin typeface="Trebuchet MS"/>
                <a:cs typeface="Trebuchet MS"/>
              </a:rPr>
              <a:t>Eq.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509026" y="4050829"/>
            <a:ext cx="8064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140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65069" y="4362707"/>
            <a:ext cx="5651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55" i="1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27542" y="4572515"/>
            <a:ext cx="226949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82650" algn="l"/>
                <a:tab pos="2200910" algn="l"/>
              </a:tabLst>
            </a:pPr>
            <a:r>
              <a:rPr dirty="0" sz="1250" spc="-50">
                <a:latin typeface="Times New Roman"/>
                <a:cs typeface="Times New Roman"/>
              </a:rPr>
              <a:t>1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50">
                <a:latin typeface="Times New Roman"/>
                <a:cs typeface="Times New Roman"/>
              </a:rPr>
              <a:t>2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145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41252" y="4456348"/>
            <a:ext cx="101600" cy="294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-330" i="1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49246" y="4729220"/>
            <a:ext cx="1177290" cy="294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07034" algn="l"/>
                <a:tab pos="1088390" algn="l"/>
              </a:tabLst>
            </a:pPr>
            <a:r>
              <a:rPr dirty="0" sz="1750" spc="-330">
                <a:latin typeface="Times New Roman"/>
                <a:cs typeface="Times New Roman"/>
              </a:rPr>
              <a:t>1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330">
                <a:latin typeface="Times New Roman"/>
                <a:cs typeface="Times New Roman"/>
              </a:rPr>
              <a:t>2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330" i="1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254573" y="4164878"/>
            <a:ext cx="523875" cy="62611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417830" algn="l"/>
              </a:tabLst>
            </a:pPr>
            <a:r>
              <a:rPr dirty="0" sz="1750" spc="-310">
                <a:latin typeface="Symbol"/>
                <a:cs typeface="Symbol"/>
              </a:rPr>
              <a:t>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-415" i="1">
                <a:latin typeface="Times New Roman"/>
                <a:cs typeface="Times New Roman"/>
              </a:rPr>
              <a:t>X</a:t>
            </a:r>
            <a:endParaRPr sz="175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484"/>
              </a:spcBef>
            </a:pPr>
            <a:r>
              <a:rPr dirty="0" sz="1250" spc="-25" i="1">
                <a:latin typeface="Times New Roman"/>
                <a:cs typeface="Times New Roman"/>
              </a:rPr>
              <a:t>i</a:t>
            </a:r>
            <a:r>
              <a:rPr dirty="0" sz="1250" spc="-25">
                <a:latin typeface="Symbol"/>
                <a:cs typeface="Symbol"/>
              </a:rPr>
              <a:t></a:t>
            </a:r>
            <a:r>
              <a:rPr dirty="0" sz="1250" spc="-2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443895" y="4148343"/>
            <a:ext cx="212725" cy="490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50" spc="-770">
                <a:latin typeface="Symbol"/>
                <a:cs typeface="Symbol"/>
              </a:rPr>
              <a:t>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77066" y="4465973"/>
            <a:ext cx="6319520" cy="490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  <a:tabLst>
                <a:tab pos="3493135" algn="l"/>
                <a:tab pos="4371340" algn="l"/>
                <a:tab pos="4810125" algn="l"/>
                <a:tab pos="5716905" algn="l"/>
              </a:tabLst>
            </a:pPr>
            <a:r>
              <a:rPr dirty="0" sz="3050" spc="-425" i="1">
                <a:latin typeface="Times New Roman"/>
                <a:cs typeface="Times New Roman"/>
              </a:rPr>
              <a:t>L</a:t>
            </a:r>
            <a:r>
              <a:rPr dirty="0" sz="3050" spc="-425">
                <a:latin typeface="Times New Roman"/>
                <a:cs typeface="Times New Roman"/>
              </a:rPr>
              <a:t>(</a:t>
            </a:r>
            <a:r>
              <a:rPr dirty="0" sz="3050" spc="-425">
                <a:latin typeface="Symbol"/>
                <a:cs typeface="Symbol"/>
              </a:rPr>
              <a:t></a:t>
            </a:r>
            <a:r>
              <a:rPr dirty="0" sz="3050" spc="-425">
                <a:latin typeface="Times New Roman"/>
                <a:cs typeface="Times New Roman"/>
              </a:rPr>
              <a:t>)</a:t>
            </a:r>
            <a:r>
              <a:rPr dirty="0" sz="3050" spc="-285">
                <a:latin typeface="Times New Roman"/>
                <a:cs typeface="Times New Roman"/>
              </a:rPr>
              <a:t> </a:t>
            </a:r>
            <a:r>
              <a:rPr dirty="0" sz="3050" spc="-555">
                <a:latin typeface="Symbol"/>
                <a:cs typeface="Symbol"/>
              </a:rPr>
              <a:t></a:t>
            </a:r>
            <a:r>
              <a:rPr dirty="0" sz="3050" spc="105">
                <a:latin typeface="Times New Roman"/>
                <a:cs typeface="Times New Roman"/>
              </a:rPr>
              <a:t> </a:t>
            </a:r>
            <a:r>
              <a:rPr dirty="0" sz="3050" spc="-285" i="1">
                <a:latin typeface="Times New Roman"/>
                <a:cs typeface="Times New Roman"/>
              </a:rPr>
              <a:t>f</a:t>
            </a:r>
            <a:r>
              <a:rPr dirty="0" sz="3050" spc="-280" i="1">
                <a:latin typeface="Times New Roman"/>
                <a:cs typeface="Times New Roman"/>
              </a:rPr>
              <a:t> </a:t>
            </a:r>
            <a:r>
              <a:rPr dirty="0" sz="3050" spc="-375">
                <a:latin typeface="Times New Roman"/>
                <a:cs typeface="Times New Roman"/>
              </a:rPr>
              <a:t>(</a:t>
            </a:r>
            <a:r>
              <a:rPr dirty="0" sz="3050" spc="-375" i="1">
                <a:latin typeface="Times New Roman"/>
                <a:cs typeface="Times New Roman"/>
              </a:rPr>
              <a:t>X</a:t>
            </a:r>
            <a:r>
              <a:rPr dirty="0" sz="3050" spc="50" i="1">
                <a:latin typeface="Times New Roman"/>
                <a:cs typeface="Times New Roman"/>
              </a:rPr>
              <a:t> </a:t>
            </a:r>
            <a:r>
              <a:rPr dirty="0" sz="3050" spc="-254">
                <a:latin typeface="Times New Roman"/>
                <a:cs typeface="Times New Roman"/>
              </a:rPr>
              <a:t>,</a:t>
            </a:r>
            <a:r>
              <a:rPr dirty="0" sz="3050" spc="-365">
                <a:latin typeface="Times New Roman"/>
                <a:cs typeface="Times New Roman"/>
              </a:rPr>
              <a:t> </a:t>
            </a:r>
            <a:r>
              <a:rPr dirty="0" sz="3050" spc="-615" i="1">
                <a:latin typeface="Times New Roman"/>
                <a:cs typeface="Times New Roman"/>
              </a:rPr>
              <a:t>X</a:t>
            </a:r>
            <a:r>
              <a:rPr dirty="0" sz="3050" spc="270" i="1">
                <a:latin typeface="Times New Roman"/>
                <a:cs typeface="Times New Roman"/>
              </a:rPr>
              <a:t> </a:t>
            </a:r>
            <a:r>
              <a:rPr dirty="0" sz="3050" spc="-240">
                <a:latin typeface="Times New Roman"/>
                <a:cs typeface="Times New Roman"/>
              </a:rPr>
              <a:t>,...,</a:t>
            </a:r>
            <a:r>
              <a:rPr dirty="0" sz="3050" spc="-370">
                <a:latin typeface="Times New Roman"/>
                <a:cs typeface="Times New Roman"/>
              </a:rPr>
              <a:t> </a:t>
            </a:r>
            <a:r>
              <a:rPr dirty="0" sz="3050" spc="-615" i="1">
                <a:latin typeface="Times New Roman"/>
                <a:cs typeface="Times New Roman"/>
              </a:rPr>
              <a:t>X</a:t>
            </a:r>
            <a:r>
              <a:rPr dirty="0" sz="3050" spc="325" i="1">
                <a:latin typeface="Times New Roman"/>
                <a:cs typeface="Times New Roman"/>
              </a:rPr>
              <a:t> </a:t>
            </a:r>
            <a:r>
              <a:rPr dirty="0" sz="3050" spc="-335">
                <a:latin typeface="Times New Roman"/>
                <a:cs typeface="Times New Roman"/>
              </a:rPr>
              <a:t>)</a:t>
            </a:r>
            <a:r>
              <a:rPr dirty="0" sz="3050" spc="-280">
                <a:latin typeface="Times New Roman"/>
                <a:cs typeface="Times New Roman"/>
              </a:rPr>
              <a:t> </a:t>
            </a:r>
            <a:r>
              <a:rPr dirty="0" sz="3050" spc="-555">
                <a:latin typeface="Symbol"/>
                <a:cs typeface="Symbol"/>
              </a:rPr>
              <a:t></a:t>
            </a:r>
            <a:r>
              <a:rPr dirty="0" sz="3050" spc="-315">
                <a:latin typeface="Times New Roman"/>
                <a:cs typeface="Times New Roman"/>
              </a:rPr>
              <a:t> </a:t>
            </a:r>
            <a:r>
              <a:rPr dirty="0" sz="3050" spc="-375">
                <a:latin typeface="Symbol"/>
                <a:cs typeface="Symbol"/>
              </a:rPr>
              <a:t></a:t>
            </a:r>
            <a:r>
              <a:rPr dirty="0" sz="3050" spc="-375" i="1">
                <a:latin typeface="Times New Roman"/>
                <a:cs typeface="Times New Roman"/>
              </a:rPr>
              <a:t>e</a:t>
            </a:r>
            <a:r>
              <a:rPr dirty="0" baseline="44444" sz="2625" spc="-562">
                <a:latin typeface="Symbol"/>
                <a:cs typeface="Symbol"/>
              </a:rPr>
              <a:t></a:t>
            </a:r>
            <a:r>
              <a:rPr dirty="0" baseline="44444" sz="2625" spc="-562" i="1">
                <a:latin typeface="Times New Roman"/>
                <a:cs typeface="Times New Roman"/>
              </a:rPr>
              <a:t>X</a:t>
            </a:r>
            <a:r>
              <a:rPr dirty="0" baseline="44444" sz="2625" i="1">
                <a:latin typeface="Times New Roman"/>
                <a:cs typeface="Times New Roman"/>
              </a:rPr>
              <a:t>	</a:t>
            </a:r>
            <a:r>
              <a:rPr dirty="0" sz="3050" spc="-555">
                <a:latin typeface="Symbol"/>
                <a:cs typeface="Symbol"/>
              </a:rPr>
              <a:t></a:t>
            </a:r>
            <a:r>
              <a:rPr dirty="0" sz="3050" spc="-459">
                <a:latin typeface="Times New Roman"/>
                <a:cs typeface="Times New Roman"/>
              </a:rPr>
              <a:t> </a:t>
            </a:r>
            <a:r>
              <a:rPr dirty="0" sz="3050" spc="-375">
                <a:latin typeface="Symbol"/>
                <a:cs typeface="Symbol"/>
              </a:rPr>
              <a:t></a:t>
            </a:r>
            <a:r>
              <a:rPr dirty="0" sz="3050" spc="-375" i="1">
                <a:latin typeface="Times New Roman"/>
                <a:cs typeface="Times New Roman"/>
              </a:rPr>
              <a:t>e</a:t>
            </a:r>
            <a:r>
              <a:rPr dirty="0" baseline="44444" sz="2625" spc="-562">
                <a:latin typeface="Symbol"/>
                <a:cs typeface="Symbol"/>
              </a:rPr>
              <a:t></a:t>
            </a:r>
            <a:r>
              <a:rPr dirty="0" baseline="44444" sz="2625" spc="-562" i="1">
                <a:latin typeface="Times New Roman"/>
                <a:cs typeface="Times New Roman"/>
              </a:rPr>
              <a:t>X</a:t>
            </a:r>
            <a:r>
              <a:rPr dirty="0" baseline="44444" sz="2625" i="1">
                <a:latin typeface="Times New Roman"/>
                <a:cs typeface="Times New Roman"/>
              </a:rPr>
              <a:t>	</a:t>
            </a:r>
            <a:r>
              <a:rPr dirty="0" sz="3050" spc="-605">
                <a:latin typeface="Symbol"/>
                <a:cs typeface="Symbol"/>
              </a:rPr>
              <a:t>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555">
                <a:latin typeface="Symbol"/>
                <a:cs typeface="Symbol"/>
              </a:rPr>
              <a:t></a:t>
            </a:r>
            <a:r>
              <a:rPr dirty="0" sz="3050" spc="-459">
                <a:latin typeface="Times New Roman"/>
                <a:cs typeface="Times New Roman"/>
              </a:rPr>
              <a:t> </a:t>
            </a:r>
            <a:r>
              <a:rPr dirty="0" sz="3050" spc="-375">
                <a:latin typeface="Symbol"/>
                <a:cs typeface="Symbol"/>
              </a:rPr>
              <a:t></a:t>
            </a:r>
            <a:r>
              <a:rPr dirty="0" sz="3050" spc="-375" i="1">
                <a:latin typeface="Times New Roman"/>
                <a:cs typeface="Times New Roman"/>
              </a:rPr>
              <a:t>e</a:t>
            </a:r>
            <a:r>
              <a:rPr dirty="0" baseline="44444" sz="2625" spc="-562">
                <a:latin typeface="Symbol"/>
                <a:cs typeface="Symbol"/>
              </a:rPr>
              <a:t></a:t>
            </a:r>
            <a:r>
              <a:rPr dirty="0" baseline="44444" sz="2625" spc="-562" i="1">
                <a:latin typeface="Times New Roman"/>
                <a:cs typeface="Times New Roman"/>
              </a:rPr>
              <a:t>X</a:t>
            </a:r>
            <a:r>
              <a:rPr dirty="0" baseline="44444" sz="2625" i="1">
                <a:latin typeface="Times New Roman"/>
                <a:cs typeface="Times New Roman"/>
              </a:rPr>
              <a:t>	</a:t>
            </a:r>
            <a:r>
              <a:rPr dirty="0" sz="3050" spc="-555">
                <a:latin typeface="Symbol"/>
                <a:cs typeface="Symbol"/>
              </a:rPr>
              <a:t></a:t>
            </a:r>
            <a:r>
              <a:rPr dirty="0" sz="3050" spc="-330">
                <a:latin typeface="Times New Roman"/>
                <a:cs typeface="Times New Roman"/>
              </a:rPr>
              <a:t> </a:t>
            </a:r>
            <a:r>
              <a:rPr dirty="0" sz="3050" spc="-555">
                <a:latin typeface="Symbol"/>
                <a:cs typeface="Symbol"/>
              </a:rPr>
              <a:t></a:t>
            </a:r>
            <a:r>
              <a:rPr dirty="0" sz="3050" spc="50">
                <a:latin typeface="Times New Roman"/>
                <a:cs typeface="Times New Roman"/>
              </a:rPr>
              <a:t> </a:t>
            </a:r>
            <a:r>
              <a:rPr dirty="0" sz="3050" spc="-500" i="1">
                <a:latin typeface="Times New Roman"/>
                <a:cs typeface="Times New Roman"/>
              </a:rPr>
              <a:t>e</a:t>
            </a:r>
            <a:endParaRPr sz="305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9373" y="4420862"/>
            <a:ext cx="1042674" cy="628149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308" y="335305"/>
            <a:ext cx="8565515" cy="1393825"/>
          </a:xfrm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algn="just" marL="25400" marR="17780">
              <a:lnSpc>
                <a:spcPct val="89700"/>
              </a:lnSpc>
              <a:spcBef>
                <a:spcPts val="434"/>
              </a:spcBef>
            </a:pP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where</a:t>
            </a:r>
            <a:r>
              <a:rPr dirty="0" sz="2400" spc="-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b="0" i="1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(</a:t>
            </a:r>
            <a:r>
              <a:rPr dirty="0" sz="2500" b="0">
                <a:solidFill>
                  <a:srgbClr val="000000"/>
                </a:solidFill>
                <a:latin typeface="Symbol"/>
                <a:cs typeface="Symbol"/>
              </a:rPr>
              <a:t>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)</a:t>
            </a:r>
            <a:r>
              <a:rPr dirty="0" sz="2400" spc="2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dirty="0" sz="2400" spc="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2400" spc="2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65" b="0">
                <a:solidFill>
                  <a:srgbClr val="000000"/>
                </a:solidFill>
                <a:latin typeface="Trebuchet MS"/>
                <a:cs typeface="Trebuchet MS"/>
              </a:rPr>
              <a:t>likelihood</a:t>
            </a:r>
            <a:r>
              <a:rPr dirty="0" sz="2400" spc="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45" b="0">
                <a:solidFill>
                  <a:srgbClr val="000000"/>
                </a:solidFill>
                <a:latin typeface="Trebuchet MS"/>
                <a:cs typeface="Trebuchet MS"/>
              </a:rPr>
              <a:t>function,</a:t>
            </a:r>
            <a:r>
              <a:rPr dirty="0" sz="2400" spc="-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which</a:t>
            </a:r>
            <a:r>
              <a:rPr dirty="0" sz="2400" spc="2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dirty="0" sz="2400" spc="3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same</a:t>
            </a:r>
            <a:r>
              <a:rPr dirty="0" sz="2400" spc="3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as</a:t>
            </a:r>
            <a:r>
              <a:rPr dirty="0" sz="2400" spc="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2400" spc="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50" b="0">
                <a:solidFill>
                  <a:srgbClr val="000000"/>
                </a:solidFill>
                <a:latin typeface="Trebuchet MS"/>
                <a:cs typeface="Trebuchet MS"/>
              </a:rPr>
              <a:t>joint </a:t>
            </a:r>
            <a:r>
              <a:rPr dirty="0" sz="2400" spc="-90" b="0">
                <a:solidFill>
                  <a:srgbClr val="000000"/>
                </a:solidFill>
                <a:latin typeface="Trebuchet MS"/>
                <a:cs typeface="Trebuchet MS"/>
              </a:rPr>
              <a:t>probability</a:t>
            </a:r>
            <a:r>
              <a:rPr dirty="0" sz="2400" spc="8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dirty="0" sz="2400" spc="8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35" b="0">
                <a:solidFill>
                  <a:srgbClr val="000000"/>
                </a:solidFill>
                <a:latin typeface="Trebuchet MS"/>
                <a:cs typeface="Trebuchet MS"/>
              </a:rPr>
              <a:t>observing</a:t>
            </a:r>
            <a:r>
              <a:rPr dirty="0" sz="2400" spc="8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2400" spc="8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50" b="0">
                <a:solidFill>
                  <a:srgbClr val="000000"/>
                </a:solidFill>
                <a:latin typeface="Trebuchet MS"/>
                <a:cs typeface="Trebuchet MS"/>
              </a:rPr>
              <a:t>data</a:t>
            </a:r>
            <a:r>
              <a:rPr dirty="0" sz="2400" spc="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{</a:t>
            </a:r>
            <a:r>
              <a:rPr dirty="0" sz="2400" b="0" i="1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dirty="0" baseline="-20833" sz="2400" b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dirty="0" sz="2400" spc="-8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b="0" i="1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dirty="0" baseline="-20833" sz="2400" b="0">
                <a:solidFill>
                  <a:srgbClr val="000000"/>
                </a:solidFill>
                <a:latin typeface="Trebuchet MS"/>
                <a:cs typeface="Trebuchet MS"/>
              </a:rPr>
              <a:t>2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dirty="0" sz="2400" spc="-9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135" b="0">
                <a:solidFill>
                  <a:srgbClr val="000000"/>
                </a:solidFill>
                <a:latin typeface="Trebuchet MS"/>
                <a:cs typeface="Trebuchet MS"/>
              </a:rPr>
              <a:t>…,</a:t>
            </a:r>
            <a:r>
              <a:rPr dirty="0" sz="2400" spc="-9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b="0" i="1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dirty="0" baseline="-20833" sz="2400" b="0" i="1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}</a:t>
            </a:r>
            <a:r>
              <a:rPr dirty="0" sz="2400" spc="8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Trebuchet MS"/>
                <a:cs typeface="Trebuchet MS"/>
              </a:rPr>
              <a:t>that</a:t>
            </a:r>
            <a:r>
              <a:rPr dirty="0" sz="2400" spc="8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35" b="0">
                <a:solidFill>
                  <a:srgbClr val="000000"/>
                </a:solidFill>
                <a:latin typeface="Trebuchet MS"/>
                <a:cs typeface="Trebuchet MS"/>
              </a:rPr>
              <a:t>follows</a:t>
            </a:r>
            <a:r>
              <a:rPr dirty="0" sz="2400" spc="8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5" b="0">
                <a:solidFill>
                  <a:srgbClr val="000000"/>
                </a:solidFill>
                <a:latin typeface="Trebuchet MS"/>
                <a:cs typeface="Trebuchet MS"/>
              </a:rPr>
              <a:t>an </a:t>
            </a:r>
            <a:r>
              <a:rPr dirty="0" sz="2400" spc="-135" b="0">
                <a:solidFill>
                  <a:srgbClr val="000000"/>
                </a:solidFill>
                <a:latin typeface="Trebuchet MS"/>
                <a:cs typeface="Trebuchet MS"/>
              </a:rPr>
              <a:t>exponential</a:t>
            </a:r>
            <a:r>
              <a:rPr dirty="0" sz="2400" spc="-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95" b="0">
                <a:solidFill>
                  <a:srgbClr val="000000"/>
                </a:solidFill>
                <a:latin typeface="Trebuchet MS"/>
                <a:cs typeface="Trebuchet MS"/>
              </a:rPr>
              <a:t>distribution.</a:t>
            </a:r>
            <a:r>
              <a:rPr dirty="0" sz="2400" spc="-8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0" b="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dirty="0" sz="2400" spc="-13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340" b="0">
                <a:solidFill>
                  <a:srgbClr val="000000"/>
                </a:solidFill>
                <a:latin typeface="Trebuchet MS"/>
                <a:cs typeface="Trebuchet MS"/>
              </a:rPr>
              <a:t>Eq.</a:t>
            </a:r>
            <a:r>
              <a:rPr dirty="0" sz="2400" spc="1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10" b="0">
                <a:solidFill>
                  <a:srgbClr val="000000"/>
                </a:solidFill>
                <a:latin typeface="Trebuchet MS"/>
                <a:cs typeface="Trebuchet MS"/>
              </a:rPr>
              <a:t>(4.19),</a:t>
            </a:r>
            <a:r>
              <a:rPr dirty="0" sz="2400" spc="3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40" b="0">
                <a:solidFill>
                  <a:srgbClr val="000000"/>
                </a:solidFill>
                <a:latin typeface="Trebuchet MS"/>
                <a:cs typeface="Trebuchet MS"/>
              </a:rPr>
              <a:t>we</a:t>
            </a:r>
            <a:r>
              <a:rPr dirty="0" sz="2400" spc="-1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25" b="0">
                <a:solidFill>
                  <a:srgbClr val="000000"/>
                </a:solidFill>
                <a:latin typeface="Trebuchet MS"/>
                <a:cs typeface="Trebuchet MS"/>
              </a:rPr>
              <a:t>assume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80" b="0">
                <a:solidFill>
                  <a:srgbClr val="000000"/>
                </a:solidFill>
                <a:latin typeface="Trebuchet MS"/>
                <a:cs typeface="Trebuchet MS"/>
              </a:rPr>
              <a:t>that</a:t>
            </a:r>
            <a:r>
              <a:rPr dirty="0" sz="2400" spc="-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30" b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45" b="0">
                <a:solidFill>
                  <a:srgbClr val="000000"/>
                </a:solidFill>
                <a:latin typeface="Trebuchet MS"/>
                <a:cs typeface="Trebuchet MS"/>
              </a:rPr>
              <a:t>events</a:t>
            </a:r>
            <a:r>
              <a:rPr dirty="0" sz="2400" spc="-1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5" b="0" i="1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dirty="0" baseline="-20833" sz="2400" spc="-37" b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dirty="0" sz="2400" spc="-25" b="0">
                <a:solidFill>
                  <a:srgbClr val="000000"/>
                </a:solidFill>
                <a:latin typeface="Trebuchet MS"/>
                <a:cs typeface="Trebuchet MS"/>
              </a:rPr>
              <a:t>, </a:t>
            </a:r>
            <a:r>
              <a:rPr dirty="0" sz="2400" spc="-60" b="0" i="1">
                <a:solidFill>
                  <a:srgbClr val="000000"/>
                </a:solidFill>
                <a:latin typeface="Trebuchet MS"/>
                <a:cs typeface="Trebuchet MS"/>
              </a:rPr>
              <a:t>X</a:t>
            </a:r>
            <a:r>
              <a:rPr dirty="0" baseline="-20833" sz="2400" spc="-89" b="0">
                <a:solidFill>
                  <a:srgbClr val="000000"/>
                </a:solidFill>
                <a:latin typeface="Trebuchet MS"/>
                <a:cs typeface="Trebuchet MS"/>
              </a:rPr>
              <a:t>2</a:t>
            </a:r>
            <a:r>
              <a:rPr dirty="0" sz="2400" spc="-60" b="0">
                <a:solidFill>
                  <a:srgbClr val="000000"/>
                </a:solidFill>
                <a:latin typeface="Trebuchet MS"/>
                <a:cs typeface="Trebuchet MS"/>
              </a:rPr>
              <a:t>,</a:t>
            </a:r>
            <a:r>
              <a:rPr dirty="0" sz="2400" spc="-28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00" b="0">
                <a:solidFill>
                  <a:srgbClr val="000000"/>
                </a:solidFill>
                <a:latin typeface="Trebuchet MS"/>
                <a:cs typeface="Trebuchet MS"/>
              </a:rPr>
              <a:t>etc.</a:t>
            </a:r>
            <a:r>
              <a:rPr dirty="0" sz="2400" spc="-28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65" b="0">
                <a:solidFill>
                  <a:srgbClr val="000000"/>
                </a:solidFill>
                <a:latin typeface="Trebuchet MS"/>
                <a:cs typeface="Trebuchet MS"/>
              </a:rPr>
              <a:t>are</a:t>
            </a:r>
            <a:r>
              <a:rPr dirty="0" sz="2400" spc="-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40" b="0">
                <a:solidFill>
                  <a:srgbClr val="000000"/>
                </a:solidFill>
                <a:latin typeface="Trebuchet MS"/>
                <a:cs typeface="Trebuchet MS"/>
              </a:rPr>
              <a:t>independent.</a:t>
            </a:r>
            <a:r>
              <a:rPr dirty="0" sz="2400" spc="19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50" b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2400" spc="-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70" b="0">
                <a:solidFill>
                  <a:srgbClr val="000000"/>
                </a:solidFill>
                <a:latin typeface="Trebuchet MS"/>
                <a:cs typeface="Trebuchet MS"/>
              </a:rPr>
              <a:t>objective</a:t>
            </a:r>
            <a:r>
              <a:rPr dirty="0" sz="2400" spc="-4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35" b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dirty="0" sz="24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MLE</a:t>
            </a:r>
            <a:r>
              <a:rPr dirty="0" sz="2400" spc="-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90" b="0">
                <a:solidFill>
                  <a:srgbClr val="000000"/>
                </a:solidFill>
                <a:latin typeface="Trebuchet MS"/>
                <a:cs typeface="Trebuchet MS"/>
              </a:rPr>
              <a:t>is</a:t>
            </a:r>
            <a:r>
              <a:rPr dirty="0" sz="2400" spc="-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b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dirty="0" sz="2400" spc="-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85" b="0">
                <a:solidFill>
                  <a:srgbClr val="000000"/>
                </a:solidFill>
                <a:latin typeface="Trebuchet MS"/>
                <a:cs typeface="Trebuchet MS"/>
              </a:rPr>
              <a:t>find</a:t>
            </a:r>
            <a:r>
              <a:rPr dirty="0" sz="24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45" b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dirty="0" sz="2400" spc="-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80" b="0">
                <a:solidFill>
                  <a:srgbClr val="000000"/>
                </a:solidFill>
                <a:latin typeface="Trebuchet MS"/>
                <a:cs typeface="Trebuchet MS"/>
              </a:rPr>
              <a:t>value</a:t>
            </a:r>
            <a:r>
              <a:rPr dirty="0" sz="2400" spc="-4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25" b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8008" y="1652422"/>
            <a:ext cx="623443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>
                <a:latin typeface="Symbol"/>
                <a:cs typeface="Symbol"/>
              </a:rPr>
              <a:t></a:t>
            </a:r>
            <a:r>
              <a:rPr dirty="0" sz="2500" spc="55">
                <a:latin typeface="Times New Roman"/>
                <a:cs typeface="Times New Roman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that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will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maximize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likelihood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function,</a:t>
            </a:r>
            <a:r>
              <a:rPr dirty="0" sz="2400" spc="-29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that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833771" y="2186461"/>
            <a:ext cx="131445" cy="144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750" spc="405" i="1">
                <a:latin typeface="Times New Roman"/>
                <a:cs typeface="Times New Roman"/>
              </a:rPr>
              <a:t>n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0354" y="2304877"/>
            <a:ext cx="37973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720">
                <a:latin typeface="Symbol"/>
                <a:cs typeface="Symbol"/>
              </a:rPr>
              <a:t></a:t>
            </a:r>
            <a:r>
              <a:rPr dirty="0" sz="1050" spc="720">
                <a:latin typeface="Times New Roman"/>
                <a:cs typeface="Times New Roman"/>
              </a:rPr>
              <a:t> 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27167" y="2678483"/>
            <a:ext cx="185420" cy="189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50" spc="625">
                <a:latin typeface="Symbol"/>
                <a:cs typeface="Symbol"/>
              </a:rPr>
              <a:t>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23247" y="2173221"/>
            <a:ext cx="219075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50" spc="755">
                <a:latin typeface="Symbol"/>
                <a:cs typeface="Symbol"/>
              </a:rPr>
              <a:t>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84431" y="2246160"/>
            <a:ext cx="746125" cy="40132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85090" marR="30480" indent="-47625">
              <a:lnSpc>
                <a:spcPct val="84500"/>
              </a:lnSpc>
              <a:spcBef>
                <a:spcPts val="450"/>
              </a:spcBef>
            </a:pPr>
            <a:r>
              <a:rPr dirty="0" sz="1850" spc="1495">
                <a:latin typeface="Symbol"/>
                <a:cs typeface="Symbol"/>
              </a:rPr>
              <a:t></a:t>
            </a:r>
            <a:r>
              <a:rPr dirty="0" sz="1850" spc="-55">
                <a:latin typeface="Times New Roman"/>
                <a:cs typeface="Times New Roman"/>
              </a:rPr>
              <a:t> </a:t>
            </a:r>
            <a:r>
              <a:rPr dirty="0" baseline="15873" sz="1575" spc="839" i="1">
                <a:latin typeface="Times New Roman"/>
                <a:cs typeface="Times New Roman"/>
              </a:rPr>
              <a:t>X</a:t>
            </a:r>
            <a:r>
              <a:rPr dirty="0" baseline="3703" sz="1125" spc="839" i="1">
                <a:latin typeface="Times New Roman"/>
                <a:cs typeface="Times New Roman"/>
              </a:rPr>
              <a:t>i </a:t>
            </a:r>
            <a:r>
              <a:rPr dirty="0" sz="750" spc="250" i="1">
                <a:latin typeface="Times New Roman"/>
                <a:cs typeface="Times New Roman"/>
              </a:rPr>
              <a:t>i</a:t>
            </a:r>
            <a:r>
              <a:rPr dirty="0" sz="750" spc="-110" i="1">
                <a:latin typeface="Times New Roman"/>
                <a:cs typeface="Times New Roman"/>
              </a:rPr>
              <a:t> </a:t>
            </a:r>
            <a:r>
              <a:rPr dirty="0" sz="750" spc="385">
                <a:latin typeface="Symbol"/>
                <a:cs typeface="Symbol"/>
              </a:rPr>
              <a:t></a:t>
            </a:r>
            <a:r>
              <a:rPr dirty="0" sz="750" spc="385">
                <a:latin typeface="Times New Roman"/>
                <a:cs typeface="Times New Roman"/>
              </a:rPr>
              <a:t>1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534822" y="2173222"/>
            <a:ext cx="219075" cy="520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945"/>
              </a:lnSpc>
              <a:spcBef>
                <a:spcPts val="105"/>
              </a:spcBef>
            </a:pPr>
            <a:r>
              <a:rPr dirty="0" sz="1850" spc="755">
                <a:latin typeface="Symbol"/>
                <a:cs typeface="Symbol"/>
              </a:rPr>
              <a:t></a:t>
            </a:r>
            <a:endParaRPr sz="1850">
              <a:latin typeface="Symbol"/>
              <a:cs typeface="Symbol"/>
            </a:endParaRPr>
          </a:p>
          <a:p>
            <a:pPr marL="12700">
              <a:lnSpc>
                <a:spcPts val="1945"/>
              </a:lnSpc>
            </a:pPr>
            <a:r>
              <a:rPr dirty="0" sz="1850" spc="755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12718" y="2439791"/>
            <a:ext cx="3877945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z="1850" spc="1240">
                <a:latin typeface="Times New Roman"/>
                <a:cs typeface="Times New Roman"/>
              </a:rPr>
              <a:t>Max</a:t>
            </a:r>
            <a:r>
              <a:rPr dirty="0" sz="1850" spc="40">
                <a:latin typeface="Times New Roman"/>
                <a:cs typeface="Times New Roman"/>
              </a:rPr>
              <a:t> </a:t>
            </a:r>
            <a:r>
              <a:rPr dirty="0" baseline="13513" sz="2775" spc="1207">
                <a:latin typeface="Symbol"/>
                <a:cs typeface="Symbol"/>
              </a:rPr>
              <a:t></a:t>
            </a:r>
            <a:r>
              <a:rPr dirty="0" baseline="13513" sz="2775" spc="247">
                <a:latin typeface="Times New Roman"/>
                <a:cs typeface="Times New Roman"/>
              </a:rPr>
              <a:t> </a:t>
            </a:r>
            <a:r>
              <a:rPr dirty="0" sz="1850" spc="960" i="1">
                <a:latin typeface="Times New Roman"/>
                <a:cs typeface="Times New Roman"/>
              </a:rPr>
              <a:t>L</a:t>
            </a:r>
            <a:r>
              <a:rPr dirty="0" sz="1850" spc="960">
                <a:latin typeface="Times New Roman"/>
                <a:cs typeface="Times New Roman"/>
              </a:rPr>
              <a:t>(</a:t>
            </a:r>
            <a:r>
              <a:rPr dirty="0" sz="1850" spc="960">
                <a:latin typeface="Symbol"/>
                <a:cs typeface="Symbol"/>
              </a:rPr>
              <a:t></a:t>
            </a:r>
            <a:r>
              <a:rPr dirty="0" sz="1850" spc="960">
                <a:latin typeface="Times New Roman"/>
                <a:cs typeface="Times New Roman"/>
              </a:rPr>
              <a:t>)</a:t>
            </a:r>
            <a:r>
              <a:rPr dirty="0" sz="1850" spc="440">
                <a:latin typeface="Times New Roman"/>
                <a:cs typeface="Times New Roman"/>
              </a:rPr>
              <a:t> </a:t>
            </a:r>
            <a:r>
              <a:rPr dirty="0" sz="1850" spc="1150">
                <a:latin typeface="Symbol"/>
                <a:cs typeface="Symbol"/>
              </a:rPr>
              <a:t></a:t>
            </a:r>
            <a:r>
              <a:rPr dirty="0" sz="1850" spc="365">
                <a:latin typeface="Times New Roman"/>
                <a:cs typeface="Times New Roman"/>
              </a:rPr>
              <a:t> </a:t>
            </a:r>
            <a:r>
              <a:rPr dirty="0" sz="1850" spc="965">
                <a:latin typeface="Symbol"/>
                <a:cs typeface="Symbol"/>
              </a:rPr>
              <a:t></a:t>
            </a:r>
            <a:r>
              <a:rPr dirty="0" baseline="44973" sz="1575" spc="1447" i="1">
                <a:latin typeface="Times New Roman"/>
                <a:cs typeface="Times New Roman"/>
              </a:rPr>
              <a:t>n</a:t>
            </a:r>
            <a:r>
              <a:rPr dirty="0" baseline="44973" sz="1575" spc="1087" i="1">
                <a:latin typeface="Times New Roman"/>
                <a:cs typeface="Times New Roman"/>
              </a:rPr>
              <a:t> </a:t>
            </a:r>
            <a:r>
              <a:rPr dirty="0" sz="1850" spc="1150">
                <a:latin typeface="Symbol"/>
                <a:cs typeface="Symbol"/>
              </a:rPr>
              <a:t></a:t>
            </a:r>
            <a:r>
              <a:rPr dirty="0" sz="1850" spc="125">
                <a:latin typeface="Times New Roman"/>
                <a:cs typeface="Times New Roman"/>
              </a:rPr>
              <a:t> </a:t>
            </a:r>
            <a:r>
              <a:rPr dirty="0" sz="1850" spc="880" i="1">
                <a:latin typeface="Times New Roman"/>
                <a:cs typeface="Times New Roman"/>
              </a:rPr>
              <a:t>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23247" y="2607163"/>
            <a:ext cx="219075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50" spc="755">
                <a:latin typeface="Symbol"/>
                <a:cs typeface="Symbol"/>
              </a:rPr>
              <a:t>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34822" y="2607164"/>
            <a:ext cx="219075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50" spc="755">
                <a:latin typeface="Symbol"/>
                <a:cs typeface="Symbol"/>
              </a:rPr>
              <a:t>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523247" y="2786618"/>
            <a:ext cx="4230370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23995" algn="l"/>
              </a:tabLst>
            </a:pPr>
            <a:r>
              <a:rPr dirty="0" sz="1850" spc="755">
                <a:latin typeface="Symbol"/>
                <a:cs typeface="Symbol"/>
              </a:rPr>
              <a:t>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755">
                <a:latin typeface="Symbol"/>
                <a:cs typeface="Symbol"/>
              </a:rPr>
              <a:t>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18008" y="3399180"/>
            <a:ext cx="8538210" cy="18516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just" marL="240029" marR="5080" indent="-227329">
              <a:lnSpc>
                <a:spcPct val="897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Trebuchet MS"/>
                <a:cs typeface="Trebuchet MS"/>
              </a:rPr>
              <a:t>To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find </a:t>
            </a:r>
            <a:r>
              <a:rPr dirty="0" sz="2400" spc="-25">
                <a:latin typeface="Trebuchet MS"/>
                <a:cs typeface="Trebuchet MS"/>
              </a:rPr>
              <a:t>the</a:t>
            </a:r>
            <a:r>
              <a:rPr dirty="0" sz="2400" spc="-15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optimal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value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of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500" spc="-275">
                <a:latin typeface="Symbol"/>
                <a:cs typeface="Symbol"/>
              </a:rPr>
              <a:t></a:t>
            </a:r>
            <a:r>
              <a:rPr dirty="0" sz="2400" spc="-275">
                <a:latin typeface="Trebuchet MS"/>
                <a:cs typeface="Trebuchet MS"/>
              </a:rPr>
              <a:t>,</a:t>
            </a:r>
            <a:r>
              <a:rPr dirty="0" sz="2400" spc="9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we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have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to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take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derivative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of </a:t>
            </a:r>
            <a:r>
              <a:rPr dirty="0" sz="2400" spc="-25">
                <a:latin typeface="Trebuchet MS"/>
                <a:cs typeface="Trebuchet MS"/>
              </a:rPr>
              <a:t>	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7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likelihood</a:t>
            </a:r>
            <a:r>
              <a:rPr dirty="0" sz="2400" spc="85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function</a:t>
            </a:r>
            <a:r>
              <a:rPr dirty="0" sz="2400" spc="7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in</a:t>
            </a:r>
            <a:r>
              <a:rPr dirty="0" sz="2400" spc="7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Eq.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(4.20)</a:t>
            </a:r>
            <a:r>
              <a:rPr dirty="0" sz="2400" spc="8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and</a:t>
            </a:r>
            <a:r>
              <a:rPr dirty="0" sz="2400" spc="70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equate</a:t>
            </a:r>
            <a:r>
              <a:rPr dirty="0" sz="2400" spc="8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that</a:t>
            </a:r>
            <a:r>
              <a:rPr dirty="0" sz="2400" spc="8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to</a:t>
            </a:r>
            <a:r>
              <a:rPr dirty="0" sz="2400" spc="8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zero. </a:t>
            </a:r>
            <a:r>
              <a:rPr dirty="0" sz="2400" spc="-110">
                <a:latin typeface="Trebuchet MS"/>
                <a:cs typeface="Trebuchet MS"/>
              </a:rPr>
              <a:t>	</a:t>
            </a:r>
            <a:r>
              <a:rPr dirty="0" sz="2400" spc="-165">
                <a:latin typeface="Trebuchet MS"/>
                <a:cs typeface="Trebuchet MS"/>
              </a:rPr>
              <a:t>However,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the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derivative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is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mathematically</a:t>
            </a:r>
            <a:r>
              <a:rPr dirty="0" sz="2400" spc="40">
                <a:latin typeface="Trebuchet MS"/>
                <a:cs typeface="Trebuchet MS"/>
              </a:rPr>
              <a:t> </a:t>
            </a:r>
            <a:r>
              <a:rPr dirty="0" sz="2400" spc="-195">
                <a:latin typeface="Trebuchet MS"/>
                <a:cs typeface="Trebuchet MS"/>
              </a:rPr>
              <a:t>intractable,</a:t>
            </a:r>
            <a:r>
              <a:rPr dirty="0" sz="2400" spc="1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thus</a:t>
            </a:r>
            <a:r>
              <a:rPr dirty="0" sz="2400" spc="4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we</a:t>
            </a:r>
            <a:r>
              <a:rPr dirty="0" sz="2400" spc="35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take </a:t>
            </a:r>
            <a:r>
              <a:rPr dirty="0" sz="2400" spc="-40">
                <a:latin typeface="Trebuchet MS"/>
                <a:cs typeface="Trebuchet MS"/>
              </a:rPr>
              <a:t>	</a:t>
            </a:r>
            <a:r>
              <a:rPr dirty="0" sz="2400" spc="-120">
                <a:latin typeface="Trebuchet MS"/>
                <a:cs typeface="Trebuchet MS"/>
              </a:rPr>
              <a:t>log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likelihood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function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instead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likelihood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function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defined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in</a:t>
            </a:r>
            <a:r>
              <a:rPr dirty="0" sz="2400" spc="-25">
                <a:latin typeface="Trebuchet MS"/>
                <a:cs typeface="Trebuchet MS"/>
              </a:rPr>
              <a:t> Eq.</a:t>
            </a:r>
            <a:endParaRPr sz="2400">
              <a:latin typeface="Trebuchet MS"/>
              <a:cs typeface="Trebuchet MS"/>
            </a:endParaRPr>
          </a:p>
          <a:p>
            <a:pPr algn="just" marL="240029" indent="-227329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log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likelihood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function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is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given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410854" y="5473272"/>
            <a:ext cx="179070" cy="3638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00" spc="45" i="1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187603" y="5689208"/>
            <a:ext cx="3902710" cy="7759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ts val="3300"/>
              </a:lnSpc>
              <a:spcBef>
                <a:spcPts val="130"/>
              </a:spcBef>
            </a:pPr>
            <a:r>
              <a:rPr dirty="0" sz="2650" spc="140" i="1">
                <a:latin typeface="Times New Roman"/>
                <a:cs typeface="Times New Roman"/>
              </a:rPr>
              <a:t>LL</a:t>
            </a:r>
            <a:r>
              <a:rPr dirty="0" sz="2650" spc="140">
                <a:latin typeface="Times New Roman"/>
                <a:cs typeface="Times New Roman"/>
              </a:rPr>
              <a:t>(</a:t>
            </a:r>
            <a:r>
              <a:rPr dirty="0" sz="2800" spc="140">
                <a:latin typeface="Symbol"/>
                <a:cs typeface="Symbol"/>
              </a:rPr>
              <a:t></a:t>
            </a:r>
            <a:r>
              <a:rPr dirty="0" sz="2650" spc="140">
                <a:latin typeface="Times New Roman"/>
                <a:cs typeface="Times New Roman"/>
              </a:rPr>
              <a:t>)</a:t>
            </a:r>
            <a:r>
              <a:rPr dirty="0" sz="2650" spc="15">
                <a:latin typeface="Times New Roman"/>
                <a:cs typeface="Times New Roman"/>
              </a:rPr>
              <a:t> </a:t>
            </a:r>
            <a:r>
              <a:rPr dirty="0" sz="2650" spc="130">
                <a:latin typeface="Symbol"/>
                <a:cs typeface="Symbol"/>
              </a:rPr>
              <a:t></a:t>
            </a:r>
            <a:r>
              <a:rPr dirty="0" sz="2650" spc="15">
                <a:latin typeface="Times New Roman"/>
                <a:cs typeface="Times New Roman"/>
              </a:rPr>
              <a:t> </a:t>
            </a:r>
            <a:r>
              <a:rPr dirty="0" sz="2650" spc="114" i="1">
                <a:latin typeface="Times New Roman"/>
                <a:cs typeface="Times New Roman"/>
              </a:rPr>
              <a:t>n</a:t>
            </a:r>
            <a:r>
              <a:rPr dirty="0" sz="2650" spc="-360" i="1">
                <a:latin typeface="Times New Roman"/>
                <a:cs typeface="Times New Roman"/>
              </a:rPr>
              <a:t> </a:t>
            </a:r>
            <a:r>
              <a:rPr dirty="0" sz="2650" spc="100">
                <a:latin typeface="Times New Roman"/>
                <a:cs typeface="Times New Roman"/>
              </a:rPr>
              <a:t>ln(</a:t>
            </a:r>
            <a:r>
              <a:rPr dirty="0" sz="2800" spc="100">
                <a:latin typeface="Symbol"/>
                <a:cs typeface="Symbol"/>
              </a:rPr>
              <a:t></a:t>
            </a:r>
            <a:r>
              <a:rPr dirty="0" sz="2650" spc="100">
                <a:latin typeface="Times New Roman"/>
                <a:cs typeface="Times New Roman"/>
              </a:rPr>
              <a:t>)</a:t>
            </a:r>
            <a:r>
              <a:rPr dirty="0" sz="2650" spc="-160">
                <a:latin typeface="Times New Roman"/>
                <a:cs typeface="Times New Roman"/>
              </a:rPr>
              <a:t> </a:t>
            </a:r>
            <a:r>
              <a:rPr dirty="0" sz="2650" spc="130">
                <a:latin typeface="Symbol"/>
                <a:cs typeface="Symbol"/>
              </a:rPr>
              <a:t></a:t>
            </a:r>
            <a:r>
              <a:rPr dirty="0" sz="2650" spc="-200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</a:t>
            </a:r>
            <a:r>
              <a:rPr dirty="0" sz="2800" spc="-195">
                <a:latin typeface="Times New Roman"/>
                <a:cs typeface="Times New Roman"/>
              </a:rPr>
              <a:t> </a:t>
            </a:r>
            <a:r>
              <a:rPr dirty="0" sz="2650" spc="130">
                <a:latin typeface="Symbol"/>
                <a:cs typeface="Symbol"/>
              </a:rPr>
              <a:t></a:t>
            </a:r>
            <a:r>
              <a:rPr dirty="0" sz="2650" spc="290">
                <a:latin typeface="Times New Roman"/>
                <a:cs typeface="Times New Roman"/>
              </a:rPr>
              <a:t> </a:t>
            </a:r>
            <a:r>
              <a:rPr dirty="0" baseline="-4192" sz="3975" spc="247">
                <a:latin typeface="Symbol"/>
                <a:cs typeface="Symbol"/>
              </a:rPr>
              <a:t></a:t>
            </a:r>
            <a:r>
              <a:rPr dirty="0" baseline="-4192" sz="3975" spc="-112">
                <a:latin typeface="Times New Roman"/>
                <a:cs typeface="Times New Roman"/>
              </a:rPr>
              <a:t> </a:t>
            </a:r>
            <a:r>
              <a:rPr dirty="0" sz="2650" spc="225" i="1">
                <a:latin typeface="Times New Roman"/>
                <a:cs typeface="Times New Roman"/>
              </a:rPr>
              <a:t>X</a:t>
            </a:r>
            <a:r>
              <a:rPr dirty="0" baseline="-16414" sz="3300" spc="337" i="1">
                <a:latin typeface="Times New Roman"/>
                <a:cs typeface="Times New Roman"/>
              </a:rPr>
              <a:t>i</a:t>
            </a:r>
            <a:endParaRPr baseline="-16414" sz="3300">
              <a:latin typeface="Times New Roman"/>
              <a:cs typeface="Times New Roman"/>
            </a:endParaRPr>
          </a:p>
          <a:p>
            <a:pPr algn="r" marR="357505">
              <a:lnSpc>
                <a:spcPts val="2580"/>
              </a:lnSpc>
            </a:pPr>
            <a:r>
              <a:rPr dirty="0" sz="2200" spc="55" i="1">
                <a:latin typeface="Times New Roman"/>
                <a:cs typeface="Times New Roman"/>
              </a:rPr>
              <a:t>i</a:t>
            </a:r>
            <a:r>
              <a:rPr dirty="0" sz="2200" spc="-295" i="1">
                <a:latin typeface="Times New Roman"/>
                <a:cs typeface="Times New Roman"/>
              </a:rPr>
              <a:t> </a:t>
            </a:r>
            <a:r>
              <a:rPr dirty="0" sz="2200" spc="45">
                <a:latin typeface="Symbol"/>
                <a:cs typeface="Symbol"/>
              </a:rPr>
              <a:t></a:t>
            </a:r>
            <a:r>
              <a:rPr dirty="0" sz="2200" spc="45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7542" y="801395"/>
            <a:ext cx="630237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12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derivative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of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Eq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with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respect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to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500">
                <a:latin typeface="Symbol"/>
                <a:cs typeface="Symbol"/>
              </a:rPr>
              <a:t></a:t>
            </a:r>
            <a:r>
              <a:rPr dirty="0" sz="2500" spc="25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is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given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542" y="2642361"/>
            <a:ext cx="56127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160">
                <a:latin typeface="Trebuchet MS"/>
                <a:cs typeface="Trebuchet MS"/>
              </a:rPr>
              <a:t>Equating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Eq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to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zero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rearranging,</a:t>
            </a:r>
            <a:r>
              <a:rPr dirty="0" sz="2400" spc="-29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we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get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17803" y="4467225"/>
            <a:ext cx="4859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0">
                <a:latin typeface="Trebuchet MS"/>
                <a:cs typeface="Trebuchet MS"/>
              </a:rPr>
              <a:t>is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mean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value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of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observed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data.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23438" y="1793915"/>
            <a:ext cx="33655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894">
                <a:latin typeface="Symbol"/>
                <a:cs typeface="Symbol"/>
              </a:rPr>
              <a:t>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28216" y="1775466"/>
            <a:ext cx="26479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670">
                <a:latin typeface="Symbol"/>
                <a:cs typeface="Symbol"/>
              </a:rPr>
              <a:t>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05000" y="1571395"/>
            <a:ext cx="2154555" cy="76581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474980" marR="43180" indent="-424815">
              <a:lnSpc>
                <a:spcPct val="102400"/>
              </a:lnSpc>
              <a:spcBef>
                <a:spcPts val="25"/>
              </a:spcBef>
              <a:tabLst>
                <a:tab pos="1488440" algn="l"/>
                <a:tab pos="1858645" algn="l"/>
              </a:tabLst>
            </a:pPr>
            <a:r>
              <a:rPr dirty="0" u="sng" sz="2100" spc="-3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100" spc="63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dLL</a:t>
            </a:r>
            <a:r>
              <a:rPr dirty="0" u="sng" sz="2100" spc="6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2400" spc="63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</a:t>
            </a:r>
            <a:r>
              <a:rPr dirty="0" u="sng" sz="2100" spc="6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sz="2100">
                <a:latin typeface="Times New Roman"/>
                <a:cs typeface="Times New Roman"/>
              </a:rPr>
              <a:t>	</a:t>
            </a:r>
            <a:r>
              <a:rPr dirty="0" baseline="-34391" sz="3150" spc="1080">
                <a:latin typeface="Symbol"/>
                <a:cs typeface="Symbol"/>
              </a:rPr>
              <a:t></a:t>
            </a:r>
            <a:r>
              <a:rPr dirty="0" baseline="-34391" sz="3150" spc="494">
                <a:latin typeface="Times New Roman"/>
                <a:cs typeface="Times New Roman"/>
              </a:rPr>
              <a:t> </a:t>
            </a:r>
            <a:r>
              <a:rPr dirty="0" u="sng" sz="2100" spc="-1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100" spc="6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sz="2100" spc="610" i="1">
                <a:latin typeface="Times New Roman"/>
                <a:cs typeface="Times New Roman"/>
              </a:rPr>
              <a:t> </a:t>
            </a:r>
            <a:r>
              <a:rPr dirty="0" sz="2100" spc="575" i="1">
                <a:latin typeface="Times New Roman"/>
                <a:cs typeface="Times New Roman"/>
              </a:rPr>
              <a:t>d</a:t>
            </a:r>
            <a:r>
              <a:rPr dirty="0" sz="2400" spc="575">
                <a:latin typeface="Symbol"/>
                <a:cs typeface="Symbol"/>
              </a:rPr>
              <a:t></a:t>
            </a:r>
            <a:r>
              <a:rPr dirty="0" sz="2400">
                <a:latin typeface="Times New Roman"/>
                <a:cs typeface="Times New Roman"/>
              </a:rPr>
              <a:t>		</a:t>
            </a:r>
            <a:r>
              <a:rPr dirty="0" sz="2400" spc="509">
                <a:latin typeface="Symbol"/>
                <a:cs typeface="Symbol"/>
              </a:rPr>
              <a:t>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88170" y="1587380"/>
            <a:ext cx="207645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500" i="1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34557" y="1886425"/>
            <a:ext cx="126364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254" i="1">
                <a:latin typeface="Times New Roman"/>
                <a:cs typeface="Times New Roman"/>
              </a:rPr>
              <a:t>i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121283" y="1775466"/>
            <a:ext cx="29210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 spc="745" i="1">
                <a:latin typeface="Times New Roman"/>
                <a:cs typeface="Times New Roman"/>
              </a:rPr>
              <a:t>X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633690" y="2085247"/>
            <a:ext cx="537210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305" i="1">
                <a:latin typeface="Times New Roman"/>
                <a:cs typeface="Times New Roman"/>
              </a:rPr>
              <a:t>i</a:t>
            </a:r>
            <a:r>
              <a:rPr dirty="0" sz="1750" spc="-135" i="1">
                <a:latin typeface="Times New Roman"/>
                <a:cs typeface="Times New Roman"/>
              </a:rPr>
              <a:t> </a:t>
            </a:r>
            <a:r>
              <a:rPr dirty="0" sz="1750" spc="509">
                <a:latin typeface="Symbol"/>
                <a:cs typeface="Symbol"/>
              </a:rPr>
              <a:t></a:t>
            </a:r>
            <a:r>
              <a:rPr dirty="0" sz="1750" spc="509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537231" y="3480872"/>
            <a:ext cx="956310" cy="0"/>
          </a:xfrm>
          <a:custGeom>
            <a:avLst/>
            <a:gdLst/>
            <a:ahLst/>
            <a:cxnLst/>
            <a:rect l="l" t="t" r="r" b="b"/>
            <a:pathLst>
              <a:path w="956310" h="0">
                <a:moveTo>
                  <a:pt x="0" y="0"/>
                </a:moveTo>
                <a:lnTo>
                  <a:pt x="956073" y="0"/>
                </a:lnTo>
              </a:path>
            </a:pathLst>
          </a:custGeom>
          <a:ln w="90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3926626" y="3480872"/>
            <a:ext cx="1274445" cy="0"/>
          </a:xfrm>
          <a:custGeom>
            <a:avLst/>
            <a:gdLst/>
            <a:ahLst/>
            <a:cxnLst/>
            <a:rect l="l" t="t" r="r" b="b"/>
            <a:pathLst>
              <a:path w="1274445" h="0">
                <a:moveTo>
                  <a:pt x="0" y="0"/>
                </a:moveTo>
                <a:lnTo>
                  <a:pt x="1274124" y="0"/>
                </a:lnTo>
              </a:path>
            </a:pathLst>
          </a:custGeom>
          <a:ln w="908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634110" y="3480872"/>
            <a:ext cx="384810" cy="37465"/>
          </a:xfrm>
          <a:custGeom>
            <a:avLst/>
            <a:gdLst/>
            <a:ahLst/>
            <a:cxnLst/>
            <a:rect l="l" t="t" r="r" b="b"/>
            <a:pathLst>
              <a:path w="384810" h="37464">
                <a:moveTo>
                  <a:pt x="123641" y="37037"/>
                </a:moveTo>
                <a:lnTo>
                  <a:pt x="326383" y="37037"/>
                </a:lnTo>
              </a:path>
              <a:path w="384810" h="37464">
                <a:moveTo>
                  <a:pt x="0" y="0"/>
                </a:moveTo>
                <a:lnTo>
                  <a:pt x="384364" y="0"/>
                </a:lnTo>
              </a:path>
            </a:pathLst>
          </a:custGeom>
          <a:ln w="142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700712" y="3237372"/>
            <a:ext cx="421640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baseline="-25925" sz="2250" spc="1050">
                <a:latin typeface="Symbol"/>
                <a:cs typeface="Symbol"/>
              </a:rPr>
              <a:t></a:t>
            </a:r>
            <a:r>
              <a:rPr dirty="0" sz="850" spc="700">
                <a:latin typeface="Times New Roman"/>
                <a:cs typeface="Times New Roman"/>
              </a:rPr>
              <a:t>*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546648" y="3468952"/>
            <a:ext cx="451484" cy="5346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5715">
              <a:lnSpc>
                <a:spcPts val="745"/>
              </a:lnSpc>
              <a:spcBef>
                <a:spcPts val="125"/>
              </a:spcBef>
            </a:pPr>
            <a:r>
              <a:rPr dirty="0" sz="850" spc="455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ts val="2320"/>
              </a:lnSpc>
            </a:pPr>
            <a:r>
              <a:rPr dirty="0" sz="2250" spc="-430">
                <a:latin typeface="Symbol"/>
                <a:cs typeface="Symbol"/>
              </a:rPr>
              <a:t></a:t>
            </a:r>
            <a:endParaRPr sz="2250">
              <a:latin typeface="Symbol"/>
              <a:cs typeface="Symbol"/>
            </a:endParaRPr>
          </a:p>
          <a:p>
            <a:pPr algn="ctr" marL="20955">
              <a:lnSpc>
                <a:spcPts val="910"/>
              </a:lnSpc>
            </a:pPr>
            <a:r>
              <a:rPr dirty="0" sz="850" spc="280" i="1">
                <a:latin typeface="Times New Roman"/>
                <a:cs typeface="Times New Roman"/>
              </a:rPr>
              <a:t>i</a:t>
            </a:r>
            <a:r>
              <a:rPr dirty="0" sz="850" spc="-50" i="1">
                <a:latin typeface="Times New Roman"/>
                <a:cs typeface="Times New Roman"/>
              </a:rPr>
              <a:t> </a:t>
            </a:r>
            <a:r>
              <a:rPr dirty="0" sz="850" spc="455">
                <a:latin typeface="Symbol"/>
                <a:cs typeface="Symbol"/>
              </a:rPr>
              <a:t></a:t>
            </a:r>
            <a:r>
              <a:rPr dirty="0" sz="850" spc="45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314856" y="3844358"/>
            <a:ext cx="35052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280" i="1">
                <a:latin typeface="Times New Roman"/>
                <a:cs typeface="Times New Roman"/>
              </a:rPr>
              <a:t>i</a:t>
            </a:r>
            <a:r>
              <a:rPr dirty="0" sz="850" spc="-50" i="1">
                <a:latin typeface="Times New Roman"/>
                <a:cs typeface="Times New Roman"/>
              </a:rPr>
              <a:t> </a:t>
            </a:r>
            <a:r>
              <a:rPr dirty="0" sz="850" spc="455">
                <a:latin typeface="Symbol"/>
                <a:cs typeface="Symbol"/>
              </a:rPr>
              <a:t></a:t>
            </a:r>
            <a:r>
              <a:rPr dirty="0" sz="850" spc="45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904364" y="3202082"/>
            <a:ext cx="3038475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557655" algn="l"/>
                <a:tab pos="2820035" algn="l"/>
              </a:tabLst>
            </a:pPr>
            <a:r>
              <a:rPr dirty="0" sz="1500" spc="810" i="1">
                <a:latin typeface="Times New Roman"/>
                <a:cs typeface="Times New Roman"/>
              </a:rPr>
              <a:t>n</a:t>
            </a:r>
            <a:r>
              <a:rPr dirty="0" sz="1500" i="1">
                <a:latin typeface="Times New Roman"/>
                <a:cs typeface="Times New Roman"/>
              </a:rPr>
              <a:t>	</a:t>
            </a:r>
            <a:r>
              <a:rPr dirty="0" sz="1500" spc="810">
                <a:latin typeface="Times New Roman"/>
                <a:cs typeface="Times New Roman"/>
              </a:rPr>
              <a:t>1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500" spc="81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344137" y="3712614"/>
            <a:ext cx="9144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229" i="1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051484" y="3712614"/>
            <a:ext cx="91440" cy="1593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50" spc="229" i="1">
                <a:latin typeface="Times New Roman"/>
                <a:cs typeface="Times New Roman"/>
              </a:rPr>
              <a:t>i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677471" y="3474171"/>
            <a:ext cx="276225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 spc="1005" i="1">
                <a:latin typeface="Times New Roman"/>
                <a:cs typeface="Times New Roman"/>
              </a:rPr>
              <a:t>X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061105" y="3581789"/>
            <a:ext cx="276225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 spc="1005" i="1">
                <a:latin typeface="Times New Roman"/>
                <a:cs typeface="Times New Roman"/>
              </a:rPr>
              <a:t>X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768544" y="3581789"/>
            <a:ext cx="276225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 spc="1005" i="1">
                <a:latin typeface="Times New Roman"/>
                <a:cs typeface="Times New Roman"/>
              </a:rPr>
              <a:t>X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970141" y="3729025"/>
            <a:ext cx="231140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 spc="810" i="1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200400" y="3323481"/>
            <a:ext cx="250825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 spc="890">
                <a:latin typeface="Symbol"/>
                <a:cs typeface="Symbol"/>
              </a:rPr>
              <a:t>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589618" y="3323481"/>
            <a:ext cx="1958339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19580" algn="l"/>
              </a:tabLst>
            </a:pPr>
            <a:r>
              <a:rPr dirty="0" sz="1500" spc="890">
                <a:latin typeface="Symbol"/>
                <a:cs typeface="Symbol"/>
              </a:rPr>
              <a:t></a:t>
            </a:r>
            <a:r>
              <a:rPr dirty="0" sz="1500">
                <a:latin typeface="Times New Roman"/>
                <a:cs typeface="Times New Roman"/>
              </a:rPr>
              <a:t>	</a:t>
            </a:r>
            <a:r>
              <a:rPr dirty="0" sz="1500" spc="890">
                <a:latin typeface="Symbol"/>
                <a:cs typeface="Symbol"/>
              </a:rPr>
              <a:t>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941054" y="3367814"/>
            <a:ext cx="789940" cy="372110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marL="481965">
              <a:lnSpc>
                <a:spcPts val="110"/>
              </a:lnSpc>
              <a:spcBef>
                <a:spcPts val="919"/>
              </a:spcBef>
            </a:pPr>
            <a:r>
              <a:rPr dirty="0" sz="850" spc="455" i="1">
                <a:latin typeface="Times New Roman"/>
                <a:cs typeface="Times New Roman"/>
              </a:rPr>
              <a:t>n</a:t>
            </a:r>
            <a:endParaRPr sz="850">
              <a:latin typeface="Times New Roman"/>
              <a:cs typeface="Times New Roman"/>
            </a:endParaRPr>
          </a:p>
          <a:p>
            <a:pPr marL="38100">
              <a:lnSpc>
                <a:spcPts val="1789"/>
              </a:lnSpc>
            </a:pPr>
            <a:r>
              <a:rPr dirty="0" u="sng" sz="1500" spc="8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1500" spc="275">
                <a:latin typeface="Times New Roman"/>
                <a:cs typeface="Times New Roman"/>
              </a:rPr>
              <a:t> </a:t>
            </a:r>
            <a:r>
              <a:rPr dirty="0" baseline="-30864" sz="3375" spc="-660">
                <a:latin typeface="Symbol"/>
                <a:cs typeface="Symbol"/>
              </a:rPr>
              <a:t></a:t>
            </a:r>
            <a:endParaRPr baseline="-30864" sz="3375">
              <a:latin typeface="Symbol"/>
              <a:cs typeface="Symbol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2017479" y="4606267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 h="0">
                <a:moveTo>
                  <a:pt x="0" y="0"/>
                </a:moveTo>
                <a:lnTo>
                  <a:pt x="141778" y="0"/>
                </a:lnTo>
              </a:path>
            </a:pathLst>
          </a:custGeom>
          <a:ln w="115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682142" y="4467225"/>
            <a:ext cx="1507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5430" algn="l"/>
                <a:tab pos="1287780" algn="l"/>
              </a:tabLst>
            </a:pPr>
            <a:r>
              <a:rPr dirty="0" sz="2400" spc="-10">
                <a:latin typeface="Trebuchet MS"/>
                <a:cs typeface="Trebuchet MS"/>
              </a:rPr>
              <a:t>Where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baseline="-7122" sz="2925" spc="262" i="1">
                <a:latin typeface="Times New Roman"/>
                <a:cs typeface="Times New Roman"/>
              </a:rPr>
              <a:t>X</a:t>
            </a:r>
            <a:endParaRPr baseline="-7122" sz="2925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31" name="object 3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0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8008" y="832230"/>
            <a:ext cx="8315959" cy="139382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41300" marR="5080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  <a:tab pos="1680210" algn="l"/>
                <a:tab pos="3130550" algn="l"/>
              </a:tabLst>
            </a:pPr>
            <a:r>
              <a:rPr dirty="0" sz="2200" spc="-95">
                <a:latin typeface="Trebuchet MS"/>
                <a:cs typeface="Trebuchet MS"/>
              </a:rPr>
              <a:t>Time</a:t>
            </a:r>
            <a:r>
              <a:rPr dirty="0" sz="2200" spc="-7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to</a:t>
            </a:r>
            <a:r>
              <a:rPr dirty="0" sz="2200" spc="-75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failure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an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electronic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00">
                <a:latin typeface="Trebuchet MS"/>
                <a:cs typeface="Trebuchet MS"/>
              </a:rPr>
              <a:t>component</a:t>
            </a:r>
            <a:r>
              <a:rPr dirty="0" sz="2200" spc="-65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is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assumed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to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follow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an </a:t>
            </a:r>
            <a:r>
              <a:rPr dirty="0" sz="2200" spc="-130">
                <a:latin typeface="Trebuchet MS"/>
                <a:cs typeface="Trebuchet MS"/>
              </a:rPr>
              <a:t>exponential</a:t>
            </a:r>
            <a:r>
              <a:rPr dirty="0" sz="2200" spc="40">
                <a:latin typeface="Trebuchet MS"/>
                <a:cs typeface="Trebuchet MS"/>
              </a:rPr>
              <a:t> </a:t>
            </a:r>
            <a:r>
              <a:rPr dirty="0" sz="2200" spc="-35">
                <a:latin typeface="Trebuchet MS"/>
                <a:cs typeface="Trebuchet MS"/>
              </a:rPr>
              <a:t>distribution.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65">
                <a:latin typeface="Trebuchet MS"/>
                <a:cs typeface="Trebuchet MS"/>
              </a:rPr>
              <a:t>Data</a:t>
            </a:r>
            <a:r>
              <a:rPr dirty="0" sz="2200" spc="-7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of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20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failures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measured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in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days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are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given </a:t>
            </a:r>
            <a:r>
              <a:rPr dirty="0" sz="2200" spc="-135">
                <a:latin typeface="Trebuchet MS"/>
                <a:cs typeface="Trebuchet MS"/>
              </a:rPr>
              <a:t>in</a:t>
            </a:r>
            <a:r>
              <a:rPr dirty="0" sz="2200" spc="-305">
                <a:latin typeface="Trebuchet MS"/>
                <a:cs typeface="Trebuchet MS"/>
              </a:rPr>
              <a:t> </a:t>
            </a:r>
            <a:r>
              <a:rPr dirty="0" sz="2200" spc="-190">
                <a:latin typeface="Trebuchet MS"/>
                <a:cs typeface="Trebuchet MS"/>
              </a:rPr>
              <a:t>Table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4.6.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35">
                <a:latin typeface="Trebuchet MS"/>
                <a:cs typeface="Trebuchet MS"/>
              </a:rPr>
              <a:t>Estimate</a:t>
            </a:r>
            <a:r>
              <a:rPr dirty="0" sz="220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time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between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failure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and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70">
                <a:latin typeface="Trebuchet MS"/>
                <a:cs typeface="Trebuchet MS"/>
              </a:rPr>
              <a:t>failure</a:t>
            </a:r>
            <a:r>
              <a:rPr dirty="0" sz="2200" spc="-10">
                <a:latin typeface="Trebuchet MS"/>
                <a:cs typeface="Trebuchet MS"/>
              </a:rPr>
              <a:t> rate.</a:t>
            </a:r>
            <a:endParaRPr sz="2200">
              <a:latin typeface="Trebuchet MS"/>
              <a:cs typeface="Trebuchet MS"/>
            </a:endParaRPr>
          </a:p>
          <a:p>
            <a:pPr marL="1903730">
              <a:lnSpc>
                <a:spcPct val="100000"/>
              </a:lnSpc>
              <a:spcBef>
                <a:spcPts val="705"/>
              </a:spcBef>
            </a:pPr>
            <a:r>
              <a:rPr dirty="0" sz="2200" spc="-140">
                <a:latin typeface="Trebuchet MS"/>
                <a:cs typeface="Trebuchet MS"/>
              </a:rPr>
              <a:t>Failure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times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20</a:t>
            </a:r>
            <a:r>
              <a:rPr dirty="0" sz="2200" spc="-7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electronic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components</a:t>
            </a:r>
            <a:endParaRPr sz="2200">
              <a:latin typeface="Trebuchet MS"/>
              <a:cs typeface="Trebuchet MS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82039" y="2305811"/>
          <a:ext cx="648843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175"/>
                <a:gridCol w="640715"/>
                <a:gridCol w="640715"/>
                <a:gridCol w="640715"/>
                <a:gridCol w="640714"/>
                <a:gridCol w="640714"/>
                <a:gridCol w="640714"/>
                <a:gridCol w="640714"/>
                <a:gridCol w="640714"/>
                <a:gridCol w="637539"/>
              </a:tblGrid>
              <a:tr h="4095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145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92075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37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69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78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98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44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400" spc="-5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21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76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dirty="0" sz="1400" spc="-25">
                          <a:latin typeface="Calibri"/>
                          <a:cs typeface="Calibri"/>
                        </a:rPr>
                        <a:t>102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04139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56463" y="3177335"/>
            <a:ext cx="8660765" cy="123380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2800" spc="170" b="1">
                <a:solidFill>
                  <a:srgbClr val="C00000"/>
                </a:solidFill>
                <a:latin typeface="Cambria"/>
                <a:cs typeface="Cambria"/>
              </a:rPr>
              <a:t>Solution</a:t>
            </a:r>
            <a:endParaRPr sz="2800">
              <a:latin typeface="Cambria"/>
              <a:cs typeface="Cambria"/>
            </a:endParaRPr>
          </a:p>
          <a:p>
            <a:pPr marL="402590" indent="-228600">
              <a:lnSpc>
                <a:spcPts val="2375"/>
              </a:lnSpc>
              <a:spcBef>
                <a:spcPts val="615"/>
              </a:spcBef>
              <a:buFont typeface="Arial MT"/>
              <a:buChar char="•"/>
              <a:tabLst>
                <a:tab pos="402590" algn="l"/>
              </a:tabLst>
            </a:pPr>
            <a:r>
              <a:rPr dirty="0" sz="2200" spc="-95">
                <a:latin typeface="Trebuchet MS"/>
                <a:cs typeface="Trebuchet MS"/>
              </a:rPr>
              <a:t>Making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the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assumption</a:t>
            </a:r>
            <a:r>
              <a:rPr dirty="0" sz="2200" spc="25">
                <a:latin typeface="Trebuchet MS"/>
                <a:cs typeface="Trebuchet MS"/>
              </a:rPr>
              <a:t> </a:t>
            </a:r>
            <a:r>
              <a:rPr dirty="0" sz="2200" spc="-160">
                <a:latin typeface="Trebuchet MS"/>
                <a:cs typeface="Trebuchet MS"/>
              </a:rPr>
              <a:t>that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these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times</a:t>
            </a:r>
            <a:r>
              <a:rPr dirty="0" sz="220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are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exponentially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distributed,</a:t>
            </a:r>
            <a:r>
              <a:rPr dirty="0" sz="2200" spc="-20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we</a:t>
            </a:r>
            <a:endParaRPr sz="2200">
              <a:latin typeface="Trebuchet MS"/>
              <a:cs typeface="Trebuchet MS"/>
            </a:endParaRPr>
          </a:p>
          <a:p>
            <a:pPr marL="402590">
              <a:lnSpc>
                <a:spcPts val="2375"/>
              </a:lnSpc>
            </a:pPr>
            <a:r>
              <a:rPr dirty="0" sz="2200" spc="-155">
                <a:latin typeface="Trebuchet MS"/>
                <a:cs typeface="Trebuchet MS"/>
              </a:rPr>
              <a:t>can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60">
                <a:latin typeface="Trebuchet MS"/>
                <a:cs typeface="Trebuchet MS"/>
              </a:rPr>
              <a:t>find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the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MLE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parameter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as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8008" y="5633415"/>
            <a:ext cx="798830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200" spc="-65">
                <a:latin typeface="Trebuchet MS"/>
                <a:cs typeface="Trebuchet MS"/>
              </a:rPr>
              <a:t>The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estimate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of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the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70">
                <a:latin typeface="Trebuchet MS"/>
                <a:cs typeface="Trebuchet MS"/>
              </a:rPr>
              <a:t>mean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time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between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failure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is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64.15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days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and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the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46608" y="5886556"/>
            <a:ext cx="3617595" cy="3784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200" spc="-80">
                <a:latin typeface="Trebuchet MS"/>
                <a:cs typeface="Trebuchet MS"/>
              </a:rPr>
              <a:t>corresponding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failure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rate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(</a:t>
            </a:r>
            <a:r>
              <a:rPr dirty="0" sz="2300" spc="-80">
                <a:latin typeface="Symbol"/>
                <a:cs typeface="Symbol"/>
              </a:rPr>
              <a:t></a:t>
            </a:r>
            <a:r>
              <a:rPr dirty="0" sz="2200" spc="-80">
                <a:latin typeface="Trebuchet MS"/>
                <a:cs typeface="Trebuchet MS"/>
              </a:rPr>
              <a:t>)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is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30496" y="5909716"/>
            <a:ext cx="902335" cy="349250"/>
          </a:xfrm>
          <a:prstGeom prst="rect">
            <a:avLst/>
          </a:prstGeom>
          <a:solidFill>
            <a:srgbClr val="00FF00"/>
          </a:solidFill>
        </p:spPr>
        <p:txBody>
          <a:bodyPr wrap="square" lIns="0" tIns="3810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30"/>
              </a:spcBef>
            </a:pPr>
            <a:r>
              <a:rPr dirty="0" sz="2200" spc="-100">
                <a:latin typeface="Trebuchet MS"/>
                <a:cs typeface="Trebuchet MS"/>
              </a:rPr>
              <a:t>0.01558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522042" y="4960665"/>
            <a:ext cx="236854" cy="41275"/>
          </a:xfrm>
          <a:custGeom>
            <a:avLst/>
            <a:gdLst/>
            <a:ahLst/>
            <a:cxnLst/>
            <a:rect l="l" t="t" r="r" b="b"/>
            <a:pathLst>
              <a:path w="236855" h="41275">
                <a:moveTo>
                  <a:pt x="76123" y="41252"/>
                </a:moveTo>
                <a:lnTo>
                  <a:pt x="200504" y="41252"/>
                </a:lnTo>
              </a:path>
              <a:path w="236855" h="41275">
                <a:moveTo>
                  <a:pt x="0" y="0"/>
                </a:moveTo>
                <a:lnTo>
                  <a:pt x="236294" y="0"/>
                </a:lnTo>
              </a:path>
            </a:pathLst>
          </a:custGeom>
          <a:ln w="110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044025" y="5230631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 h="0">
                <a:moveTo>
                  <a:pt x="0" y="0"/>
                </a:moveTo>
                <a:lnTo>
                  <a:pt x="272062" y="0"/>
                </a:lnTo>
              </a:path>
            </a:pathLst>
          </a:custGeom>
          <a:ln w="48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025289" y="4960665"/>
            <a:ext cx="2290445" cy="0"/>
          </a:xfrm>
          <a:custGeom>
            <a:avLst/>
            <a:gdLst/>
            <a:ahLst/>
            <a:cxnLst/>
            <a:rect l="l" t="t" r="r" b="b"/>
            <a:pathLst>
              <a:path w="2290445" h="0">
                <a:moveTo>
                  <a:pt x="0" y="0"/>
                </a:moveTo>
                <a:lnTo>
                  <a:pt x="2290090" y="0"/>
                </a:lnTo>
              </a:path>
            </a:pathLst>
          </a:custGeom>
          <a:ln w="101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581740" y="4960665"/>
            <a:ext cx="575310" cy="0"/>
          </a:xfrm>
          <a:custGeom>
            <a:avLst/>
            <a:gdLst/>
            <a:ahLst/>
            <a:cxnLst/>
            <a:rect l="l" t="t" r="r" b="b"/>
            <a:pathLst>
              <a:path w="575310" h="0">
                <a:moveTo>
                  <a:pt x="0" y="0"/>
                </a:moveTo>
                <a:lnTo>
                  <a:pt x="575302" y="0"/>
                </a:lnTo>
              </a:path>
            </a:pathLst>
          </a:custGeom>
          <a:ln w="101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085221" y="4788734"/>
            <a:ext cx="916305" cy="4470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ts val="1645"/>
              </a:lnSpc>
              <a:spcBef>
                <a:spcPts val="120"/>
              </a:spcBef>
            </a:pPr>
            <a:r>
              <a:rPr dirty="0" sz="1650" spc="180">
                <a:latin typeface="Symbol"/>
                <a:cs typeface="Symbol"/>
              </a:rPr>
              <a:t></a:t>
            </a:r>
            <a:r>
              <a:rPr dirty="0" sz="1650" spc="70">
                <a:latin typeface="Times New Roman"/>
                <a:cs typeface="Times New Roman"/>
              </a:rPr>
              <a:t> </a:t>
            </a:r>
            <a:r>
              <a:rPr dirty="0" sz="1650" spc="180">
                <a:latin typeface="Symbol"/>
                <a:cs typeface="Symbol"/>
              </a:rPr>
              <a:t></a:t>
            </a:r>
            <a:r>
              <a:rPr dirty="0" sz="1650" spc="45">
                <a:latin typeface="Times New Roman"/>
                <a:cs typeface="Times New Roman"/>
              </a:rPr>
              <a:t>  </a:t>
            </a:r>
            <a:r>
              <a:rPr dirty="0" baseline="35353" sz="2475" spc="232">
                <a:latin typeface="Times New Roman"/>
                <a:cs typeface="Times New Roman"/>
              </a:rPr>
              <a:t>1</a:t>
            </a:r>
            <a:r>
              <a:rPr dirty="0" baseline="35353" sz="2475" spc="104">
                <a:latin typeface="Times New Roman"/>
                <a:cs typeface="Times New Roman"/>
              </a:rPr>
              <a:t>  </a:t>
            </a:r>
            <a:r>
              <a:rPr dirty="0" sz="1650" spc="13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  <a:p>
            <a:pPr marL="471170">
              <a:lnSpc>
                <a:spcPts val="1645"/>
              </a:lnSpc>
            </a:pPr>
            <a:r>
              <a:rPr dirty="0" sz="1650" spc="130" i="1">
                <a:latin typeface="Times New Roman"/>
                <a:cs typeface="Times New Roman"/>
              </a:rPr>
              <a:t>X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094985" y="4654483"/>
            <a:ext cx="1850389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11325" algn="l"/>
              </a:tabLst>
            </a:pPr>
            <a:r>
              <a:rPr dirty="0" sz="1650" spc="105">
                <a:latin typeface="Times New Roman"/>
                <a:cs typeface="Times New Roman"/>
              </a:rPr>
              <a:t>1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sz="1650" spc="105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211865" y="4788734"/>
            <a:ext cx="1028065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180">
                <a:latin typeface="Symbol"/>
                <a:cs typeface="Symbol"/>
              </a:rPr>
              <a:t></a:t>
            </a:r>
            <a:r>
              <a:rPr dirty="0" sz="1650" spc="15">
                <a:latin typeface="Times New Roman"/>
                <a:cs typeface="Times New Roman"/>
              </a:rPr>
              <a:t> </a:t>
            </a:r>
            <a:r>
              <a:rPr dirty="0" sz="1650" spc="125">
                <a:latin typeface="Times New Roman"/>
                <a:cs typeface="Times New Roman"/>
              </a:rPr>
              <a:t>0.01558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581105" y="4955128"/>
            <a:ext cx="586740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125">
                <a:latin typeface="Times New Roman"/>
                <a:cs typeface="Times New Roman"/>
              </a:rPr>
              <a:t>64.15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369723" y="4788734"/>
            <a:ext cx="163195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13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021821" y="4992708"/>
            <a:ext cx="2337435" cy="5086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95885">
              <a:lnSpc>
                <a:spcPts val="2180"/>
              </a:lnSpc>
              <a:spcBef>
                <a:spcPts val="135"/>
              </a:spcBef>
              <a:tabLst>
                <a:tab pos="1654175" algn="l"/>
              </a:tabLst>
            </a:pPr>
            <a:r>
              <a:rPr dirty="0" baseline="35353" sz="2475" spc="232">
                <a:latin typeface="Times New Roman"/>
                <a:cs typeface="Times New Roman"/>
              </a:rPr>
              <a:t>1</a:t>
            </a:r>
            <a:r>
              <a:rPr dirty="0" baseline="35353" sz="2475" spc="637">
                <a:latin typeface="Times New Roman"/>
                <a:cs typeface="Times New Roman"/>
              </a:rPr>
              <a:t> </a:t>
            </a:r>
            <a:r>
              <a:rPr dirty="0" baseline="-2583" sz="3225" spc="187">
                <a:latin typeface="Symbol"/>
                <a:cs typeface="Symbol"/>
              </a:rPr>
              <a:t></a:t>
            </a:r>
            <a:r>
              <a:rPr dirty="0" sz="1650" spc="125">
                <a:latin typeface="Times New Roman"/>
                <a:cs typeface="Times New Roman"/>
              </a:rPr>
              <a:t>40</a:t>
            </a:r>
            <a:r>
              <a:rPr dirty="0" sz="1650" spc="-50">
                <a:latin typeface="Times New Roman"/>
                <a:cs typeface="Times New Roman"/>
              </a:rPr>
              <a:t> </a:t>
            </a:r>
            <a:r>
              <a:rPr dirty="0" sz="1650" spc="180">
                <a:latin typeface="Symbol"/>
                <a:cs typeface="Symbol"/>
              </a:rPr>
              <a:t></a:t>
            </a:r>
            <a:r>
              <a:rPr dirty="0" sz="1650" spc="-25">
                <a:latin typeface="Times New Roman"/>
                <a:cs typeface="Times New Roman"/>
              </a:rPr>
              <a:t> </a:t>
            </a:r>
            <a:r>
              <a:rPr dirty="0" sz="1650" spc="150">
                <a:latin typeface="Times New Roman"/>
                <a:cs typeface="Times New Roman"/>
              </a:rPr>
              <a:t>72</a:t>
            </a:r>
            <a:r>
              <a:rPr dirty="0" sz="1650" spc="-55">
                <a:latin typeface="Times New Roman"/>
                <a:cs typeface="Times New Roman"/>
              </a:rPr>
              <a:t> </a:t>
            </a:r>
            <a:r>
              <a:rPr dirty="0" sz="1650" spc="130">
                <a:latin typeface="Symbol"/>
                <a:cs typeface="Symbol"/>
              </a:rPr>
              <a:t>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sz="1650" spc="180">
                <a:latin typeface="Symbol"/>
                <a:cs typeface="Symbol"/>
              </a:rPr>
              <a:t></a:t>
            </a:r>
            <a:r>
              <a:rPr dirty="0" sz="1650" spc="-220">
                <a:latin typeface="Times New Roman"/>
                <a:cs typeface="Times New Roman"/>
              </a:rPr>
              <a:t> </a:t>
            </a:r>
            <a:r>
              <a:rPr dirty="0" sz="1650" spc="95">
                <a:latin typeface="Times New Roman"/>
                <a:cs typeface="Times New Roman"/>
              </a:rPr>
              <a:t>102</a:t>
            </a:r>
            <a:r>
              <a:rPr dirty="0" baseline="-2583" sz="3225" spc="142">
                <a:latin typeface="Symbol"/>
                <a:cs typeface="Symbol"/>
              </a:rPr>
              <a:t></a:t>
            </a:r>
            <a:endParaRPr baseline="-2583" sz="3225">
              <a:latin typeface="Symbol"/>
              <a:cs typeface="Symbol"/>
            </a:endParaRPr>
          </a:p>
          <a:p>
            <a:pPr marL="38100">
              <a:lnSpc>
                <a:spcPts val="1580"/>
              </a:lnSpc>
            </a:pPr>
            <a:r>
              <a:rPr dirty="0" sz="1650" spc="120">
                <a:latin typeface="Times New Roman"/>
                <a:cs typeface="Times New Roman"/>
              </a:rPr>
              <a:t>20</a:t>
            </a:r>
            <a:endParaRPr sz="1650">
              <a:latin typeface="Times New Roman"/>
              <a:cs typeface="Times New Roman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6954" y="5038831"/>
            <a:ext cx="995116" cy="365653"/>
          </a:xfrm>
          <a:prstGeom prst="rect">
            <a:avLst/>
          </a:prstGeom>
        </p:spPr>
      </p:pic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7195" y="651459"/>
            <a:ext cx="52158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80"/>
              <a:t>POPULATION</a:t>
            </a:r>
            <a:r>
              <a:rPr dirty="0" sz="2800" spc="375"/>
              <a:t> </a:t>
            </a:r>
            <a:r>
              <a:rPr dirty="0" sz="2800" spc="250"/>
              <a:t>PARAMETERS</a:t>
            </a:r>
            <a:endParaRPr sz="28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7542" y="1314450"/>
            <a:ext cx="7701915" cy="482346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0029" marR="201295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95">
                <a:latin typeface="Trebuchet MS"/>
                <a:cs typeface="Trebuchet MS"/>
              </a:rPr>
              <a:t>Measures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such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mean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standard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deviation</a:t>
            </a:r>
            <a:r>
              <a:rPr dirty="0" sz="2400" spc="-50">
                <a:latin typeface="Trebuchet MS"/>
                <a:cs typeface="Trebuchet MS"/>
              </a:rPr>
              <a:t> calculated </a:t>
            </a:r>
            <a:r>
              <a:rPr dirty="0" sz="2400" spc="-50">
                <a:latin typeface="Trebuchet MS"/>
                <a:cs typeface="Trebuchet MS"/>
              </a:rPr>
              <a:t>	</a:t>
            </a:r>
            <a:r>
              <a:rPr dirty="0" sz="2400" spc="-140">
                <a:latin typeface="Trebuchet MS"/>
                <a:cs typeface="Trebuchet MS"/>
              </a:rPr>
              <a:t>using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entire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population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are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called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40" i="1">
                <a:solidFill>
                  <a:srgbClr val="C00000"/>
                </a:solidFill>
                <a:latin typeface="Trebuchet MS"/>
                <a:cs typeface="Trebuchet MS"/>
              </a:rPr>
              <a:t>population</a:t>
            </a:r>
            <a:r>
              <a:rPr dirty="0" sz="2400" spc="-45" i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85" i="1">
                <a:solidFill>
                  <a:srgbClr val="C00000"/>
                </a:solidFill>
                <a:latin typeface="Trebuchet MS"/>
                <a:cs typeface="Trebuchet MS"/>
              </a:rPr>
              <a:t>parameters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10"/>
              </a:spcBef>
              <a:buFont typeface="Arial MT"/>
              <a:buChar char="•"/>
            </a:pPr>
            <a:endParaRPr sz="2400">
              <a:latin typeface="Trebuchet MS"/>
              <a:cs typeface="Trebuchet MS"/>
            </a:endParaRPr>
          </a:p>
          <a:p>
            <a:pPr marL="240029" marR="5080" indent="-227329">
              <a:lnSpc>
                <a:spcPts val="26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population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parameters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mean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standard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deviation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are </a:t>
            </a:r>
            <a:r>
              <a:rPr dirty="0" sz="2400" spc="-65">
                <a:latin typeface="Trebuchet MS"/>
                <a:cs typeface="Trebuchet MS"/>
              </a:rPr>
              <a:t>	</a:t>
            </a:r>
            <a:r>
              <a:rPr dirty="0" sz="2400" spc="-165">
                <a:latin typeface="Trebuchet MS"/>
                <a:cs typeface="Trebuchet MS"/>
              </a:rPr>
              <a:t>usually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denoted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using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symbols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500">
                <a:latin typeface="Symbol"/>
                <a:cs typeface="Symbol"/>
              </a:rPr>
              <a:t></a:t>
            </a:r>
            <a:r>
              <a:rPr dirty="0" sz="2500" spc="45">
                <a:latin typeface="Times New Roman"/>
                <a:cs typeface="Times New Roman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500" spc="-254">
                <a:latin typeface="Symbol"/>
                <a:cs typeface="Symbol"/>
              </a:rPr>
              <a:t></a:t>
            </a:r>
            <a:r>
              <a:rPr dirty="0" sz="2400" spc="-254" i="1">
                <a:latin typeface="Trebuchet MS"/>
                <a:cs typeface="Trebuchet MS"/>
              </a:rPr>
              <a:t>,</a:t>
            </a:r>
            <a:r>
              <a:rPr dirty="0" sz="2400" spc="-45" i="1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respectively</a:t>
            </a:r>
            <a:endParaRPr sz="2400">
              <a:latin typeface="Trebuchet MS"/>
              <a:cs typeface="Trebuchet MS"/>
            </a:endParaRPr>
          </a:p>
          <a:p>
            <a:pPr algn="ctr" marR="47625">
              <a:lnSpc>
                <a:spcPct val="100000"/>
              </a:lnSpc>
              <a:spcBef>
                <a:spcPts val="2300"/>
              </a:spcBef>
            </a:pPr>
            <a:r>
              <a:rPr dirty="0" sz="2800" spc="254" b="1">
                <a:solidFill>
                  <a:srgbClr val="C00000"/>
                </a:solidFill>
                <a:latin typeface="Cambria"/>
                <a:cs typeface="Cambria"/>
              </a:rPr>
              <a:t>SAMPLE</a:t>
            </a:r>
            <a:r>
              <a:rPr dirty="0" sz="2800" spc="355" b="1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dirty="0" sz="2800" spc="229" b="1">
                <a:solidFill>
                  <a:srgbClr val="C00000"/>
                </a:solidFill>
                <a:latin typeface="Cambria"/>
                <a:cs typeface="Cambria"/>
              </a:rPr>
              <a:t>STATISTIC</a:t>
            </a:r>
            <a:endParaRPr sz="2800">
              <a:latin typeface="Cambria"/>
              <a:cs typeface="Cambria"/>
            </a:endParaRPr>
          </a:p>
          <a:p>
            <a:pPr marL="240029" marR="438784" indent="-227329">
              <a:lnSpc>
                <a:spcPts val="2590"/>
              </a:lnSpc>
              <a:spcBef>
                <a:spcPts val="188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Trebuchet MS"/>
                <a:cs typeface="Trebuchet MS"/>
              </a:rPr>
              <a:t>When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population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parameters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are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estimated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from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sample </a:t>
            </a:r>
            <a:r>
              <a:rPr dirty="0" sz="2400" spc="-114">
                <a:latin typeface="Trebuchet MS"/>
                <a:cs typeface="Trebuchet MS"/>
              </a:rPr>
              <a:t>	</a:t>
            </a:r>
            <a:r>
              <a:rPr dirty="0" sz="2400" spc="-160">
                <a:latin typeface="Trebuchet MS"/>
                <a:cs typeface="Trebuchet MS"/>
              </a:rPr>
              <a:t>they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are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called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15" i="1">
                <a:solidFill>
                  <a:srgbClr val="C00000"/>
                </a:solidFill>
                <a:latin typeface="Trebuchet MS"/>
                <a:cs typeface="Trebuchet MS"/>
              </a:rPr>
              <a:t>sample</a:t>
            </a:r>
            <a:r>
              <a:rPr dirty="0" sz="2400" spc="-40" i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250" i="1">
                <a:solidFill>
                  <a:srgbClr val="C00000"/>
                </a:solidFill>
                <a:latin typeface="Trebuchet MS"/>
                <a:cs typeface="Trebuchet MS"/>
              </a:rPr>
              <a:t>statistic</a:t>
            </a:r>
            <a:r>
              <a:rPr dirty="0" sz="2400" spc="-30" i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or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20" i="1">
                <a:solidFill>
                  <a:srgbClr val="C00000"/>
                </a:solidFill>
                <a:latin typeface="Trebuchet MS"/>
                <a:cs typeface="Trebuchet MS"/>
              </a:rPr>
              <a:t>statistic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14"/>
              </a:spcBef>
              <a:buFont typeface="Arial MT"/>
              <a:buChar char="•"/>
            </a:pPr>
            <a:endParaRPr sz="2400">
              <a:latin typeface="Trebuchet MS"/>
              <a:cs typeface="Trebuchet MS"/>
            </a:endParaRPr>
          </a:p>
          <a:p>
            <a:pPr marL="240029" marR="219075" indent="-227329">
              <a:lnSpc>
                <a:spcPts val="2590"/>
              </a:lnSpc>
              <a:buFont typeface="Arial MT"/>
              <a:buChar char="•"/>
              <a:tabLst>
                <a:tab pos="241300" algn="l"/>
                <a:tab pos="6167755" algn="l"/>
              </a:tabLst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sample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statistic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is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denoted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using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symbols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95">
                <a:latin typeface="Trebuchet MS"/>
                <a:cs typeface="Trebuchet MS"/>
              </a:rPr>
              <a:t>(for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mean) 	and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i="1">
                <a:latin typeface="Trebuchet MS"/>
                <a:cs typeface="Trebuchet MS"/>
              </a:rPr>
              <a:t>S</a:t>
            </a:r>
            <a:r>
              <a:rPr dirty="0" sz="2400" spc="-120" i="1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(or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s</a:t>
            </a:r>
            <a:r>
              <a:rPr dirty="0" sz="2400" spc="-85">
                <a:latin typeface="Trebuchet MS"/>
                <a:cs typeface="Trebuchet MS"/>
              </a:rPr>
              <a:t> for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standard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deviation)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357" rIns="0" bIns="0" rtlCol="0" vert="horz">
            <a:spAutoFit/>
          </a:bodyPr>
          <a:lstStyle/>
          <a:p>
            <a:pPr marL="804545">
              <a:lnSpc>
                <a:spcPct val="100000"/>
              </a:lnSpc>
              <a:spcBef>
                <a:spcPts val="95"/>
              </a:spcBef>
            </a:pPr>
            <a:r>
              <a:rPr dirty="0" sz="2800" spc="290"/>
              <a:t>MLE</a:t>
            </a:r>
            <a:r>
              <a:rPr dirty="0" sz="2800" spc="335"/>
              <a:t> </a:t>
            </a:r>
            <a:r>
              <a:rPr dirty="0" sz="2800" spc="135"/>
              <a:t>of</a:t>
            </a:r>
            <a:r>
              <a:rPr dirty="0" sz="2800" spc="330"/>
              <a:t> </a:t>
            </a:r>
            <a:r>
              <a:rPr dirty="0" sz="2800" spc="125"/>
              <a:t>Normal</a:t>
            </a:r>
            <a:r>
              <a:rPr dirty="0" sz="2800" spc="355"/>
              <a:t> </a:t>
            </a:r>
            <a:r>
              <a:rPr dirty="0" sz="2800" spc="140"/>
              <a:t>Distribution</a:t>
            </a:r>
            <a:r>
              <a:rPr dirty="0" sz="2800" spc="355"/>
              <a:t> </a:t>
            </a:r>
            <a:r>
              <a:rPr dirty="0" sz="2800" spc="110"/>
              <a:t>Parameters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330504" y="903478"/>
            <a:ext cx="782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density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function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for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normal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distribution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9104" y="1232661"/>
            <a:ext cx="1016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75">
                <a:latin typeface="Trebuchet MS"/>
                <a:cs typeface="Trebuchet MS"/>
              </a:rPr>
              <a:t>given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104" y="2145919"/>
            <a:ext cx="8220709" cy="72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5430" indent="-227329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265430" algn="l"/>
              </a:tabLst>
            </a:pPr>
            <a:r>
              <a:rPr dirty="0" sz="2400" spc="-60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likelihood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function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the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normal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distribution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given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data</a:t>
            </a:r>
            <a:endParaRPr sz="2400">
              <a:latin typeface="Trebuchet MS"/>
              <a:cs typeface="Trebuchet MS"/>
            </a:endParaRPr>
          </a:p>
          <a:p>
            <a:pPr marL="266700">
              <a:lnSpc>
                <a:spcPts val="2735"/>
              </a:lnSpc>
            </a:pPr>
            <a:r>
              <a:rPr dirty="0" sz="2400" spc="-70">
                <a:latin typeface="Trebuchet MS"/>
                <a:cs typeface="Trebuchet MS"/>
              </a:rPr>
              <a:t>{</a:t>
            </a:r>
            <a:r>
              <a:rPr dirty="0" sz="2400" spc="-70" i="1">
                <a:latin typeface="Trebuchet MS"/>
                <a:cs typeface="Trebuchet MS"/>
              </a:rPr>
              <a:t>X</a:t>
            </a:r>
            <a:r>
              <a:rPr dirty="0" baseline="-20833" sz="2400" spc="-104">
                <a:latin typeface="Trebuchet MS"/>
                <a:cs typeface="Trebuchet MS"/>
              </a:rPr>
              <a:t>1</a:t>
            </a:r>
            <a:r>
              <a:rPr dirty="0" sz="2400" spc="-70">
                <a:latin typeface="Trebuchet MS"/>
                <a:cs typeface="Trebuchet MS"/>
              </a:rPr>
              <a:t>,</a:t>
            </a:r>
            <a:r>
              <a:rPr dirty="0" sz="2400" spc="-290">
                <a:latin typeface="Trebuchet MS"/>
                <a:cs typeface="Trebuchet MS"/>
              </a:rPr>
              <a:t> </a:t>
            </a:r>
            <a:r>
              <a:rPr dirty="0" sz="2400" spc="-60" i="1">
                <a:latin typeface="Trebuchet MS"/>
                <a:cs typeface="Trebuchet MS"/>
              </a:rPr>
              <a:t>X</a:t>
            </a:r>
            <a:r>
              <a:rPr dirty="0" baseline="-20833" sz="2400" spc="-89">
                <a:latin typeface="Trebuchet MS"/>
                <a:cs typeface="Trebuchet MS"/>
              </a:rPr>
              <a:t>2</a:t>
            </a:r>
            <a:r>
              <a:rPr dirty="0" sz="2400" spc="-60">
                <a:latin typeface="Trebuchet MS"/>
                <a:cs typeface="Trebuchet MS"/>
              </a:rPr>
              <a:t>,</a:t>
            </a:r>
            <a:r>
              <a:rPr dirty="0" sz="2400" spc="-275">
                <a:latin typeface="Trebuchet MS"/>
                <a:cs typeface="Trebuchet MS"/>
              </a:rPr>
              <a:t> </a:t>
            </a:r>
            <a:r>
              <a:rPr dirty="0" sz="2400" spc="130">
                <a:latin typeface="Trebuchet MS"/>
                <a:cs typeface="Trebuchet MS"/>
              </a:rPr>
              <a:t>…,</a:t>
            </a:r>
            <a:r>
              <a:rPr dirty="0" sz="2400" spc="-280">
                <a:latin typeface="Trebuchet MS"/>
                <a:cs typeface="Trebuchet MS"/>
              </a:rPr>
              <a:t> </a:t>
            </a:r>
            <a:r>
              <a:rPr dirty="0" sz="2400" i="1">
                <a:latin typeface="Trebuchet MS"/>
                <a:cs typeface="Trebuchet MS"/>
              </a:rPr>
              <a:t>X</a:t>
            </a:r>
            <a:r>
              <a:rPr dirty="0" baseline="-20833" sz="2400" i="1">
                <a:latin typeface="Trebuchet MS"/>
                <a:cs typeface="Trebuchet MS"/>
              </a:rPr>
              <a:t>n</a:t>
            </a:r>
            <a:r>
              <a:rPr dirty="0" sz="2400">
                <a:latin typeface="Trebuchet MS"/>
                <a:cs typeface="Trebuchet MS"/>
              </a:rPr>
              <a:t>}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0504" y="3836289"/>
            <a:ext cx="4408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>
                <a:latin typeface="Calibri"/>
                <a:cs typeface="Calibri"/>
              </a:rPr>
              <a:t>Log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likelihood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given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0504" y="5205221"/>
            <a:ext cx="7003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maxima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likelihood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occurs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when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979581" y="1832969"/>
            <a:ext cx="709295" cy="244475"/>
            <a:chOff x="3979581" y="1832969"/>
            <a:chExt cx="709295" cy="244475"/>
          </a:xfrm>
        </p:grpSpPr>
        <p:sp>
          <p:nvSpPr>
            <p:cNvPr id="9" name="object 9" descr=""/>
            <p:cNvSpPr/>
            <p:nvPr/>
          </p:nvSpPr>
          <p:spPr>
            <a:xfrm>
              <a:off x="4191085" y="1997078"/>
              <a:ext cx="33020" cy="13970"/>
            </a:xfrm>
            <a:custGeom>
              <a:avLst/>
              <a:gdLst/>
              <a:ahLst/>
              <a:cxnLst/>
              <a:rect l="l" t="t" r="r" b="b"/>
              <a:pathLst>
                <a:path w="33020" h="13969">
                  <a:moveTo>
                    <a:pt x="0" y="13793"/>
                  </a:moveTo>
                  <a:lnTo>
                    <a:pt x="32698" y="0"/>
                  </a:lnTo>
                </a:path>
              </a:pathLst>
            </a:custGeom>
            <a:ln w="90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223783" y="2001541"/>
              <a:ext cx="47625" cy="64769"/>
            </a:xfrm>
            <a:custGeom>
              <a:avLst/>
              <a:gdLst/>
              <a:ahLst/>
              <a:cxnLst/>
              <a:rect l="l" t="t" r="r" b="b"/>
              <a:pathLst>
                <a:path w="47625" h="64769">
                  <a:moveTo>
                    <a:pt x="0" y="0"/>
                  </a:moveTo>
                  <a:lnTo>
                    <a:pt x="47379" y="64499"/>
                  </a:lnTo>
                </a:path>
              </a:pathLst>
            </a:custGeom>
            <a:ln w="21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979581" y="1837249"/>
              <a:ext cx="709295" cy="229235"/>
            </a:xfrm>
            <a:custGeom>
              <a:avLst/>
              <a:gdLst/>
              <a:ahLst/>
              <a:cxnLst/>
              <a:rect l="l" t="t" r="r" b="b"/>
              <a:pathLst>
                <a:path w="709295" h="229235">
                  <a:moveTo>
                    <a:pt x="297218" y="228791"/>
                  </a:moveTo>
                  <a:lnTo>
                    <a:pt x="361533" y="33677"/>
                  </a:lnTo>
                </a:path>
                <a:path w="709295" h="229235">
                  <a:moveTo>
                    <a:pt x="0" y="0"/>
                  </a:moveTo>
                  <a:lnTo>
                    <a:pt x="708950" y="0"/>
                  </a:lnTo>
                </a:path>
              </a:pathLst>
            </a:custGeom>
            <a:ln w="10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463214" y="1470001"/>
            <a:ext cx="85725" cy="12953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50" spc="90">
                <a:latin typeface="Times New Roman"/>
                <a:cs typeface="Times New Roman"/>
              </a:rPr>
              <a:t>2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076304" y="1663833"/>
            <a:ext cx="3740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00" spc="155">
                <a:latin typeface="Times New Roman"/>
                <a:cs typeface="Times New Roman"/>
              </a:rPr>
              <a:t>2</a:t>
            </a:r>
            <a:r>
              <a:rPr dirty="0" sz="1200" spc="155">
                <a:latin typeface="Symbol"/>
                <a:cs typeface="Symbol"/>
              </a:rPr>
              <a:t>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baseline="42735" sz="975" spc="135">
                <a:latin typeface="Times New Roman"/>
                <a:cs typeface="Times New Roman"/>
              </a:rPr>
              <a:t>2</a:t>
            </a:r>
            <a:endParaRPr baseline="42735" sz="975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25831" y="1465063"/>
            <a:ext cx="7740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5353" sz="1650" spc="419">
                <a:latin typeface="Symbol"/>
                <a:cs typeface="Symbol"/>
              </a:rPr>
              <a:t></a:t>
            </a:r>
            <a:r>
              <a:rPr dirty="0" u="sng" sz="1100" spc="-19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1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dirty="0" u="sng" sz="1100" spc="-1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29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sz="1100" spc="229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1200" spc="229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dirty="0" sz="1200" spc="-155">
                <a:latin typeface="Times New Roman"/>
                <a:cs typeface="Times New Roman"/>
              </a:rPr>
              <a:t> </a:t>
            </a:r>
            <a:r>
              <a:rPr dirty="0" u="sng" sz="1100" spc="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dirty="0" u="sng" sz="1100" spc="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256771" y="1562006"/>
            <a:ext cx="15748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235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966317" y="1832378"/>
            <a:ext cx="66294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1160" algn="l"/>
              </a:tabLst>
            </a:pPr>
            <a:r>
              <a:rPr dirty="0" sz="1650" spc="200">
                <a:latin typeface="Symbol"/>
                <a:cs typeface="Symbol"/>
              </a:rPr>
              <a:t>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sz="1500" spc="160">
                <a:latin typeface="Times New Roman"/>
                <a:cs typeface="Times New Roman"/>
              </a:rPr>
              <a:t>2</a:t>
            </a:r>
            <a:r>
              <a:rPr dirty="0" sz="1650" spc="160">
                <a:latin typeface="Symbol"/>
                <a:cs typeface="Symbol"/>
              </a:rPr>
              <a:t>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626796" y="1662405"/>
            <a:ext cx="129603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160" i="1">
                <a:latin typeface="Times New Roman"/>
                <a:cs typeface="Times New Roman"/>
              </a:rPr>
              <a:t>f</a:t>
            </a:r>
            <a:r>
              <a:rPr dirty="0" sz="1500" spc="105" i="1">
                <a:latin typeface="Times New Roman"/>
                <a:cs typeface="Times New Roman"/>
              </a:rPr>
              <a:t> </a:t>
            </a:r>
            <a:r>
              <a:rPr dirty="0" sz="1500" spc="285">
                <a:latin typeface="Times New Roman"/>
                <a:cs typeface="Times New Roman"/>
              </a:rPr>
              <a:t>(</a:t>
            </a:r>
            <a:r>
              <a:rPr dirty="0" sz="1500" spc="285" i="1">
                <a:latin typeface="Times New Roman"/>
                <a:cs typeface="Times New Roman"/>
              </a:rPr>
              <a:t>x</a:t>
            </a:r>
            <a:r>
              <a:rPr dirty="0" sz="1500" spc="15" i="1">
                <a:latin typeface="Times New Roman"/>
                <a:cs typeface="Times New Roman"/>
              </a:rPr>
              <a:t> </a:t>
            </a:r>
            <a:r>
              <a:rPr dirty="0" sz="1500" spc="160">
                <a:latin typeface="Times New Roman"/>
                <a:cs typeface="Times New Roman"/>
              </a:rPr>
              <a:t>:</a:t>
            </a:r>
            <a:r>
              <a:rPr dirty="0" sz="1500" spc="30">
                <a:latin typeface="Times New Roman"/>
                <a:cs typeface="Times New Roman"/>
              </a:rPr>
              <a:t> </a:t>
            </a:r>
            <a:r>
              <a:rPr dirty="0" sz="1650" spc="275">
                <a:latin typeface="Symbol"/>
                <a:cs typeface="Symbol"/>
              </a:rPr>
              <a:t></a:t>
            </a:r>
            <a:r>
              <a:rPr dirty="0" sz="1500" spc="275">
                <a:latin typeface="Times New Roman"/>
                <a:cs typeface="Times New Roman"/>
              </a:rPr>
              <a:t>,</a:t>
            </a:r>
            <a:r>
              <a:rPr dirty="0" sz="1650" spc="275">
                <a:latin typeface="Symbol"/>
                <a:cs typeface="Symbol"/>
              </a:rPr>
              <a:t></a:t>
            </a:r>
            <a:r>
              <a:rPr dirty="0" sz="1650" spc="-100">
                <a:latin typeface="Times New Roman"/>
                <a:cs typeface="Times New Roman"/>
              </a:rPr>
              <a:t> </a:t>
            </a:r>
            <a:r>
              <a:rPr dirty="0" sz="1500" spc="190">
                <a:latin typeface="Times New Roman"/>
                <a:cs typeface="Times New Roman"/>
              </a:rPr>
              <a:t>)</a:t>
            </a:r>
            <a:r>
              <a:rPr dirty="0" sz="1500" spc="145">
                <a:latin typeface="Times New Roman"/>
                <a:cs typeface="Times New Roman"/>
              </a:rPr>
              <a:t> </a:t>
            </a:r>
            <a:r>
              <a:rPr dirty="0" sz="1500" spc="254">
                <a:latin typeface="Symbol"/>
                <a:cs typeface="Symbol"/>
              </a:rPr>
              <a:t></a:t>
            </a:r>
            <a:endParaRPr sz="1500">
              <a:latin typeface="Symbol"/>
              <a:cs typeface="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328415" y="1681675"/>
            <a:ext cx="530860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6240" algn="l"/>
              </a:tabLst>
            </a:pPr>
            <a:r>
              <a:rPr dirty="0" u="sng" sz="15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500" spc="200" i="1">
                <a:latin typeface="Times New Roman"/>
                <a:cs typeface="Times New Roman"/>
              </a:rPr>
              <a:t>e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955525" y="3377658"/>
            <a:ext cx="586740" cy="294005"/>
            <a:chOff x="4955525" y="3377658"/>
            <a:chExt cx="586740" cy="294005"/>
          </a:xfrm>
        </p:grpSpPr>
        <p:sp>
          <p:nvSpPr>
            <p:cNvPr id="20" name="object 20" descr=""/>
            <p:cNvSpPr/>
            <p:nvPr/>
          </p:nvSpPr>
          <p:spPr>
            <a:xfrm>
              <a:off x="5122142" y="3426405"/>
              <a:ext cx="407034" cy="243840"/>
            </a:xfrm>
            <a:custGeom>
              <a:avLst/>
              <a:gdLst/>
              <a:ahLst/>
              <a:cxnLst/>
              <a:rect l="l" t="t" r="r" b="b"/>
              <a:pathLst>
                <a:path w="407035" h="243839">
                  <a:moveTo>
                    <a:pt x="0" y="164265"/>
                  </a:moveTo>
                  <a:lnTo>
                    <a:pt x="22289" y="151309"/>
                  </a:lnTo>
                </a:path>
                <a:path w="407035" h="243839">
                  <a:moveTo>
                    <a:pt x="22730" y="151309"/>
                  </a:moveTo>
                  <a:lnTo>
                    <a:pt x="80550" y="243031"/>
                  </a:lnTo>
                </a:path>
                <a:path w="407035" h="243839">
                  <a:moveTo>
                    <a:pt x="80550" y="243549"/>
                  </a:moveTo>
                  <a:lnTo>
                    <a:pt x="141459" y="0"/>
                  </a:lnTo>
                </a:path>
                <a:path w="407035" h="243839">
                  <a:moveTo>
                    <a:pt x="141459" y="0"/>
                  </a:moveTo>
                  <a:lnTo>
                    <a:pt x="4069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115521" y="3416301"/>
              <a:ext cx="408940" cy="248920"/>
            </a:xfrm>
            <a:custGeom>
              <a:avLst/>
              <a:gdLst/>
              <a:ahLst/>
              <a:cxnLst/>
              <a:rect l="l" t="t" r="r" b="b"/>
              <a:pathLst>
                <a:path w="408939" h="248920">
                  <a:moveTo>
                    <a:pt x="408488" y="0"/>
                  </a:moveTo>
                  <a:lnTo>
                    <a:pt x="139252" y="0"/>
                  </a:lnTo>
                  <a:lnTo>
                    <a:pt x="82094" y="226449"/>
                  </a:lnTo>
                  <a:lnTo>
                    <a:pt x="30675" y="149236"/>
                  </a:lnTo>
                  <a:lnTo>
                    <a:pt x="0" y="166856"/>
                  </a:lnTo>
                  <a:lnTo>
                    <a:pt x="3530" y="173073"/>
                  </a:lnTo>
                  <a:lnTo>
                    <a:pt x="18978" y="163229"/>
                  </a:lnTo>
                  <a:lnTo>
                    <a:pt x="76136" y="248731"/>
                  </a:lnTo>
                  <a:lnTo>
                    <a:pt x="87391" y="248731"/>
                  </a:lnTo>
                  <a:lnTo>
                    <a:pt x="147196" y="10885"/>
                  </a:lnTo>
                  <a:lnTo>
                    <a:pt x="408488" y="10885"/>
                  </a:lnTo>
                  <a:lnTo>
                    <a:pt x="408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955525" y="3383125"/>
              <a:ext cx="586740" cy="0"/>
            </a:xfrm>
            <a:custGeom>
              <a:avLst/>
              <a:gdLst/>
              <a:ahLst/>
              <a:cxnLst/>
              <a:rect l="l" t="t" r="r" b="b"/>
              <a:pathLst>
                <a:path w="586739" h="0">
                  <a:moveTo>
                    <a:pt x="0" y="0"/>
                  </a:moveTo>
                  <a:lnTo>
                    <a:pt x="586581" y="0"/>
                  </a:lnTo>
                </a:path>
              </a:pathLst>
            </a:custGeom>
            <a:ln w="10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/>
          <p:nvPr/>
        </p:nvSpPr>
        <p:spPr>
          <a:xfrm>
            <a:off x="5815976" y="3213690"/>
            <a:ext cx="466090" cy="0"/>
          </a:xfrm>
          <a:custGeom>
            <a:avLst/>
            <a:gdLst/>
            <a:ahLst/>
            <a:cxnLst/>
            <a:rect l="l" t="t" r="r" b="b"/>
            <a:pathLst>
              <a:path w="466089" h="0">
                <a:moveTo>
                  <a:pt x="0" y="0"/>
                </a:moveTo>
                <a:lnTo>
                  <a:pt x="465645" y="0"/>
                </a:lnTo>
              </a:path>
            </a:pathLst>
          </a:custGeom>
          <a:ln w="52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5900797" y="3221075"/>
            <a:ext cx="2844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050" spc="-25">
                <a:latin typeface="Times New Roman"/>
                <a:cs typeface="Times New Roman"/>
              </a:rPr>
              <a:t>2</a:t>
            </a:r>
            <a:r>
              <a:rPr dirty="0" sz="1050" spc="-25">
                <a:latin typeface="Symbol"/>
                <a:cs typeface="Symbol"/>
              </a:rPr>
              <a:t></a:t>
            </a:r>
            <a:r>
              <a:rPr dirty="0" baseline="33333" sz="1125" spc="-37">
                <a:latin typeface="Times New Roman"/>
                <a:cs typeface="Times New Roman"/>
              </a:rPr>
              <a:t>2</a:t>
            </a:r>
            <a:endParaRPr baseline="33333" sz="1125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178075" y="3048576"/>
            <a:ext cx="144145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spc="-5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735601" y="3056302"/>
            <a:ext cx="939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0" i="1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797787" y="3353735"/>
            <a:ext cx="10814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5125" algn="l"/>
                <a:tab pos="999490" algn="l"/>
              </a:tabLst>
            </a:pPr>
            <a:r>
              <a:rPr dirty="0" sz="1050" spc="-50">
                <a:latin typeface="Times New Roman"/>
                <a:cs typeface="Times New Roman"/>
              </a:rPr>
              <a:t>1</a:t>
            </a:r>
            <a:r>
              <a:rPr dirty="0" sz="1050">
                <a:latin typeface="Times New Roman"/>
                <a:cs typeface="Times New Roman"/>
              </a:rPr>
              <a:t>	</a:t>
            </a:r>
            <a:r>
              <a:rPr dirty="0" sz="1050" spc="-50">
                <a:latin typeface="Times New Roman"/>
                <a:cs typeface="Times New Roman"/>
              </a:rPr>
              <a:t>2</a:t>
            </a:r>
            <a:r>
              <a:rPr dirty="0" sz="1050">
                <a:latin typeface="Times New Roman"/>
                <a:cs typeface="Times New Roman"/>
              </a:rPr>
              <a:t>	</a:t>
            </a:r>
            <a:r>
              <a:rPr dirty="0" sz="1050" spc="-50" i="1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680430" y="3515936"/>
            <a:ext cx="2133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i="1">
                <a:latin typeface="Times New Roman"/>
                <a:cs typeface="Times New Roman"/>
              </a:rPr>
              <a:t>i</a:t>
            </a:r>
            <a:r>
              <a:rPr dirty="0" sz="1050" spc="-160" i="1">
                <a:latin typeface="Times New Roman"/>
                <a:cs typeface="Times New Roman"/>
              </a:rPr>
              <a:t> </a:t>
            </a:r>
            <a:r>
              <a:rPr dirty="0" sz="1050" spc="-35">
                <a:latin typeface="Symbol"/>
                <a:cs typeface="Symbol"/>
              </a:rPr>
              <a:t></a:t>
            </a:r>
            <a:r>
              <a:rPr dirty="0" sz="1050" spc="-35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953859" y="3398358"/>
            <a:ext cx="578485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15595" algn="l"/>
              </a:tabLst>
            </a:pPr>
            <a:r>
              <a:rPr dirty="0" sz="1800" spc="-50">
                <a:latin typeface="Symbol"/>
                <a:cs typeface="Symbol"/>
              </a:rPr>
              <a:t>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25">
                <a:latin typeface="Times New Roman"/>
                <a:cs typeface="Times New Roman"/>
              </a:rPr>
              <a:t>2</a:t>
            </a:r>
            <a:r>
              <a:rPr dirty="0" sz="1800" spc="-25">
                <a:latin typeface="Symbol"/>
                <a:cs typeface="Symbol"/>
              </a:rPr>
              <a:t>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383982" y="3079649"/>
            <a:ext cx="2582545" cy="444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800" i="1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spc="-26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X</a:t>
            </a:r>
            <a:r>
              <a:rPr dirty="0" sz="1800" spc="3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X</a:t>
            </a:r>
            <a:r>
              <a:rPr dirty="0" sz="1800" spc="25" i="1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...,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X</a:t>
            </a:r>
            <a:r>
              <a:rPr dirty="0" sz="1800" spc="490" i="1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;</a:t>
            </a:r>
            <a:r>
              <a:rPr dirty="0" sz="1800" spc="50">
                <a:latin typeface="Symbol"/>
                <a:cs typeface="Symbol"/>
              </a:rPr>
              <a:t></a:t>
            </a:r>
            <a:r>
              <a:rPr dirty="0" sz="1800" spc="50">
                <a:latin typeface="Times New Roman"/>
                <a:cs typeface="Times New Roman"/>
              </a:rPr>
              <a:t>,</a:t>
            </a:r>
            <a:r>
              <a:rPr dirty="0" sz="1800" spc="-250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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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baseline="-9090" sz="4125" spc="-75">
                <a:latin typeface="Symbol"/>
                <a:cs typeface="Symbol"/>
              </a:rPr>
              <a:t></a:t>
            </a:r>
            <a:endParaRPr baseline="-9090" sz="4125">
              <a:latin typeface="Symbol"/>
              <a:cs typeface="Symbo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560081" y="3079649"/>
            <a:ext cx="183515" cy="444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-50" i="1">
                <a:latin typeface="Times New Roman"/>
                <a:cs typeface="Times New Roman"/>
              </a:rPr>
              <a:t>e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692029" y="3010181"/>
            <a:ext cx="60769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37037" sz="1575">
                <a:latin typeface="Symbol"/>
                <a:cs typeface="Symbol"/>
              </a:rPr>
              <a:t></a:t>
            </a:r>
            <a:r>
              <a:rPr dirty="0" baseline="-37037" sz="1575" spc="-19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(</a:t>
            </a:r>
            <a:r>
              <a:rPr dirty="0" sz="1050" spc="-135">
                <a:latin typeface="Times New Roman"/>
                <a:cs typeface="Times New Roman"/>
              </a:rPr>
              <a:t> </a:t>
            </a:r>
            <a:r>
              <a:rPr dirty="0" sz="1050" i="1">
                <a:latin typeface="Times New Roman"/>
                <a:cs typeface="Times New Roman"/>
              </a:rPr>
              <a:t>x</a:t>
            </a:r>
            <a:r>
              <a:rPr dirty="0" baseline="-18518" sz="1125" i="1">
                <a:latin typeface="Times New Roman"/>
                <a:cs typeface="Times New Roman"/>
              </a:rPr>
              <a:t>i</a:t>
            </a:r>
            <a:r>
              <a:rPr dirty="0" baseline="-18518" sz="1125" spc="37" i="1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Symbol"/>
                <a:cs typeface="Symbol"/>
              </a:rPr>
              <a:t></a:t>
            </a:r>
            <a:r>
              <a:rPr dirty="0" sz="1050" spc="-20">
                <a:latin typeface="Times New Roman"/>
                <a:cs typeface="Times New Roman"/>
              </a:rPr>
              <a:t>)</a:t>
            </a:r>
            <a:r>
              <a:rPr dirty="0" baseline="33333" sz="1125" spc="-30">
                <a:latin typeface="Times New Roman"/>
                <a:cs typeface="Times New Roman"/>
              </a:rPr>
              <a:t>2</a:t>
            </a:r>
            <a:endParaRPr baseline="33333" sz="1125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4664155" y="4650160"/>
            <a:ext cx="142240" cy="0"/>
          </a:xfrm>
          <a:custGeom>
            <a:avLst/>
            <a:gdLst/>
            <a:ahLst/>
            <a:cxnLst/>
            <a:rect l="l" t="t" r="r" b="b"/>
            <a:pathLst>
              <a:path w="142239" h="0">
                <a:moveTo>
                  <a:pt x="0" y="0"/>
                </a:moveTo>
                <a:lnTo>
                  <a:pt x="142198" y="0"/>
                </a:lnTo>
              </a:path>
            </a:pathLst>
          </a:custGeom>
          <a:ln w="109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4328652" y="4326416"/>
            <a:ext cx="965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0" i="1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345399" y="4621269"/>
            <a:ext cx="11150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7190" algn="l"/>
                <a:tab pos="1030605" algn="l"/>
              </a:tabLst>
            </a:pPr>
            <a:r>
              <a:rPr dirty="0" sz="1050" spc="-50">
                <a:latin typeface="Times New Roman"/>
                <a:cs typeface="Times New Roman"/>
              </a:rPr>
              <a:t>1</a:t>
            </a:r>
            <a:r>
              <a:rPr dirty="0" sz="1050">
                <a:latin typeface="Times New Roman"/>
                <a:cs typeface="Times New Roman"/>
              </a:rPr>
              <a:t>	</a:t>
            </a:r>
            <a:r>
              <a:rPr dirty="0" sz="1050" spc="-50">
                <a:latin typeface="Times New Roman"/>
                <a:cs typeface="Times New Roman"/>
              </a:rPr>
              <a:t>2</a:t>
            </a:r>
            <a:r>
              <a:rPr dirty="0" sz="1050">
                <a:latin typeface="Times New Roman"/>
                <a:cs typeface="Times New Roman"/>
              </a:rPr>
              <a:t>	</a:t>
            </a:r>
            <a:r>
              <a:rPr dirty="0" sz="1050" spc="-50" i="1"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522516" y="4299001"/>
            <a:ext cx="287655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spc="105">
                <a:latin typeface="Symbol"/>
                <a:cs typeface="Symbol"/>
              </a:rPr>
              <a:t></a:t>
            </a:r>
            <a:r>
              <a:rPr dirty="0" baseline="-4629" sz="2700" spc="157">
                <a:latin typeface="Times New Roman"/>
                <a:cs typeface="Times New Roman"/>
              </a:rPr>
              <a:t>1</a:t>
            </a:r>
            <a:endParaRPr baseline="-4629" sz="270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376556" y="4309887"/>
            <a:ext cx="1118870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29259" algn="l"/>
              </a:tabLst>
            </a:pP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spc="-229">
                <a:latin typeface="Times New Roman"/>
                <a:cs typeface="Times New Roman"/>
              </a:rPr>
              <a:t> </a:t>
            </a:r>
            <a:r>
              <a:rPr dirty="0" sz="1800" spc="25" i="1">
                <a:latin typeface="Times New Roman"/>
                <a:cs typeface="Times New Roman"/>
              </a:rPr>
              <a:t>X</a:t>
            </a:r>
            <a:r>
              <a:rPr dirty="0" sz="1800" i="1">
                <a:latin typeface="Times New Roman"/>
                <a:cs typeface="Times New Roman"/>
              </a:rPr>
              <a:t>	</a:t>
            </a:r>
            <a:r>
              <a:rPr dirty="0" sz="1800" spc="65">
                <a:latin typeface="Symbol"/>
                <a:cs typeface="Symbol"/>
              </a:rPr>
              <a:t></a:t>
            </a:r>
            <a:r>
              <a:rPr dirty="0" sz="1800" spc="-140">
                <a:latin typeface="Times New Roman"/>
                <a:cs typeface="Times New Roman"/>
              </a:rPr>
              <a:t> </a:t>
            </a:r>
            <a:r>
              <a:rPr dirty="0" sz="1800" spc="60">
                <a:latin typeface="Symbol"/>
                <a:cs typeface="Symbol"/>
              </a:rPr>
              <a:t></a:t>
            </a:r>
            <a:r>
              <a:rPr dirty="0" sz="1800" spc="60">
                <a:latin typeface="Times New Roman"/>
                <a:cs typeface="Times New Roman"/>
              </a:rPr>
              <a:t>)</a:t>
            </a:r>
            <a:r>
              <a:rPr dirty="0" baseline="42328" sz="1575" spc="89">
                <a:latin typeface="Times New Roman"/>
                <a:cs typeface="Times New Roman"/>
              </a:rPr>
              <a:t>2</a:t>
            </a:r>
            <a:r>
              <a:rPr dirty="0" baseline="42328" sz="1575" spc="270">
                <a:latin typeface="Times New Roman"/>
                <a:cs typeface="Times New Roman"/>
              </a:rPr>
              <a:t> </a:t>
            </a:r>
            <a:r>
              <a:rPr dirty="0" baseline="3086" sz="2700" spc="15">
                <a:latin typeface="Symbol"/>
                <a:cs typeface="Symbol"/>
              </a:rPr>
              <a:t></a:t>
            </a:r>
            <a:endParaRPr baseline="3086" sz="2700">
              <a:latin typeface="Symbol"/>
              <a:cs typeface="Symbo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640915" y="4644650"/>
            <a:ext cx="2430145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2036445" algn="l"/>
              </a:tabLst>
            </a:pPr>
            <a:r>
              <a:rPr dirty="0" sz="1800" spc="1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30">
                <a:latin typeface="Times New Roman"/>
                <a:cs typeface="Times New Roman"/>
              </a:rPr>
              <a:t>2</a:t>
            </a:r>
            <a:r>
              <a:rPr dirty="0" sz="1800" spc="30">
                <a:latin typeface="Symbol"/>
                <a:cs typeface="Symbol"/>
              </a:rPr>
              <a:t></a:t>
            </a:r>
            <a:r>
              <a:rPr dirty="0" baseline="42328" sz="1575" spc="44">
                <a:latin typeface="Times New Roman"/>
                <a:cs typeface="Times New Roman"/>
              </a:rPr>
              <a:t>2</a:t>
            </a:r>
            <a:endParaRPr baseline="42328" sz="1575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246098" y="4681961"/>
            <a:ext cx="448945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dirty="0" sz="1050" i="1">
                <a:latin typeface="Times New Roman"/>
                <a:cs typeface="Times New Roman"/>
              </a:rPr>
              <a:t>i</a:t>
            </a:r>
            <a:r>
              <a:rPr dirty="0" sz="1050">
                <a:latin typeface="Symbol"/>
                <a:cs typeface="Symbol"/>
              </a:rPr>
              <a:t></a:t>
            </a:r>
            <a:r>
              <a:rPr dirty="0" sz="1050">
                <a:latin typeface="Times New Roman"/>
                <a:cs typeface="Times New Roman"/>
              </a:rPr>
              <a:t>1</a:t>
            </a:r>
            <a:r>
              <a:rPr dirty="0" sz="1050" spc="310">
                <a:latin typeface="Times New Roman"/>
                <a:cs typeface="Times New Roman"/>
              </a:rPr>
              <a:t> </a:t>
            </a:r>
            <a:r>
              <a:rPr dirty="0" baseline="-6172" sz="2700" spc="15">
                <a:latin typeface="Symbol"/>
                <a:cs typeface="Symbol"/>
              </a:rPr>
              <a:t></a:t>
            </a:r>
            <a:endParaRPr baseline="-6172" sz="2700">
              <a:latin typeface="Symbol"/>
              <a:cs typeface="Symbo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323091" y="4706316"/>
            <a:ext cx="146685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00" spc="10">
                <a:latin typeface="Symbol"/>
                <a:cs typeface="Symbol"/>
              </a:rPr>
              <a:t>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783715" y="4346662"/>
            <a:ext cx="5711825" cy="444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056890" algn="l"/>
                <a:tab pos="4903470" algn="l"/>
                <a:tab pos="5531485" algn="l"/>
              </a:tabLst>
            </a:pPr>
            <a:r>
              <a:rPr dirty="0" sz="1800" spc="60" i="1">
                <a:latin typeface="Times New Roman"/>
                <a:cs typeface="Times New Roman"/>
              </a:rPr>
              <a:t>LL</a:t>
            </a:r>
            <a:r>
              <a:rPr dirty="0" sz="1800" spc="60">
                <a:latin typeface="Times New Roman"/>
                <a:cs typeface="Times New Roman"/>
              </a:rPr>
              <a:t>(</a:t>
            </a:r>
            <a:r>
              <a:rPr dirty="0" sz="1800" spc="-265">
                <a:latin typeface="Times New Roman"/>
                <a:cs typeface="Times New Roman"/>
              </a:rPr>
              <a:t> </a:t>
            </a:r>
            <a:r>
              <a:rPr dirty="0" sz="1800" spc="75" i="1">
                <a:latin typeface="Times New Roman"/>
                <a:cs typeface="Times New Roman"/>
              </a:rPr>
              <a:t>X</a:t>
            </a:r>
            <a:r>
              <a:rPr dirty="0" sz="1800" spc="32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75" i="1">
                <a:latin typeface="Times New Roman"/>
                <a:cs typeface="Times New Roman"/>
              </a:rPr>
              <a:t>X</a:t>
            </a:r>
            <a:r>
              <a:rPr dirty="0" sz="1800" spc="40" i="1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...,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75" i="1">
                <a:latin typeface="Times New Roman"/>
                <a:cs typeface="Times New Roman"/>
              </a:rPr>
              <a:t>X</a:t>
            </a:r>
            <a:r>
              <a:rPr dirty="0" sz="1800" spc="30" i="1">
                <a:latin typeface="Times New Roman"/>
                <a:cs typeface="Times New Roman"/>
              </a:rPr>
              <a:t>  </a:t>
            </a:r>
            <a:r>
              <a:rPr dirty="0" sz="1800" spc="80">
                <a:latin typeface="Times New Roman"/>
                <a:cs typeface="Times New Roman"/>
              </a:rPr>
              <a:t>;</a:t>
            </a:r>
            <a:r>
              <a:rPr dirty="0" sz="1800" spc="80">
                <a:latin typeface="Symbol"/>
                <a:cs typeface="Symbol"/>
              </a:rPr>
              <a:t></a:t>
            </a:r>
            <a:r>
              <a:rPr dirty="0" sz="1800" spc="80">
                <a:latin typeface="Times New Roman"/>
                <a:cs typeface="Times New Roman"/>
              </a:rPr>
              <a:t>,</a:t>
            </a:r>
            <a:r>
              <a:rPr dirty="0" sz="1800" spc="-250">
                <a:latin typeface="Times New Roman"/>
                <a:cs typeface="Times New Roman"/>
              </a:rPr>
              <a:t> </a:t>
            </a:r>
            <a:r>
              <a:rPr dirty="0" sz="1800">
                <a:latin typeface="Symbol"/>
                <a:cs typeface="Symbol"/>
              </a:rPr>
              <a:t>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Symbol"/>
                <a:cs typeface="Symbol"/>
              </a:rPr>
              <a:t>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baseline="-8080" sz="4125" spc="225">
                <a:latin typeface="Symbol"/>
                <a:cs typeface="Symbol"/>
              </a:rPr>
              <a:t></a:t>
            </a:r>
            <a:r>
              <a:rPr dirty="0" baseline="-9259" sz="2700" spc="225">
                <a:latin typeface="Symbol"/>
                <a:cs typeface="Symbol"/>
              </a:rPr>
              <a:t></a:t>
            </a:r>
            <a:r>
              <a:rPr dirty="0" baseline="-9259" sz="2700">
                <a:latin typeface="Times New Roman"/>
                <a:cs typeface="Times New Roman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ln(2</a:t>
            </a:r>
            <a:r>
              <a:rPr dirty="0" sz="1800">
                <a:latin typeface="Symbol"/>
                <a:cs typeface="Symbol"/>
              </a:rPr>
              <a:t>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Symbol"/>
                <a:cs typeface="Symbol"/>
              </a:rPr>
              <a:t>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ln(</a:t>
            </a:r>
            <a:r>
              <a:rPr dirty="0" sz="1800">
                <a:latin typeface="Symbol"/>
                <a:cs typeface="Symbol"/>
              </a:rPr>
              <a:t>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Symbol"/>
                <a:cs typeface="Symbol"/>
              </a:rPr>
              <a:t>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u="sng" baseline="39682" sz="15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baseline="39682" sz="1575" spc="-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sng" baseline="39682" sz="15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baseline="39682" sz="1575" spc="-165" i="1">
                <a:latin typeface="Times New Roman"/>
                <a:cs typeface="Times New Roman"/>
              </a:rPr>
              <a:t> </a:t>
            </a:r>
            <a:r>
              <a:rPr dirty="0" baseline="-9259" sz="2700" spc="89">
                <a:latin typeface="Symbol"/>
                <a:cs typeface="Symbol"/>
              </a:rPr>
              <a:t></a:t>
            </a:r>
            <a:endParaRPr baseline="-9259" sz="2700">
              <a:latin typeface="Symbol"/>
              <a:cs typeface="Symbol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5428487" y="6039850"/>
            <a:ext cx="524510" cy="0"/>
          </a:xfrm>
          <a:custGeom>
            <a:avLst/>
            <a:gdLst/>
            <a:ahLst/>
            <a:cxnLst/>
            <a:rect l="l" t="t" r="r" b="b"/>
            <a:pathLst>
              <a:path w="524510" h="0">
                <a:moveTo>
                  <a:pt x="0" y="0"/>
                </a:moveTo>
                <a:lnTo>
                  <a:pt x="524325" y="0"/>
                </a:lnTo>
              </a:path>
            </a:pathLst>
          </a:custGeom>
          <a:ln w="95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6287153" y="6039850"/>
            <a:ext cx="524510" cy="0"/>
          </a:xfrm>
          <a:custGeom>
            <a:avLst/>
            <a:gdLst/>
            <a:ahLst/>
            <a:cxnLst/>
            <a:rect l="l" t="t" r="r" b="b"/>
            <a:pathLst>
              <a:path w="524509" h="0">
                <a:moveTo>
                  <a:pt x="0" y="0"/>
                </a:moveTo>
                <a:lnTo>
                  <a:pt x="524323" y="0"/>
                </a:lnTo>
              </a:path>
            </a:pathLst>
          </a:custGeom>
          <a:ln w="95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5384472" y="5664368"/>
            <a:ext cx="1961514" cy="67818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65"/>
              </a:spcBef>
            </a:pPr>
            <a:r>
              <a:rPr dirty="0" sz="2000" spc="315">
                <a:latin typeface="Symbol"/>
                <a:cs typeface="Symbol"/>
              </a:rPr>
              <a:t></a:t>
            </a:r>
            <a:r>
              <a:rPr dirty="0" sz="1800" spc="315" i="1">
                <a:latin typeface="Times New Roman"/>
                <a:cs typeface="Times New Roman"/>
              </a:rPr>
              <a:t>LL</a:t>
            </a:r>
            <a:r>
              <a:rPr dirty="0" sz="1800" spc="325" i="1">
                <a:latin typeface="Times New Roman"/>
                <a:cs typeface="Times New Roman"/>
              </a:rPr>
              <a:t> </a:t>
            </a:r>
            <a:r>
              <a:rPr dirty="0" baseline="-35493" sz="2700" spc="562">
                <a:latin typeface="Symbol"/>
                <a:cs typeface="Symbol"/>
              </a:rPr>
              <a:t></a:t>
            </a:r>
            <a:r>
              <a:rPr dirty="0" baseline="-35493" sz="2700" spc="307">
                <a:latin typeface="Times New Roman"/>
                <a:cs typeface="Times New Roman"/>
              </a:rPr>
              <a:t> </a:t>
            </a:r>
            <a:r>
              <a:rPr dirty="0" sz="2000" spc="315">
                <a:latin typeface="Symbol"/>
                <a:cs typeface="Symbol"/>
              </a:rPr>
              <a:t></a:t>
            </a:r>
            <a:r>
              <a:rPr dirty="0" sz="1800" spc="315" i="1">
                <a:latin typeface="Times New Roman"/>
                <a:cs typeface="Times New Roman"/>
              </a:rPr>
              <a:t>LL</a:t>
            </a:r>
            <a:r>
              <a:rPr dirty="0" sz="1800" spc="320" i="1">
                <a:latin typeface="Times New Roman"/>
                <a:cs typeface="Times New Roman"/>
              </a:rPr>
              <a:t> </a:t>
            </a:r>
            <a:r>
              <a:rPr dirty="0" baseline="-35493" sz="2700" spc="562">
                <a:latin typeface="Symbol"/>
                <a:cs typeface="Symbol"/>
              </a:rPr>
              <a:t></a:t>
            </a:r>
            <a:r>
              <a:rPr dirty="0" baseline="-35493" sz="2700" spc="104">
                <a:latin typeface="Times New Roman"/>
                <a:cs typeface="Times New Roman"/>
              </a:rPr>
              <a:t> </a:t>
            </a:r>
            <a:r>
              <a:rPr dirty="0" baseline="-35493" sz="2700" spc="434">
                <a:latin typeface="Times New Roman"/>
                <a:cs typeface="Times New Roman"/>
              </a:rPr>
              <a:t>0</a:t>
            </a:r>
            <a:endParaRPr baseline="-35493" sz="2700">
              <a:latin typeface="Times New Roman"/>
              <a:cs typeface="Times New Roman"/>
            </a:endParaRPr>
          </a:p>
          <a:p>
            <a:pPr marL="125730">
              <a:lnSpc>
                <a:spcPct val="100000"/>
              </a:lnSpc>
              <a:spcBef>
                <a:spcPts val="170"/>
              </a:spcBef>
              <a:tabLst>
                <a:tab pos="967740" algn="l"/>
              </a:tabLst>
            </a:pPr>
            <a:r>
              <a:rPr dirty="0" sz="2000" spc="225">
                <a:latin typeface="Symbol"/>
                <a:cs typeface="Symbol"/>
              </a:rPr>
              <a:t>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220">
                <a:latin typeface="Symbol"/>
                <a:cs typeface="Symbol"/>
              </a:rPr>
              <a:t>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2316777" y="6046523"/>
            <a:ext cx="491490" cy="0"/>
          </a:xfrm>
          <a:custGeom>
            <a:avLst/>
            <a:gdLst/>
            <a:ahLst/>
            <a:cxnLst/>
            <a:rect l="l" t="t" r="r" b="b"/>
            <a:pathLst>
              <a:path w="491489" h="0">
                <a:moveTo>
                  <a:pt x="0" y="0"/>
                </a:moveTo>
                <a:lnTo>
                  <a:pt x="491242" y="0"/>
                </a:lnTo>
              </a:path>
            </a:pathLst>
          </a:custGeom>
          <a:ln w="103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2882622" y="5863795"/>
            <a:ext cx="211454" cy="3251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50" spc="15">
                <a:latin typeface="Symbol"/>
                <a:cs typeface="Symbol"/>
              </a:rPr>
              <a:t>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53" name="object 5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54" name="object 5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47" name="object 47" descr=""/>
          <p:cNvSpPr txBox="1"/>
          <p:nvPr/>
        </p:nvSpPr>
        <p:spPr>
          <a:xfrm>
            <a:off x="1559856" y="5675812"/>
            <a:ext cx="110680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937260" algn="l"/>
              </a:tabLst>
            </a:pPr>
            <a:r>
              <a:rPr dirty="0" u="sng" sz="205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</a:t>
            </a:r>
            <a:r>
              <a:rPr dirty="0" u="sng" sz="19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LL</a:t>
            </a:r>
            <a:r>
              <a:rPr dirty="0" sz="1950" spc="290" i="1">
                <a:latin typeface="Times New Roman"/>
                <a:cs typeface="Times New Roman"/>
              </a:rPr>
              <a:t> </a:t>
            </a:r>
            <a:r>
              <a:rPr dirty="0" baseline="-35612" sz="2925" spc="-75">
                <a:latin typeface="Symbol"/>
                <a:cs typeface="Symbol"/>
              </a:rPr>
              <a:t></a:t>
            </a:r>
            <a:r>
              <a:rPr dirty="0" baseline="-35612" sz="2925">
                <a:latin typeface="Times New Roman"/>
                <a:cs typeface="Times New Roman"/>
              </a:rPr>
              <a:t>	</a:t>
            </a:r>
            <a:r>
              <a:rPr dirty="0" sz="1950" spc="-5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717975" y="5950148"/>
            <a:ext cx="86360" cy="275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00" spc="-50" i="1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2646552" y="6020050"/>
            <a:ext cx="134620" cy="2755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00" spc="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2921368" y="5671003"/>
            <a:ext cx="1802130" cy="5041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ts val="1590"/>
              </a:lnSpc>
              <a:spcBef>
                <a:spcPts val="140"/>
              </a:spcBef>
            </a:pPr>
            <a:r>
              <a:rPr dirty="0" sz="1600" spc="5" i="1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91770">
              <a:lnSpc>
                <a:spcPts val="2130"/>
              </a:lnSpc>
              <a:tabLst>
                <a:tab pos="951230" algn="l"/>
              </a:tabLst>
            </a:pPr>
            <a:r>
              <a:rPr dirty="0" sz="1950">
                <a:latin typeface="Symbol"/>
                <a:cs typeface="Symbol"/>
              </a:rPr>
              <a:t></a:t>
            </a:r>
            <a:r>
              <a:rPr dirty="0" sz="1950" spc="-6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2(</a:t>
            </a:r>
            <a:r>
              <a:rPr dirty="0" sz="1950" spc="-245">
                <a:latin typeface="Times New Roman"/>
                <a:cs typeface="Times New Roman"/>
              </a:rPr>
              <a:t> </a:t>
            </a:r>
            <a:r>
              <a:rPr dirty="0" sz="1950" spc="-5" i="1">
                <a:latin typeface="Times New Roman"/>
                <a:cs typeface="Times New Roman"/>
              </a:rPr>
              <a:t>X</a:t>
            </a:r>
            <a:r>
              <a:rPr dirty="0" sz="1950" i="1">
                <a:latin typeface="Times New Roman"/>
                <a:cs typeface="Times New Roman"/>
              </a:rPr>
              <a:t>	</a:t>
            </a:r>
            <a:r>
              <a:rPr dirty="0" sz="1950">
                <a:latin typeface="Symbol"/>
                <a:cs typeface="Symbol"/>
              </a:rPr>
              <a:t></a:t>
            </a:r>
            <a:r>
              <a:rPr dirty="0" sz="1950" spc="-80">
                <a:latin typeface="Times New Roman"/>
                <a:cs typeface="Times New Roman"/>
              </a:rPr>
              <a:t> </a:t>
            </a:r>
            <a:r>
              <a:rPr dirty="0" sz="2050" spc="90">
                <a:latin typeface="Symbol"/>
                <a:cs typeface="Symbol"/>
              </a:rPr>
              <a:t></a:t>
            </a:r>
            <a:r>
              <a:rPr dirty="0" sz="1950" spc="90">
                <a:latin typeface="Times New Roman"/>
                <a:cs typeface="Times New Roman"/>
              </a:rPr>
              <a:t>)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>
                <a:latin typeface="Symbol"/>
                <a:cs typeface="Symbol"/>
              </a:rPr>
              <a:t>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 spc="-5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2321653" y="6079491"/>
            <a:ext cx="839469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20065" algn="l"/>
              </a:tabLst>
            </a:pPr>
            <a:r>
              <a:rPr dirty="0" baseline="1424" sz="2925" spc="-37">
                <a:latin typeface="Times New Roman"/>
                <a:cs typeface="Times New Roman"/>
              </a:rPr>
              <a:t>2</a:t>
            </a:r>
            <a:r>
              <a:rPr dirty="0" baseline="1355" sz="3075" spc="-37">
                <a:latin typeface="Symbol"/>
                <a:cs typeface="Symbol"/>
              </a:rPr>
              <a:t></a:t>
            </a:r>
            <a:r>
              <a:rPr dirty="0" baseline="1355" sz="3075">
                <a:latin typeface="Times New Roman"/>
                <a:cs typeface="Times New Roman"/>
              </a:rPr>
              <a:t>	</a:t>
            </a:r>
            <a:r>
              <a:rPr dirty="0" sz="1600" i="1">
                <a:latin typeface="Times New Roman"/>
                <a:cs typeface="Times New Roman"/>
              </a:rPr>
              <a:t>i</a:t>
            </a:r>
            <a:r>
              <a:rPr dirty="0" sz="1600" spc="-200" i="1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Symbol"/>
                <a:cs typeface="Symbol"/>
              </a:rPr>
              <a:t></a:t>
            </a:r>
            <a:r>
              <a:rPr dirty="0" sz="1600" spc="-2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660459" y="6025339"/>
            <a:ext cx="30226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-25">
                <a:latin typeface="Symbol"/>
                <a:cs typeface="Symbol"/>
              </a:rPr>
              <a:t></a:t>
            </a:r>
            <a:endParaRPr sz="20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07542" y="703326"/>
            <a:ext cx="3302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130">
                <a:latin typeface="Trebuchet MS"/>
                <a:cs typeface="Trebuchet MS"/>
              </a:rPr>
              <a:t>which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can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be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reduced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to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7542" y="2072132"/>
            <a:ext cx="727710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40029" marR="5080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10">
                <a:latin typeface="Trebuchet MS"/>
                <a:cs typeface="Trebuchet MS"/>
              </a:rPr>
              <a:t>That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is,</a:t>
            </a:r>
            <a:r>
              <a:rPr dirty="0" sz="2400" spc="-28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maximum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likelihood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estimator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mean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 </a:t>
            </a:r>
            <a:r>
              <a:rPr dirty="0" sz="2400" spc="-25">
                <a:latin typeface="Trebuchet MS"/>
                <a:cs typeface="Trebuchet MS"/>
              </a:rPr>
              <a:t>	</a:t>
            </a:r>
            <a:r>
              <a:rPr dirty="0" sz="2400" spc="-155">
                <a:latin typeface="Trebuchet MS"/>
                <a:cs typeface="Trebuchet MS"/>
              </a:rPr>
              <a:t>simply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sample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mean: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7542" y="4227703"/>
            <a:ext cx="3302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130">
                <a:latin typeface="Trebuchet MS"/>
                <a:cs typeface="Trebuchet MS"/>
              </a:rPr>
              <a:t>which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can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be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reduced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to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111609" y="1646009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445" y="0"/>
                </a:lnTo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956579" y="1482086"/>
            <a:ext cx="367030" cy="0"/>
          </a:xfrm>
          <a:custGeom>
            <a:avLst/>
            <a:gdLst/>
            <a:ahLst/>
            <a:cxnLst/>
            <a:rect l="l" t="t" r="r" b="b"/>
            <a:pathLst>
              <a:path w="367029" h="0">
                <a:moveTo>
                  <a:pt x="0" y="0"/>
                </a:moveTo>
                <a:lnTo>
                  <a:pt x="366616" y="0"/>
                </a:lnTo>
              </a:path>
            </a:pathLst>
          </a:custGeom>
          <a:ln w="101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129904" y="1639360"/>
            <a:ext cx="255904" cy="3175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900" spc="805" i="1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08723" y="1280093"/>
            <a:ext cx="21780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650" i="1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96375" y="1551849"/>
            <a:ext cx="1320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335" i="1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63488" y="1451016"/>
            <a:ext cx="1316355" cy="3175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624205" algn="l"/>
                <a:tab pos="1021715" algn="l"/>
              </a:tabLst>
            </a:pPr>
            <a:r>
              <a:rPr dirty="0" sz="1900" spc="994" i="1">
                <a:latin typeface="Times New Roman"/>
                <a:cs typeface="Times New Roman"/>
              </a:rPr>
              <a:t>X</a:t>
            </a:r>
            <a:r>
              <a:rPr dirty="0" sz="1900" i="1">
                <a:latin typeface="Times New Roman"/>
                <a:cs typeface="Times New Roman"/>
              </a:rPr>
              <a:t>	</a:t>
            </a:r>
            <a:r>
              <a:rPr dirty="0" sz="1900" spc="890">
                <a:latin typeface="Symbol"/>
                <a:cs typeface="Symbol"/>
              </a:rPr>
              <a:t>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994" i="1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39403" y="1467781"/>
            <a:ext cx="354330" cy="3175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900" spc="1175">
                <a:latin typeface="Symbol"/>
                <a:cs typeface="Symbol"/>
              </a:rPr>
              <a:t>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45470" y="1732528"/>
            <a:ext cx="567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385" i="1">
                <a:latin typeface="Times New Roman"/>
                <a:cs typeface="Times New Roman"/>
              </a:rPr>
              <a:t>i</a:t>
            </a:r>
            <a:r>
              <a:rPr dirty="0" sz="1600" spc="-80" i="1">
                <a:latin typeface="Times New Roman"/>
                <a:cs typeface="Times New Roman"/>
              </a:rPr>
              <a:t> </a:t>
            </a:r>
            <a:r>
              <a:rPr dirty="0" sz="1600" spc="680">
                <a:latin typeface="Symbol"/>
                <a:cs typeface="Symbol"/>
              </a:rPr>
              <a:t></a:t>
            </a:r>
            <a:r>
              <a:rPr dirty="0" sz="1600" spc="68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00124" y="1406618"/>
            <a:ext cx="1107440" cy="3708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442595" algn="l"/>
                <a:tab pos="838200" algn="l"/>
              </a:tabLst>
            </a:pPr>
            <a:r>
              <a:rPr dirty="0" sz="2250" spc="730">
                <a:latin typeface="Symbol"/>
                <a:cs typeface="Symbol"/>
              </a:rPr>
              <a:t>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1900" spc="890">
                <a:latin typeface="Symbol"/>
                <a:cs typeface="Symbol"/>
              </a:rPr>
              <a:t>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baseline="35087" sz="2850" spc="1207">
                <a:latin typeface="Times New Roman"/>
                <a:cs typeface="Times New Roman"/>
              </a:rPr>
              <a:t>1</a:t>
            </a:r>
            <a:endParaRPr baseline="35087" sz="28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2309435" y="3422584"/>
            <a:ext cx="494665" cy="0"/>
          </a:xfrm>
          <a:custGeom>
            <a:avLst/>
            <a:gdLst/>
            <a:ahLst/>
            <a:cxnLst/>
            <a:rect l="l" t="t" r="r" b="b"/>
            <a:pathLst>
              <a:path w="494664" h="0">
                <a:moveTo>
                  <a:pt x="0" y="0"/>
                </a:moveTo>
                <a:lnTo>
                  <a:pt x="494319" y="0"/>
                </a:lnTo>
              </a:path>
            </a:pathLst>
          </a:custGeom>
          <a:ln w="131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3113143" y="342258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142" y="0"/>
                </a:lnTo>
              </a:path>
            </a:pathLst>
          </a:custGeom>
          <a:ln w="131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3617826" y="3422584"/>
            <a:ext cx="384810" cy="0"/>
          </a:xfrm>
          <a:custGeom>
            <a:avLst/>
            <a:gdLst/>
            <a:ahLst/>
            <a:cxnLst/>
            <a:rect l="l" t="t" r="r" b="b"/>
            <a:pathLst>
              <a:path w="384810" h="0">
                <a:moveTo>
                  <a:pt x="0" y="0"/>
                </a:moveTo>
                <a:lnTo>
                  <a:pt x="384276" y="0"/>
                </a:lnTo>
              </a:path>
            </a:pathLst>
          </a:custGeom>
          <a:ln w="1311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4086773" y="3195190"/>
            <a:ext cx="233045" cy="403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50" spc="-65">
                <a:latin typeface="Symbol"/>
                <a:cs typeface="Symbol"/>
              </a:rPr>
              <a:t>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286890" y="2976386"/>
            <a:ext cx="1634489" cy="4038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450340" algn="l"/>
              </a:tabLst>
            </a:pPr>
            <a:r>
              <a:rPr dirty="0" sz="2450" spc="-40">
                <a:latin typeface="Symbol"/>
                <a:cs typeface="Symbol"/>
              </a:rPr>
              <a:t></a:t>
            </a:r>
            <a:r>
              <a:rPr dirty="0" sz="2450" spc="-40" i="1">
                <a:latin typeface="Times New Roman"/>
                <a:cs typeface="Times New Roman"/>
              </a:rPr>
              <a:t>LL</a:t>
            </a:r>
            <a:r>
              <a:rPr dirty="0" sz="2450" spc="35" i="1">
                <a:latin typeface="Times New Roman"/>
                <a:cs typeface="Times New Roman"/>
              </a:rPr>
              <a:t> </a:t>
            </a:r>
            <a:r>
              <a:rPr dirty="0" baseline="-35147" sz="3675">
                <a:latin typeface="Symbol"/>
                <a:cs typeface="Symbol"/>
              </a:rPr>
              <a:t></a:t>
            </a:r>
            <a:r>
              <a:rPr dirty="0" baseline="-35147" sz="3675" spc="209">
                <a:latin typeface="Times New Roman"/>
                <a:cs typeface="Times New Roman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n</a:t>
            </a:r>
            <a:r>
              <a:rPr dirty="0" sz="2450" spc="35" i="1">
                <a:latin typeface="Times New Roman"/>
                <a:cs typeface="Times New Roman"/>
              </a:rPr>
              <a:t> </a:t>
            </a:r>
            <a:r>
              <a:rPr dirty="0" baseline="-35147" sz="3675" spc="-75">
                <a:latin typeface="Symbol"/>
                <a:cs typeface="Symbol"/>
              </a:rPr>
              <a:t></a:t>
            </a:r>
            <a:r>
              <a:rPr dirty="0" baseline="-35147" sz="3675">
                <a:latin typeface="Times New Roman"/>
                <a:cs typeface="Times New Roman"/>
              </a:rPr>
              <a:t>	</a:t>
            </a:r>
            <a:r>
              <a:rPr dirty="0" sz="2450" spc="-5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365868" y="3403161"/>
            <a:ext cx="93281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4220" algn="l"/>
              </a:tabLst>
            </a:pPr>
            <a:r>
              <a:rPr dirty="0" sz="2450" spc="-25">
                <a:latin typeface="Symbol"/>
                <a:cs typeface="Symbol"/>
              </a:rPr>
              <a:t></a:t>
            </a:r>
            <a:r>
              <a:rPr dirty="0" sz="2600" spc="-25">
                <a:latin typeface="Symbol"/>
                <a:cs typeface="Symbol"/>
              </a:rPr>
              <a:t>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 spc="-135">
                <a:latin typeface="Symbol"/>
                <a:cs typeface="Symbol"/>
              </a:rPr>
              <a:t>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660632" y="3304228"/>
            <a:ext cx="93345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50" i="1">
                <a:latin typeface="Times New Roman"/>
                <a:cs typeface="Times New Roman"/>
              </a:rPr>
              <a:t>i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027434" y="3538574"/>
            <a:ext cx="367030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55" i="1">
                <a:latin typeface="Times New Roman"/>
                <a:cs typeface="Times New Roman"/>
              </a:rPr>
              <a:t>i</a:t>
            </a:r>
            <a:r>
              <a:rPr dirty="0" sz="2050" spc="-305" i="1">
                <a:latin typeface="Times New Roman"/>
                <a:cs typeface="Times New Roman"/>
              </a:rPr>
              <a:t> </a:t>
            </a:r>
            <a:r>
              <a:rPr dirty="0" sz="2050" spc="-80">
                <a:latin typeface="Symbol"/>
                <a:cs typeface="Symbol"/>
              </a:rPr>
              <a:t></a:t>
            </a:r>
            <a:r>
              <a:rPr dirty="0" sz="2050" spc="-8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105163" y="2951754"/>
            <a:ext cx="1417320" cy="628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ts val="2035"/>
              </a:lnSpc>
              <a:spcBef>
                <a:spcPts val="120"/>
              </a:spcBef>
            </a:pPr>
            <a:r>
              <a:rPr dirty="0" sz="2050" spc="-50" i="1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  <a:p>
            <a:pPr marL="233045">
              <a:lnSpc>
                <a:spcPts val="2695"/>
              </a:lnSpc>
              <a:tabLst>
                <a:tab pos="726440" algn="l"/>
              </a:tabLst>
            </a:pPr>
            <a:r>
              <a:rPr dirty="0" sz="2450" spc="-65">
                <a:latin typeface="Times New Roman"/>
                <a:cs typeface="Times New Roman"/>
              </a:rPr>
              <a:t>(</a:t>
            </a:r>
            <a:r>
              <a:rPr dirty="0" sz="2450" spc="-380">
                <a:latin typeface="Times New Roman"/>
                <a:cs typeface="Times New Roman"/>
              </a:rPr>
              <a:t> </a:t>
            </a:r>
            <a:r>
              <a:rPr dirty="0" sz="2450" spc="-50" i="1">
                <a:latin typeface="Times New Roman"/>
                <a:cs typeface="Times New Roman"/>
              </a:rPr>
              <a:t>X</a:t>
            </a:r>
            <a:r>
              <a:rPr dirty="0" sz="2450" i="1">
                <a:latin typeface="Times New Roman"/>
                <a:cs typeface="Times New Roman"/>
              </a:rPr>
              <a:t>	</a:t>
            </a:r>
            <a:r>
              <a:rPr dirty="0" sz="2450" spc="-100">
                <a:latin typeface="Symbol"/>
                <a:cs typeface="Symbol"/>
              </a:rPr>
              <a:t></a:t>
            </a:r>
            <a:r>
              <a:rPr dirty="0" sz="2450" spc="-175">
                <a:latin typeface="Times New Roman"/>
                <a:cs typeface="Times New Roman"/>
              </a:rPr>
              <a:t> </a:t>
            </a:r>
            <a:r>
              <a:rPr dirty="0" sz="2600" spc="-25">
                <a:latin typeface="Symbol"/>
                <a:cs typeface="Symbol"/>
              </a:rPr>
              <a:t></a:t>
            </a:r>
            <a:r>
              <a:rPr dirty="0" sz="2450" spc="-25">
                <a:latin typeface="Times New Roman"/>
                <a:cs typeface="Times New Roman"/>
              </a:rPr>
              <a:t>)</a:t>
            </a:r>
            <a:r>
              <a:rPr dirty="0" baseline="29810" sz="3075" spc="-37">
                <a:latin typeface="Times New Roman"/>
                <a:cs typeface="Times New Roman"/>
              </a:rPr>
              <a:t>2</a:t>
            </a:r>
            <a:endParaRPr baseline="29810" sz="3075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830964" y="3392494"/>
            <a:ext cx="146685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50">
                <a:latin typeface="Times New Roman"/>
                <a:cs typeface="Times New Roman"/>
              </a:rPr>
              <a:t>3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601670" y="3465944"/>
            <a:ext cx="20129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135">
                <a:latin typeface="Symbol"/>
                <a:cs typeface="Symbol"/>
              </a:rPr>
              <a:t>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3464702" y="5194834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1082" y="0"/>
                </a:lnTo>
              </a:path>
            </a:pathLst>
          </a:custGeom>
          <a:ln w="128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3775671" y="4807266"/>
            <a:ext cx="13589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10" i="1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33" name="object 3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27" name="object 27" descr=""/>
          <p:cNvSpPr txBox="1"/>
          <p:nvPr/>
        </p:nvSpPr>
        <p:spPr>
          <a:xfrm>
            <a:off x="4221531" y="5116820"/>
            <a:ext cx="8699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-50" i="1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475390" y="4988371"/>
            <a:ext cx="490220" cy="5670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60350">
              <a:lnSpc>
                <a:spcPts val="2110"/>
              </a:lnSpc>
              <a:spcBef>
                <a:spcPts val="135"/>
              </a:spcBef>
            </a:pPr>
            <a:r>
              <a:rPr dirty="0" sz="2200" spc="75">
                <a:latin typeface="Symbol"/>
                <a:cs typeface="Symbol"/>
              </a:rPr>
              <a:t></a:t>
            </a:r>
            <a:endParaRPr sz="2200">
              <a:latin typeface="Symbol"/>
              <a:cs typeface="Symbol"/>
            </a:endParaRPr>
          </a:p>
          <a:p>
            <a:pPr marL="12700">
              <a:lnSpc>
                <a:spcPts val="2110"/>
              </a:lnSpc>
            </a:pPr>
            <a:r>
              <a:rPr dirty="0" sz="2200" spc="35" i="1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681415" y="5298306"/>
            <a:ext cx="33909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i="1">
                <a:latin typeface="Times New Roman"/>
                <a:cs typeface="Times New Roman"/>
              </a:rPr>
              <a:t>i</a:t>
            </a:r>
            <a:r>
              <a:rPr dirty="0" sz="1600" spc="-175" i="1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Symbol"/>
                <a:cs typeface="Symbol"/>
              </a:rPr>
              <a:t></a:t>
            </a:r>
            <a:r>
              <a:rPr dirty="0" sz="1600" spc="-2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943302" y="4950959"/>
            <a:ext cx="1155700" cy="3873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57834" algn="l"/>
              </a:tabLst>
            </a:pPr>
            <a:r>
              <a:rPr dirty="0" sz="2200" spc="120">
                <a:latin typeface="Times New Roman"/>
                <a:cs typeface="Times New Roman"/>
              </a:rPr>
              <a:t>(</a:t>
            </a:r>
            <a:r>
              <a:rPr dirty="0" sz="2200" spc="120" i="1">
                <a:latin typeface="Times New Roman"/>
                <a:cs typeface="Times New Roman"/>
              </a:rPr>
              <a:t>x</a:t>
            </a:r>
            <a:r>
              <a:rPr dirty="0" sz="2200" i="1">
                <a:latin typeface="Times New Roman"/>
                <a:cs typeface="Times New Roman"/>
              </a:rPr>
              <a:t>	</a:t>
            </a:r>
            <a:r>
              <a:rPr dirty="0" sz="2200" spc="80">
                <a:latin typeface="Symbol"/>
                <a:cs typeface="Symbol"/>
              </a:rPr>
              <a:t>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350" spc="114">
                <a:latin typeface="Symbol"/>
                <a:cs typeface="Symbol"/>
              </a:rPr>
              <a:t></a:t>
            </a:r>
            <a:r>
              <a:rPr dirty="0" sz="2200" spc="114">
                <a:latin typeface="Times New Roman"/>
                <a:cs typeface="Times New Roman"/>
              </a:rPr>
              <a:t>)</a:t>
            </a:r>
            <a:r>
              <a:rPr dirty="0" baseline="34722" sz="2400" spc="172">
                <a:latin typeface="Times New Roman"/>
                <a:cs typeface="Times New Roman"/>
              </a:rPr>
              <a:t>2</a:t>
            </a:r>
            <a:endParaRPr baseline="34722" sz="24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740891" y="4950959"/>
            <a:ext cx="934719" cy="3873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350">
                <a:latin typeface="Symbol"/>
                <a:cs typeface="Symbol"/>
              </a:rPr>
              <a:t></a:t>
            </a:r>
            <a:r>
              <a:rPr dirty="0" sz="2350" spc="-110">
                <a:latin typeface="Times New Roman"/>
                <a:cs typeface="Times New Roman"/>
              </a:rPr>
              <a:t> </a:t>
            </a:r>
            <a:r>
              <a:rPr dirty="0" baseline="34722" sz="2400" spc="89">
                <a:latin typeface="Times New Roman"/>
                <a:cs typeface="Times New Roman"/>
              </a:rPr>
              <a:t>2</a:t>
            </a:r>
            <a:r>
              <a:rPr dirty="0" baseline="34722" sz="2400" spc="562">
                <a:latin typeface="Times New Roman"/>
                <a:cs typeface="Times New Roman"/>
              </a:rPr>
              <a:t> </a:t>
            </a:r>
            <a:r>
              <a:rPr dirty="0" sz="2200" spc="80">
                <a:latin typeface="Symbol"/>
                <a:cs typeface="Symbol"/>
              </a:rPr>
              <a:t></a:t>
            </a:r>
            <a:r>
              <a:rPr dirty="0" sz="2200" spc="160">
                <a:latin typeface="Times New Roman"/>
                <a:cs typeface="Times New Roman"/>
              </a:rPr>
              <a:t> </a:t>
            </a:r>
            <a:r>
              <a:rPr dirty="0" baseline="35353" sz="3300" spc="52">
                <a:latin typeface="Times New Roman"/>
                <a:cs typeface="Times New Roman"/>
              </a:rPr>
              <a:t>1</a:t>
            </a:r>
            <a:endParaRPr baseline="35353"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59785">
              <a:lnSpc>
                <a:spcPct val="100000"/>
              </a:lnSpc>
              <a:spcBef>
                <a:spcPts val="100"/>
              </a:spcBef>
            </a:pPr>
            <a:r>
              <a:rPr dirty="0" spc="225"/>
              <a:t>Summary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algn="just" marL="240029" marR="33655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pc="-125"/>
              <a:t>Sampling</a:t>
            </a:r>
            <a:r>
              <a:rPr dirty="0" spc="-60"/>
              <a:t> </a:t>
            </a:r>
            <a:r>
              <a:rPr dirty="0"/>
              <a:t>is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 spc="-35"/>
              <a:t>process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14"/>
              <a:t>creating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 spc="-60"/>
              <a:t>subset</a:t>
            </a:r>
            <a:r>
              <a:rPr dirty="0" spc="-50"/>
              <a:t> </a:t>
            </a:r>
            <a:r>
              <a:rPr dirty="0" spc="-35"/>
              <a:t>from</a:t>
            </a:r>
            <a:r>
              <a:rPr dirty="0" spc="-60"/>
              <a:t> </a:t>
            </a:r>
            <a:r>
              <a:rPr dirty="0" spc="-10"/>
              <a:t>the</a:t>
            </a:r>
            <a:r>
              <a:rPr dirty="0" spc="-60"/>
              <a:t> </a:t>
            </a:r>
            <a:r>
              <a:rPr dirty="0" spc="-105"/>
              <a:t>population </a:t>
            </a:r>
            <a:r>
              <a:rPr dirty="0" spc="-105"/>
              <a:t>	</a:t>
            </a:r>
            <a:r>
              <a:rPr dirty="0" spc="-20"/>
              <a:t>since</a:t>
            </a:r>
            <a:r>
              <a:rPr dirty="0" spc="-20"/>
              <a:t> </a:t>
            </a:r>
            <a:r>
              <a:rPr dirty="0" spc="-100"/>
              <a:t>collecting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 spc="-55"/>
              <a:t>data</a:t>
            </a:r>
            <a:r>
              <a:rPr dirty="0" spc="-15"/>
              <a:t> </a:t>
            </a:r>
            <a:r>
              <a:rPr dirty="0"/>
              <a:t>from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45"/>
              <a:t>entire</a:t>
            </a:r>
            <a:r>
              <a:rPr dirty="0" spc="-10"/>
              <a:t> </a:t>
            </a:r>
            <a:r>
              <a:rPr dirty="0" spc="-80"/>
              <a:t>population</a:t>
            </a:r>
            <a:r>
              <a:rPr dirty="0" spc="-1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 spc="-70"/>
              <a:t>either </a:t>
            </a:r>
            <a:r>
              <a:rPr dirty="0" spc="-70"/>
              <a:t>	</a:t>
            </a:r>
            <a:r>
              <a:rPr dirty="0" spc="-140"/>
              <a:t>expensive</a:t>
            </a:r>
            <a:r>
              <a:rPr dirty="0" spc="-10"/>
              <a:t> </a:t>
            </a:r>
            <a:r>
              <a:rPr dirty="0"/>
              <a:t>or </a:t>
            </a:r>
            <a:r>
              <a:rPr dirty="0" spc="-50"/>
              <a:t>impossible.</a:t>
            </a:r>
          </a:p>
          <a:p>
            <a:pPr algn="just" marL="240029" marR="5080" indent="-227329">
              <a:lnSpc>
                <a:spcPts val="2590"/>
              </a:lnSpc>
              <a:spcBef>
                <a:spcPts val="10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pc="-40"/>
              <a:t>Sampling</a:t>
            </a:r>
            <a:r>
              <a:rPr dirty="0" spc="165"/>
              <a:t> </a:t>
            </a:r>
            <a:r>
              <a:rPr dirty="0"/>
              <a:t>process</a:t>
            </a:r>
            <a:r>
              <a:rPr dirty="0" spc="175"/>
              <a:t> </a:t>
            </a:r>
            <a:r>
              <a:rPr dirty="0"/>
              <a:t>start</a:t>
            </a:r>
            <a:r>
              <a:rPr dirty="0" spc="170"/>
              <a:t> </a:t>
            </a:r>
            <a:r>
              <a:rPr dirty="0"/>
              <a:t>by</a:t>
            </a:r>
            <a:r>
              <a:rPr dirty="0" spc="170"/>
              <a:t> </a:t>
            </a:r>
            <a:r>
              <a:rPr dirty="0" spc="-85"/>
              <a:t>identifying</a:t>
            </a:r>
            <a:r>
              <a:rPr dirty="0" spc="175"/>
              <a:t> </a:t>
            </a:r>
            <a:r>
              <a:rPr dirty="0"/>
              <a:t>the</a:t>
            </a:r>
            <a:r>
              <a:rPr dirty="0" spc="165"/>
              <a:t> </a:t>
            </a:r>
            <a:r>
              <a:rPr dirty="0"/>
              <a:t>target</a:t>
            </a:r>
            <a:r>
              <a:rPr dirty="0" spc="175"/>
              <a:t> </a:t>
            </a:r>
            <a:r>
              <a:rPr dirty="0" spc="-125"/>
              <a:t>population, </a:t>
            </a:r>
            <a:r>
              <a:rPr dirty="0" spc="-125"/>
              <a:t>	</a:t>
            </a:r>
            <a:r>
              <a:rPr dirty="0" spc="-65"/>
              <a:t>identifying</a:t>
            </a:r>
            <a:r>
              <a:rPr dirty="0" spc="105"/>
              <a:t> </a:t>
            </a:r>
            <a:r>
              <a:rPr dirty="0" spc="-20"/>
              <a:t>sampling</a:t>
            </a:r>
            <a:r>
              <a:rPr dirty="0" spc="120"/>
              <a:t> </a:t>
            </a:r>
            <a:r>
              <a:rPr dirty="0" spc="-55"/>
              <a:t>frame,</a:t>
            </a:r>
            <a:r>
              <a:rPr dirty="0" spc="5"/>
              <a:t> </a:t>
            </a:r>
            <a:r>
              <a:rPr dirty="0" spc="-75"/>
              <a:t>calculating</a:t>
            </a:r>
            <a:r>
              <a:rPr dirty="0" spc="120"/>
              <a:t> </a:t>
            </a:r>
            <a:r>
              <a:rPr dirty="0"/>
              <a:t>the</a:t>
            </a:r>
            <a:r>
              <a:rPr dirty="0" spc="120"/>
              <a:t> </a:t>
            </a:r>
            <a:r>
              <a:rPr dirty="0"/>
              <a:t>sample</a:t>
            </a:r>
            <a:r>
              <a:rPr dirty="0" spc="120"/>
              <a:t> </a:t>
            </a:r>
            <a:r>
              <a:rPr dirty="0"/>
              <a:t>size</a:t>
            </a:r>
            <a:r>
              <a:rPr dirty="0" spc="120"/>
              <a:t> </a:t>
            </a:r>
            <a:r>
              <a:rPr dirty="0" spc="-25"/>
              <a:t>and </a:t>
            </a:r>
            <a:r>
              <a:rPr dirty="0" spc="-25"/>
              <a:t>	</a:t>
            </a:r>
            <a:r>
              <a:rPr dirty="0" spc="-95"/>
              <a:t>choosing</a:t>
            </a:r>
            <a:r>
              <a:rPr dirty="0" spc="-55"/>
              <a:t> </a:t>
            </a:r>
            <a:r>
              <a:rPr dirty="0" spc="-145"/>
              <a:t>the</a:t>
            </a:r>
            <a:r>
              <a:rPr dirty="0" spc="-50"/>
              <a:t> </a:t>
            </a:r>
            <a:r>
              <a:rPr dirty="0" spc="-110"/>
              <a:t>method</a:t>
            </a:r>
            <a:r>
              <a:rPr dirty="0" spc="-55"/>
              <a:t> </a:t>
            </a:r>
            <a:r>
              <a:rPr dirty="0" spc="-135"/>
              <a:t>of</a:t>
            </a:r>
            <a:r>
              <a:rPr dirty="0" spc="-45"/>
              <a:t> </a:t>
            </a:r>
            <a:r>
              <a:rPr dirty="0" spc="-65"/>
              <a:t>sampling.</a:t>
            </a:r>
          </a:p>
          <a:p>
            <a:pPr algn="just" marL="240029" marR="33020" indent="-227329">
              <a:lnSpc>
                <a:spcPct val="9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pc="-140"/>
              <a:t>Sampling</a:t>
            </a:r>
            <a:r>
              <a:rPr dirty="0" spc="-45"/>
              <a:t> </a:t>
            </a:r>
            <a:r>
              <a:rPr dirty="0" spc="-130"/>
              <a:t>frame</a:t>
            </a:r>
            <a:r>
              <a:rPr dirty="0" spc="-50"/>
              <a:t> </a:t>
            </a:r>
            <a:r>
              <a:rPr dirty="0" spc="-80"/>
              <a:t>which</a:t>
            </a:r>
            <a:r>
              <a:rPr dirty="0" spc="-100"/>
              <a:t> </a:t>
            </a:r>
            <a:r>
              <a:rPr dirty="0" spc="-145"/>
              <a:t>identifies</a:t>
            </a:r>
            <a:r>
              <a:rPr dirty="0" spc="-35"/>
              <a:t> </a:t>
            </a:r>
            <a:r>
              <a:rPr dirty="0" spc="-70"/>
              <a:t>the</a:t>
            </a:r>
            <a:r>
              <a:rPr dirty="0" spc="-114"/>
              <a:t> </a:t>
            </a:r>
            <a:r>
              <a:rPr dirty="0" spc="-40"/>
              <a:t>source</a:t>
            </a:r>
            <a:r>
              <a:rPr dirty="0" spc="-95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55"/>
              <a:t>data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70"/>
              <a:t> </a:t>
            </a:r>
            <a:r>
              <a:rPr dirty="0" spc="-95"/>
              <a:t>important </a:t>
            </a:r>
            <a:r>
              <a:rPr dirty="0" spc="-95"/>
              <a:t>	</a:t>
            </a:r>
            <a:r>
              <a:rPr dirty="0"/>
              <a:t>for</a:t>
            </a:r>
            <a:r>
              <a:rPr dirty="0" spc="310"/>
              <a:t> </a:t>
            </a:r>
            <a:r>
              <a:rPr dirty="0"/>
              <a:t>correct</a:t>
            </a:r>
            <a:r>
              <a:rPr dirty="0" spc="320"/>
              <a:t> </a:t>
            </a:r>
            <a:r>
              <a:rPr dirty="0" spc="-45"/>
              <a:t>inference</a:t>
            </a:r>
            <a:r>
              <a:rPr dirty="0" spc="315"/>
              <a:t> </a:t>
            </a:r>
            <a:r>
              <a:rPr dirty="0"/>
              <a:t>about</a:t>
            </a:r>
            <a:r>
              <a:rPr dirty="0" spc="320"/>
              <a:t> </a:t>
            </a:r>
            <a:r>
              <a:rPr dirty="0"/>
              <a:t>the</a:t>
            </a:r>
            <a:r>
              <a:rPr dirty="0" spc="320"/>
              <a:t> </a:t>
            </a:r>
            <a:r>
              <a:rPr dirty="0"/>
              <a:t>population.</a:t>
            </a:r>
            <a:r>
              <a:rPr dirty="0" spc="240"/>
              <a:t>  </a:t>
            </a:r>
            <a:r>
              <a:rPr dirty="0"/>
              <a:t>An</a:t>
            </a:r>
            <a:r>
              <a:rPr dirty="0" spc="315"/>
              <a:t> </a:t>
            </a:r>
            <a:r>
              <a:rPr dirty="0" spc="-85"/>
              <a:t>incorrect </a:t>
            </a:r>
            <a:r>
              <a:rPr dirty="0" spc="-85"/>
              <a:t>	</a:t>
            </a:r>
            <a:r>
              <a:rPr dirty="0" spc="-40"/>
              <a:t>sampling</a:t>
            </a:r>
            <a:r>
              <a:rPr dirty="0" spc="75"/>
              <a:t> </a:t>
            </a:r>
            <a:r>
              <a:rPr dirty="0"/>
              <a:t>frame</a:t>
            </a:r>
            <a:r>
              <a:rPr dirty="0" spc="80"/>
              <a:t> </a:t>
            </a:r>
            <a:r>
              <a:rPr dirty="0"/>
              <a:t>can</a:t>
            </a:r>
            <a:r>
              <a:rPr dirty="0" spc="80"/>
              <a:t> </a:t>
            </a:r>
            <a:r>
              <a:rPr dirty="0"/>
              <a:t>result</a:t>
            </a:r>
            <a:r>
              <a:rPr dirty="0" spc="80"/>
              <a:t> </a:t>
            </a:r>
            <a:r>
              <a:rPr dirty="0"/>
              <a:t>in</a:t>
            </a:r>
            <a:r>
              <a:rPr dirty="0" spc="75"/>
              <a:t> </a:t>
            </a:r>
            <a:r>
              <a:rPr dirty="0"/>
              <a:t>incorrect</a:t>
            </a:r>
            <a:r>
              <a:rPr dirty="0" spc="75"/>
              <a:t> </a:t>
            </a:r>
            <a:r>
              <a:rPr dirty="0" spc="-65"/>
              <a:t>inference</a:t>
            </a:r>
            <a:r>
              <a:rPr dirty="0" spc="80"/>
              <a:t> </a:t>
            </a:r>
            <a:r>
              <a:rPr dirty="0"/>
              <a:t>about</a:t>
            </a:r>
            <a:r>
              <a:rPr dirty="0" spc="90"/>
              <a:t> </a:t>
            </a:r>
            <a:r>
              <a:rPr dirty="0" spc="-95"/>
              <a:t>the </a:t>
            </a:r>
            <a:r>
              <a:rPr dirty="0" spc="-95"/>
              <a:t>	</a:t>
            </a:r>
            <a:r>
              <a:rPr dirty="0" spc="-125"/>
              <a:t>population</a:t>
            </a:r>
            <a:r>
              <a:rPr dirty="0" spc="-25"/>
              <a:t> </a:t>
            </a:r>
            <a:r>
              <a:rPr dirty="0" spc="-155"/>
              <a:t>as</a:t>
            </a:r>
            <a:r>
              <a:rPr dirty="0" spc="-35"/>
              <a:t> </a:t>
            </a:r>
            <a:r>
              <a:rPr dirty="0" spc="-120"/>
              <a:t>demonstrated</a:t>
            </a:r>
            <a:r>
              <a:rPr dirty="0" spc="-25"/>
              <a:t> </a:t>
            </a:r>
            <a:r>
              <a:rPr dirty="0" spc="-140"/>
              <a:t>in</a:t>
            </a:r>
            <a:r>
              <a:rPr dirty="0" spc="-35"/>
              <a:t> </a:t>
            </a:r>
            <a:r>
              <a:rPr dirty="0" spc="-150"/>
              <a:t>the</a:t>
            </a:r>
            <a:r>
              <a:rPr dirty="0" spc="-20"/>
              <a:t> </a:t>
            </a:r>
            <a:r>
              <a:rPr dirty="0" spc="-165"/>
              <a:t>example</a:t>
            </a:r>
            <a:r>
              <a:rPr dirty="0" spc="-35"/>
              <a:t> </a:t>
            </a:r>
            <a:r>
              <a:rPr dirty="0" spc="-135"/>
              <a:t>of</a:t>
            </a:r>
            <a:r>
              <a:rPr dirty="0" spc="-35"/>
              <a:t> </a:t>
            </a:r>
            <a:r>
              <a:rPr dirty="0" spc="-110"/>
              <a:t>Literary</a:t>
            </a:r>
            <a:r>
              <a:rPr dirty="0" spc="-25"/>
              <a:t> </a:t>
            </a:r>
            <a:r>
              <a:rPr dirty="0" spc="-10"/>
              <a:t>Digest.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42950" y="592658"/>
            <a:ext cx="8244205" cy="518160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just" marL="239395" marR="6350" indent="-227329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Trebuchet MS"/>
                <a:cs typeface="Trebuchet MS"/>
              </a:rPr>
              <a:t>Random</a:t>
            </a:r>
            <a:r>
              <a:rPr dirty="0" sz="2400" spc="95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sampling,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stratified</a:t>
            </a:r>
            <a:r>
              <a:rPr dirty="0" sz="2400" spc="10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sampling,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cluster</a:t>
            </a:r>
            <a:r>
              <a:rPr dirty="0" sz="2400" spc="9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sampling</a:t>
            </a:r>
            <a:r>
              <a:rPr dirty="0" sz="2400" spc="9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and </a:t>
            </a:r>
            <a:r>
              <a:rPr dirty="0" sz="2400" spc="-80">
                <a:latin typeface="Trebuchet MS"/>
                <a:cs typeface="Trebuchet MS"/>
              </a:rPr>
              <a:t>	</a:t>
            </a:r>
            <a:r>
              <a:rPr dirty="0" sz="2400">
                <a:latin typeface="Trebuchet MS"/>
                <a:cs typeface="Trebuchet MS"/>
              </a:rPr>
              <a:t>convenient</a:t>
            </a:r>
            <a:r>
              <a:rPr dirty="0" sz="2400" spc="50">
                <a:latin typeface="Trebuchet MS"/>
                <a:cs typeface="Trebuchet MS"/>
              </a:rPr>
              <a:t>  </a:t>
            </a:r>
            <a:r>
              <a:rPr dirty="0" sz="2400">
                <a:latin typeface="Trebuchet MS"/>
                <a:cs typeface="Trebuchet MS"/>
              </a:rPr>
              <a:t>sampling</a:t>
            </a:r>
            <a:r>
              <a:rPr dirty="0" sz="2400" spc="55">
                <a:latin typeface="Trebuchet MS"/>
                <a:cs typeface="Trebuchet MS"/>
              </a:rPr>
              <a:t>  </a:t>
            </a:r>
            <a:r>
              <a:rPr dirty="0" sz="2400">
                <a:latin typeface="Trebuchet MS"/>
                <a:cs typeface="Trebuchet MS"/>
              </a:rPr>
              <a:t>are</a:t>
            </a:r>
            <a:r>
              <a:rPr dirty="0" sz="2400" spc="55">
                <a:latin typeface="Trebuchet MS"/>
                <a:cs typeface="Trebuchet MS"/>
              </a:rPr>
              <a:t>  </a:t>
            </a:r>
            <a:r>
              <a:rPr dirty="0" sz="2400">
                <a:latin typeface="Trebuchet MS"/>
                <a:cs typeface="Trebuchet MS"/>
              </a:rPr>
              <a:t>few</a:t>
            </a:r>
            <a:r>
              <a:rPr dirty="0" sz="2400" spc="50">
                <a:latin typeface="Trebuchet MS"/>
                <a:cs typeface="Trebuchet MS"/>
              </a:rPr>
              <a:t>  </a:t>
            </a:r>
            <a:r>
              <a:rPr dirty="0" sz="2400">
                <a:latin typeface="Trebuchet MS"/>
                <a:cs typeface="Trebuchet MS"/>
              </a:rPr>
              <a:t>frequently</a:t>
            </a:r>
            <a:r>
              <a:rPr dirty="0" sz="2400" spc="55">
                <a:latin typeface="Trebuchet MS"/>
                <a:cs typeface="Trebuchet MS"/>
              </a:rPr>
              <a:t>  </a:t>
            </a:r>
            <a:r>
              <a:rPr dirty="0" sz="2400">
                <a:latin typeface="Trebuchet MS"/>
                <a:cs typeface="Trebuchet MS"/>
              </a:rPr>
              <a:t>used</a:t>
            </a:r>
            <a:r>
              <a:rPr dirty="0" sz="2400" spc="55">
                <a:latin typeface="Trebuchet MS"/>
                <a:cs typeface="Trebuchet MS"/>
              </a:rPr>
              <a:t>  </a:t>
            </a:r>
            <a:r>
              <a:rPr dirty="0" sz="2400" spc="-130">
                <a:latin typeface="Trebuchet MS"/>
                <a:cs typeface="Trebuchet MS"/>
              </a:rPr>
              <a:t>sampling </a:t>
            </a:r>
            <a:r>
              <a:rPr dirty="0" sz="2400" spc="-130">
                <a:latin typeface="Trebuchet MS"/>
                <a:cs typeface="Trebuchet MS"/>
              </a:rPr>
              <a:t>	</a:t>
            </a:r>
            <a:r>
              <a:rPr dirty="0" sz="2400" spc="-70">
                <a:latin typeface="Trebuchet MS"/>
                <a:cs typeface="Trebuchet MS"/>
              </a:rPr>
              <a:t>techniques.</a:t>
            </a:r>
            <a:endParaRPr sz="2400">
              <a:latin typeface="Trebuchet MS"/>
              <a:cs typeface="Trebuchet MS"/>
            </a:endParaRPr>
          </a:p>
          <a:p>
            <a:pPr algn="just" marL="240029" marR="5080" indent="-227965">
              <a:lnSpc>
                <a:spcPct val="901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Trebuchet MS"/>
                <a:cs typeface="Trebuchet MS"/>
              </a:rPr>
              <a:t>In</a:t>
            </a:r>
            <a:r>
              <a:rPr dirty="0" sz="2400" spc="-1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random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sampling,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every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case</a:t>
            </a:r>
            <a:r>
              <a:rPr dirty="0" sz="2400">
                <a:latin typeface="Trebuchet MS"/>
                <a:cs typeface="Trebuchet MS"/>
              </a:rPr>
              <a:t> in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the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population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has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equal </a:t>
            </a:r>
            <a:r>
              <a:rPr dirty="0" sz="2400" spc="-110">
                <a:latin typeface="Trebuchet MS"/>
                <a:cs typeface="Trebuchet MS"/>
              </a:rPr>
              <a:t>	</a:t>
            </a:r>
            <a:r>
              <a:rPr dirty="0" sz="2400" spc="-135">
                <a:latin typeface="Trebuchet MS"/>
                <a:cs typeface="Trebuchet MS"/>
              </a:rPr>
              <a:t>probability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of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being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selected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in</a:t>
            </a:r>
            <a:r>
              <a:rPr dirty="0" sz="2400" spc="-15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the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sample.</a:t>
            </a:r>
            <a:r>
              <a:rPr dirty="0" sz="2400" spc="155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Random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sampling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 </a:t>
            </a:r>
            <a:r>
              <a:rPr dirty="0" sz="2400" spc="-25">
                <a:latin typeface="Trebuchet MS"/>
                <a:cs typeface="Trebuchet MS"/>
              </a:rPr>
              <a:t>	</a:t>
            </a:r>
            <a:r>
              <a:rPr dirty="0" sz="2400" spc="-85">
                <a:latin typeface="Trebuchet MS"/>
                <a:cs typeface="Trebuchet MS"/>
              </a:rPr>
              <a:t>one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most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popular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sampling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techniques.</a:t>
            </a:r>
            <a:endParaRPr sz="2400">
              <a:latin typeface="Trebuchet MS"/>
              <a:cs typeface="Trebuchet MS"/>
            </a:endParaRPr>
          </a:p>
          <a:p>
            <a:pPr algn="just" marL="240029" marR="5080" indent="-227965">
              <a:lnSpc>
                <a:spcPts val="259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0">
                <a:latin typeface="Trebuchet MS"/>
                <a:cs typeface="Trebuchet MS"/>
              </a:rPr>
              <a:t>According</a:t>
            </a:r>
            <a:r>
              <a:rPr dirty="0" sz="2400" spc="-13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to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the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central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limit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theorem,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sampling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distribution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of </a:t>
            </a:r>
            <a:r>
              <a:rPr dirty="0" sz="2400" spc="-25">
                <a:latin typeface="Trebuchet MS"/>
                <a:cs typeface="Trebuchet MS"/>
              </a:rPr>
              <a:t>	</a:t>
            </a:r>
            <a:r>
              <a:rPr dirty="0" sz="2400">
                <a:latin typeface="Trebuchet MS"/>
                <a:cs typeface="Trebuchet MS"/>
              </a:rPr>
              <a:t>mean</a:t>
            </a:r>
            <a:r>
              <a:rPr dirty="0" sz="2400" spc="204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and</a:t>
            </a:r>
            <a:r>
              <a:rPr dirty="0" sz="2400" spc="19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proportion</a:t>
            </a:r>
            <a:r>
              <a:rPr dirty="0" sz="2400" spc="2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for</a:t>
            </a:r>
            <a:r>
              <a:rPr dirty="0" sz="2400" spc="20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204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large</a:t>
            </a:r>
            <a:r>
              <a:rPr dirty="0" sz="2400" spc="204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sample</a:t>
            </a:r>
            <a:r>
              <a:rPr dirty="0" sz="2400" spc="204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follows</a:t>
            </a:r>
            <a:r>
              <a:rPr dirty="0" sz="2400" spc="2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195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normal </a:t>
            </a:r>
            <a:r>
              <a:rPr dirty="0" sz="2400" spc="-70">
                <a:latin typeface="Trebuchet MS"/>
                <a:cs typeface="Trebuchet MS"/>
              </a:rPr>
              <a:t>	</a:t>
            </a:r>
            <a:r>
              <a:rPr dirty="0" sz="2400" spc="-60">
                <a:latin typeface="Trebuchet MS"/>
                <a:cs typeface="Trebuchet MS"/>
              </a:rPr>
              <a:t>distribution.</a:t>
            </a:r>
            <a:endParaRPr sz="2400">
              <a:latin typeface="Trebuchet MS"/>
              <a:cs typeface="Trebuchet MS"/>
            </a:endParaRPr>
          </a:p>
          <a:p>
            <a:pPr algn="just" marL="240029" marR="5715" indent="-227965">
              <a:lnSpc>
                <a:spcPts val="259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60">
                <a:latin typeface="Trebuchet MS"/>
                <a:cs typeface="Trebuchet MS"/>
              </a:rPr>
              <a:t>Central</a:t>
            </a:r>
            <a:r>
              <a:rPr dirty="0" sz="2400" spc="-12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limit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theorem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forms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the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basis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of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many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hypothesis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tests </a:t>
            </a:r>
            <a:r>
              <a:rPr dirty="0" sz="2400" spc="-60">
                <a:latin typeface="Trebuchet MS"/>
                <a:cs typeface="Trebuchet MS"/>
              </a:rPr>
              <a:t>	</a:t>
            </a:r>
            <a:r>
              <a:rPr dirty="0" sz="2400" spc="-160">
                <a:latin typeface="Trebuchet MS"/>
                <a:cs typeface="Trebuchet MS"/>
              </a:rPr>
              <a:t>and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test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statistic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are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derived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based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CLT.</a:t>
            </a:r>
            <a:endParaRPr sz="2400">
              <a:latin typeface="Trebuchet MS"/>
              <a:cs typeface="Trebuchet MS"/>
            </a:endParaRPr>
          </a:p>
          <a:p>
            <a:pPr algn="just" marL="240029" marR="5080" indent="-227965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5">
                <a:latin typeface="Trebuchet MS"/>
                <a:cs typeface="Trebuchet MS"/>
              </a:rPr>
              <a:t>The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estimation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of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various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parameters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of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probability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distributions </a:t>
            </a:r>
            <a:r>
              <a:rPr dirty="0" sz="2400" spc="-85">
                <a:latin typeface="Trebuchet MS"/>
                <a:cs typeface="Trebuchet MS"/>
              </a:rPr>
              <a:t>	</a:t>
            </a:r>
            <a:r>
              <a:rPr dirty="0" sz="2400" spc="-20">
                <a:latin typeface="Trebuchet MS"/>
                <a:cs typeface="Trebuchet MS"/>
              </a:rPr>
              <a:t>can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be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derived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using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method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of</a:t>
            </a:r>
            <a:r>
              <a:rPr dirty="0" sz="2400" spc="-55">
                <a:latin typeface="Trebuchet MS"/>
                <a:cs typeface="Trebuchet MS"/>
              </a:rPr>
              <a:t> moments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or</a:t>
            </a:r>
            <a:r>
              <a:rPr dirty="0" sz="2400" spc="-55">
                <a:latin typeface="Trebuchet MS"/>
                <a:cs typeface="Trebuchet MS"/>
              </a:rPr>
              <a:t> using</a:t>
            </a:r>
            <a:r>
              <a:rPr dirty="0" sz="2400" spc="-45">
                <a:latin typeface="Trebuchet MS"/>
                <a:cs typeface="Trebuchet MS"/>
              </a:rPr>
              <a:t> method </a:t>
            </a:r>
            <a:r>
              <a:rPr dirty="0" sz="2400" spc="-25">
                <a:latin typeface="Trebuchet MS"/>
                <a:cs typeface="Trebuchet MS"/>
              </a:rPr>
              <a:t>of </a:t>
            </a:r>
            <a:r>
              <a:rPr dirty="0" sz="2400" spc="-25">
                <a:latin typeface="Trebuchet MS"/>
                <a:cs typeface="Trebuchet MS"/>
              </a:rPr>
              <a:t>	</a:t>
            </a:r>
            <a:r>
              <a:rPr dirty="0" sz="2400" spc="-150">
                <a:latin typeface="Trebuchet MS"/>
                <a:cs typeface="Trebuchet MS"/>
              </a:rPr>
              <a:t>maximum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likelihood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estimation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585845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latin typeface="Calibri"/>
                <a:cs typeface="Calibri"/>
              </a:rPr>
              <a:t>SAMPLING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8929" y="1003172"/>
            <a:ext cx="8242300" cy="44665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85">
                <a:latin typeface="Trebuchet MS"/>
                <a:cs typeface="Trebuchet MS"/>
              </a:rPr>
              <a:t>The</a:t>
            </a:r>
            <a:r>
              <a:rPr dirty="0" sz="2400" spc="60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process</a:t>
            </a:r>
            <a:r>
              <a:rPr dirty="0" sz="2400" spc="4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5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identifying</a:t>
            </a:r>
            <a:r>
              <a:rPr dirty="0" sz="2400" spc="50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5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subset</a:t>
            </a:r>
            <a:r>
              <a:rPr dirty="0" sz="2400" spc="6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from</a:t>
            </a:r>
            <a:r>
              <a:rPr dirty="0" sz="2400" spc="4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5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population</a:t>
            </a:r>
            <a:r>
              <a:rPr dirty="0" sz="2400" spc="5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of</a:t>
            </a:r>
            <a:r>
              <a:rPr dirty="0" sz="2400" spc="5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elements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(aka</a:t>
            </a:r>
            <a:r>
              <a:rPr dirty="0" sz="2400" spc="29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observations</a:t>
            </a:r>
            <a:r>
              <a:rPr dirty="0" sz="2400" spc="295"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or</a:t>
            </a:r>
            <a:r>
              <a:rPr dirty="0" sz="2400" spc="29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cases)</a:t>
            </a:r>
            <a:r>
              <a:rPr dirty="0" sz="2400" spc="30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is</a:t>
            </a:r>
            <a:r>
              <a:rPr dirty="0" sz="2400" spc="27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called</a:t>
            </a:r>
            <a:r>
              <a:rPr dirty="0" sz="2400" spc="290">
                <a:latin typeface="Trebuchet MS"/>
                <a:cs typeface="Trebuchet MS"/>
              </a:rPr>
              <a:t> </a:t>
            </a:r>
            <a:r>
              <a:rPr dirty="0" sz="2400" spc="-160">
                <a:solidFill>
                  <a:srgbClr val="C00000"/>
                </a:solidFill>
                <a:latin typeface="Trebuchet MS"/>
                <a:cs typeface="Trebuchet MS"/>
              </a:rPr>
              <a:t>sampling</a:t>
            </a:r>
            <a:r>
              <a:rPr dirty="0" sz="2400" spc="28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90">
                <a:solidFill>
                  <a:srgbClr val="C00000"/>
                </a:solidFill>
                <a:latin typeface="Trebuchet MS"/>
                <a:cs typeface="Trebuchet MS"/>
              </a:rPr>
              <a:t>process</a:t>
            </a:r>
            <a:r>
              <a:rPr dirty="0" sz="2400" spc="30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latin typeface="Trebuchet MS"/>
                <a:cs typeface="Trebuchet MS"/>
              </a:rPr>
              <a:t>or</a:t>
            </a:r>
            <a:r>
              <a:rPr dirty="0" sz="2400" spc="280">
                <a:latin typeface="Trebuchet MS"/>
                <a:cs typeface="Trebuchet MS"/>
              </a:rPr>
              <a:t> </a:t>
            </a:r>
            <a:r>
              <a:rPr dirty="0" sz="2400" spc="-145">
                <a:solidFill>
                  <a:srgbClr val="C00000"/>
                </a:solidFill>
                <a:latin typeface="Trebuchet MS"/>
                <a:cs typeface="Trebuchet MS"/>
              </a:rPr>
              <a:t>simply</a:t>
            </a:r>
            <a:r>
              <a:rPr dirty="0" sz="2400" spc="-9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60">
                <a:solidFill>
                  <a:srgbClr val="C00000"/>
                </a:solidFill>
                <a:latin typeface="Trebuchet MS"/>
                <a:cs typeface="Trebuchet MS"/>
              </a:rPr>
              <a:t>sampling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30"/>
              </a:spcBef>
            </a:pPr>
            <a:endParaRPr sz="2400">
              <a:latin typeface="Trebuchet MS"/>
              <a:cs typeface="Trebuchet MS"/>
            </a:endParaRPr>
          </a:p>
          <a:p>
            <a:pPr marL="265430">
              <a:lnSpc>
                <a:spcPct val="100000"/>
              </a:lnSpc>
            </a:pPr>
            <a:r>
              <a:rPr dirty="0" sz="2400" b="1">
                <a:solidFill>
                  <a:srgbClr val="C00000"/>
                </a:solidFill>
                <a:latin typeface="Trebuchet MS"/>
                <a:cs typeface="Trebuchet MS"/>
              </a:rPr>
              <a:t>Steps</a:t>
            </a:r>
            <a:r>
              <a:rPr dirty="0" sz="2400" spc="-8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rebuchet MS"/>
                <a:cs typeface="Trebuchet MS"/>
              </a:rPr>
              <a:t>used</a:t>
            </a:r>
            <a:r>
              <a:rPr dirty="0" sz="2400" spc="-100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rebuchet MS"/>
                <a:cs typeface="Trebuchet MS"/>
              </a:rPr>
              <a:t>in</a:t>
            </a:r>
            <a:r>
              <a:rPr dirty="0" sz="2400" spc="-9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Trebuchet MS"/>
                <a:cs typeface="Trebuchet MS"/>
              </a:rPr>
              <a:t>any</a:t>
            </a:r>
            <a:r>
              <a:rPr dirty="0" sz="2400" spc="-9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C00000"/>
                </a:solidFill>
                <a:latin typeface="Trebuchet MS"/>
                <a:cs typeface="Trebuchet MS"/>
              </a:rPr>
              <a:t>Sampling</a:t>
            </a:r>
            <a:r>
              <a:rPr dirty="0" sz="2400" spc="-95" b="1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Trebuchet MS"/>
                <a:cs typeface="Trebuchet MS"/>
              </a:rPr>
              <a:t>process: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2400">
              <a:latin typeface="Trebuchet MS"/>
              <a:cs typeface="Trebuchet MS"/>
            </a:endParaRPr>
          </a:p>
          <a:p>
            <a:pPr marL="325120" marR="433070" indent="-231140">
              <a:lnSpc>
                <a:spcPts val="2590"/>
              </a:lnSpc>
              <a:spcBef>
                <a:spcPts val="5"/>
              </a:spcBef>
              <a:buSzPct val="95833"/>
              <a:buFont typeface="Wingdings"/>
              <a:buChar char=""/>
              <a:tabLst>
                <a:tab pos="325120" algn="l"/>
                <a:tab pos="338455" algn="l"/>
                <a:tab pos="2082800" algn="l"/>
                <a:tab pos="2474595" algn="l"/>
                <a:tab pos="3354070" algn="l"/>
                <a:tab pos="4812665" algn="l"/>
                <a:tab pos="5445125" algn="l"/>
                <a:tab pos="5777865" algn="l"/>
                <a:tab pos="7160259" algn="l"/>
                <a:tab pos="7670800" algn="l"/>
              </a:tabLst>
            </a:pPr>
            <a:r>
              <a:rPr dirty="0" sz="2400" spc="-70">
                <a:latin typeface="Trebuchet MS"/>
                <a:cs typeface="Trebuchet MS"/>
              </a:rPr>
              <a:t>	</a:t>
            </a:r>
            <a:r>
              <a:rPr dirty="0" sz="2400" spc="-70">
                <a:latin typeface="Trebuchet MS"/>
                <a:cs typeface="Trebuchet MS"/>
              </a:rPr>
              <a:t>Identification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5">
                <a:latin typeface="Trebuchet MS"/>
                <a:cs typeface="Trebuchet MS"/>
              </a:rPr>
              <a:t>of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target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population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0">
                <a:latin typeface="Trebuchet MS"/>
                <a:cs typeface="Trebuchet MS"/>
              </a:rPr>
              <a:t>that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5">
                <a:latin typeface="Trebuchet MS"/>
                <a:cs typeface="Trebuchet MS"/>
              </a:rPr>
              <a:t>is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important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5">
                <a:latin typeface="Trebuchet MS"/>
                <a:cs typeface="Trebuchet MS"/>
              </a:rPr>
              <a:t>for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80">
                <a:latin typeface="Trebuchet MS"/>
                <a:cs typeface="Trebuchet MS"/>
              </a:rPr>
              <a:t>a </a:t>
            </a:r>
            <a:r>
              <a:rPr dirty="0" sz="2400" spc="-165">
                <a:latin typeface="Trebuchet MS"/>
                <a:cs typeface="Trebuchet MS"/>
              </a:rPr>
              <a:t>given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problem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under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study</a:t>
            </a:r>
            <a:endParaRPr sz="2400">
              <a:latin typeface="Trebuchet MS"/>
              <a:cs typeface="Trebuchet MS"/>
            </a:endParaRPr>
          </a:p>
          <a:p>
            <a:pPr marL="338455" indent="-244475">
              <a:lnSpc>
                <a:spcPct val="100000"/>
              </a:lnSpc>
              <a:spcBef>
                <a:spcPts val="685"/>
              </a:spcBef>
              <a:buSzPct val="95833"/>
              <a:buFont typeface="Wingdings"/>
              <a:buChar char=""/>
              <a:tabLst>
                <a:tab pos="338455" algn="l"/>
              </a:tabLst>
            </a:pPr>
            <a:r>
              <a:rPr dirty="0" sz="2400" spc="-75">
                <a:latin typeface="Trebuchet MS"/>
                <a:cs typeface="Trebuchet MS"/>
              </a:rPr>
              <a:t>Decide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sampling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frame.</a:t>
            </a:r>
            <a:endParaRPr sz="2400">
              <a:latin typeface="Trebuchet MS"/>
              <a:cs typeface="Trebuchet MS"/>
            </a:endParaRPr>
          </a:p>
          <a:p>
            <a:pPr marL="338455" indent="-244475">
              <a:lnSpc>
                <a:spcPct val="100000"/>
              </a:lnSpc>
              <a:spcBef>
                <a:spcPts val="710"/>
              </a:spcBef>
              <a:buSzPct val="95833"/>
              <a:buFont typeface="Wingdings"/>
              <a:buChar char=""/>
              <a:tabLst>
                <a:tab pos="338455" algn="l"/>
              </a:tabLst>
            </a:pPr>
            <a:r>
              <a:rPr dirty="0" sz="2400" spc="-90">
                <a:latin typeface="Trebuchet MS"/>
                <a:cs typeface="Trebuchet MS"/>
              </a:rPr>
              <a:t>Determine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the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sample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size</a:t>
            </a:r>
            <a:endParaRPr sz="2400">
              <a:latin typeface="Trebuchet MS"/>
              <a:cs typeface="Trebuchet MS"/>
            </a:endParaRPr>
          </a:p>
          <a:p>
            <a:pPr marL="337820" indent="-244475">
              <a:lnSpc>
                <a:spcPct val="100000"/>
              </a:lnSpc>
              <a:spcBef>
                <a:spcPts val="705"/>
              </a:spcBef>
              <a:buSzPct val="95833"/>
              <a:buFont typeface="Wingdings"/>
              <a:buChar char=""/>
              <a:tabLst>
                <a:tab pos="337820" algn="l"/>
              </a:tabLst>
            </a:pPr>
            <a:r>
              <a:rPr dirty="0" sz="2400" spc="-165">
                <a:latin typeface="Trebuchet MS"/>
                <a:cs typeface="Trebuchet MS"/>
              </a:rPr>
              <a:t>Sampling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method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0170" y="339928"/>
            <a:ext cx="388492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0555" algn="l"/>
              </a:tabLst>
            </a:pPr>
            <a:r>
              <a:rPr dirty="0" spc="215"/>
              <a:t>Random</a:t>
            </a:r>
            <a:r>
              <a:rPr dirty="0"/>
              <a:t>	</a:t>
            </a:r>
            <a:r>
              <a:rPr dirty="0" spc="204"/>
              <a:t>Sampling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75640" y="1000759"/>
            <a:ext cx="8624570" cy="370459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algn="just" marL="241300" marR="5080" indent="-228600">
              <a:lnSpc>
                <a:spcPct val="700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Shewhart</a:t>
            </a:r>
            <a:r>
              <a:rPr dirty="0" sz="2600" spc="229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(1931)</a:t>
            </a:r>
            <a:r>
              <a:rPr dirty="0" sz="2600" spc="2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defines</a:t>
            </a:r>
            <a:r>
              <a:rPr dirty="0" sz="2600" spc="2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random</a:t>
            </a:r>
            <a:r>
              <a:rPr dirty="0" sz="2600" spc="2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sample</a:t>
            </a:r>
            <a:r>
              <a:rPr dirty="0" sz="2600" spc="2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as</a:t>
            </a:r>
            <a:r>
              <a:rPr dirty="0" sz="2600" spc="2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</a:t>
            </a:r>
            <a:r>
              <a:rPr dirty="0" sz="2600" spc="2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‘sample</a:t>
            </a:r>
            <a:r>
              <a:rPr dirty="0" sz="2600" spc="23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drawn </a:t>
            </a:r>
            <a:r>
              <a:rPr dirty="0" sz="2600">
                <a:latin typeface="Calibri"/>
                <a:cs typeface="Calibri"/>
              </a:rPr>
              <a:t>under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conditions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such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that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law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large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number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applies’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algn="just" marL="241300" marR="6985" indent="-228600">
              <a:lnSpc>
                <a:spcPct val="7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Random</a:t>
            </a:r>
            <a:r>
              <a:rPr dirty="0" sz="2600" spc="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sampling</a:t>
            </a:r>
            <a:r>
              <a:rPr dirty="0" sz="2600" spc="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usually</a:t>
            </a:r>
            <a:r>
              <a:rPr dirty="0" sz="2600" spc="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carried</a:t>
            </a:r>
            <a:r>
              <a:rPr dirty="0" sz="2600" spc="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out</a:t>
            </a:r>
            <a:r>
              <a:rPr dirty="0" sz="2600" spc="35"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C00000"/>
                </a:solidFill>
                <a:latin typeface="Calibri"/>
                <a:cs typeface="Calibri"/>
              </a:rPr>
              <a:t>without</a:t>
            </a:r>
            <a:r>
              <a:rPr dirty="0" sz="2600" spc="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C00000"/>
                </a:solidFill>
                <a:latin typeface="Calibri"/>
                <a:cs typeface="Calibri"/>
              </a:rPr>
              <a:t>replacement</a:t>
            </a:r>
            <a:r>
              <a:rPr dirty="0" sz="2600" spc="-10">
                <a:latin typeface="Calibri"/>
                <a:cs typeface="Calibri"/>
              </a:rPr>
              <a:t>, </a:t>
            </a:r>
            <a:r>
              <a:rPr dirty="0" sz="2600">
                <a:latin typeface="Calibri"/>
                <a:cs typeface="Calibri"/>
              </a:rPr>
              <a:t>that</a:t>
            </a:r>
            <a:r>
              <a:rPr dirty="0" sz="2600" spc="6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is,</a:t>
            </a:r>
            <a:r>
              <a:rPr dirty="0" sz="2600" spc="30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an</a:t>
            </a:r>
            <a:r>
              <a:rPr dirty="0" sz="2600" spc="6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observation</a:t>
            </a:r>
            <a:r>
              <a:rPr dirty="0" sz="2600" spc="30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which</a:t>
            </a:r>
            <a:r>
              <a:rPr dirty="0" sz="2600" spc="35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35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selected</a:t>
            </a:r>
            <a:r>
              <a:rPr dirty="0" sz="2600" spc="6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</a:t>
            </a:r>
            <a:r>
              <a:rPr dirty="0" sz="2600" spc="30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30">
                <a:latin typeface="Calibri"/>
                <a:cs typeface="Calibri"/>
              </a:rPr>
              <a:t>  </a:t>
            </a:r>
            <a:r>
              <a:rPr dirty="0" sz="2600">
                <a:latin typeface="Calibri"/>
                <a:cs typeface="Calibri"/>
              </a:rPr>
              <a:t>sample</a:t>
            </a:r>
            <a:r>
              <a:rPr dirty="0" sz="2600" spc="30">
                <a:latin typeface="Calibri"/>
                <a:cs typeface="Calibri"/>
              </a:rPr>
              <a:t>  </a:t>
            </a:r>
            <a:r>
              <a:rPr dirty="0" sz="2600" spc="-25">
                <a:latin typeface="Calibri"/>
                <a:cs typeface="Calibri"/>
              </a:rPr>
              <a:t>is </a:t>
            </a:r>
            <a:r>
              <a:rPr dirty="0" sz="2600">
                <a:latin typeface="Calibri"/>
                <a:cs typeface="Calibri"/>
              </a:rPr>
              <a:t>removed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from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population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for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further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consideration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algn="just" marL="241300" marR="5080" indent="-228600">
              <a:lnSpc>
                <a:spcPct val="7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600">
                <a:latin typeface="Calibri"/>
                <a:cs typeface="Calibri"/>
              </a:rPr>
              <a:t>Random</a:t>
            </a:r>
            <a:r>
              <a:rPr dirty="0" sz="2600" spc="1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samples</a:t>
            </a:r>
            <a:r>
              <a:rPr dirty="0" sz="2600" spc="1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can</a:t>
            </a:r>
            <a:r>
              <a:rPr dirty="0" sz="2600" spc="14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also</a:t>
            </a:r>
            <a:r>
              <a:rPr dirty="0" sz="2600" spc="1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be</a:t>
            </a:r>
            <a:r>
              <a:rPr dirty="0" sz="2600" spc="1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created</a:t>
            </a:r>
            <a:r>
              <a:rPr dirty="0" sz="2600" spc="145"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C00000"/>
                </a:solidFill>
                <a:latin typeface="Calibri"/>
                <a:cs typeface="Calibri"/>
              </a:rPr>
              <a:t>with</a:t>
            </a:r>
            <a:r>
              <a:rPr dirty="0" sz="2600" spc="14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C00000"/>
                </a:solidFill>
                <a:latin typeface="Calibri"/>
                <a:cs typeface="Calibri"/>
              </a:rPr>
              <a:t>replacement</a:t>
            </a:r>
            <a:r>
              <a:rPr dirty="0" sz="2600">
                <a:latin typeface="Calibri"/>
                <a:cs typeface="Calibri"/>
              </a:rPr>
              <a:t>,</a:t>
            </a:r>
            <a:r>
              <a:rPr dirty="0" sz="2600" spc="15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that </a:t>
            </a:r>
            <a:r>
              <a:rPr dirty="0" sz="2600">
                <a:latin typeface="Calibri"/>
                <a:cs typeface="Calibri"/>
              </a:rPr>
              <a:t>is, an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observation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which</a:t>
            </a:r>
            <a:r>
              <a:rPr dirty="0" sz="2600" spc="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selected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for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inclusion in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sample </a:t>
            </a:r>
            <a:r>
              <a:rPr dirty="0" sz="2600">
                <a:latin typeface="Calibri"/>
                <a:cs typeface="Calibri"/>
              </a:rPr>
              <a:t>can</a:t>
            </a:r>
            <a:r>
              <a:rPr dirty="0" sz="2600" spc="1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again</a:t>
            </a:r>
            <a:r>
              <a:rPr dirty="0" sz="2600" spc="1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be</a:t>
            </a:r>
            <a:r>
              <a:rPr dirty="0" sz="2600" spc="1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considered</a:t>
            </a:r>
            <a:r>
              <a:rPr dirty="0" sz="2600" spc="1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since</a:t>
            </a:r>
            <a:r>
              <a:rPr dirty="0" sz="2600" spc="1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it</a:t>
            </a:r>
            <a:r>
              <a:rPr dirty="0" sz="2600" spc="1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is</a:t>
            </a:r>
            <a:r>
              <a:rPr dirty="0" sz="2600" spc="1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replaced</a:t>
            </a:r>
            <a:r>
              <a:rPr dirty="0" sz="2600" spc="1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(not</a:t>
            </a:r>
            <a:r>
              <a:rPr dirty="0" sz="2600" spc="1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removed)</a:t>
            </a:r>
            <a:r>
              <a:rPr dirty="0" sz="2600" spc="18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in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population.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8520" y="1060196"/>
            <a:ext cx="5121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400" spc="-10">
                <a:latin typeface="Calibri"/>
                <a:cs typeface="Calibri"/>
              </a:rPr>
              <a:t>Patients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length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stay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(LoS)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days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8520" y="2885897"/>
            <a:ext cx="8439150" cy="721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indent="-227329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>
                <a:latin typeface="Calibri"/>
                <a:cs typeface="Calibri"/>
              </a:rPr>
              <a:t>RANDBETWEEN(1,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10)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(an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Excel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Function)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corresponding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735"/>
              </a:lnSpc>
            </a:pPr>
            <a:r>
              <a:rPr dirty="0" sz="2400">
                <a:latin typeface="Calibri"/>
                <a:cs typeface="Calibri"/>
              </a:rPr>
              <a:t>samples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(length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stay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patients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selected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sample)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328800" y="1622996"/>
          <a:ext cx="5529580" cy="9664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695"/>
                <a:gridCol w="419735"/>
                <a:gridCol w="495934"/>
                <a:gridCol w="648335"/>
                <a:gridCol w="368300"/>
                <a:gridCol w="406400"/>
                <a:gridCol w="520700"/>
                <a:gridCol w="444500"/>
                <a:gridCol w="571500"/>
                <a:gridCol w="533400"/>
                <a:gridCol w="422910"/>
              </a:tblGrid>
              <a:tr h="499745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Patient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2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1938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2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808988" y="4047547"/>
          <a:ext cx="5529580" cy="2335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290"/>
                <a:gridCol w="544829"/>
                <a:gridCol w="544830"/>
                <a:gridCol w="544830"/>
                <a:gridCol w="350519"/>
                <a:gridCol w="739139"/>
                <a:gridCol w="544829"/>
                <a:gridCol w="544829"/>
                <a:gridCol w="545464"/>
                <a:gridCol w="542925"/>
              </a:tblGrid>
              <a:tr h="902335">
                <a:tc gridSpan="5"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Random</a:t>
                      </a:r>
                      <a:r>
                        <a:rPr dirty="0" sz="1600" spc="-5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002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5"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Corresponding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Sample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(LoS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ts val="190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002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78790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478790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50"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20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6383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12824" y="339928"/>
            <a:ext cx="61194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01825" algn="l"/>
                <a:tab pos="4007485" algn="l"/>
                <a:tab pos="4291330" algn="l"/>
              </a:tabLst>
            </a:pPr>
            <a:r>
              <a:rPr dirty="0" spc="215"/>
              <a:t>Random</a:t>
            </a:r>
            <a:r>
              <a:rPr dirty="0"/>
              <a:t>	</a:t>
            </a:r>
            <a:r>
              <a:rPr dirty="0" spc="204"/>
              <a:t>Sampling</a:t>
            </a:r>
            <a:r>
              <a:rPr dirty="0"/>
              <a:t>	</a:t>
            </a:r>
            <a:r>
              <a:rPr dirty="0" spc="25"/>
              <a:t>-</a:t>
            </a:r>
            <a:r>
              <a:rPr dirty="0"/>
              <a:t>	</a:t>
            </a:r>
            <a:r>
              <a:rPr dirty="0" spc="200"/>
              <a:t>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741" y="401574"/>
            <a:ext cx="41465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62810" algn="l"/>
              </a:tabLst>
            </a:pPr>
            <a:r>
              <a:rPr dirty="0" spc="175"/>
              <a:t>Stratified</a:t>
            </a:r>
            <a:r>
              <a:rPr dirty="0"/>
              <a:t>	</a:t>
            </a:r>
            <a:r>
              <a:rPr dirty="0" spc="204"/>
              <a:t>Sampling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Business</a:t>
            </a:r>
            <a:r>
              <a:rPr dirty="0" spc="-30"/>
              <a:t> </a:t>
            </a:r>
            <a:r>
              <a:rPr dirty="0"/>
              <a:t>Analytics</a:t>
            </a:r>
            <a:r>
              <a:rPr dirty="0" spc="-15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Driven</a:t>
            </a:r>
            <a:r>
              <a:rPr dirty="0" spc="-50"/>
              <a:t> </a:t>
            </a:r>
            <a:r>
              <a:rPr dirty="0"/>
              <a:t>Decision</a:t>
            </a:r>
            <a:r>
              <a:rPr dirty="0" spc="-25"/>
              <a:t> </a:t>
            </a:r>
            <a:r>
              <a:rPr dirty="0" spc="-10"/>
              <a:t>Making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©</a:t>
            </a:r>
            <a:r>
              <a:rPr dirty="0" spc="-15"/>
              <a:t> </a:t>
            </a:r>
            <a:r>
              <a:rPr dirty="0"/>
              <a:t>U Dinesh</a:t>
            </a:r>
            <a:r>
              <a:rPr dirty="0" spc="-25"/>
              <a:t> </a:t>
            </a:r>
            <a:r>
              <a:rPr dirty="0" spc="-20"/>
              <a:t>Kumar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73811" y="1808429"/>
            <a:ext cx="8607425" cy="216662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algn="just" marL="240029" marR="5080" indent="-227329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population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divided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into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mutually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exclusive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groups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using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some</a:t>
            </a:r>
            <a:r>
              <a:rPr dirty="0" sz="2400" spc="5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factor</a:t>
            </a:r>
            <a:r>
              <a:rPr dirty="0" sz="2400" spc="5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(for</a:t>
            </a:r>
            <a:r>
              <a:rPr dirty="0" sz="2400" spc="5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example,</a:t>
            </a:r>
            <a:r>
              <a:rPr dirty="0" sz="2400" spc="5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age,</a:t>
            </a:r>
            <a:r>
              <a:rPr dirty="0" sz="2400" spc="5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gender,</a:t>
            </a:r>
            <a:r>
              <a:rPr dirty="0" sz="2400" spc="5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marital</a:t>
            </a:r>
            <a:r>
              <a:rPr dirty="0" sz="2400" spc="5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status,</a:t>
            </a:r>
            <a:r>
              <a:rPr dirty="0" sz="2400" spc="5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income,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geographical</a:t>
            </a:r>
            <a:r>
              <a:rPr dirty="0" sz="2400" spc="3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regions,</a:t>
            </a:r>
            <a:r>
              <a:rPr dirty="0" sz="2400" spc="3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etc.).</a:t>
            </a:r>
            <a:r>
              <a:rPr dirty="0" sz="2400" spc="37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3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groups,</a:t>
            </a:r>
            <a:r>
              <a:rPr dirty="0" sz="2400" spc="3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thus,</a:t>
            </a:r>
            <a:r>
              <a:rPr dirty="0" sz="2400" spc="3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formed</a:t>
            </a:r>
            <a:r>
              <a:rPr dirty="0" sz="2400" spc="3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3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called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 spc="-10" b="1">
                <a:solidFill>
                  <a:srgbClr val="C00000"/>
                </a:solidFill>
                <a:latin typeface="Calibri"/>
                <a:cs typeface="Calibri"/>
              </a:rPr>
              <a:t>stratum</a:t>
            </a:r>
            <a:endParaRPr sz="2400">
              <a:latin typeface="Calibri"/>
              <a:cs typeface="Calibri"/>
            </a:endParaRPr>
          </a:p>
          <a:p>
            <a:pPr algn="just" marL="240029" indent="-227329">
              <a:lnSpc>
                <a:spcPts val="2735"/>
              </a:lnSpc>
              <a:spcBef>
                <a:spcPts val="72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2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2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important</a:t>
            </a:r>
            <a:r>
              <a:rPr dirty="0" sz="2400" spc="254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2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7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groups</a:t>
            </a:r>
            <a:r>
              <a:rPr dirty="0" sz="2400" spc="2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26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mutually</a:t>
            </a:r>
            <a:r>
              <a:rPr dirty="0" sz="2400" spc="27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exclusive</a:t>
            </a:r>
            <a:r>
              <a:rPr dirty="0" sz="2400" spc="260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algn="just" marL="241300">
              <a:lnSpc>
                <a:spcPts val="2735"/>
              </a:lnSpc>
            </a:pPr>
            <a:r>
              <a:rPr dirty="0" sz="2400" spc="-10">
                <a:latin typeface="Calibri"/>
                <a:cs typeface="Calibri"/>
              </a:rPr>
              <a:t>exhaustive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population.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Sharma, Deepthi</dc:creator>
  <dc:title>PowerPoint Presentation</dc:title>
  <dcterms:created xsi:type="dcterms:W3CDTF">2025-10-03T14:08:57Z</dcterms:created>
  <dcterms:modified xsi:type="dcterms:W3CDTF">2025-10-03T14:08:57Z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2025-10-03T00:00:00Z</vt:filetime>
  </property>
  <property fmtid="{D5CDD505-2E9C-101B-9397-08002B2CF9AE}" pid="5" name="Producer">
    <vt:lpwstr>Microsoft® PowerPoint® 2016</vt:lpwstr>
  </property>
</Properties>
</file>