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3" r:id="rId57"/>
    <p:sldId id="314" r:id="rId58"/>
    <p:sldId id="315" r:id="rId59"/>
  </p:sldIdLst>
  <p:sldSz cx="4610100" cy="3460750"/>
  <p:notesSz cx="4610100" cy="34607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1628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54722" y="85366"/>
            <a:ext cx="2700654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rgbClr val="37609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37609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4F535A"/>
                </a:solidFill>
                <a:latin typeface="Arial"/>
                <a:cs typeface="Arial"/>
              </a:defRPr>
            </a:lvl1pPr>
          </a:lstStyle>
          <a:p>
            <a:pPr marL="100965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10" dirty="0"/>
              <a:t>‹#›</a:t>
            </a:fld>
            <a:r>
              <a:rPr spc="-100" dirty="0"/>
              <a:t> </a:t>
            </a:r>
            <a:r>
              <a:rPr spc="-10" dirty="0"/>
              <a:t>/</a:t>
            </a:r>
            <a:r>
              <a:rPr spc="-100" dirty="0"/>
              <a:t> </a:t>
            </a:r>
            <a:r>
              <a:rPr spc="-25" dirty="0"/>
              <a:t>27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37609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37609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4F535A"/>
                </a:solidFill>
                <a:latin typeface="Arial"/>
                <a:cs typeface="Arial"/>
              </a:defRPr>
            </a:lvl1pPr>
          </a:lstStyle>
          <a:p>
            <a:pPr marL="100965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10" dirty="0"/>
              <a:t>‹#›</a:t>
            </a:fld>
            <a:r>
              <a:rPr spc="-100" dirty="0"/>
              <a:t> </a:t>
            </a:r>
            <a:r>
              <a:rPr spc="-10" dirty="0"/>
              <a:t>/</a:t>
            </a:r>
            <a:r>
              <a:rPr spc="-100" dirty="0"/>
              <a:t> </a:t>
            </a:r>
            <a:r>
              <a:rPr spc="-25" dirty="0"/>
              <a:t>27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37609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4F535A"/>
                </a:solidFill>
                <a:latin typeface="Arial"/>
                <a:cs typeface="Arial"/>
              </a:defRPr>
            </a:lvl1pPr>
          </a:lstStyle>
          <a:p>
            <a:pPr marL="100965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10" dirty="0"/>
              <a:t>‹#›</a:t>
            </a:fld>
            <a:r>
              <a:rPr spc="-100" dirty="0"/>
              <a:t> </a:t>
            </a:r>
            <a:r>
              <a:rPr spc="-10" dirty="0"/>
              <a:t>/</a:t>
            </a:r>
            <a:r>
              <a:rPr spc="-100" dirty="0"/>
              <a:t> </a:t>
            </a:r>
            <a:r>
              <a:rPr spc="-25" dirty="0"/>
              <a:t>27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37609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4F535A"/>
                </a:solidFill>
                <a:latin typeface="Arial"/>
                <a:cs typeface="Arial"/>
              </a:defRPr>
            </a:lvl1pPr>
          </a:lstStyle>
          <a:p>
            <a:pPr marL="100965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10" dirty="0"/>
              <a:t>‹#›</a:t>
            </a:fld>
            <a:r>
              <a:rPr spc="-100" dirty="0"/>
              <a:t> </a:t>
            </a:r>
            <a:r>
              <a:rPr spc="-10" dirty="0"/>
              <a:t>/</a:t>
            </a:r>
            <a:r>
              <a:rPr spc="-100" dirty="0"/>
              <a:t> </a:t>
            </a:r>
            <a:r>
              <a:rPr spc="-25" dirty="0"/>
              <a:t>27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4F535A"/>
                </a:solidFill>
                <a:latin typeface="Arial"/>
                <a:cs typeface="Arial"/>
              </a:defRPr>
            </a:lvl1pPr>
          </a:lstStyle>
          <a:p>
            <a:pPr marL="100965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10" dirty="0"/>
              <a:t>‹#›</a:t>
            </a:fld>
            <a:r>
              <a:rPr spc="-100" dirty="0"/>
              <a:t> </a:t>
            </a:r>
            <a:r>
              <a:rPr spc="-10" dirty="0"/>
              <a:t>/</a:t>
            </a:r>
            <a:r>
              <a:rPr spc="-100" dirty="0"/>
              <a:t> </a:t>
            </a:r>
            <a:r>
              <a:rPr spc="-25" dirty="0"/>
              <a:t>27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79196" y="85366"/>
            <a:ext cx="3651707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rgbClr val="37609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9194" y="709600"/>
            <a:ext cx="3359150" cy="18973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37609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133151" y="3307143"/>
            <a:ext cx="374014" cy="166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4F535A"/>
                </a:solidFill>
                <a:latin typeface="Arial"/>
                <a:cs typeface="Arial"/>
              </a:defRPr>
            </a:lvl1pPr>
          </a:lstStyle>
          <a:p>
            <a:pPr marL="100965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10" dirty="0"/>
              <a:t>‹#›</a:t>
            </a:fld>
            <a:r>
              <a:rPr spc="-100" dirty="0"/>
              <a:t> </a:t>
            </a:r>
            <a:r>
              <a:rPr spc="-10" dirty="0"/>
              <a:t>/</a:t>
            </a:r>
            <a:r>
              <a:rPr spc="-100" dirty="0"/>
              <a:t> </a:t>
            </a:r>
            <a:r>
              <a:rPr spc="-25" dirty="0"/>
              <a:t>27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quantamagazine.org/computer-scientists-break-traveling-salesperson-record-20201008/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32126" y="85366"/>
            <a:ext cx="544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-10" dirty="0">
                <a:solidFill>
                  <a:srgbClr val="376092"/>
                </a:solidFill>
                <a:latin typeface="Arial"/>
                <a:cs typeface="Arial"/>
              </a:rPr>
              <a:t>Today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00965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10" dirty="0"/>
              <a:t>1</a:t>
            </a:fld>
            <a:r>
              <a:rPr spc="-100" dirty="0"/>
              <a:t> </a:t>
            </a:r>
            <a:r>
              <a:rPr spc="-10" dirty="0"/>
              <a:t>/</a:t>
            </a:r>
            <a:r>
              <a:rPr spc="-100" dirty="0"/>
              <a:t> </a:t>
            </a:r>
            <a:r>
              <a:rPr spc="-25" dirty="0"/>
              <a:t>27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1144641"/>
            <a:ext cx="3423285" cy="9194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213360">
              <a:lnSpc>
                <a:spcPct val="122800"/>
              </a:lnSpc>
              <a:spcBef>
                <a:spcPts val="90"/>
              </a:spcBef>
              <a:buAutoNum type="arabicPeriod"/>
              <a:tabLst>
                <a:tab pos="226060" algn="l"/>
              </a:tabLst>
            </a:pPr>
            <a:r>
              <a:rPr sz="1400" b="1" dirty="0">
                <a:solidFill>
                  <a:srgbClr val="376092"/>
                </a:solidFill>
                <a:latin typeface="Arial"/>
                <a:cs typeface="Arial"/>
              </a:rPr>
              <a:t>Greedy</a:t>
            </a:r>
            <a:r>
              <a:rPr sz="1400" b="1" spc="90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376092"/>
                </a:solidFill>
                <a:latin typeface="Arial"/>
                <a:cs typeface="Arial"/>
              </a:rPr>
              <a:t>algorithms</a:t>
            </a:r>
            <a:r>
              <a:rPr sz="1400" b="1" spc="9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376092"/>
                </a:solidFill>
                <a:latin typeface="Arial"/>
                <a:cs typeface="Arial"/>
              </a:rPr>
              <a:t>and</a:t>
            </a:r>
            <a:r>
              <a:rPr sz="1400" b="1" spc="90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376092"/>
                </a:solidFill>
                <a:latin typeface="Arial"/>
                <a:cs typeface="Arial"/>
              </a:rPr>
              <a:t>the</a:t>
            </a:r>
            <a:r>
              <a:rPr sz="1400" b="1" spc="9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376092"/>
                </a:solidFill>
                <a:latin typeface="Arial"/>
                <a:cs typeface="Arial"/>
              </a:rPr>
              <a:t>knapsack problem</a:t>
            </a:r>
            <a:endParaRPr sz="1400">
              <a:latin typeface="Arial"/>
              <a:cs typeface="Arial"/>
            </a:endParaRPr>
          </a:p>
          <a:p>
            <a:pPr marL="226060" indent="-213360">
              <a:lnSpc>
                <a:spcPct val="100000"/>
              </a:lnSpc>
              <a:spcBef>
                <a:spcPts val="1235"/>
              </a:spcBef>
              <a:buAutoNum type="arabicPeriod"/>
              <a:tabLst>
                <a:tab pos="226060" algn="l"/>
              </a:tabLst>
            </a:pPr>
            <a:r>
              <a:rPr sz="1400" dirty="0">
                <a:latin typeface="Arial"/>
                <a:cs typeface="Arial"/>
              </a:rPr>
              <a:t>Wrap-</a:t>
            </a:r>
            <a:r>
              <a:rPr sz="1400" spc="-25" dirty="0">
                <a:latin typeface="Arial"/>
                <a:cs typeface="Arial"/>
              </a:rPr>
              <a:t>up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57200">
              <a:lnSpc>
                <a:spcPct val="100000"/>
              </a:lnSpc>
              <a:spcBef>
                <a:spcPts val="135"/>
              </a:spcBef>
            </a:pPr>
            <a:r>
              <a:rPr dirty="0"/>
              <a:t>Knapsack</a:t>
            </a:r>
            <a:r>
              <a:rPr spc="95" dirty="0"/>
              <a:t> </a:t>
            </a:r>
            <a:r>
              <a:rPr dirty="0"/>
              <a:t>problem</a:t>
            </a:r>
            <a:r>
              <a:rPr spc="95" dirty="0"/>
              <a:t> </a:t>
            </a:r>
            <a:r>
              <a:rPr spc="-10" dirty="0"/>
              <a:t>applications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9994" y="565860"/>
            <a:ext cx="1943889" cy="129519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93721" y="486213"/>
            <a:ext cx="1136978" cy="151885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21894" y="2197652"/>
            <a:ext cx="3392804" cy="800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14599"/>
              </a:lnSpc>
              <a:spcBef>
                <a:spcPts val="100"/>
              </a:spcBef>
            </a:pP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Many</a:t>
            </a:r>
            <a:r>
              <a:rPr sz="1000" b="1" spc="-40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problems</a:t>
            </a:r>
            <a:r>
              <a:rPr sz="1000" b="1" spc="-3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with</a:t>
            </a:r>
            <a:r>
              <a:rPr sz="1000" b="1" spc="-40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CD4F39"/>
                </a:solidFill>
                <a:latin typeface="Arial"/>
                <a:cs typeface="Arial"/>
              </a:rPr>
              <a:t>budget</a:t>
            </a:r>
            <a:r>
              <a:rPr sz="1000" b="1" spc="-35" dirty="0">
                <a:solidFill>
                  <a:srgbClr val="CD4F39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CD4F39"/>
                </a:solidFill>
                <a:latin typeface="Arial"/>
                <a:cs typeface="Arial"/>
              </a:rPr>
              <a:t>constraints</a:t>
            </a:r>
            <a:r>
              <a:rPr sz="1000" b="1" spc="-40" dirty="0">
                <a:solidFill>
                  <a:srgbClr val="CD4F39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are</a:t>
            </a:r>
            <a:r>
              <a:rPr sz="1000" b="1" spc="-3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versions</a:t>
            </a:r>
            <a:r>
              <a:rPr sz="1000" b="1" spc="-3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b="1" spc="-25" dirty="0">
                <a:solidFill>
                  <a:srgbClr val="376092"/>
                </a:solidFill>
                <a:latin typeface="Arial"/>
                <a:cs typeface="Arial"/>
              </a:rPr>
              <a:t>of </a:t>
            </a:r>
            <a:r>
              <a:rPr sz="1000" b="1" spc="-10" dirty="0">
                <a:solidFill>
                  <a:srgbClr val="376092"/>
                </a:solidFill>
                <a:latin typeface="Arial"/>
                <a:cs typeface="Arial"/>
              </a:rPr>
              <a:t>knapsack</a:t>
            </a:r>
            <a:endParaRPr sz="1000">
              <a:latin typeface="Arial"/>
              <a:cs typeface="Arial"/>
            </a:endParaRPr>
          </a:p>
          <a:p>
            <a:pPr marL="128905">
              <a:lnSpc>
                <a:spcPct val="100000"/>
              </a:lnSpc>
              <a:spcBef>
                <a:spcPts val="475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300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Selecting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portfolios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(eg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projects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to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invest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in)</a:t>
            </a:r>
            <a:endParaRPr sz="1000">
              <a:latin typeface="Arial"/>
              <a:cs typeface="Arial"/>
            </a:endParaRPr>
          </a:p>
          <a:p>
            <a:pPr marL="128905">
              <a:lnSpc>
                <a:spcPct val="100000"/>
              </a:lnSpc>
              <a:spcBef>
                <a:spcPts val="470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315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Lots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of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“operational”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problems...</a:t>
            </a:r>
            <a:endParaRPr sz="1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21873" y="3307143"/>
            <a:ext cx="285115" cy="1663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6</a:t>
            </a:r>
            <a:r>
              <a:rPr sz="900" spc="-100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/</a:t>
            </a:r>
            <a:r>
              <a:rPr sz="900" spc="-100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4F535A"/>
                </a:solidFill>
                <a:latin typeface="Arial"/>
                <a:cs typeface="Arial"/>
              </a:rPr>
              <a:t>27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221873" y="3307143"/>
            <a:ext cx="285115" cy="1663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7</a:t>
            </a:r>
            <a:r>
              <a:rPr sz="900" spc="-100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/</a:t>
            </a:r>
            <a:r>
              <a:rPr sz="900" spc="-100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4F535A"/>
                </a:solidFill>
                <a:latin typeface="Arial"/>
                <a:cs typeface="Arial"/>
              </a:rPr>
              <a:t>27</a:t>
            </a:r>
            <a:endParaRPr sz="9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09194" y="85366"/>
            <a:ext cx="2801620" cy="11303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13485">
              <a:lnSpc>
                <a:spcPct val="100000"/>
              </a:lnSpc>
              <a:spcBef>
                <a:spcPts val="135"/>
              </a:spcBef>
            </a:pPr>
            <a:r>
              <a:rPr sz="1400" b="1" spc="-20" dirty="0">
                <a:solidFill>
                  <a:srgbClr val="376092"/>
                </a:solidFill>
                <a:latin typeface="Arial"/>
                <a:cs typeface="Arial"/>
              </a:rPr>
              <a:t>Two-</a:t>
            </a:r>
            <a:r>
              <a:rPr sz="1400" b="1" dirty="0">
                <a:solidFill>
                  <a:srgbClr val="376092"/>
                </a:solidFill>
                <a:latin typeface="Arial"/>
                <a:cs typeface="Arial"/>
              </a:rPr>
              <a:t>item</a:t>
            </a:r>
            <a:r>
              <a:rPr sz="1400" b="1" spc="9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376092"/>
                </a:solidFill>
                <a:latin typeface="Arial"/>
                <a:cs typeface="Arial"/>
              </a:rPr>
              <a:t>example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825"/>
              </a:spcBef>
            </a:pPr>
            <a:endParaRPr sz="14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</a:pPr>
            <a:r>
              <a:rPr sz="1000" b="1" dirty="0">
                <a:solidFill>
                  <a:srgbClr val="CD4F39"/>
                </a:solidFill>
                <a:latin typeface="Arial"/>
                <a:cs typeface="Arial"/>
              </a:rPr>
              <a:t>Items</a:t>
            </a:r>
            <a:r>
              <a:rPr sz="1000" b="1" spc="-15" dirty="0">
                <a:solidFill>
                  <a:srgbClr val="CD4F39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CD4F39"/>
                </a:solidFill>
                <a:latin typeface="Arial"/>
                <a:cs typeface="Arial"/>
              </a:rPr>
              <a:t>to</a:t>
            </a:r>
            <a:r>
              <a:rPr sz="1000" b="1" spc="-15" dirty="0">
                <a:solidFill>
                  <a:srgbClr val="CD4F39"/>
                </a:solidFill>
                <a:latin typeface="Arial"/>
                <a:cs typeface="Arial"/>
              </a:rPr>
              <a:t> </a:t>
            </a:r>
            <a:r>
              <a:rPr sz="1000" b="1" spc="-20" dirty="0">
                <a:solidFill>
                  <a:srgbClr val="CD4F39"/>
                </a:solidFill>
                <a:latin typeface="Arial"/>
                <a:cs typeface="Arial"/>
              </a:rPr>
              <a:t>pack</a:t>
            </a:r>
            <a:endParaRPr sz="1000">
              <a:latin typeface="Arial"/>
              <a:cs typeface="Arial"/>
            </a:endParaRPr>
          </a:p>
          <a:p>
            <a:pPr marL="141605">
              <a:lnSpc>
                <a:spcPct val="100000"/>
              </a:lnSpc>
              <a:spcBef>
                <a:spcPts val="475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300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Shirt</a:t>
            </a:r>
            <a:r>
              <a:rPr sz="1000" dirty="0">
                <a:latin typeface="Arial"/>
                <a:cs typeface="Arial"/>
              </a:rPr>
              <a:t>:</a:t>
            </a:r>
            <a:r>
              <a:rPr sz="1000" spc="5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value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5,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weight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0" dirty="0">
                <a:latin typeface="Arial"/>
                <a:cs typeface="Arial"/>
              </a:rPr>
              <a:t>5</a:t>
            </a:r>
            <a:endParaRPr sz="1000">
              <a:latin typeface="Arial"/>
              <a:cs typeface="Arial"/>
            </a:endParaRPr>
          </a:p>
          <a:p>
            <a:pPr marL="141605">
              <a:lnSpc>
                <a:spcPct val="100000"/>
              </a:lnSpc>
              <a:spcBef>
                <a:spcPts val="470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284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Bottle</a:t>
            </a:r>
            <a:r>
              <a:rPr sz="1000" dirty="0">
                <a:latin typeface="Arial"/>
                <a:cs typeface="Arial"/>
              </a:rPr>
              <a:t>:</a:t>
            </a:r>
            <a:r>
              <a:rPr sz="1000" spc="4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value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10,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weight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0" dirty="0">
                <a:latin typeface="Arial"/>
                <a:cs typeface="Arial"/>
              </a:rPr>
              <a:t>5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221873" y="3307143"/>
            <a:ext cx="285115" cy="1663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7</a:t>
            </a:r>
            <a:r>
              <a:rPr sz="900" spc="-100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/</a:t>
            </a:r>
            <a:r>
              <a:rPr sz="900" spc="-100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4F535A"/>
                </a:solidFill>
                <a:latin typeface="Arial"/>
                <a:cs typeface="Arial"/>
              </a:rPr>
              <a:t>27</a:t>
            </a:r>
            <a:endParaRPr sz="9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43305">
              <a:lnSpc>
                <a:spcPct val="100000"/>
              </a:lnSpc>
              <a:spcBef>
                <a:spcPts val="135"/>
              </a:spcBef>
            </a:pPr>
            <a:r>
              <a:rPr spc="-20" dirty="0"/>
              <a:t>Two-</a:t>
            </a:r>
            <a:r>
              <a:rPr dirty="0"/>
              <a:t>item</a:t>
            </a:r>
            <a:r>
              <a:rPr spc="95" dirty="0"/>
              <a:t> </a:t>
            </a:r>
            <a:r>
              <a:rPr spc="-10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9194" y="552266"/>
            <a:ext cx="2132330" cy="126873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575"/>
              </a:spcBef>
            </a:pPr>
            <a:r>
              <a:rPr sz="1000" b="1" dirty="0">
                <a:solidFill>
                  <a:srgbClr val="CD4F39"/>
                </a:solidFill>
                <a:latin typeface="Arial"/>
                <a:cs typeface="Arial"/>
              </a:rPr>
              <a:t>Items</a:t>
            </a:r>
            <a:r>
              <a:rPr sz="1000" b="1" spc="-15" dirty="0">
                <a:solidFill>
                  <a:srgbClr val="CD4F39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CD4F39"/>
                </a:solidFill>
                <a:latin typeface="Arial"/>
                <a:cs typeface="Arial"/>
              </a:rPr>
              <a:t>to</a:t>
            </a:r>
            <a:r>
              <a:rPr sz="1000" b="1" spc="-15" dirty="0">
                <a:solidFill>
                  <a:srgbClr val="CD4F39"/>
                </a:solidFill>
                <a:latin typeface="Arial"/>
                <a:cs typeface="Arial"/>
              </a:rPr>
              <a:t> </a:t>
            </a:r>
            <a:r>
              <a:rPr sz="1000" b="1" spc="-20" dirty="0">
                <a:solidFill>
                  <a:srgbClr val="CD4F39"/>
                </a:solidFill>
                <a:latin typeface="Arial"/>
                <a:cs typeface="Arial"/>
              </a:rPr>
              <a:t>pack</a:t>
            </a:r>
            <a:endParaRPr sz="1000">
              <a:latin typeface="Arial"/>
              <a:cs typeface="Arial"/>
            </a:endParaRPr>
          </a:p>
          <a:p>
            <a:pPr marL="141605">
              <a:lnSpc>
                <a:spcPct val="100000"/>
              </a:lnSpc>
              <a:spcBef>
                <a:spcPts val="470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300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Shirt</a:t>
            </a:r>
            <a:r>
              <a:rPr sz="1000" dirty="0">
                <a:latin typeface="Arial"/>
                <a:cs typeface="Arial"/>
              </a:rPr>
              <a:t>:</a:t>
            </a:r>
            <a:r>
              <a:rPr sz="1000" spc="5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value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5,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weight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0" dirty="0">
                <a:latin typeface="Arial"/>
                <a:cs typeface="Arial"/>
              </a:rPr>
              <a:t>5</a:t>
            </a:r>
            <a:endParaRPr sz="1000">
              <a:latin typeface="Arial"/>
              <a:cs typeface="Arial"/>
            </a:endParaRPr>
          </a:p>
          <a:p>
            <a:pPr marL="141605">
              <a:lnSpc>
                <a:spcPct val="100000"/>
              </a:lnSpc>
              <a:spcBef>
                <a:spcPts val="475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284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Bottle</a:t>
            </a:r>
            <a:r>
              <a:rPr sz="1000" dirty="0">
                <a:latin typeface="Arial"/>
                <a:cs typeface="Arial"/>
              </a:rPr>
              <a:t>:</a:t>
            </a:r>
            <a:r>
              <a:rPr sz="1000" spc="4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value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10,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weight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0" dirty="0">
                <a:latin typeface="Arial"/>
                <a:cs typeface="Arial"/>
              </a:rPr>
              <a:t>5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40"/>
              </a:spcBef>
            </a:pPr>
            <a:endParaRPr sz="10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</a:pPr>
            <a:r>
              <a:rPr sz="1000" b="1" spc="-10" dirty="0">
                <a:solidFill>
                  <a:srgbClr val="CD4F39"/>
                </a:solidFill>
                <a:latin typeface="Arial"/>
                <a:cs typeface="Arial"/>
              </a:rPr>
              <a:t>Subsets</a:t>
            </a:r>
            <a:r>
              <a:rPr sz="1000" spc="-10" dirty="0">
                <a:latin typeface="Arial"/>
                <a:cs typeface="Arial"/>
              </a:rPr>
              <a:t>:</a:t>
            </a:r>
            <a:endParaRPr sz="1000">
              <a:latin typeface="Arial"/>
              <a:cs typeface="Arial"/>
            </a:endParaRPr>
          </a:p>
          <a:p>
            <a:pPr marL="141605">
              <a:lnSpc>
                <a:spcPct val="100000"/>
              </a:lnSpc>
              <a:spcBef>
                <a:spcPts val="475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322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{},{</a:t>
            </a:r>
            <a:r>
              <a:rPr sz="1000" b="1" spc="-10" dirty="0">
                <a:solidFill>
                  <a:srgbClr val="376092"/>
                </a:solidFill>
                <a:latin typeface="Arial"/>
                <a:cs typeface="Arial"/>
              </a:rPr>
              <a:t>Shirt</a:t>
            </a:r>
            <a:r>
              <a:rPr sz="1000" spc="-10" dirty="0">
                <a:latin typeface="Arial"/>
                <a:cs typeface="Arial"/>
              </a:rPr>
              <a:t>},{</a:t>
            </a:r>
            <a:r>
              <a:rPr sz="1000" b="1" spc="-10" dirty="0">
                <a:solidFill>
                  <a:srgbClr val="376092"/>
                </a:solidFill>
                <a:latin typeface="Arial"/>
                <a:cs typeface="Arial"/>
              </a:rPr>
              <a:t>Bottle</a:t>
            </a:r>
            <a:r>
              <a:rPr sz="1000" spc="-10" dirty="0">
                <a:latin typeface="Arial"/>
                <a:cs typeface="Arial"/>
              </a:rPr>
              <a:t>},{</a:t>
            </a:r>
            <a:r>
              <a:rPr sz="1000" b="1" spc="-10" dirty="0">
                <a:solidFill>
                  <a:srgbClr val="376092"/>
                </a:solidFill>
                <a:latin typeface="Arial"/>
                <a:cs typeface="Arial"/>
              </a:rPr>
              <a:t>Shirt</a:t>
            </a:r>
            <a:r>
              <a:rPr sz="1000" spc="-10" dirty="0">
                <a:latin typeface="Arial"/>
                <a:cs typeface="Arial"/>
              </a:rPr>
              <a:t>,</a:t>
            </a:r>
            <a:r>
              <a:rPr sz="1000" b="1" spc="-10" dirty="0">
                <a:solidFill>
                  <a:srgbClr val="376092"/>
                </a:solidFill>
                <a:latin typeface="Arial"/>
                <a:cs typeface="Arial"/>
              </a:rPr>
              <a:t>Bottle</a:t>
            </a:r>
            <a:r>
              <a:rPr sz="1000" spc="-10" dirty="0">
                <a:latin typeface="Arial"/>
                <a:cs typeface="Arial"/>
              </a:rPr>
              <a:t>}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43305">
              <a:lnSpc>
                <a:spcPct val="100000"/>
              </a:lnSpc>
              <a:spcBef>
                <a:spcPts val="135"/>
              </a:spcBef>
            </a:pPr>
            <a:r>
              <a:rPr spc="-20" dirty="0"/>
              <a:t>Two-</a:t>
            </a:r>
            <a:r>
              <a:rPr dirty="0"/>
              <a:t>item</a:t>
            </a:r>
            <a:r>
              <a:rPr spc="95" dirty="0"/>
              <a:t> </a:t>
            </a:r>
            <a:r>
              <a:rPr spc="-10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6494" y="552266"/>
            <a:ext cx="2308225" cy="187388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575"/>
              </a:spcBef>
            </a:pPr>
            <a:r>
              <a:rPr sz="1000" b="1" dirty="0">
                <a:solidFill>
                  <a:srgbClr val="CD4F39"/>
                </a:solidFill>
                <a:latin typeface="Arial"/>
                <a:cs typeface="Arial"/>
              </a:rPr>
              <a:t>Items</a:t>
            </a:r>
            <a:r>
              <a:rPr sz="1000" b="1" spc="-15" dirty="0">
                <a:solidFill>
                  <a:srgbClr val="CD4F39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CD4F39"/>
                </a:solidFill>
                <a:latin typeface="Arial"/>
                <a:cs typeface="Arial"/>
              </a:rPr>
              <a:t>to</a:t>
            </a:r>
            <a:r>
              <a:rPr sz="1000" b="1" spc="-15" dirty="0">
                <a:solidFill>
                  <a:srgbClr val="CD4F39"/>
                </a:solidFill>
                <a:latin typeface="Arial"/>
                <a:cs typeface="Arial"/>
              </a:rPr>
              <a:t> </a:t>
            </a:r>
            <a:r>
              <a:rPr sz="1000" b="1" spc="-20" dirty="0">
                <a:solidFill>
                  <a:srgbClr val="CD4F39"/>
                </a:solidFill>
                <a:latin typeface="Arial"/>
                <a:cs typeface="Arial"/>
              </a:rPr>
              <a:t>pack</a:t>
            </a:r>
            <a:endParaRPr sz="1000">
              <a:latin typeface="Arial"/>
              <a:cs typeface="Arial"/>
            </a:endParaRPr>
          </a:p>
          <a:p>
            <a:pPr marL="154305">
              <a:lnSpc>
                <a:spcPct val="100000"/>
              </a:lnSpc>
              <a:spcBef>
                <a:spcPts val="470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300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Shirt</a:t>
            </a:r>
            <a:r>
              <a:rPr sz="1000" dirty="0">
                <a:latin typeface="Arial"/>
                <a:cs typeface="Arial"/>
              </a:rPr>
              <a:t>:</a:t>
            </a:r>
            <a:r>
              <a:rPr sz="1000" spc="5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value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5,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weight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0" dirty="0">
                <a:latin typeface="Arial"/>
                <a:cs typeface="Arial"/>
              </a:rPr>
              <a:t>5</a:t>
            </a:r>
            <a:endParaRPr sz="1000">
              <a:latin typeface="Arial"/>
              <a:cs typeface="Arial"/>
            </a:endParaRPr>
          </a:p>
          <a:p>
            <a:pPr marL="154305">
              <a:lnSpc>
                <a:spcPct val="100000"/>
              </a:lnSpc>
              <a:spcBef>
                <a:spcPts val="475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284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Bottle</a:t>
            </a:r>
            <a:r>
              <a:rPr sz="1000" dirty="0">
                <a:latin typeface="Arial"/>
                <a:cs typeface="Arial"/>
              </a:rPr>
              <a:t>:</a:t>
            </a:r>
            <a:r>
              <a:rPr sz="1000" spc="4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value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10,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weight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0" dirty="0">
                <a:latin typeface="Arial"/>
                <a:cs typeface="Arial"/>
              </a:rPr>
              <a:t>5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40"/>
              </a:spcBef>
            </a:pPr>
            <a:endParaRPr sz="1000">
              <a:latin typeface="Arial"/>
              <a:cs typeface="Arial"/>
            </a:endParaRPr>
          </a:p>
          <a:p>
            <a:pPr marL="63500">
              <a:lnSpc>
                <a:spcPct val="100000"/>
              </a:lnSpc>
            </a:pPr>
            <a:r>
              <a:rPr sz="1000" b="1" spc="-10" dirty="0">
                <a:solidFill>
                  <a:srgbClr val="CD4F39"/>
                </a:solidFill>
                <a:latin typeface="Arial"/>
                <a:cs typeface="Arial"/>
              </a:rPr>
              <a:t>Subsets</a:t>
            </a:r>
            <a:r>
              <a:rPr sz="1000" spc="-10" dirty="0">
                <a:latin typeface="Arial"/>
                <a:cs typeface="Arial"/>
              </a:rPr>
              <a:t>:</a:t>
            </a:r>
            <a:endParaRPr sz="1000">
              <a:latin typeface="Arial"/>
              <a:cs typeface="Arial"/>
            </a:endParaRPr>
          </a:p>
          <a:p>
            <a:pPr marL="154305">
              <a:lnSpc>
                <a:spcPct val="100000"/>
              </a:lnSpc>
              <a:spcBef>
                <a:spcPts val="475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322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{},{</a:t>
            </a:r>
            <a:r>
              <a:rPr sz="1000" b="1" spc="-10" dirty="0">
                <a:solidFill>
                  <a:srgbClr val="376092"/>
                </a:solidFill>
                <a:latin typeface="Arial"/>
                <a:cs typeface="Arial"/>
              </a:rPr>
              <a:t>Shirt</a:t>
            </a:r>
            <a:r>
              <a:rPr sz="1000" spc="-10" dirty="0">
                <a:latin typeface="Arial"/>
                <a:cs typeface="Arial"/>
              </a:rPr>
              <a:t>},{</a:t>
            </a:r>
            <a:r>
              <a:rPr sz="1000" b="1" spc="-10" dirty="0">
                <a:solidFill>
                  <a:srgbClr val="376092"/>
                </a:solidFill>
                <a:latin typeface="Arial"/>
                <a:cs typeface="Arial"/>
              </a:rPr>
              <a:t>Bottle</a:t>
            </a:r>
            <a:r>
              <a:rPr sz="1000" spc="-10" dirty="0">
                <a:latin typeface="Arial"/>
                <a:cs typeface="Arial"/>
              </a:rPr>
              <a:t>},{</a:t>
            </a:r>
            <a:r>
              <a:rPr sz="1000" b="1" spc="-10" dirty="0">
                <a:solidFill>
                  <a:srgbClr val="376092"/>
                </a:solidFill>
                <a:latin typeface="Arial"/>
                <a:cs typeface="Arial"/>
              </a:rPr>
              <a:t>Shirt</a:t>
            </a:r>
            <a:r>
              <a:rPr sz="1000" spc="-10" dirty="0">
                <a:latin typeface="Arial"/>
                <a:cs typeface="Arial"/>
              </a:rPr>
              <a:t>,</a:t>
            </a:r>
            <a:r>
              <a:rPr sz="1000" b="1" spc="-10" dirty="0">
                <a:solidFill>
                  <a:srgbClr val="376092"/>
                </a:solidFill>
                <a:latin typeface="Arial"/>
                <a:cs typeface="Arial"/>
              </a:rPr>
              <a:t>Bottle</a:t>
            </a:r>
            <a:r>
              <a:rPr sz="1000" spc="-10" dirty="0">
                <a:latin typeface="Arial"/>
                <a:cs typeface="Arial"/>
              </a:rPr>
              <a:t>}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40"/>
              </a:spcBef>
            </a:pPr>
            <a:endParaRPr sz="1000">
              <a:latin typeface="Arial"/>
              <a:cs typeface="Arial"/>
            </a:endParaRPr>
          </a:p>
          <a:p>
            <a:pPr marL="63500">
              <a:lnSpc>
                <a:spcPct val="100000"/>
              </a:lnSpc>
            </a:pPr>
            <a:r>
              <a:rPr sz="1000" b="1" dirty="0">
                <a:solidFill>
                  <a:srgbClr val="CD4F39"/>
                </a:solidFill>
                <a:latin typeface="Arial"/>
                <a:cs typeface="Arial"/>
              </a:rPr>
              <a:t>Knapsack</a:t>
            </a:r>
            <a:r>
              <a:rPr sz="1000" b="1" spc="-30" dirty="0">
                <a:solidFill>
                  <a:srgbClr val="CD4F39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CD4F39"/>
                </a:solidFill>
                <a:latin typeface="Arial"/>
                <a:cs typeface="Arial"/>
              </a:rPr>
              <a:t>size</a:t>
            </a:r>
            <a:r>
              <a:rPr sz="1000" b="1" spc="-25" dirty="0">
                <a:solidFill>
                  <a:srgbClr val="CD4F39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limits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feasible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solutions</a:t>
            </a:r>
            <a:endParaRPr sz="1000">
              <a:latin typeface="Arial"/>
              <a:cs typeface="Arial"/>
            </a:endParaRPr>
          </a:p>
          <a:p>
            <a:pPr marL="154305">
              <a:lnSpc>
                <a:spcPct val="100000"/>
              </a:lnSpc>
              <a:spcBef>
                <a:spcPts val="475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292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i="1" dirty="0">
                <a:solidFill>
                  <a:srgbClr val="376092"/>
                </a:solidFill>
                <a:latin typeface="Arial"/>
                <a:cs typeface="Arial"/>
              </a:rPr>
              <a:t>W</a:t>
            </a:r>
            <a:r>
              <a:rPr sz="1000" i="1" spc="12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i="1" spc="-50" dirty="0">
                <a:solidFill>
                  <a:srgbClr val="376092"/>
                </a:solidFill>
                <a:latin typeface="Verdana"/>
                <a:cs typeface="Verdana"/>
              </a:rPr>
              <a:t>&lt;</a:t>
            </a:r>
            <a:r>
              <a:rPr sz="1000" i="1" spc="-75" dirty="0">
                <a:solidFill>
                  <a:srgbClr val="376092"/>
                </a:solidFill>
                <a:latin typeface="Verdana"/>
                <a:cs typeface="Verdana"/>
              </a:rPr>
              <a:t> </a:t>
            </a:r>
            <a:r>
              <a:rPr sz="1000" dirty="0">
                <a:solidFill>
                  <a:srgbClr val="376092"/>
                </a:solidFill>
                <a:latin typeface="Arial"/>
                <a:cs typeface="Arial"/>
              </a:rPr>
              <a:t>5</a:t>
            </a:r>
            <a:r>
              <a:rPr sz="1000" dirty="0">
                <a:latin typeface="Arial"/>
                <a:cs typeface="Arial"/>
              </a:rPr>
              <a:t>:</a:t>
            </a:r>
            <a:r>
              <a:rPr sz="1000" spc="5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can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pick</a:t>
            </a:r>
            <a:r>
              <a:rPr sz="1000" spc="-10" dirty="0">
                <a:latin typeface="Arial"/>
                <a:cs typeface="Arial"/>
              </a:rPr>
              <a:t> neither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3283" y="2445110"/>
            <a:ext cx="30861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000" spc="49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000" spc="21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500" spc="-75" baseline="-5555" dirty="0">
                <a:solidFill>
                  <a:srgbClr val="376092"/>
                </a:solidFill>
                <a:latin typeface="Arial"/>
                <a:cs typeface="Arial"/>
              </a:rPr>
              <a:t>5</a:t>
            </a:r>
            <a:endParaRPr sz="1500" baseline="-5555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8065" y="2520772"/>
            <a:ext cx="79375" cy="9842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839393" y="2460922"/>
            <a:ext cx="15633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dirty="0">
                <a:solidFill>
                  <a:srgbClr val="376092"/>
                </a:solidFill>
                <a:latin typeface="Arial"/>
                <a:cs typeface="Arial"/>
              </a:rPr>
              <a:t>W</a:t>
            </a:r>
            <a:r>
              <a:rPr sz="1000" i="1" spc="12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i="1" spc="-50" dirty="0">
                <a:solidFill>
                  <a:srgbClr val="376092"/>
                </a:solidFill>
                <a:latin typeface="Verdana"/>
                <a:cs typeface="Verdana"/>
              </a:rPr>
              <a:t>&lt;</a:t>
            </a:r>
            <a:r>
              <a:rPr sz="1000" i="1" spc="-75" dirty="0">
                <a:solidFill>
                  <a:srgbClr val="376092"/>
                </a:solidFill>
                <a:latin typeface="Verdana"/>
                <a:cs typeface="Verdana"/>
              </a:rPr>
              <a:t> </a:t>
            </a:r>
            <a:r>
              <a:rPr sz="1000" dirty="0">
                <a:solidFill>
                  <a:srgbClr val="376092"/>
                </a:solidFill>
                <a:latin typeface="Arial"/>
                <a:cs typeface="Arial"/>
              </a:rPr>
              <a:t>10</a:t>
            </a:r>
            <a:r>
              <a:rPr sz="1000" dirty="0">
                <a:latin typeface="Arial"/>
                <a:cs typeface="Arial"/>
              </a:rPr>
              <a:t>:</a:t>
            </a:r>
            <a:r>
              <a:rPr sz="1000" spc="5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neither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or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just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one</a:t>
            </a:r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21873" y="3307143"/>
            <a:ext cx="285115" cy="1663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7</a:t>
            </a:r>
            <a:r>
              <a:rPr sz="900" spc="-100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/</a:t>
            </a:r>
            <a:r>
              <a:rPr sz="900" spc="-100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4F535A"/>
                </a:solidFill>
                <a:latin typeface="Arial"/>
                <a:cs typeface="Arial"/>
              </a:rPr>
              <a:t>27</a:t>
            </a:r>
            <a:endParaRPr sz="9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3283" y="2673494"/>
            <a:ext cx="18256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307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i="1" dirty="0">
                <a:solidFill>
                  <a:srgbClr val="376092"/>
                </a:solidFill>
                <a:latin typeface="Arial"/>
                <a:cs typeface="Arial"/>
              </a:rPr>
              <a:t>W</a:t>
            </a:r>
            <a:r>
              <a:rPr sz="1000" i="1" spc="13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i="1" spc="130" dirty="0">
                <a:solidFill>
                  <a:srgbClr val="376092"/>
                </a:solidFill>
                <a:latin typeface="Georgia"/>
                <a:cs typeface="Georgia"/>
              </a:rPr>
              <a:t>≥</a:t>
            </a:r>
            <a:r>
              <a:rPr sz="1000" i="1" spc="30" dirty="0">
                <a:solidFill>
                  <a:srgbClr val="376092"/>
                </a:solidFill>
                <a:latin typeface="Georgia"/>
                <a:cs typeface="Georgia"/>
              </a:rPr>
              <a:t> </a:t>
            </a:r>
            <a:r>
              <a:rPr sz="1000" dirty="0">
                <a:solidFill>
                  <a:srgbClr val="376092"/>
                </a:solidFill>
                <a:latin typeface="Arial"/>
                <a:cs typeface="Arial"/>
              </a:rPr>
              <a:t>10</a:t>
            </a:r>
            <a:r>
              <a:rPr sz="1000" dirty="0">
                <a:latin typeface="Arial"/>
                <a:cs typeface="Arial"/>
              </a:rPr>
              <a:t>:</a:t>
            </a:r>
            <a:r>
              <a:rPr sz="1000" spc="5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all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subsets</a:t>
            </a:r>
            <a:r>
              <a:rPr sz="1000" spc="-10" dirty="0">
                <a:latin typeface="Arial"/>
                <a:cs typeface="Arial"/>
              </a:rPr>
              <a:t> feasible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96265">
              <a:lnSpc>
                <a:spcPct val="100000"/>
              </a:lnSpc>
              <a:spcBef>
                <a:spcPts val="135"/>
              </a:spcBef>
            </a:pPr>
            <a:r>
              <a:rPr dirty="0"/>
              <a:t>Go</a:t>
            </a:r>
            <a:r>
              <a:rPr spc="60" dirty="0"/>
              <a:t> </a:t>
            </a:r>
            <a:r>
              <a:rPr dirty="0"/>
              <a:t>through</a:t>
            </a:r>
            <a:r>
              <a:rPr spc="65" dirty="0"/>
              <a:t> </a:t>
            </a:r>
            <a:r>
              <a:rPr dirty="0"/>
              <a:t>all</a:t>
            </a:r>
            <a:r>
              <a:rPr spc="65" dirty="0"/>
              <a:t> </a:t>
            </a:r>
            <a:r>
              <a:rPr spc="-10" dirty="0"/>
              <a:t>possibilities?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78901" y="2000250"/>
            <a:ext cx="79375" cy="9842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96506" y="534257"/>
            <a:ext cx="3927475" cy="158369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62865">
              <a:lnSpc>
                <a:spcPct val="100000"/>
              </a:lnSpc>
              <a:spcBef>
                <a:spcPts val="575"/>
              </a:spcBef>
            </a:pPr>
            <a:r>
              <a:rPr sz="1000" b="1" spc="-10" dirty="0">
                <a:solidFill>
                  <a:srgbClr val="376092"/>
                </a:solidFill>
                <a:latin typeface="Arial"/>
                <a:cs typeface="Arial"/>
              </a:rPr>
              <a:t>Input</a:t>
            </a:r>
            <a:r>
              <a:rPr sz="1000" spc="-10" dirty="0">
                <a:latin typeface="Arial"/>
                <a:cs typeface="Arial"/>
              </a:rPr>
              <a:t>:</a:t>
            </a:r>
            <a:endParaRPr sz="1000">
              <a:latin typeface="Arial"/>
              <a:cs typeface="Arial"/>
            </a:endParaRPr>
          </a:p>
          <a:p>
            <a:pPr marL="154305">
              <a:lnSpc>
                <a:spcPct val="100000"/>
              </a:lnSpc>
              <a:spcBef>
                <a:spcPts val="470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292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Set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of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n</a:t>
            </a:r>
            <a:r>
              <a:rPr sz="1000" i="1" spc="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items,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with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values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v</a:t>
            </a:r>
            <a:r>
              <a:rPr sz="1050" i="1" baseline="-11904" dirty="0">
                <a:latin typeface="Arial"/>
                <a:cs typeface="Arial"/>
              </a:rPr>
              <a:t>i</a:t>
            </a:r>
            <a:r>
              <a:rPr sz="1050" i="1" spc="277" baseline="-11904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and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sizes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w</a:t>
            </a:r>
            <a:r>
              <a:rPr sz="1050" i="1" baseline="-11904" dirty="0">
                <a:latin typeface="Arial"/>
                <a:cs typeface="Arial"/>
              </a:rPr>
              <a:t>i</a:t>
            </a:r>
            <a:r>
              <a:rPr sz="1050" i="1" spc="277" baseline="-11904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(integer)</a:t>
            </a:r>
            <a:endParaRPr sz="1000">
              <a:latin typeface="Arial"/>
              <a:cs typeface="Arial"/>
            </a:endParaRPr>
          </a:p>
          <a:p>
            <a:pPr marL="154305">
              <a:lnSpc>
                <a:spcPct val="100000"/>
              </a:lnSpc>
              <a:spcBef>
                <a:spcPts val="475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322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Capacity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i="1" spc="-50" dirty="0">
                <a:latin typeface="Arial"/>
                <a:cs typeface="Arial"/>
              </a:rPr>
              <a:t>W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0">
              <a:latin typeface="Arial"/>
              <a:cs typeface="Arial"/>
            </a:endParaRPr>
          </a:p>
          <a:p>
            <a:pPr marL="63500" marR="55880">
              <a:lnSpc>
                <a:spcPct val="114599"/>
              </a:lnSpc>
            </a:pP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Output</a:t>
            </a:r>
            <a:r>
              <a:rPr sz="1000" dirty="0">
                <a:latin typeface="Arial"/>
                <a:cs typeface="Arial"/>
              </a:rPr>
              <a:t>:</a:t>
            </a:r>
            <a:r>
              <a:rPr sz="1000" spc="4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subset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of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items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that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maximizes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the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sum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of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values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subject </a:t>
            </a:r>
            <a:r>
              <a:rPr sz="1000" dirty="0">
                <a:latin typeface="Arial"/>
                <a:cs typeface="Arial"/>
              </a:rPr>
              <a:t>to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capacity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constraint:</a:t>
            </a:r>
            <a:endParaRPr sz="1000">
              <a:latin typeface="Arial"/>
              <a:cs typeface="Arial"/>
            </a:endParaRPr>
          </a:p>
          <a:p>
            <a:pPr marL="154305">
              <a:lnSpc>
                <a:spcPct val="100000"/>
              </a:lnSpc>
              <a:spcBef>
                <a:spcPts val="475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345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spc="-55" dirty="0">
                <a:latin typeface="Tahoma"/>
                <a:cs typeface="Tahoma"/>
              </a:rPr>
              <a:t>max</a:t>
            </a:r>
            <a:r>
              <a:rPr sz="1000" spc="-145" dirty="0">
                <a:latin typeface="Tahoma"/>
                <a:cs typeface="Tahoma"/>
              </a:rPr>
              <a:t> </a:t>
            </a:r>
            <a:r>
              <a:rPr sz="1500" spc="195" baseline="41666" dirty="0">
                <a:latin typeface="Arial"/>
                <a:cs typeface="Arial"/>
              </a:rPr>
              <a:t>P</a:t>
            </a:r>
            <a:r>
              <a:rPr sz="1050" i="1" spc="195" baseline="-23809" dirty="0">
                <a:latin typeface="Arial"/>
                <a:cs typeface="Arial"/>
              </a:rPr>
              <a:t>i</a:t>
            </a:r>
            <a:r>
              <a:rPr sz="1050" i="1" spc="195" baseline="-23809" dirty="0">
                <a:latin typeface="Verdana"/>
                <a:cs typeface="Verdana"/>
              </a:rPr>
              <a:t>2</a:t>
            </a:r>
            <a:r>
              <a:rPr sz="1050" i="1" spc="195" baseline="-23809" dirty="0">
                <a:latin typeface="Arial"/>
                <a:cs typeface="Arial"/>
              </a:rPr>
              <a:t>S</a:t>
            </a:r>
            <a:r>
              <a:rPr sz="1050" i="1" spc="82" baseline="-23809" dirty="0">
                <a:latin typeface="Arial"/>
                <a:cs typeface="Arial"/>
              </a:rPr>
              <a:t> </a:t>
            </a:r>
            <a:r>
              <a:rPr sz="1000" i="1" spc="-25" dirty="0">
                <a:latin typeface="Arial"/>
                <a:cs typeface="Arial"/>
              </a:rPr>
              <a:t>v</a:t>
            </a:r>
            <a:r>
              <a:rPr sz="1050" i="1" spc="-37" baseline="-11904" dirty="0">
                <a:latin typeface="Arial"/>
                <a:cs typeface="Arial"/>
              </a:rPr>
              <a:t>i</a:t>
            </a:r>
            <a:endParaRPr sz="1050" baseline="-11904">
              <a:latin typeface="Arial"/>
              <a:cs typeface="Arial"/>
            </a:endParaRPr>
          </a:p>
          <a:p>
            <a:pPr marL="154305">
              <a:lnSpc>
                <a:spcPct val="100000"/>
              </a:lnSpc>
              <a:spcBef>
                <a:spcPts val="470"/>
              </a:spcBef>
              <a:tabLst>
                <a:tab pos="1506220" algn="l"/>
              </a:tabLst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322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subject to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500" spc="195" baseline="41666" dirty="0">
                <a:latin typeface="Arial"/>
                <a:cs typeface="Arial"/>
              </a:rPr>
              <a:t>P</a:t>
            </a:r>
            <a:r>
              <a:rPr sz="1050" i="1" spc="195" baseline="-23809" dirty="0">
                <a:latin typeface="Arial"/>
                <a:cs typeface="Arial"/>
              </a:rPr>
              <a:t>i</a:t>
            </a:r>
            <a:r>
              <a:rPr sz="1050" i="1" spc="195" baseline="-23809" dirty="0">
                <a:latin typeface="Verdana"/>
                <a:cs typeface="Verdana"/>
              </a:rPr>
              <a:t>2</a:t>
            </a:r>
            <a:r>
              <a:rPr sz="1050" i="1" spc="195" baseline="-23809" dirty="0">
                <a:latin typeface="Arial"/>
                <a:cs typeface="Arial"/>
              </a:rPr>
              <a:t>S</a:t>
            </a:r>
            <a:r>
              <a:rPr sz="1050" i="1" spc="82" baseline="-23809" dirty="0">
                <a:latin typeface="Arial"/>
                <a:cs typeface="Arial"/>
              </a:rPr>
              <a:t> </a:t>
            </a:r>
            <a:r>
              <a:rPr sz="1000" i="1" spc="-25" dirty="0">
                <a:latin typeface="Arial"/>
                <a:cs typeface="Arial"/>
              </a:rPr>
              <a:t>w</a:t>
            </a:r>
            <a:r>
              <a:rPr sz="1050" i="1" spc="-37" baseline="-11904" dirty="0">
                <a:latin typeface="Arial"/>
                <a:cs typeface="Arial"/>
              </a:rPr>
              <a:t>i</a:t>
            </a:r>
            <a:r>
              <a:rPr sz="1050" i="1" baseline="-11904" dirty="0">
                <a:latin typeface="Arial"/>
                <a:cs typeface="Arial"/>
              </a:rPr>
              <a:t>	</a:t>
            </a:r>
            <a:r>
              <a:rPr sz="1000" i="1" spc="-50" dirty="0">
                <a:latin typeface="Arial"/>
                <a:cs typeface="Arial"/>
              </a:rPr>
              <a:t>W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21873" y="3307143"/>
            <a:ext cx="285115" cy="1663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8</a:t>
            </a:r>
            <a:r>
              <a:rPr sz="900" spc="-100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/</a:t>
            </a:r>
            <a:r>
              <a:rPr sz="900" spc="-100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4F535A"/>
                </a:solidFill>
                <a:latin typeface="Arial"/>
                <a:cs typeface="Arial"/>
              </a:rPr>
              <a:t>27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96265">
              <a:lnSpc>
                <a:spcPct val="100000"/>
              </a:lnSpc>
              <a:spcBef>
                <a:spcPts val="135"/>
              </a:spcBef>
            </a:pPr>
            <a:r>
              <a:rPr dirty="0"/>
              <a:t>Go</a:t>
            </a:r>
            <a:r>
              <a:rPr spc="60" dirty="0"/>
              <a:t> </a:t>
            </a:r>
            <a:r>
              <a:rPr dirty="0"/>
              <a:t>through</a:t>
            </a:r>
            <a:r>
              <a:rPr spc="65" dirty="0"/>
              <a:t> </a:t>
            </a:r>
            <a:r>
              <a:rPr dirty="0"/>
              <a:t>all</a:t>
            </a:r>
            <a:r>
              <a:rPr spc="65" dirty="0"/>
              <a:t> </a:t>
            </a:r>
            <a:r>
              <a:rPr spc="-10" dirty="0"/>
              <a:t>possibilities?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78901" y="2000250"/>
            <a:ext cx="79375" cy="9842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83806" y="534257"/>
            <a:ext cx="3952875" cy="232918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75565">
              <a:lnSpc>
                <a:spcPct val="100000"/>
              </a:lnSpc>
              <a:spcBef>
                <a:spcPts val="575"/>
              </a:spcBef>
            </a:pPr>
            <a:r>
              <a:rPr sz="1000" b="1" spc="-10" dirty="0">
                <a:solidFill>
                  <a:srgbClr val="376092"/>
                </a:solidFill>
                <a:latin typeface="Arial"/>
                <a:cs typeface="Arial"/>
              </a:rPr>
              <a:t>Input</a:t>
            </a:r>
            <a:r>
              <a:rPr sz="1000" spc="-10" dirty="0">
                <a:latin typeface="Arial"/>
                <a:cs typeface="Arial"/>
              </a:rPr>
              <a:t>:</a:t>
            </a:r>
            <a:endParaRPr sz="1000">
              <a:latin typeface="Arial"/>
              <a:cs typeface="Arial"/>
            </a:endParaRPr>
          </a:p>
          <a:p>
            <a:pPr marL="167005">
              <a:lnSpc>
                <a:spcPct val="100000"/>
              </a:lnSpc>
              <a:spcBef>
                <a:spcPts val="470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292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Set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of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n</a:t>
            </a:r>
            <a:r>
              <a:rPr sz="1000" i="1" spc="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items,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with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values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v</a:t>
            </a:r>
            <a:r>
              <a:rPr sz="1050" i="1" baseline="-11904" dirty="0">
                <a:latin typeface="Arial"/>
                <a:cs typeface="Arial"/>
              </a:rPr>
              <a:t>i</a:t>
            </a:r>
            <a:r>
              <a:rPr sz="1050" i="1" spc="277" baseline="-11904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and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sizes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w</a:t>
            </a:r>
            <a:r>
              <a:rPr sz="1050" i="1" baseline="-11904" dirty="0">
                <a:latin typeface="Arial"/>
                <a:cs typeface="Arial"/>
              </a:rPr>
              <a:t>i</a:t>
            </a:r>
            <a:r>
              <a:rPr sz="1050" i="1" spc="277" baseline="-11904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(integer)</a:t>
            </a:r>
            <a:endParaRPr sz="1000">
              <a:latin typeface="Arial"/>
              <a:cs typeface="Arial"/>
            </a:endParaRPr>
          </a:p>
          <a:p>
            <a:pPr marL="167005">
              <a:lnSpc>
                <a:spcPct val="100000"/>
              </a:lnSpc>
              <a:spcBef>
                <a:spcPts val="475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322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Capacity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i="1" spc="-50" dirty="0">
                <a:latin typeface="Arial"/>
                <a:cs typeface="Arial"/>
              </a:rPr>
              <a:t>W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0">
              <a:latin typeface="Arial"/>
              <a:cs typeface="Arial"/>
            </a:endParaRPr>
          </a:p>
          <a:p>
            <a:pPr marL="76200" marR="68580">
              <a:lnSpc>
                <a:spcPct val="114599"/>
              </a:lnSpc>
            </a:pP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Output</a:t>
            </a:r>
            <a:r>
              <a:rPr sz="1000" dirty="0">
                <a:latin typeface="Arial"/>
                <a:cs typeface="Arial"/>
              </a:rPr>
              <a:t>:</a:t>
            </a:r>
            <a:r>
              <a:rPr sz="1000" spc="4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subset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of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items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that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maximizes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the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sum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of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values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subject </a:t>
            </a:r>
            <a:r>
              <a:rPr sz="1000" dirty="0">
                <a:latin typeface="Arial"/>
                <a:cs typeface="Arial"/>
              </a:rPr>
              <a:t>to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capacity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constraint:</a:t>
            </a:r>
            <a:endParaRPr sz="1000">
              <a:latin typeface="Arial"/>
              <a:cs typeface="Arial"/>
            </a:endParaRPr>
          </a:p>
          <a:p>
            <a:pPr marL="167005">
              <a:lnSpc>
                <a:spcPct val="100000"/>
              </a:lnSpc>
              <a:spcBef>
                <a:spcPts val="475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345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spc="-55" dirty="0">
                <a:latin typeface="Tahoma"/>
                <a:cs typeface="Tahoma"/>
              </a:rPr>
              <a:t>max</a:t>
            </a:r>
            <a:r>
              <a:rPr sz="1000" spc="-145" dirty="0">
                <a:latin typeface="Tahoma"/>
                <a:cs typeface="Tahoma"/>
              </a:rPr>
              <a:t> </a:t>
            </a:r>
            <a:r>
              <a:rPr sz="1500" spc="195" baseline="41666" dirty="0">
                <a:latin typeface="Arial"/>
                <a:cs typeface="Arial"/>
              </a:rPr>
              <a:t>P</a:t>
            </a:r>
            <a:r>
              <a:rPr sz="1050" i="1" spc="195" baseline="-23809" dirty="0">
                <a:latin typeface="Arial"/>
                <a:cs typeface="Arial"/>
              </a:rPr>
              <a:t>i</a:t>
            </a:r>
            <a:r>
              <a:rPr sz="1050" i="1" spc="195" baseline="-23809" dirty="0">
                <a:latin typeface="Verdana"/>
                <a:cs typeface="Verdana"/>
              </a:rPr>
              <a:t>2</a:t>
            </a:r>
            <a:r>
              <a:rPr sz="1050" i="1" spc="195" baseline="-23809" dirty="0">
                <a:latin typeface="Arial"/>
                <a:cs typeface="Arial"/>
              </a:rPr>
              <a:t>S</a:t>
            </a:r>
            <a:r>
              <a:rPr sz="1050" i="1" spc="82" baseline="-23809" dirty="0">
                <a:latin typeface="Arial"/>
                <a:cs typeface="Arial"/>
              </a:rPr>
              <a:t> </a:t>
            </a:r>
            <a:r>
              <a:rPr sz="1000" i="1" spc="-25" dirty="0">
                <a:latin typeface="Arial"/>
                <a:cs typeface="Arial"/>
              </a:rPr>
              <a:t>v</a:t>
            </a:r>
            <a:r>
              <a:rPr sz="1050" i="1" spc="-37" baseline="-11904" dirty="0">
                <a:latin typeface="Arial"/>
                <a:cs typeface="Arial"/>
              </a:rPr>
              <a:t>i</a:t>
            </a:r>
            <a:endParaRPr sz="1050" baseline="-11904">
              <a:latin typeface="Arial"/>
              <a:cs typeface="Arial"/>
            </a:endParaRPr>
          </a:p>
          <a:p>
            <a:pPr marL="167005">
              <a:lnSpc>
                <a:spcPct val="100000"/>
              </a:lnSpc>
              <a:spcBef>
                <a:spcPts val="470"/>
              </a:spcBef>
              <a:tabLst>
                <a:tab pos="1518920" algn="l"/>
              </a:tabLst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322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subject to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500" spc="195" baseline="41666" dirty="0">
                <a:latin typeface="Arial"/>
                <a:cs typeface="Arial"/>
              </a:rPr>
              <a:t>P</a:t>
            </a:r>
            <a:r>
              <a:rPr sz="1050" i="1" spc="195" baseline="-23809" dirty="0">
                <a:latin typeface="Arial"/>
                <a:cs typeface="Arial"/>
              </a:rPr>
              <a:t>i</a:t>
            </a:r>
            <a:r>
              <a:rPr sz="1050" i="1" spc="195" baseline="-23809" dirty="0">
                <a:latin typeface="Verdana"/>
                <a:cs typeface="Verdana"/>
              </a:rPr>
              <a:t>2</a:t>
            </a:r>
            <a:r>
              <a:rPr sz="1050" i="1" spc="195" baseline="-23809" dirty="0">
                <a:latin typeface="Arial"/>
                <a:cs typeface="Arial"/>
              </a:rPr>
              <a:t>S</a:t>
            </a:r>
            <a:r>
              <a:rPr sz="1050" i="1" spc="82" baseline="-23809" dirty="0">
                <a:latin typeface="Arial"/>
                <a:cs typeface="Arial"/>
              </a:rPr>
              <a:t> </a:t>
            </a:r>
            <a:r>
              <a:rPr sz="1000" i="1" spc="-25" dirty="0">
                <a:latin typeface="Arial"/>
                <a:cs typeface="Arial"/>
              </a:rPr>
              <a:t>w</a:t>
            </a:r>
            <a:r>
              <a:rPr sz="1050" i="1" spc="-37" baseline="-11904" dirty="0">
                <a:latin typeface="Arial"/>
                <a:cs typeface="Arial"/>
              </a:rPr>
              <a:t>i</a:t>
            </a:r>
            <a:r>
              <a:rPr sz="1050" i="1" baseline="-11904" dirty="0">
                <a:latin typeface="Arial"/>
                <a:cs typeface="Arial"/>
              </a:rPr>
              <a:t>	</a:t>
            </a:r>
            <a:r>
              <a:rPr sz="1000" i="1" spc="-50" dirty="0">
                <a:latin typeface="Arial"/>
                <a:cs typeface="Arial"/>
              </a:rPr>
              <a:t>W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75"/>
              </a:spcBef>
            </a:pPr>
            <a:endParaRPr sz="1000">
              <a:latin typeface="Arial"/>
              <a:cs typeface="Arial"/>
            </a:endParaRPr>
          </a:p>
          <a:p>
            <a:pPr marL="75565">
              <a:lnSpc>
                <a:spcPct val="100000"/>
              </a:lnSpc>
            </a:pPr>
            <a:r>
              <a:rPr sz="1000" b="1" dirty="0">
                <a:solidFill>
                  <a:srgbClr val="CD4F39"/>
                </a:solidFill>
                <a:latin typeface="Arial"/>
                <a:cs typeface="Arial"/>
              </a:rPr>
              <a:t>Exhaustive</a:t>
            </a:r>
            <a:r>
              <a:rPr sz="1000" b="1" spc="-15" dirty="0">
                <a:solidFill>
                  <a:srgbClr val="CD4F39"/>
                </a:solidFill>
                <a:latin typeface="Arial"/>
                <a:cs typeface="Arial"/>
              </a:rPr>
              <a:t> </a:t>
            </a:r>
            <a:r>
              <a:rPr sz="1000" b="1" spc="-10" dirty="0">
                <a:solidFill>
                  <a:srgbClr val="CD4F39"/>
                </a:solidFill>
                <a:latin typeface="Arial"/>
                <a:cs typeface="Arial"/>
              </a:rPr>
              <a:t>(brute-</a:t>
            </a:r>
            <a:r>
              <a:rPr sz="1000" b="1" dirty="0">
                <a:solidFill>
                  <a:srgbClr val="CD4F39"/>
                </a:solidFill>
                <a:latin typeface="Arial"/>
                <a:cs typeface="Arial"/>
              </a:rPr>
              <a:t>force)</a:t>
            </a:r>
            <a:r>
              <a:rPr sz="1000" b="1" spc="-15" dirty="0">
                <a:solidFill>
                  <a:srgbClr val="CD4F39"/>
                </a:solidFill>
                <a:latin typeface="Arial"/>
                <a:cs typeface="Arial"/>
              </a:rPr>
              <a:t> </a:t>
            </a:r>
            <a:r>
              <a:rPr sz="1000" b="1" spc="-10" dirty="0">
                <a:solidFill>
                  <a:srgbClr val="CD4F39"/>
                </a:solidFill>
                <a:latin typeface="Arial"/>
                <a:cs typeface="Arial"/>
              </a:rPr>
              <a:t>search?</a:t>
            </a:r>
            <a:endParaRPr sz="1000">
              <a:latin typeface="Arial"/>
              <a:cs typeface="Arial"/>
            </a:endParaRPr>
          </a:p>
          <a:p>
            <a:pPr marL="167005">
              <a:lnSpc>
                <a:spcPct val="100000"/>
              </a:lnSpc>
              <a:spcBef>
                <a:spcPts val="475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337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Go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through all subsets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of </a:t>
            </a:r>
            <a:r>
              <a:rPr sz="1000" i="1" spc="-10" dirty="0">
                <a:latin typeface="Georgia"/>
                <a:cs typeface="Georgia"/>
              </a:rPr>
              <a:t>{</a:t>
            </a:r>
            <a:r>
              <a:rPr sz="1000" spc="-10" dirty="0">
                <a:latin typeface="Arial"/>
                <a:cs typeface="Arial"/>
              </a:rPr>
              <a:t>1</a:t>
            </a:r>
            <a:r>
              <a:rPr sz="1000" i="1" spc="-10" dirty="0">
                <a:latin typeface="Verdana"/>
                <a:cs typeface="Verdana"/>
              </a:rPr>
              <a:t>,</a:t>
            </a:r>
            <a:r>
              <a:rPr sz="1000" i="1" spc="-180" dirty="0">
                <a:latin typeface="Verdana"/>
                <a:cs typeface="Verdana"/>
              </a:rPr>
              <a:t> </a:t>
            </a:r>
            <a:r>
              <a:rPr sz="1000" spc="-50" dirty="0">
                <a:latin typeface="Arial"/>
                <a:cs typeface="Arial"/>
              </a:rPr>
              <a:t>2</a:t>
            </a:r>
            <a:r>
              <a:rPr sz="1000" i="1" spc="-50" dirty="0">
                <a:latin typeface="Verdana"/>
                <a:cs typeface="Verdana"/>
              </a:rPr>
              <a:t>,</a:t>
            </a:r>
            <a:r>
              <a:rPr sz="1000" i="1" spc="-180" dirty="0">
                <a:latin typeface="Verdana"/>
                <a:cs typeface="Verdana"/>
              </a:rPr>
              <a:t> </a:t>
            </a:r>
            <a:r>
              <a:rPr sz="1000" spc="-50" dirty="0">
                <a:latin typeface="Arial"/>
                <a:cs typeface="Arial"/>
              </a:rPr>
              <a:t>3</a:t>
            </a:r>
            <a:r>
              <a:rPr sz="1000" i="1" spc="-50" dirty="0">
                <a:latin typeface="Verdana"/>
                <a:cs typeface="Verdana"/>
              </a:rPr>
              <a:t>,</a:t>
            </a:r>
            <a:r>
              <a:rPr sz="1000" i="1" spc="-180" dirty="0">
                <a:latin typeface="Verdana"/>
                <a:cs typeface="Verdana"/>
              </a:rPr>
              <a:t> </a:t>
            </a:r>
            <a:r>
              <a:rPr sz="1000" i="1" spc="-95" dirty="0">
                <a:latin typeface="Verdana"/>
                <a:cs typeface="Verdana"/>
              </a:rPr>
              <a:t>...,</a:t>
            </a:r>
            <a:r>
              <a:rPr sz="1000" i="1" spc="-185" dirty="0">
                <a:latin typeface="Verdana"/>
                <a:cs typeface="Verdana"/>
              </a:rPr>
              <a:t> </a:t>
            </a:r>
            <a:r>
              <a:rPr sz="1000" i="1" spc="-25" dirty="0">
                <a:latin typeface="Arial"/>
                <a:cs typeface="Arial"/>
              </a:rPr>
              <a:t>n</a:t>
            </a:r>
            <a:r>
              <a:rPr sz="1000" i="1" spc="-25" dirty="0">
                <a:latin typeface="Georgia"/>
                <a:cs typeface="Georgia"/>
              </a:rPr>
              <a:t>}</a:t>
            </a:r>
            <a:endParaRPr sz="1000">
              <a:latin typeface="Georgia"/>
              <a:cs typeface="Georgia"/>
            </a:endParaRPr>
          </a:p>
          <a:p>
            <a:pPr marL="167005">
              <a:lnSpc>
                <a:spcPct val="100000"/>
              </a:lnSpc>
              <a:spcBef>
                <a:spcPts val="475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300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Suppose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we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have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50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items:</a:t>
            </a:r>
            <a:r>
              <a:rPr sz="1000" spc="50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O</a:t>
            </a:r>
            <a:r>
              <a:rPr sz="1000" dirty="0">
                <a:latin typeface="Tahoma"/>
                <a:cs typeface="Tahoma"/>
              </a:rPr>
              <a:t>(</a:t>
            </a:r>
            <a:r>
              <a:rPr sz="1000" dirty="0">
                <a:latin typeface="Arial"/>
                <a:cs typeface="Arial"/>
              </a:rPr>
              <a:t>2</a:t>
            </a:r>
            <a:r>
              <a:rPr sz="1050" i="1" baseline="27777" dirty="0">
                <a:latin typeface="Arial"/>
                <a:cs typeface="Arial"/>
              </a:rPr>
              <a:t>n</a:t>
            </a:r>
            <a:r>
              <a:rPr sz="1050" i="1" spc="-202" baseline="27777" dirty="0">
                <a:latin typeface="Arial"/>
                <a:cs typeface="Arial"/>
              </a:rPr>
              <a:t> </a:t>
            </a:r>
            <a:r>
              <a:rPr sz="1000" dirty="0">
                <a:latin typeface="Tahoma"/>
                <a:cs typeface="Tahoma"/>
              </a:rPr>
              <a:t>)</a:t>
            </a:r>
            <a:r>
              <a:rPr sz="1000" spc="-40" dirty="0">
                <a:latin typeface="Tahoma"/>
                <a:cs typeface="Tahoma"/>
              </a:rPr>
              <a:t> </a:t>
            </a:r>
            <a:r>
              <a:rPr sz="1000" spc="-10" dirty="0">
                <a:latin typeface="Arial"/>
                <a:cs typeface="Arial"/>
              </a:rPr>
              <a:t>subsets...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21873" y="3307143"/>
            <a:ext cx="285115" cy="1663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8</a:t>
            </a:r>
            <a:r>
              <a:rPr sz="900" spc="-100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/</a:t>
            </a:r>
            <a:r>
              <a:rPr sz="900" spc="-100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4F535A"/>
                </a:solidFill>
                <a:latin typeface="Arial"/>
                <a:cs typeface="Arial"/>
              </a:rPr>
              <a:t>27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Greedy</a:t>
            </a:r>
            <a:r>
              <a:rPr spc="75" dirty="0"/>
              <a:t> </a:t>
            </a:r>
            <a:r>
              <a:rPr dirty="0"/>
              <a:t>approaches</a:t>
            </a:r>
            <a:r>
              <a:rPr spc="80" dirty="0"/>
              <a:t> </a:t>
            </a:r>
            <a:r>
              <a:rPr dirty="0"/>
              <a:t>for</a:t>
            </a:r>
            <a:r>
              <a:rPr spc="75" dirty="0"/>
              <a:t> </a:t>
            </a:r>
            <a:r>
              <a:rPr dirty="0"/>
              <a:t>knapsack</a:t>
            </a:r>
            <a:r>
              <a:rPr spc="80" dirty="0"/>
              <a:t> </a:t>
            </a:r>
            <a:r>
              <a:rPr spc="-10" dirty="0"/>
              <a:t>problem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78901" y="1846770"/>
            <a:ext cx="79375" cy="9842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83806" y="380778"/>
            <a:ext cx="3958590" cy="2078989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75565">
              <a:lnSpc>
                <a:spcPct val="100000"/>
              </a:lnSpc>
              <a:spcBef>
                <a:spcPts val="575"/>
              </a:spcBef>
            </a:pPr>
            <a:r>
              <a:rPr sz="1000" b="1" spc="-10" dirty="0">
                <a:solidFill>
                  <a:srgbClr val="376092"/>
                </a:solidFill>
                <a:latin typeface="Arial"/>
                <a:cs typeface="Arial"/>
              </a:rPr>
              <a:t>Input</a:t>
            </a:r>
            <a:r>
              <a:rPr sz="1000" spc="-10" dirty="0">
                <a:latin typeface="Arial"/>
                <a:cs typeface="Arial"/>
              </a:rPr>
              <a:t>:</a:t>
            </a:r>
            <a:endParaRPr sz="1000">
              <a:latin typeface="Arial"/>
              <a:cs typeface="Arial"/>
            </a:endParaRPr>
          </a:p>
          <a:p>
            <a:pPr marL="167005">
              <a:lnSpc>
                <a:spcPct val="100000"/>
              </a:lnSpc>
              <a:spcBef>
                <a:spcPts val="470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292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Set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of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n</a:t>
            </a:r>
            <a:r>
              <a:rPr sz="1000" i="1" spc="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items,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with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values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v</a:t>
            </a:r>
            <a:r>
              <a:rPr sz="1050" i="1" baseline="-11904" dirty="0">
                <a:latin typeface="Arial"/>
                <a:cs typeface="Arial"/>
              </a:rPr>
              <a:t>i</a:t>
            </a:r>
            <a:r>
              <a:rPr sz="1050" i="1" spc="270" baseline="-11904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and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sizes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i="1" spc="-25" dirty="0">
                <a:latin typeface="Arial"/>
                <a:cs typeface="Arial"/>
              </a:rPr>
              <a:t>w</a:t>
            </a:r>
            <a:r>
              <a:rPr sz="1050" i="1" spc="-37" baseline="-11904" dirty="0">
                <a:latin typeface="Arial"/>
                <a:cs typeface="Arial"/>
              </a:rPr>
              <a:t>i</a:t>
            </a:r>
            <a:endParaRPr sz="1050" baseline="-11904">
              <a:latin typeface="Arial"/>
              <a:cs typeface="Arial"/>
            </a:endParaRPr>
          </a:p>
          <a:p>
            <a:pPr marL="167005">
              <a:lnSpc>
                <a:spcPct val="100000"/>
              </a:lnSpc>
              <a:spcBef>
                <a:spcPts val="475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322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Capacity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i="1" spc="-50" dirty="0">
                <a:latin typeface="Arial"/>
                <a:cs typeface="Arial"/>
              </a:rPr>
              <a:t>W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0">
              <a:latin typeface="Arial"/>
              <a:cs typeface="Arial"/>
            </a:endParaRPr>
          </a:p>
          <a:p>
            <a:pPr marL="76200" marR="68580">
              <a:lnSpc>
                <a:spcPct val="114599"/>
              </a:lnSpc>
            </a:pP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Output</a:t>
            </a:r>
            <a:r>
              <a:rPr sz="1000" dirty="0">
                <a:latin typeface="Arial"/>
                <a:cs typeface="Arial"/>
              </a:rPr>
              <a:t>:</a:t>
            </a:r>
            <a:r>
              <a:rPr sz="1000" spc="4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subset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S</a:t>
            </a:r>
            <a:r>
              <a:rPr sz="1000" i="1" spc="3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of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items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that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maximizes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the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sum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of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values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subject </a:t>
            </a:r>
            <a:r>
              <a:rPr sz="1000" dirty="0">
                <a:latin typeface="Arial"/>
                <a:cs typeface="Arial"/>
              </a:rPr>
              <a:t>to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capacity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constraint:</a:t>
            </a:r>
            <a:endParaRPr sz="1000">
              <a:latin typeface="Arial"/>
              <a:cs typeface="Arial"/>
            </a:endParaRPr>
          </a:p>
          <a:p>
            <a:pPr marL="167005">
              <a:lnSpc>
                <a:spcPct val="100000"/>
              </a:lnSpc>
              <a:spcBef>
                <a:spcPts val="475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345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spc="-55" dirty="0">
                <a:latin typeface="Tahoma"/>
                <a:cs typeface="Tahoma"/>
              </a:rPr>
              <a:t>max</a:t>
            </a:r>
            <a:r>
              <a:rPr sz="1000" spc="-145" dirty="0">
                <a:latin typeface="Tahoma"/>
                <a:cs typeface="Tahoma"/>
              </a:rPr>
              <a:t> </a:t>
            </a:r>
            <a:r>
              <a:rPr sz="1500" spc="195" baseline="41666" dirty="0">
                <a:latin typeface="Arial"/>
                <a:cs typeface="Arial"/>
              </a:rPr>
              <a:t>P</a:t>
            </a:r>
            <a:r>
              <a:rPr sz="1050" i="1" spc="195" baseline="-23809" dirty="0">
                <a:latin typeface="Arial"/>
                <a:cs typeface="Arial"/>
              </a:rPr>
              <a:t>i</a:t>
            </a:r>
            <a:r>
              <a:rPr sz="1050" i="1" spc="195" baseline="-23809" dirty="0">
                <a:latin typeface="Verdana"/>
                <a:cs typeface="Verdana"/>
              </a:rPr>
              <a:t>2</a:t>
            </a:r>
            <a:r>
              <a:rPr sz="1050" i="1" spc="195" baseline="-23809" dirty="0">
                <a:latin typeface="Arial"/>
                <a:cs typeface="Arial"/>
              </a:rPr>
              <a:t>S</a:t>
            </a:r>
            <a:r>
              <a:rPr sz="1050" i="1" spc="82" baseline="-23809" dirty="0">
                <a:latin typeface="Arial"/>
                <a:cs typeface="Arial"/>
              </a:rPr>
              <a:t> </a:t>
            </a:r>
            <a:r>
              <a:rPr sz="1000" i="1" spc="-25" dirty="0">
                <a:latin typeface="Arial"/>
                <a:cs typeface="Arial"/>
              </a:rPr>
              <a:t>v</a:t>
            </a:r>
            <a:r>
              <a:rPr sz="1050" i="1" spc="-37" baseline="-11904" dirty="0">
                <a:latin typeface="Arial"/>
                <a:cs typeface="Arial"/>
              </a:rPr>
              <a:t>i</a:t>
            </a:r>
            <a:endParaRPr sz="1050" baseline="-11904">
              <a:latin typeface="Arial"/>
              <a:cs typeface="Arial"/>
            </a:endParaRPr>
          </a:p>
          <a:p>
            <a:pPr marL="167005">
              <a:lnSpc>
                <a:spcPct val="100000"/>
              </a:lnSpc>
              <a:spcBef>
                <a:spcPts val="470"/>
              </a:spcBef>
              <a:tabLst>
                <a:tab pos="1518920" algn="l"/>
              </a:tabLst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322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subject to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500" spc="195" baseline="41666" dirty="0">
                <a:latin typeface="Arial"/>
                <a:cs typeface="Arial"/>
              </a:rPr>
              <a:t>P</a:t>
            </a:r>
            <a:r>
              <a:rPr sz="1050" i="1" spc="195" baseline="-23809" dirty="0">
                <a:latin typeface="Arial"/>
                <a:cs typeface="Arial"/>
              </a:rPr>
              <a:t>i</a:t>
            </a:r>
            <a:r>
              <a:rPr sz="1050" i="1" spc="195" baseline="-23809" dirty="0">
                <a:latin typeface="Verdana"/>
                <a:cs typeface="Verdana"/>
              </a:rPr>
              <a:t>2</a:t>
            </a:r>
            <a:r>
              <a:rPr sz="1050" i="1" spc="195" baseline="-23809" dirty="0">
                <a:latin typeface="Arial"/>
                <a:cs typeface="Arial"/>
              </a:rPr>
              <a:t>S</a:t>
            </a:r>
            <a:r>
              <a:rPr sz="1050" i="1" spc="82" baseline="-23809" dirty="0">
                <a:latin typeface="Arial"/>
                <a:cs typeface="Arial"/>
              </a:rPr>
              <a:t> </a:t>
            </a:r>
            <a:r>
              <a:rPr sz="1000" i="1" spc="-25" dirty="0">
                <a:latin typeface="Arial"/>
                <a:cs typeface="Arial"/>
              </a:rPr>
              <a:t>w</a:t>
            </a:r>
            <a:r>
              <a:rPr sz="1050" i="1" spc="-37" baseline="-11904" dirty="0">
                <a:latin typeface="Arial"/>
                <a:cs typeface="Arial"/>
              </a:rPr>
              <a:t>i</a:t>
            </a:r>
            <a:r>
              <a:rPr sz="1050" i="1" baseline="-11904" dirty="0">
                <a:latin typeface="Arial"/>
                <a:cs typeface="Arial"/>
              </a:rPr>
              <a:t>	</a:t>
            </a:r>
            <a:r>
              <a:rPr sz="1000" i="1" spc="-50" dirty="0">
                <a:latin typeface="Arial"/>
                <a:cs typeface="Arial"/>
              </a:rPr>
              <a:t>W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0">
              <a:latin typeface="Arial"/>
              <a:cs typeface="Arial"/>
            </a:endParaRPr>
          </a:p>
          <a:p>
            <a:pPr marL="76200" marR="255270">
              <a:lnSpc>
                <a:spcPct val="114599"/>
              </a:lnSpc>
            </a:pPr>
            <a:r>
              <a:rPr sz="1000" b="1" dirty="0">
                <a:solidFill>
                  <a:srgbClr val="CD4F39"/>
                </a:solidFill>
                <a:latin typeface="Arial"/>
                <a:cs typeface="Arial"/>
              </a:rPr>
              <a:t>Greedy</a:t>
            </a:r>
            <a:r>
              <a:rPr sz="1000" b="1" spc="-20" dirty="0">
                <a:solidFill>
                  <a:srgbClr val="CD4F39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CD4F39"/>
                </a:solidFill>
                <a:latin typeface="Arial"/>
                <a:cs typeface="Arial"/>
              </a:rPr>
              <a:t>approaches?</a:t>
            </a:r>
            <a:r>
              <a:rPr sz="1000" b="1" spc="40" dirty="0">
                <a:solidFill>
                  <a:srgbClr val="CD4F39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—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Pick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myopically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without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worrying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about </a:t>
            </a:r>
            <a:r>
              <a:rPr sz="1000" dirty="0">
                <a:latin typeface="Arial"/>
                <a:cs typeface="Arial"/>
              </a:rPr>
              <a:t>future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choices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21873" y="3307143"/>
            <a:ext cx="285115" cy="1663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9</a:t>
            </a:r>
            <a:r>
              <a:rPr sz="900" spc="-100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/</a:t>
            </a:r>
            <a:r>
              <a:rPr sz="900" spc="-100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4F535A"/>
                </a:solidFill>
                <a:latin typeface="Arial"/>
                <a:cs typeface="Arial"/>
              </a:rPr>
              <a:t>27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Greedy</a:t>
            </a:r>
            <a:r>
              <a:rPr spc="75" dirty="0"/>
              <a:t> </a:t>
            </a:r>
            <a:r>
              <a:rPr dirty="0"/>
              <a:t>approaches</a:t>
            </a:r>
            <a:r>
              <a:rPr spc="80" dirty="0"/>
              <a:t> </a:t>
            </a:r>
            <a:r>
              <a:rPr dirty="0"/>
              <a:t>for</a:t>
            </a:r>
            <a:r>
              <a:rPr spc="75" dirty="0"/>
              <a:t> </a:t>
            </a:r>
            <a:r>
              <a:rPr dirty="0"/>
              <a:t>knapsack</a:t>
            </a:r>
            <a:r>
              <a:rPr spc="80" dirty="0"/>
              <a:t> </a:t>
            </a:r>
            <a:r>
              <a:rPr spc="-10" dirty="0"/>
              <a:t>problem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78901" y="1846770"/>
            <a:ext cx="79375" cy="9842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83806" y="380778"/>
            <a:ext cx="3958590" cy="229171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75565">
              <a:lnSpc>
                <a:spcPct val="100000"/>
              </a:lnSpc>
              <a:spcBef>
                <a:spcPts val="575"/>
              </a:spcBef>
            </a:pPr>
            <a:r>
              <a:rPr sz="1000" b="1" spc="-10" dirty="0">
                <a:solidFill>
                  <a:srgbClr val="376092"/>
                </a:solidFill>
                <a:latin typeface="Arial"/>
                <a:cs typeface="Arial"/>
              </a:rPr>
              <a:t>Input</a:t>
            </a:r>
            <a:r>
              <a:rPr sz="1000" spc="-10" dirty="0">
                <a:latin typeface="Arial"/>
                <a:cs typeface="Arial"/>
              </a:rPr>
              <a:t>:</a:t>
            </a:r>
            <a:endParaRPr sz="1000">
              <a:latin typeface="Arial"/>
              <a:cs typeface="Arial"/>
            </a:endParaRPr>
          </a:p>
          <a:p>
            <a:pPr marL="167005">
              <a:lnSpc>
                <a:spcPct val="100000"/>
              </a:lnSpc>
              <a:spcBef>
                <a:spcPts val="470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292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Set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of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n</a:t>
            </a:r>
            <a:r>
              <a:rPr sz="1000" i="1" spc="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items,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with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values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v</a:t>
            </a:r>
            <a:r>
              <a:rPr sz="1050" i="1" baseline="-11904" dirty="0">
                <a:latin typeface="Arial"/>
                <a:cs typeface="Arial"/>
              </a:rPr>
              <a:t>i</a:t>
            </a:r>
            <a:r>
              <a:rPr sz="1050" i="1" spc="270" baseline="-11904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and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sizes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i="1" spc="-25" dirty="0">
                <a:latin typeface="Arial"/>
                <a:cs typeface="Arial"/>
              </a:rPr>
              <a:t>w</a:t>
            </a:r>
            <a:r>
              <a:rPr sz="1050" i="1" spc="-37" baseline="-11904" dirty="0">
                <a:latin typeface="Arial"/>
                <a:cs typeface="Arial"/>
              </a:rPr>
              <a:t>i</a:t>
            </a:r>
            <a:endParaRPr sz="1050" baseline="-11904">
              <a:latin typeface="Arial"/>
              <a:cs typeface="Arial"/>
            </a:endParaRPr>
          </a:p>
          <a:p>
            <a:pPr marL="167005">
              <a:lnSpc>
                <a:spcPct val="100000"/>
              </a:lnSpc>
              <a:spcBef>
                <a:spcPts val="475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322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Capacity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i="1" spc="-50" dirty="0">
                <a:latin typeface="Arial"/>
                <a:cs typeface="Arial"/>
              </a:rPr>
              <a:t>W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0">
              <a:latin typeface="Arial"/>
              <a:cs typeface="Arial"/>
            </a:endParaRPr>
          </a:p>
          <a:p>
            <a:pPr marL="76200" marR="68580">
              <a:lnSpc>
                <a:spcPct val="114599"/>
              </a:lnSpc>
            </a:pP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Output</a:t>
            </a:r>
            <a:r>
              <a:rPr sz="1000" dirty="0">
                <a:latin typeface="Arial"/>
                <a:cs typeface="Arial"/>
              </a:rPr>
              <a:t>:</a:t>
            </a:r>
            <a:r>
              <a:rPr sz="1000" spc="4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subset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S</a:t>
            </a:r>
            <a:r>
              <a:rPr sz="1000" i="1" spc="3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of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items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that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maximizes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the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sum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of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values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subject </a:t>
            </a:r>
            <a:r>
              <a:rPr sz="1000" dirty="0">
                <a:latin typeface="Arial"/>
                <a:cs typeface="Arial"/>
              </a:rPr>
              <a:t>to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capacity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constraint:</a:t>
            </a:r>
            <a:endParaRPr sz="1000">
              <a:latin typeface="Arial"/>
              <a:cs typeface="Arial"/>
            </a:endParaRPr>
          </a:p>
          <a:p>
            <a:pPr marL="167005">
              <a:lnSpc>
                <a:spcPct val="100000"/>
              </a:lnSpc>
              <a:spcBef>
                <a:spcPts val="475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345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spc="-55" dirty="0">
                <a:latin typeface="Tahoma"/>
                <a:cs typeface="Tahoma"/>
              </a:rPr>
              <a:t>max</a:t>
            </a:r>
            <a:r>
              <a:rPr sz="1000" spc="-145" dirty="0">
                <a:latin typeface="Tahoma"/>
                <a:cs typeface="Tahoma"/>
              </a:rPr>
              <a:t> </a:t>
            </a:r>
            <a:r>
              <a:rPr sz="1500" spc="195" baseline="41666" dirty="0">
                <a:latin typeface="Arial"/>
                <a:cs typeface="Arial"/>
              </a:rPr>
              <a:t>P</a:t>
            </a:r>
            <a:r>
              <a:rPr sz="1050" i="1" spc="195" baseline="-23809" dirty="0">
                <a:latin typeface="Arial"/>
                <a:cs typeface="Arial"/>
              </a:rPr>
              <a:t>i</a:t>
            </a:r>
            <a:r>
              <a:rPr sz="1050" i="1" spc="195" baseline="-23809" dirty="0">
                <a:latin typeface="Verdana"/>
                <a:cs typeface="Verdana"/>
              </a:rPr>
              <a:t>2</a:t>
            </a:r>
            <a:r>
              <a:rPr sz="1050" i="1" spc="195" baseline="-23809" dirty="0">
                <a:latin typeface="Arial"/>
                <a:cs typeface="Arial"/>
              </a:rPr>
              <a:t>S</a:t>
            </a:r>
            <a:r>
              <a:rPr sz="1050" i="1" spc="82" baseline="-23809" dirty="0">
                <a:latin typeface="Arial"/>
                <a:cs typeface="Arial"/>
              </a:rPr>
              <a:t> </a:t>
            </a:r>
            <a:r>
              <a:rPr sz="1000" i="1" spc="-25" dirty="0">
                <a:latin typeface="Arial"/>
                <a:cs typeface="Arial"/>
              </a:rPr>
              <a:t>v</a:t>
            </a:r>
            <a:r>
              <a:rPr sz="1050" i="1" spc="-37" baseline="-11904" dirty="0">
                <a:latin typeface="Arial"/>
                <a:cs typeface="Arial"/>
              </a:rPr>
              <a:t>i</a:t>
            </a:r>
            <a:endParaRPr sz="1050" baseline="-11904">
              <a:latin typeface="Arial"/>
              <a:cs typeface="Arial"/>
            </a:endParaRPr>
          </a:p>
          <a:p>
            <a:pPr marL="167005">
              <a:lnSpc>
                <a:spcPct val="100000"/>
              </a:lnSpc>
              <a:spcBef>
                <a:spcPts val="470"/>
              </a:spcBef>
              <a:tabLst>
                <a:tab pos="1518920" algn="l"/>
              </a:tabLst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322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subject to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500" spc="195" baseline="41666" dirty="0">
                <a:latin typeface="Arial"/>
                <a:cs typeface="Arial"/>
              </a:rPr>
              <a:t>P</a:t>
            </a:r>
            <a:r>
              <a:rPr sz="1050" i="1" spc="195" baseline="-23809" dirty="0">
                <a:latin typeface="Arial"/>
                <a:cs typeface="Arial"/>
              </a:rPr>
              <a:t>i</a:t>
            </a:r>
            <a:r>
              <a:rPr sz="1050" i="1" spc="195" baseline="-23809" dirty="0">
                <a:latin typeface="Verdana"/>
                <a:cs typeface="Verdana"/>
              </a:rPr>
              <a:t>2</a:t>
            </a:r>
            <a:r>
              <a:rPr sz="1050" i="1" spc="195" baseline="-23809" dirty="0">
                <a:latin typeface="Arial"/>
                <a:cs typeface="Arial"/>
              </a:rPr>
              <a:t>S</a:t>
            </a:r>
            <a:r>
              <a:rPr sz="1050" i="1" spc="82" baseline="-23809" dirty="0">
                <a:latin typeface="Arial"/>
                <a:cs typeface="Arial"/>
              </a:rPr>
              <a:t> </a:t>
            </a:r>
            <a:r>
              <a:rPr sz="1000" i="1" spc="-25" dirty="0">
                <a:latin typeface="Arial"/>
                <a:cs typeface="Arial"/>
              </a:rPr>
              <a:t>w</a:t>
            </a:r>
            <a:r>
              <a:rPr sz="1050" i="1" spc="-37" baseline="-11904" dirty="0">
                <a:latin typeface="Arial"/>
                <a:cs typeface="Arial"/>
              </a:rPr>
              <a:t>i</a:t>
            </a:r>
            <a:r>
              <a:rPr sz="1050" i="1" baseline="-11904" dirty="0">
                <a:latin typeface="Arial"/>
                <a:cs typeface="Arial"/>
              </a:rPr>
              <a:t>	</a:t>
            </a:r>
            <a:r>
              <a:rPr sz="1000" i="1" spc="-50" dirty="0">
                <a:latin typeface="Arial"/>
                <a:cs typeface="Arial"/>
              </a:rPr>
              <a:t>W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0">
              <a:latin typeface="Arial"/>
              <a:cs typeface="Arial"/>
            </a:endParaRPr>
          </a:p>
          <a:p>
            <a:pPr marL="76200" marR="255270">
              <a:lnSpc>
                <a:spcPct val="114599"/>
              </a:lnSpc>
            </a:pPr>
            <a:r>
              <a:rPr sz="1000" b="1" dirty="0">
                <a:solidFill>
                  <a:srgbClr val="CD4F39"/>
                </a:solidFill>
                <a:latin typeface="Arial"/>
                <a:cs typeface="Arial"/>
              </a:rPr>
              <a:t>Greedy</a:t>
            </a:r>
            <a:r>
              <a:rPr sz="1000" b="1" spc="-20" dirty="0">
                <a:solidFill>
                  <a:srgbClr val="CD4F39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CD4F39"/>
                </a:solidFill>
                <a:latin typeface="Arial"/>
                <a:cs typeface="Arial"/>
              </a:rPr>
              <a:t>approaches?</a:t>
            </a:r>
            <a:r>
              <a:rPr sz="1000" b="1" spc="40" dirty="0">
                <a:solidFill>
                  <a:srgbClr val="CD4F39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—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Pick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myopically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without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worrying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about </a:t>
            </a:r>
            <a:r>
              <a:rPr sz="1000" dirty="0">
                <a:latin typeface="Arial"/>
                <a:cs typeface="Arial"/>
              </a:rPr>
              <a:t>future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choices</a:t>
            </a:r>
            <a:endParaRPr sz="1000">
              <a:latin typeface="Arial"/>
              <a:cs typeface="Arial"/>
            </a:endParaRPr>
          </a:p>
          <a:p>
            <a:pPr marL="167005">
              <a:lnSpc>
                <a:spcPct val="100000"/>
              </a:lnSpc>
              <a:spcBef>
                <a:spcPts val="475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315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b="1" spc="-10" dirty="0">
                <a:solidFill>
                  <a:srgbClr val="376092"/>
                </a:solidFill>
                <a:latin typeface="Arial"/>
                <a:cs typeface="Arial"/>
              </a:rPr>
              <a:t>Highest-</a:t>
            </a: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value</a:t>
            </a:r>
            <a:r>
              <a:rPr sz="1000" b="1" spc="-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item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first?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21873" y="3307143"/>
            <a:ext cx="285115" cy="1663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9</a:t>
            </a:r>
            <a:r>
              <a:rPr sz="900" spc="-100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/</a:t>
            </a:r>
            <a:r>
              <a:rPr sz="900" spc="-100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4F535A"/>
                </a:solidFill>
                <a:latin typeface="Arial"/>
                <a:cs typeface="Arial"/>
              </a:rPr>
              <a:t>27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Greedy</a:t>
            </a:r>
            <a:r>
              <a:rPr spc="75" dirty="0"/>
              <a:t> </a:t>
            </a:r>
            <a:r>
              <a:rPr dirty="0"/>
              <a:t>approaches</a:t>
            </a:r>
            <a:r>
              <a:rPr spc="80" dirty="0"/>
              <a:t> </a:t>
            </a:r>
            <a:r>
              <a:rPr dirty="0"/>
              <a:t>for</a:t>
            </a:r>
            <a:r>
              <a:rPr spc="75" dirty="0"/>
              <a:t> </a:t>
            </a:r>
            <a:r>
              <a:rPr dirty="0"/>
              <a:t>knapsack</a:t>
            </a:r>
            <a:r>
              <a:rPr spc="80" dirty="0"/>
              <a:t> </a:t>
            </a:r>
            <a:r>
              <a:rPr spc="-10" dirty="0"/>
              <a:t>problem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78901" y="1846770"/>
            <a:ext cx="79375" cy="9842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83806" y="380778"/>
            <a:ext cx="3958590" cy="250380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75565">
              <a:lnSpc>
                <a:spcPct val="100000"/>
              </a:lnSpc>
              <a:spcBef>
                <a:spcPts val="575"/>
              </a:spcBef>
            </a:pPr>
            <a:r>
              <a:rPr sz="1000" b="1" spc="-10" dirty="0">
                <a:solidFill>
                  <a:srgbClr val="376092"/>
                </a:solidFill>
                <a:latin typeface="Arial"/>
                <a:cs typeface="Arial"/>
              </a:rPr>
              <a:t>Input</a:t>
            </a:r>
            <a:r>
              <a:rPr sz="1000" spc="-10" dirty="0">
                <a:latin typeface="Arial"/>
                <a:cs typeface="Arial"/>
              </a:rPr>
              <a:t>:</a:t>
            </a:r>
            <a:endParaRPr sz="1000">
              <a:latin typeface="Arial"/>
              <a:cs typeface="Arial"/>
            </a:endParaRPr>
          </a:p>
          <a:p>
            <a:pPr marL="167005">
              <a:lnSpc>
                <a:spcPct val="100000"/>
              </a:lnSpc>
              <a:spcBef>
                <a:spcPts val="470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292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Set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of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n</a:t>
            </a:r>
            <a:r>
              <a:rPr sz="1000" i="1" spc="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items,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with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values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v</a:t>
            </a:r>
            <a:r>
              <a:rPr sz="1050" i="1" baseline="-11904" dirty="0">
                <a:latin typeface="Arial"/>
                <a:cs typeface="Arial"/>
              </a:rPr>
              <a:t>i</a:t>
            </a:r>
            <a:r>
              <a:rPr sz="1050" i="1" spc="270" baseline="-11904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and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sizes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i="1" spc="-25" dirty="0">
                <a:latin typeface="Arial"/>
                <a:cs typeface="Arial"/>
              </a:rPr>
              <a:t>w</a:t>
            </a:r>
            <a:r>
              <a:rPr sz="1050" i="1" spc="-37" baseline="-11904" dirty="0">
                <a:latin typeface="Arial"/>
                <a:cs typeface="Arial"/>
              </a:rPr>
              <a:t>i</a:t>
            </a:r>
            <a:endParaRPr sz="1050" baseline="-11904">
              <a:latin typeface="Arial"/>
              <a:cs typeface="Arial"/>
            </a:endParaRPr>
          </a:p>
          <a:p>
            <a:pPr marL="167005">
              <a:lnSpc>
                <a:spcPct val="100000"/>
              </a:lnSpc>
              <a:spcBef>
                <a:spcPts val="475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322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Capacity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i="1" spc="-50" dirty="0">
                <a:latin typeface="Arial"/>
                <a:cs typeface="Arial"/>
              </a:rPr>
              <a:t>W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0">
              <a:latin typeface="Arial"/>
              <a:cs typeface="Arial"/>
            </a:endParaRPr>
          </a:p>
          <a:p>
            <a:pPr marL="76200" marR="68580">
              <a:lnSpc>
                <a:spcPct val="114599"/>
              </a:lnSpc>
            </a:pP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Output</a:t>
            </a:r>
            <a:r>
              <a:rPr sz="1000" dirty="0">
                <a:latin typeface="Arial"/>
                <a:cs typeface="Arial"/>
              </a:rPr>
              <a:t>:</a:t>
            </a:r>
            <a:r>
              <a:rPr sz="1000" spc="4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subset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S</a:t>
            </a:r>
            <a:r>
              <a:rPr sz="1000" i="1" spc="3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of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items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that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maximizes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the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sum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of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values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subject </a:t>
            </a:r>
            <a:r>
              <a:rPr sz="1000" dirty="0">
                <a:latin typeface="Arial"/>
                <a:cs typeface="Arial"/>
              </a:rPr>
              <a:t>to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capacity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constraint:</a:t>
            </a:r>
            <a:endParaRPr sz="1000">
              <a:latin typeface="Arial"/>
              <a:cs typeface="Arial"/>
            </a:endParaRPr>
          </a:p>
          <a:p>
            <a:pPr marL="167005">
              <a:lnSpc>
                <a:spcPct val="100000"/>
              </a:lnSpc>
              <a:spcBef>
                <a:spcPts val="475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345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spc="-55" dirty="0">
                <a:latin typeface="Tahoma"/>
                <a:cs typeface="Tahoma"/>
              </a:rPr>
              <a:t>max</a:t>
            </a:r>
            <a:r>
              <a:rPr sz="1000" spc="-145" dirty="0">
                <a:latin typeface="Tahoma"/>
                <a:cs typeface="Tahoma"/>
              </a:rPr>
              <a:t> </a:t>
            </a:r>
            <a:r>
              <a:rPr sz="1500" spc="195" baseline="41666" dirty="0">
                <a:latin typeface="Arial"/>
                <a:cs typeface="Arial"/>
              </a:rPr>
              <a:t>P</a:t>
            </a:r>
            <a:r>
              <a:rPr sz="1050" i="1" spc="195" baseline="-23809" dirty="0">
                <a:latin typeface="Arial"/>
                <a:cs typeface="Arial"/>
              </a:rPr>
              <a:t>i</a:t>
            </a:r>
            <a:r>
              <a:rPr sz="1050" i="1" spc="195" baseline="-23809" dirty="0">
                <a:latin typeface="Verdana"/>
                <a:cs typeface="Verdana"/>
              </a:rPr>
              <a:t>2</a:t>
            </a:r>
            <a:r>
              <a:rPr sz="1050" i="1" spc="195" baseline="-23809" dirty="0">
                <a:latin typeface="Arial"/>
                <a:cs typeface="Arial"/>
              </a:rPr>
              <a:t>S</a:t>
            </a:r>
            <a:r>
              <a:rPr sz="1050" i="1" spc="82" baseline="-23809" dirty="0">
                <a:latin typeface="Arial"/>
                <a:cs typeface="Arial"/>
              </a:rPr>
              <a:t> </a:t>
            </a:r>
            <a:r>
              <a:rPr sz="1000" i="1" spc="-25" dirty="0">
                <a:latin typeface="Arial"/>
                <a:cs typeface="Arial"/>
              </a:rPr>
              <a:t>v</a:t>
            </a:r>
            <a:r>
              <a:rPr sz="1050" i="1" spc="-37" baseline="-11904" dirty="0">
                <a:latin typeface="Arial"/>
                <a:cs typeface="Arial"/>
              </a:rPr>
              <a:t>i</a:t>
            </a:r>
            <a:endParaRPr sz="1050" baseline="-11904">
              <a:latin typeface="Arial"/>
              <a:cs typeface="Arial"/>
            </a:endParaRPr>
          </a:p>
          <a:p>
            <a:pPr marL="167005">
              <a:lnSpc>
                <a:spcPct val="100000"/>
              </a:lnSpc>
              <a:spcBef>
                <a:spcPts val="470"/>
              </a:spcBef>
              <a:tabLst>
                <a:tab pos="1518920" algn="l"/>
              </a:tabLst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322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subject to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500" spc="195" baseline="41666" dirty="0">
                <a:latin typeface="Arial"/>
                <a:cs typeface="Arial"/>
              </a:rPr>
              <a:t>P</a:t>
            </a:r>
            <a:r>
              <a:rPr sz="1050" i="1" spc="195" baseline="-23809" dirty="0">
                <a:latin typeface="Arial"/>
                <a:cs typeface="Arial"/>
              </a:rPr>
              <a:t>i</a:t>
            </a:r>
            <a:r>
              <a:rPr sz="1050" i="1" spc="195" baseline="-23809" dirty="0">
                <a:latin typeface="Verdana"/>
                <a:cs typeface="Verdana"/>
              </a:rPr>
              <a:t>2</a:t>
            </a:r>
            <a:r>
              <a:rPr sz="1050" i="1" spc="195" baseline="-23809" dirty="0">
                <a:latin typeface="Arial"/>
                <a:cs typeface="Arial"/>
              </a:rPr>
              <a:t>S</a:t>
            </a:r>
            <a:r>
              <a:rPr sz="1050" i="1" spc="82" baseline="-23809" dirty="0">
                <a:latin typeface="Arial"/>
                <a:cs typeface="Arial"/>
              </a:rPr>
              <a:t> </a:t>
            </a:r>
            <a:r>
              <a:rPr sz="1000" i="1" spc="-25" dirty="0">
                <a:latin typeface="Arial"/>
                <a:cs typeface="Arial"/>
              </a:rPr>
              <a:t>w</a:t>
            </a:r>
            <a:r>
              <a:rPr sz="1050" i="1" spc="-37" baseline="-11904" dirty="0">
                <a:latin typeface="Arial"/>
                <a:cs typeface="Arial"/>
              </a:rPr>
              <a:t>i</a:t>
            </a:r>
            <a:r>
              <a:rPr sz="1050" i="1" baseline="-11904" dirty="0">
                <a:latin typeface="Arial"/>
                <a:cs typeface="Arial"/>
              </a:rPr>
              <a:t>	</a:t>
            </a:r>
            <a:r>
              <a:rPr sz="1000" i="1" spc="-50" dirty="0">
                <a:latin typeface="Arial"/>
                <a:cs typeface="Arial"/>
              </a:rPr>
              <a:t>W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0">
              <a:latin typeface="Arial"/>
              <a:cs typeface="Arial"/>
            </a:endParaRPr>
          </a:p>
          <a:p>
            <a:pPr marL="76200" marR="255270">
              <a:lnSpc>
                <a:spcPct val="114599"/>
              </a:lnSpc>
            </a:pPr>
            <a:r>
              <a:rPr sz="1000" b="1" dirty="0">
                <a:solidFill>
                  <a:srgbClr val="CD4F39"/>
                </a:solidFill>
                <a:latin typeface="Arial"/>
                <a:cs typeface="Arial"/>
              </a:rPr>
              <a:t>Greedy</a:t>
            </a:r>
            <a:r>
              <a:rPr sz="1000" b="1" spc="-20" dirty="0">
                <a:solidFill>
                  <a:srgbClr val="CD4F39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CD4F39"/>
                </a:solidFill>
                <a:latin typeface="Arial"/>
                <a:cs typeface="Arial"/>
              </a:rPr>
              <a:t>approaches?</a:t>
            </a:r>
            <a:r>
              <a:rPr sz="1000" b="1" spc="40" dirty="0">
                <a:solidFill>
                  <a:srgbClr val="CD4F39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—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Pick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myopically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without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worrying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about </a:t>
            </a:r>
            <a:r>
              <a:rPr sz="1000" dirty="0">
                <a:latin typeface="Arial"/>
                <a:cs typeface="Arial"/>
              </a:rPr>
              <a:t>future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choices</a:t>
            </a:r>
            <a:endParaRPr sz="1000">
              <a:latin typeface="Arial"/>
              <a:cs typeface="Arial"/>
            </a:endParaRPr>
          </a:p>
          <a:p>
            <a:pPr marL="167005">
              <a:lnSpc>
                <a:spcPct val="100000"/>
              </a:lnSpc>
              <a:spcBef>
                <a:spcPts val="475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315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b="1" spc="-10" dirty="0">
                <a:solidFill>
                  <a:srgbClr val="376092"/>
                </a:solidFill>
                <a:latin typeface="Arial"/>
                <a:cs typeface="Arial"/>
              </a:rPr>
              <a:t>Highest-</a:t>
            </a: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value</a:t>
            </a:r>
            <a:r>
              <a:rPr sz="1000" b="1" spc="-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item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first?</a:t>
            </a:r>
            <a:endParaRPr sz="1000">
              <a:latin typeface="Arial"/>
              <a:cs typeface="Arial"/>
            </a:endParaRPr>
          </a:p>
          <a:p>
            <a:pPr marL="167005">
              <a:lnSpc>
                <a:spcPct val="100000"/>
              </a:lnSpc>
              <a:spcBef>
                <a:spcPts val="475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345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b="1" spc="-10" dirty="0">
                <a:solidFill>
                  <a:srgbClr val="376092"/>
                </a:solidFill>
                <a:latin typeface="Arial"/>
                <a:cs typeface="Arial"/>
              </a:rPr>
              <a:t>Lowest-</a:t>
            </a: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size</a:t>
            </a:r>
            <a:r>
              <a:rPr sz="1000" b="1" spc="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item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first?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21873" y="3307143"/>
            <a:ext cx="285115" cy="1663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9</a:t>
            </a:r>
            <a:r>
              <a:rPr sz="900" spc="-100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/</a:t>
            </a:r>
            <a:r>
              <a:rPr sz="900" spc="-100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4F535A"/>
                </a:solidFill>
                <a:latin typeface="Arial"/>
                <a:cs typeface="Arial"/>
              </a:rPr>
              <a:t>27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Greedy</a:t>
            </a:r>
            <a:r>
              <a:rPr spc="75" dirty="0"/>
              <a:t> </a:t>
            </a:r>
            <a:r>
              <a:rPr dirty="0"/>
              <a:t>approaches</a:t>
            </a:r>
            <a:r>
              <a:rPr spc="80" dirty="0"/>
              <a:t> </a:t>
            </a:r>
            <a:r>
              <a:rPr dirty="0"/>
              <a:t>for</a:t>
            </a:r>
            <a:r>
              <a:rPr spc="75" dirty="0"/>
              <a:t> </a:t>
            </a:r>
            <a:r>
              <a:rPr dirty="0"/>
              <a:t>knapsack</a:t>
            </a:r>
            <a:r>
              <a:rPr spc="80" dirty="0"/>
              <a:t> </a:t>
            </a:r>
            <a:r>
              <a:rPr spc="-10" dirty="0"/>
              <a:t>problem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78901" y="1846770"/>
            <a:ext cx="79375" cy="9842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83806" y="380778"/>
            <a:ext cx="3958590" cy="271653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75565">
              <a:lnSpc>
                <a:spcPct val="100000"/>
              </a:lnSpc>
              <a:spcBef>
                <a:spcPts val="575"/>
              </a:spcBef>
            </a:pPr>
            <a:r>
              <a:rPr sz="1000" b="1" spc="-10" dirty="0">
                <a:solidFill>
                  <a:srgbClr val="376092"/>
                </a:solidFill>
                <a:latin typeface="Arial"/>
                <a:cs typeface="Arial"/>
              </a:rPr>
              <a:t>Input</a:t>
            </a:r>
            <a:r>
              <a:rPr sz="1000" spc="-10" dirty="0">
                <a:latin typeface="Arial"/>
                <a:cs typeface="Arial"/>
              </a:rPr>
              <a:t>:</a:t>
            </a:r>
            <a:endParaRPr sz="1000">
              <a:latin typeface="Arial"/>
              <a:cs typeface="Arial"/>
            </a:endParaRPr>
          </a:p>
          <a:p>
            <a:pPr marL="167005">
              <a:lnSpc>
                <a:spcPct val="100000"/>
              </a:lnSpc>
              <a:spcBef>
                <a:spcPts val="470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292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Set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of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n</a:t>
            </a:r>
            <a:r>
              <a:rPr sz="1000" i="1" spc="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items,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with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values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v</a:t>
            </a:r>
            <a:r>
              <a:rPr sz="1050" i="1" baseline="-11904" dirty="0">
                <a:latin typeface="Arial"/>
                <a:cs typeface="Arial"/>
              </a:rPr>
              <a:t>i</a:t>
            </a:r>
            <a:r>
              <a:rPr sz="1050" i="1" spc="270" baseline="-11904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and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sizes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i="1" spc="-25" dirty="0">
                <a:latin typeface="Arial"/>
                <a:cs typeface="Arial"/>
              </a:rPr>
              <a:t>w</a:t>
            </a:r>
            <a:r>
              <a:rPr sz="1050" i="1" spc="-37" baseline="-11904" dirty="0">
                <a:latin typeface="Arial"/>
                <a:cs typeface="Arial"/>
              </a:rPr>
              <a:t>i</a:t>
            </a:r>
            <a:endParaRPr sz="1050" baseline="-11904">
              <a:latin typeface="Arial"/>
              <a:cs typeface="Arial"/>
            </a:endParaRPr>
          </a:p>
          <a:p>
            <a:pPr marL="167005">
              <a:lnSpc>
                <a:spcPct val="100000"/>
              </a:lnSpc>
              <a:spcBef>
                <a:spcPts val="475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322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Capacity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i="1" spc="-50" dirty="0">
                <a:latin typeface="Arial"/>
                <a:cs typeface="Arial"/>
              </a:rPr>
              <a:t>W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0">
              <a:latin typeface="Arial"/>
              <a:cs typeface="Arial"/>
            </a:endParaRPr>
          </a:p>
          <a:p>
            <a:pPr marL="76200" marR="68580">
              <a:lnSpc>
                <a:spcPct val="114599"/>
              </a:lnSpc>
            </a:pP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Output</a:t>
            </a:r>
            <a:r>
              <a:rPr sz="1000" dirty="0">
                <a:latin typeface="Arial"/>
                <a:cs typeface="Arial"/>
              </a:rPr>
              <a:t>:</a:t>
            </a:r>
            <a:r>
              <a:rPr sz="1000" spc="4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subset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S</a:t>
            </a:r>
            <a:r>
              <a:rPr sz="1000" i="1" spc="3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of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items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that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maximizes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the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sum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of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values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subject </a:t>
            </a:r>
            <a:r>
              <a:rPr sz="1000" dirty="0">
                <a:latin typeface="Arial"/>
                <a:cs typeface="Arial"/>
              </a:rPr>
              <a:t>to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capacity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constraint:</a:t>
            </a:r>
            <a:endParaRPr sz="1000">
              <a:latin typeface="Arial"/>
              <a:cs typeface="Arial"/>
            </a:endParaRPr>
          </a:p>
          <a:p>
            <a:pPr marL="167005">
              <a:lnSpc>
                <a:spcPct val="100000"/>
              </a:lnSpc>
              <a:spcBef>
                <a:spcPts val="475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345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spc="-55" dirty="0">
                <a:latin typeface="Tahoma"/>
                <a:cs typeface="Tahoma"/>
              </a:rPr>
              <a:t>max</a:t>
            </a:r>
            <a:r>
              <a:rPr sz="1000" spc="-145" dirty="0">
                <a:latin typeface="Tahoma"/>
                <a:cs typeface="Tahoma"/>
              </a:rPr>
              <a:t> </a:t>
            </a:r>
            <a:r>
              <a:rPr sz="1500" spc="195" baseline="41666" dirty="0">
                <a:latin typeface="Arial"/>
                <a:cs typeface="Arial"/>
              </a:rPr>
              <a:t>P</a:t>
            </a:r>
            <a:r>
              <a:rPr sz="1050" i="1" spc="195" baseline="-23809" dirty="0">
                <a:latin typeface="Arial"/>
                <a:cs typeface="Arial"/>
              </a:rPr>
              <a:t>i</a:t>
            </a:r>
            <a:r>
              <a:rPr sz="1050" i="1" spc="195" baseline="-23809" dirty="0">
                <a:latin typeface="Verdana"/>
                <a:cs typeface="Verdana"/>
              </a:rPr>
              <a:t>2</a:t>
            </a:r>
            <a:r>
              <a:rPr sz="1050" i="1" spc="195" baseline="-23809" dirty="0">
                <a:latin typeface="Arial"/>
                <a:cs typeface="Arial"/>
              </a:rPr>
              <a:t>S</a:t>
            </a:r>
            <a:r>
              <a:rPr sz="1050" i="1" spc="82" baseline="-23809" dirty="0">
                <a:latin typeface="Arial"/>
                <a:cs typeface="Arial"/>
              </a:rPr>
              <a:t> </a:t>
            </a:r>
            <a:r>
              <a:rPr sz="1000" i="1" spc="-25" dirty="0">
                <a:latin typeface="Arial"/>
                <a:cs typeface="Arial"/>
              </a:rPr>
              <a:t>v</a:t>
            </a:r>
            <a:r>
              <a:rPr sz="1050" i="1" spc="-37" baseline="-11904" dirty="0">
                <a:latin typeface="Arial"/>
                <a:cs typeface="Arial"/>
              </a:rPr>
              <a:t>i</a:t>
            </a:r>
            <a:endParaRPr sz="1050" baseline="-11904">
              <a:latin typeface="Arial"/>
              <a:cs typeface="Arial"/>
            </a:endParaRPr>
          </a:p>
          <a:p>
            <a:pPr marL="167005">
              <a:lnSpc>
                <a:spcPct val="100000"/>
              </a:lnSpc>
              <a:spcBef>
                <a:spcPts val="470"/>
              </a:spcBef>
              <a:tabLst>
                <a:tab pos="1518920" algn="l"/>
              </a:tabLst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322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subject to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500" spc="195" baseline="41666" dirty="0">
                <a:latin typeface="Arial"/>
                <a:cs typeface="Arial"/>
              </a:rPr>
              <a:t>P</a:t>
            </a:r>
            <a:r>
              <a:rPr sz="1050" i="1" spc="195" baseline="-23809" dirty="0">
                <a:latin typeface="Arial"/>
                <a:cs typeface="Arial"/>
              </a:rPr>
              <a:t>i</a:t>
            </a:r>
            <a:r>
              <a:rPr sz="1050" i="1" spc="195" baseline="-23809" dirty="0">
                <a:latin typeface="Verdana"/>
                <a:cs typeface="Verdana"/>
              </a:rPr>
              <a:t>2</a:t>
            </a:r>
            <a:r>
              <a:rPr sz="1050" i="1" spc="195" baseline="-23809" dirty="0">
                <a:latin typeface="Arial"/>
                <a:cs typeface="Arial"/>
              </a:rPr>
              <a:t>S</a:t>
            </a:r>
            <a:r>
              <a:rPr sz="1050" i="1" spc="82" baseline="-23809" dirty="0">
                <a:latin typeface="Arial"/>
                <a:cs typeface="Arial"/>
              </a:rPr>
              <a:t> </a:t>
            </a:r>
            <a:r>
              <a:rPr sz="1000" i="1" spc="-25" dirty="0">
                <a:latin typeface="Arial"/>
                <a:cs typeface="Arial"/>
              </a:rPr>
              <a:t>w</a:t>
            </a:r>
            <a:r>
              <a:rPr sz="1050" i="1" spc="-37" baseline="-11904" dirty="0">
                <a:latin typeface="Arial"/>
                <a:cs typeface="Arial"/>
              </a:rPr>
              <a:t>i</a:t>
            </a:r>
            <a:r>
              <a:rPr sz="1050" i="1" baseline="-11904" dirty="0">
                <a:latin typeface="Arial"/>
                <a:cs typeface="Arial"/>
              </a:rPr>
              <a:t>	</a:t>
            </a:r>
            <a:r>
              <a:rPr sz="1000" i="1" spc="-50" dirty="0">
                <a:latin typeface="Arial"/>
                <a:cs typeface="Arial"/>
              </a:rPr>
              <a:t>W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0">
              <a:latin typeface="Arial"/>
              <a:cs typeface="Arial"/>
            </a:endParaRPr>
          </a:p>
          <a:p>
            <a:pPr marL="76200" marR="255270">
              <a:lnSpc>
                <a:spcPct val="114599"/>
              </a:lnSpc>
            </a:pPr>
            <a:r>
              <a:rPr sz="1000" b="1" dirty="0">
                <a:solidFill>
                  <a:srgbClr val="CD4F39"/>
                </a:solidFill>
                <a:latin typeface="Arial"/>
                <a:cs typeface="Arial"/>
              </a:rPr>
              <a:t>Greedy</a:t>
            </a:r>
            <a:r>
              <a:rPr sz="1000" b="1" spc="-20" dirty="0">
                <a:solidFill>
                  <a:srgbClr val="CD4F39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CD4F39"/>
                </a:solidFill>
                <a:latin typeface="Arial"/>
                <a:cs typeface="Arial"/>
              </a:rPr>
              <a:t>approaches?</a:t>
            </a:r>
            <a:r>
              <a:rPr sz="1000" b="1" spc="40" dirty="0">
                <a:solidFill>
                  <a:srgbClr val="CD4F39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—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Pick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myopically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without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worrying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about </a:t>
            </a:r>
            <a:r>
              <a:rPr sz="1000" dirty="0">
                <a:latin typeface="Arial"/>
                <a:cs typeface="Arial"/>
              </a:rPr>
              <a:t>future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choices</a:t>
            </a:r>
            <a:endParaRPr sz="1000">
              <a:latin typeface="Arial"/>
              <a:cs typeface="Arial"/>
            </a:endParaRPr>
          </a:p>
          <a:p>
            <a:pPr marL="167005">
              <a:lnSpc>
                <a:spcPct val="100000"/>
              </a:lnSpc>
              <a:spcBef>
                <a:spcPts val="475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315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b="1" spc="-10" dirty="0">
                <a:solidFill>
                  <a:srgbClr val="376092"/>
                </a:solidFill>
                <a:latin typeface="Arial"/>
                <a:cs typeface="Arial"/>
              </a:rPr>
              <a:t>Highest-</a:t>
            </a: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value</a:t>
            </a:r>
            <a:r>
              <a:rPr sz="1000" b="1" spc="-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item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first?</a:t>
            </a:r>
            <a:endParaRPr sz="1000">
              <a:latin typeface="Arial"/>
              <a:cs typeface="Arial"/>
            </a:endParaRPr>
          </a:p>
          <a:p>
            <a:pPr marL="167005">
              <a:lnSpc>
                <a:spcPct val="100000"/>
              </a:lnSpc>
              <a:spcBef>
                <a:spcPts val="475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345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b="1" spc="-10" dirty="0">
                <a:solidFill>
                  <a:srgbClr val="376092"/>
                </a:solidFill>
                <a:latin typeface="Arial"/>
                <a:cs typeface="Arial"/>
              </a:rPr>
              <a:t>Lowest-</a:t>
            </a: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size</a:t>
            </a:r>
            <a:r>
              <a:rPr sz="1000" b="1" spc="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item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first?</a:t>
            </a:r>
            <a:endParaRPr sz="1000">
              <a:latin typeface="Arial"/>
              <a:cs typeface="Arial"/>
            </a:endParaRPr>
          </a:p>
          <a:p>
            <a:pPr marL="167005">
              <a:lnSpc>
                <a:spcPct val="100000"/>
              </a:lnSpc>
              <a:spcBef>
                <a:spcPts val="470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277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Some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easy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way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of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combining</a:t>
            </a:r>
            <a:r>
              <a:rPr sz="1000" b="1" spc="-2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value</a:t>
            </a:r>
            <a:r>
              <a:rPr sz="1000" b="1" spc="-20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and</a:t>
            </a:r>
            <a:r>
              <a:rPr sz="1000" b="1" spc="-20" dirty="0">
                <a:solidFill>
                  <a:srgbClr val="376092"/>
                </a:solidFill>
                <a:latin typeface="Arial"/>
                <a:cs typeface="Arial"/>
              </a:rPr>
              <a:t> size</a:t>
            </a:r>
            <a:r>
              <a:rPr sz="1000" spc="-20" dirty="0">
                <a:latin typeface="Arial"/>
                <a:cs typeface="Arial"/>
              </a:rPr>
              <a:t>?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21873" y="3307143"/>
            <a:ext cx="285115" cy="1663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9</a:t>
            </a:r>
            <a:r>
              <a:rPr sz="900" spc="-100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/</a:t>
            </a:r>
            <a:r>
              <a:rPr sz="900" spc="-100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4F535A"/>
                </a:solidFill>
                <a:latin typeface="Arial"/>
                <a:cs typeface="Arial"/>
              </a:rPr>
              <a:t>27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221873" y="3307143"/>
            <a:ext cx="285115" cy="1663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3</a:t>
            </a:r>
            <a:r>
              <a:rPr sz="900" spc="-100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/</a:t>
            </a:r>
            <a:r>
              <a:rPr sz="900" spc="-100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4F535A"/>
                </a:solidFill>
                <a:latin typeface="Arial"/>
                <a:cs typeface="Arial"/>
              </a:rPr>
              <a:t>27</a:t>
            </a:r>
            <a:endParaRPr sz="9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9685">
              <a:lnSpc>
                <a:spcPct val="100000"/>
              </a:lnSpc>
              <a:spcBef>
                <a:spcPts val="135"/>
              </a:spcBef>
            </a:pPr>
            <a:r>
              <a:rPr dirty="0"/>
              <a:t>Designing</a:t>
            </a:r>
            <a:r>
              <a:rPr spc="105" dirty="0"/>
              <a:t> </a:t>
            </a:r>
            <a:r>
              <a:rPr dirty="0"/>
              <a:t>algorithms</a:t>
            </a:r>
            <a:r>
              <a:rPr spc="105" dirty="0"/>
              <a:t> </a:t>
            </a:r>
            <a:r>
              <a:rPr dirty="0"/>
              <a:t>is</a:t>
            </a:r>
            <a:r>
              <a:rPr spc="105" dirty="0"/>
              <a:t> </a:t>
            </a:r>
            <a:r>
              <a:rPr spc="-10" dirty="0"/>
              <a:t>tricky!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1894" y="944784"/>
            <a:ext cx="2480945" cy="45085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R="30480" algn="r">
              <a:lnSpc>
                <a:spcPct val="100000"/>
              </a:lnSpc>
              <a:spcBef>
                <a:spcPts val="575"/>
              </a:spcBef>
            </a:pPr>
            <a:r>
              <a:rPr sz="1000" b="1" dirty="0">
                <a:solidFill>
                  <a:srgbClr val="CD4F39"/>
                </a:solidFill>
                <a:latin typeface="Arial"/>
                <a:cs typeface="Arial"/>
              </a:rPr>
              <a:t>No</a:t>
            </a:r>
            <a:r>
              <a:rPr sz="1000" b="1" spc="-20" dirty="0">
                <a:solidFill>
                  <a:srgbClr val="CD4F39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CD4F39"/>
                </a:solidFill>
                <a:latin typeface="Arial"/>
                <a:cs typeface="Arial"/>
              </a:rPr>
              <a:t>single</a:t>
            </a:r>
            <a:r>
              <a:rPr sz="1000" b="1" spc="-15" dirty="0">
                <a:solidFill>
                  <a:srgbClr val="CD4F39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CD4F39"/>
                </a:solidFill>
                <a:latin typeface="Arial"/>
                <a:cs typeface="Arial"/>
              </a:rPr>
              <a:t>recipe</a:t>
            </a:r>
            <a:r>
              <a:rPr sz="1000" b="1" spc="-15" dirty="0">
                <a:solidFill>
                  <a:srgbClr val="CD4F39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solves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all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our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problems...</a:t>
            </a:r>
            <a:endParaRPr sz="1000">
              <a:latin typeface="Arial"/>
              <a:cs typeface="Arial"/>
            </a:endParaRPr>
          </a:p>
          <a:p>
            <a:pPr marR="72390" algn="r">
              <a:lnSpc>
                <a:spcPct val="100000"/>
              </a:lnSpc>
              <a:spcBef>
                <a:spcPts val="470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300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...but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there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are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some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useful</a:t>
            </a:r>
            <a:r>
              <a:rPr sz="1000" spc="-10" dirty="0">
                <a:latin typeface="Arial"/>
                <a:cs typeface="Arial"/>
              </a:rPr>
              <a:t> principles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158551" y="3307143"/>
            <a:ext cx="348615" cy="1663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10</a:t>
            </a:r>
            <a:r>
              <a:rPr sz="900" spc="-100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/</a:t>
            </a:r>
            <a:r>
              <a:rPr sz="900" spc="-95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4F535A"/>
                </a:solidFill>
                <a:latin typeface="Arial"/>
                <a:cs typeface="Arial"/>
              </a:rPr>
              <a:t>27</a:t>
            </a:r>
            <a:endParaRPr sz="9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04074" y="85366"/>
            <a:ext cx="280035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dirty="0">
                <a:solidFill>
                  <a:srgbClr val="376092"/>
                </a:solidFill>
                <a:latin typeface="Arial"/>
                <a:cs typeface="Arial"/>
              </a:rPr>
              <a:t>Greedy</a:t>
            </a:r>
            <a:r>
              <a:rPr sz="1400" b="1" spc="80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376092"/>
                </a:solidFill>
                <a:latin typeface="Arial"/>
                <a:cs typeface="Arial"/>
              </a:rPr>
              <a:t>algorithms</a:t>
            </a:r>
            <a:r>
              <a:rPr sz="1400" b="1" spc="80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376092"/>
                </a:solidFill>
                <a:latin typeface="Arial"/>
                <a:cs typeface="Arial"/>
              </a:rPr>
              <a:t>for</a:t>
            </a:r>
            <a:r>
              <a:rPr sz="1400" b="1" spc="80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376092"/>
                </a:solidFill>
                <a:latin typeface="Arial"/>
                <a:cs typeface="Arial"/>
              </a:rPr>
              <a:t>knapsack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1894" y="440160"/>
            <a:ext cx="1598930" cy="44704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80"/>
              </a:spcBef>
            </a:pPr>
            <a:r>
              <a:rPr sz="900" b="1" dirty="0">
                <a:solidFill>
                  <a:srgbClr val="CD4F39"/>
                </a:solidFill>
                <a:latin typeface="Arial"/>
                <a:cs typeface="Arial"/>
              </a:rPr>
              <a:t>Greedy</a:t>
            </a:r>
            <a:r>
              <a:rPr sz="900" b="1" spc="-55" dirty="0">
                <a:solidFill>
                  <a:srgbClr val="CD4F39"/>
                </a:solidFill>
                <a:latin typeface="Arial"/>
                <a:cs typeface="Arial"/>
              </a:rPr>
              <a:t> </a:t>
            </a:r>
            <a:r>
              <a:rPr sz="900" b="1" spc="-10" dirty="0">
                <a:solidFill>
                  <a:srgbClr val="CD4F39"/>
                </a:solidFill>
                <a:latin typeface="Arial"/>
                <a:cs typeface="Arial"/>
              </a:rPr>
              <a:t>approaches?</a:t>
            </a:r>
            <a:endParaRPr sz="900">
              <a:latin typeface="Arial"/>
              <a:cs typeface="Arial"/>
            </a:endParaRPr>
          </a:p>
          <a:p>
            <a:pPr marL="139065">
              <a:lnSpc>
                <a:spcPct val="100000"/>
              </a:lnSpc>
              <a:spcBef>
                <a:spcPts val="575"/>
              </a:spcBef>
            </a:pPr>
            <a:r>
              <a:rPr sz="1350" spc="667" baseline="6172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350" spc="352" baseline="6172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900" b="1" spc="-10" dirty="0">
                <a:solidFill>
                  <a:srgbClr val="376092"/>
                </a:solidFill>
                <a:latin typeface="Arial"/>
                <a:cs typeface="Arial"/>
              </a:rPr>
              <a:t>Highest-</a:t>
            </a:r>
            <a:r>
              <a:rPr sz="900" b="1" dirty="0">
                <a:solidFill>
                  <a:srgbClr val="376092"/>
                </a:solidFill>
                <a:latin typeface="Arial"/>
                <a:cs typeface="Arial"/>
              </a:rPr>
              <a:t>value</a:t>
            </a:r>
            <a:r>
              <a:rPr sz="900" b="1" spc="-10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item</a:t>
            </a:r>
            <a:r>
              <a:rPr sz="900" spc="-10" dirty="0">
                <a:latin typeface="Arial"/>
                <a:cs typeface="Arial"/>
              </a:rPr>
              <a:t> first?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4158551" y="3307143"/>
            <a:ext cx="348615" cy="1663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10</a:t>
            </a:r>
            <a:r>
              <a:rPr sz="900" spc="-100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/</a:t>
            </a:r>
            <a:r>
              <a:rPr sz="900" spc="-95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4F535A"/>
                </a:solidFill>
                <a:latin typeface="Arial"/>
                <a:cs typeface="Arial"/>
              </a:rPr>
              <a:t>27</a:t>
            </a:r>
            <a:endParaRPr sz="9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37515">
              <a:lnSpc>
                <a:spcPct val="100000"/>
              </a:lnSpc>
              <a:spcBef>
                <a:spcPts val="135"/>
              </a:spcBef>
            </a:pPr>
            <a:r>
              <a:rPr dirty="0"/>
              <a:t>Greedy</a:t>
            </a:r>
            <a:r>
              <a:rPr spc="80" dirty="0"/>
              <a:t> </a:t>
            </a:r>
            <a:r>
              <a:rPr dirty="0"/>
              <a:t>algorithms</a:t>
            </a:r>
            <a:r>
              <a:rPr spc="80" dirty="0"/>
              <a:t> </a:t>
            </a:r>
            <a:r>
              <a:rPr dirty="0"/>
              <a:t>for</a:t>
            </a:r>
            <a:r>
              <a:rPr spc="80" dirty="0"/>
              <a:t> </a:t>
            </a:r>
            <a:r>
              <a:rPr spc="-10" dirty="0"/>
              <a:t>knapsack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1894" y="440160"/>
            <a:ext cx="1598930" cy="44704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80"/>
              </a:spcBef>
            </a:pPr>
            <a:r>
              <a:rPr sz="900" b="1" dirty="0">
                <a:solidFill>
                  <a:srgbClr val="CD4F39"/>
                </a:solidFill>
                <a:latin typeface="Arial"/>
                <a:cs typeface="Arial"/>
              </a:rPr>
              <a:t>Greedy</a:t>
            </a:r>
            <a:r>
              <a:rPr sz="900" b="1" spc="-55" dirty="0">
                <a:solidFill>
                  <a:srgbClr val="CD4F39"/>
                </a:solidFill>
                <a:latin typeface="Arial"/>
                <a:cs typeface="Arial"/>
              </a:rPr>
              <a:t> </a:t>
            </a:r>
            <a:r>
              <a:rPr sz="900" b="1" spc="-10" dirty="0">
                <a:solidFill>
                  <a:srgbClr val="CD4F39"/>
                </a:solidFill>
                <a:latin typeface="Arial"/>
                <a:cs typeface="Arial"/>
              </a:rPr>
              <a:t>approaches?</a:t>
            </a:r>
            <a:endParaRPr sz="900">
              <a:latin typeface="Arial"/>
              <a:cs typeface="Arial"/>
            </a:endParaRPr>
          </a:p>
          <a:p>
            <a:pPr marL="139065">
              <a:lnSpc>
                <a:spcPct val="100000"/>
              </a:lnSpc>
              <a:spcBef>
                <a:spcPts val="575"/>
              </a:spcBef>
            </a:pPr>
            <a:r>
              <a:rPr sz="1350" spc="667" baseline="6172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350" spc="352" baseline="6172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900" b="1" spc="-10" dirty="0">
                <a:solidFill>
                  <a:srgbClr val="376092"/>
                </a:solidFill>
                <a:latin typeface="Arial"/>
                <a:cs typeface="Arial"/>
              </a:rPr>
              <a:t>Highest-</a:t>
            </a:r>
            <a:r>
              <a:rPr sz="900" b="1" dirty="0">
                <a:solidFill>
                  <a:srgbClr val="376092"/>
                </a:solidFill>
                <a:latin typeface="Arial"/>
                <a:cs typeface="Arial"/>
              </a:rPr>
              <a:t>value</a:t>
            </a:r>
            <a:r>
              <a:rPr sz="900" b="1" spc="-10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item</a:t>
            </a:r>
            <a:r>
              <a:rPr sz="900" spc="-10" dirty="0">
                <a:latin typeface="Arial"/>
                <a:cs typeface="Arial"/>
              </a:rPr>
              <a:t> first?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1894" y="1230760"/>
            <a:ext cx="3945890" cy="55626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80"/>
              </a:spcBef>
            </a:pPr>
            <a:r>
              <a:rPr sz="900" b="1" dirty="0">
                <a:solidFill>
                  <a:srgbClr val="376092"/>
                </a:solidFill>
                <a:latin typeface="Arial"/>
                <a:cs typeface="Arial"/>
              </a:rPr>
              <a:t>Example</a:t>
            </a:r>
            <a:r>
              <a:rPr sz="900" dirty="0">
                <a:latin typeface="Arial"/>
                <a:cs typeface="Arial"/>
              </a:rPr>
              <a:t>:</a:t>
            </a:r>
            <a:r>
              <a:rPr sz="900" spc="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capacity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W</a:t>
            </a:r>
            <a:r>
              <a:rPr sz="900" i="1" spc="105" dirty="0">
                <a:latin typeface="Arial"/>
                <a:cs typeface="Arial"/>
              </a:rPr>
              <a:t> </a:t>
            </a:r>
            <a:r>
              <a:rPr sz="900" dirty="0">
                <a:latin typeface="Lucida Sans Unicode"/>
                <a:cs typeface="Lucida Sans Unicode"/>
              </a:rPr>
              <a:t>=</a:t>
            </a:r>
            <a:r>
              <a:rPr sz="900" spc="-45" dirty="0">
                <a:latin typeface="Lucida Sans Unicode"/>
                <a:cs typeface="Lucida Sans Unicode"/>
              </a:rPr>
              <a:t> </a:t>
            </a:r>
            <a:r>
              <a:rPr sz="900" dirty="0">
                <a:latin typeface="Arial"/>
                <a:cs typeface="Arial"/>
              </a:rPr>
              <a:t>20,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three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items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with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values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v</a:t>
            </a:r>
            <a:r>
              <a:rPr sz="900" i="1" spc="75" dirty="0">
                <a:latin typeface="Arial"/>
                <a:cs typeface="Arial"/>
              </a:rPr>
              <a:t> </a:t>
            </a:r>
            <a:r>
              <a:rPr sz="900" dirty="0">
                <a:latin typeface="Lucida Sans Unicode"/>
                <a:cs typeface="Lucida Sans Unicode"/>
              </a:rPr>
              <a:t>=</a:t>
            </a:r>
            <a:r>
              <a:rPr sz="900" spc="-45" dirty="0">
                <a:latin typeface="Lucida Sans Unicode"/>
                <a:cs typeface="Lucida Sans Unicode"/>
              </a:rPr>
              <a:t> </a:t>
            </a:r>
            <a:r>
              <a:rPr sz="900" spc="-10" dirty="0">
                <a:latin typeface="Lucida Sans Unicode"/>
                <a:cs typeface="Lucida Sans Unicode"/>
              </a:rPr>
              <a:t>[</a:t>
            </a:r>
            <a:r>
              <a:rPr sz="900" spc="-10" dirty="0">
                <a:latin typeface="Arial"/>
                <a:cs typeface="Arial"/>
              </a:rPr>
              <a:t>10</a:t>
            </a:r>
            <a:r>
              <a:rPr sz="900" i="1" spc="-10" dirty="0">
                <a:latin typeface="Comic Sans MS"/>
                <a:cs typeface="Comic Sans MS"/>
              </a:rPr>
              <a:t>,</a:t>
            </a:r>
            <a:r>
              <a:rPr sz="900" i="1" spc="-114" dirty="0">
                <a:latin typeface="Comic Sans MS"/>
                <a:cs typeface="Comic Sans MS"/>
              </a:rPr>
              <a:t> </a:t>
            </a:r>
            <a:r>
              <a:rPr sz="900" spc="-10" dirty="0">
                <a:latin typeface="Arial"/>
                <a:cs typeface="Arial"/>
              </a:rPr>
              <a:t>10</a:t>
            </a:r>
            <a:r>
              <a:rPr sz="900" i="1" spc="-10" dirty="0">
                <a:latin typeface="Comic Sans MS"/>
                <a:cs typeface="Comic Sans MS"/>
              </a:rPr>
              <a:t>,</a:t>
            </a:r>
            <a:r>
              <a:rPr sz="900" i="1" spc="-114" dirty="0">
                <a:latin typeface="Comic Sans MS"/>
                <a:cs typeface="Comic Sans MS"/>
              </a:rPr>
              <a:t> </a:t>
            </a:r>
            <a:r>
              <a:rPr sz="900" dirty="0">
                <a:latin typeface="Arial"/>
                <a:cs typeface="Arial"/>
              </a:rPr>
              <a:t>11</a:t>
            </a:r>
            <a:r>
              <a:rPr sz="900" dirty="0">
                <a:latin typeface="Lucida Sans Unicode"/>
                <a:cs typeface="Lucida Sans Unicode"/>
              </a:rPr>
              <a:t>]</a:t>
            </a:r>
            <a:r>
              <a:rPr sz="900" dirty="0">
                <a:latin typeface="Arial"/>
                <a:cs typeface="Arial"/>
              </a:rPr>
              <a:t>,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weights</a:t>
            </a:r>
            <a:endParaRPr sz="9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180"/>
              </a:spcBef>
            </a:pPr>
            <a:r>
              <a:rPr sz="900" i="1" dirty="0">
                <a:latin typeface="Arial"/>
                <a:cs typeface="Arial"/>
              </a:rPr>
              <a:t>w</a:t>
            </a:r>
            <a:r>
              <a:rPr sz="900" i="1" spc="95" dirty="0">
                <a:latin typeface="Arial"/>
                <a:cs typeface="Arial"/>
              </a:rPr>
              <a:t> </a:t>
            </a:r>
            <a:r>
              <a:rPr sz="900" dirty="0">
                <a:latin typeface="Lucida Sans Unicode"/>
                <a:cs typeface="Lucida Sans Unicode"/>
              </a:rPr>
              <a:t>=</a:t>
            </a:r>
            <a:r>
              <a:rPr sz="900" spc="-20" dirty="0">
                <a:latin typeface="Lucida Sans Unicode"/>
                <a:cs typeface="Lucida Sans Unicode"/>
              </a:rPr>
              <a:t> </a:t>
            </a:r>
            <a:r>
              <a:rPr sz="900" spc="-10" dirty="0">
                <a:latin typeface="Lucida Sans Unicode"/>
                <a:cs typeface="Lucida Sans Unicode"/>
              </a:rPr>
              <a:t>[</a:t>
            </a:r>
            <a:r>
              <a:rPr sz="900" spc="-10" dirty="0">
                <a:latin typeface="Arial"/>
                <a:cs typeface="Arial"/>
              </a:rPr>
              <a:t>10</a:t>
            </a:r>
            <a:r>
              <a:rPr sz="900" i="1" spc="-10" dirty="0">
                <a:latin typeface="Comic Sans MS"/>
                <a:cs typeface="Comic Sans MS"/>
              </a:rPr>
              <a:t>,</a:t>
            </a:r>
            <a:r>
              <a:rPr sz="900" i="1" spc="-110" dirty="0">
                <a:latin typeface="Comic Sans MS"/>
                <a:cs typeface="Comic Sans MS"/>
              </a:rPr>
              <a:t> </a:t>
            </a:r>
            <a:r>
              <a:rPr sz="900" spc="-10" dirty="0">
                <a:latin typeface="Arial"/>
                <a:cs typeface="Arial"/>
              </a:rPr>
              <a:t>10</a:t>
            </a:r>
            <a:r>
              <a:rPr sz="900" i="1" spc="-10" dirty="0">
                <a:latin typeface="Comic Sans MS"/>
                <a:cs typeface="Comic Sans MS"/>
              </a:rPr>
              <a:t>,</a:t>
            </a:r>
            <a:r>
              <a:rPr sz="900" i="1" spc="-110" dirty="0">
                <a:latin typeface="Comic Sans MS"/>
                <a:cs typeface="Comic Sans MS"/>
              </a:rPr>
              <a:t> </a:t>
            </a:r>
            <a:r>
              <a:rPr sz="900" spc="-20" dirty="0">
                <a:latin typeface="Arial"/>
                <a:cs typeface="Arial"/>
              </a:rPr>
              <a:t>11</a:t>
            </a:r>
            <a:r>
              <a:rPr sz="900" spc="-20" dirty="0">
                <a:latin typeface="Lucida Sans Unicode"/>
                <a:cs typeface="Lucida Sans Unicode"/>
              </a:rPr>
              <a:t>]</a:t>
            </a:r>
            <a:r>
              <a:rPr sz="900" spc="-20" dirty="0">
                <a:latin typeface="Arial"/>
                <a:cs typeface="Arial"/>
              </a:rPr>
              <a:t>.</a:t>
            </a:r>
            <a:endParaRPr sz="900">
              <a:latin typeface="Arial"/>
              <a:cs typeface="Arial"/>
            </a:endParaRPr>
          </a:p>
          <a:p>
            <a:pPr marL="139065">
              <a:lnSpc>
                <a:spcPct val="100000"/>
              </a:lnSpc>
              <a:spcBef>
                <a:spcPts val="580"/>
              </a:spcBef>
            </a:pPr>
            <a:r>
              <a:rPr sz="1350" spc="667" baseline="6172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350" spc="300" baseline="6172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Picking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highest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value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first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is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b="1" spc="-10" dirty="0">
                <a:solidFill>
                  <a:srgbClr val="CD4F39"/>
                </a:solidFill>
                <a:latin typeface="Arial"/>
                <a:cs typeface="Arial"/>
              </a:rPr>
              <a:t>bad</a:t>
            </a:r>
            <a:r>
              <a:rPr sz="900" spc="-10" dirty="0">
                <a:latin typeface="Arial"/>
                <a:cs typeface="Arial"/>
              </a:rPr>
              <a:t>...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158551" y="3307143"/>
            <a:ext cx="348615" cy="1663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10</a:t>
            </a:r>
            <a:r>
              <a:rPr sz="900" spc="-100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/</a:t>
            </a:r>
            <a:r>
              <a:rPr sz="900" spc="-95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4F535A"/>
                </a:solidFill>
                <a:latin typeface="Arial"/>
                <a:cs typeface="Arial"/>
              </a:rPr>
              <a:t>27</a:t>
            </a:r>
            <a:endParaRPr sz="9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37515">
              <a:lnSpc>
                <a:spcPct val="100000"/>
              </a:lnSpc>
              <a:spcBef>
                <a:spcPts val="135"/>
              </a:spcBef>
            </a:pPr>
            <a:r>
              <a:rPr dirty="0"/>
              <a:t>Greedy</a:t>
            </a:r>
            <a:r>
              <a:rPr spc="80" dirty="0"/>
              <a:t> </a:t>
            </a:r>
            <a:r>
              <a:rPr dirty="0"/>
              <a:t>algorithms</a:t>
            </a:r>
            <a:r>
              <a:rPr spc="80" dirty="0"/>
              <a:t> </a:t>
            </a:r>
            <a:r>
              <a:rPr dirty="0"/>
              <a:t>for</a:t>
            </a:r>
            <a:r>
              <a:rPr spc="80" dirty="0"/>
              <a:t> </a:t>
            </a:r>
            <a:r>
              <a:rPr spc="-10" dirty="0"/>
              <a:t>knapsack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9194" y="440160"/>
            <a:ext cx="3971290" cy="1346835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680"/>
              </a:spcBef>
            </a:pPr>
            <a:r>
              <a:rPr sz="900" b="1" dirty="0">
                <a:solidFill>
                  <a:srgbClr val="CD4F39"/>
                </a:solidFill>
                <a:latin typeface="Arial"/>
                <a:cs typeface="Arial"/>
              </a:rPr>
              <a:t>Greedy</a:t>
            </a:r>
            <a:r>
              <a:rPr sz="900" b="1" spc="-55" dirty="0">
                <a:solidFill>
                  <a:srgbClr val="CD4F39"/>
                </a:solidFill>
                <a:latin typeface="Arial"/>
                <a:cs typeface="Arial"/>
              </a:rPr>
              <a:t> </a:t>
            </a:r>
            <a:r>
              <a:rPr sz="900" b="1" spc="-10" dirty="0">
                <a:solidFill>
                  <a:srgbClr val="CD4F39"/>
                </a:solidFill>
                <a:latin typeface="Arial"/>
                <a:cs typeface="Arial"/>
              </a:rPr>
              <a:t>approaches?</a:t>
            </a:r>
            <a:endParaRPr sz="900">
              <a:latin typeface="Arial"/>
              <a:cs typeface="Arial"/>
            </a:endParaRPr>
          </a:p>
          <a:p>
            <a:pPr marL="151765">
              <a:lnSpc>
                <a:spcPct val="100000"/>
              </a:lnSpc>
              <a:spcBef>
                <a:spcPts val="575"/>
              </a:spcBef>
            </a:pPr>
            <a:r>
              <a:rPr sz="1350" spc="667" baseline="6172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350" spc="352" baseline="6172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900" b="1" spc="-10" dirty="0">
                <a:solidFill>
                  <a:srgbClr val="376092"/>
                </a:solidFill>
                <a:latin typeface="Arial"/>
                <a:cs typeface="Arial"/>
              </a:rPr>
              <a:t>Highest-</a:t>
            </a:r>
            <a:r>
              <a:rPr sz="900" b="1" dirty="0">
                <a:solidFill>
                  <a:srgbClr val="376092"/>
                </a:solidFill>
                <a:latin typeface="Arial"/>
                <a:cs typeface="Arial"/>
              </a:rPr>
              <a:t>value</a:t>
            </a:r>
            <a:r>
              <a:rPr sz="900" b="1" spc="-10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item</a:t>
            </a:r>
            <a:r>
              <a:rPr sz="900" spc="-10" dirty="0">
                <a:latin typeface="Arial"/>
                <a:cs typeface="Arial"/>
              </a:rPr>
              <a:t> first?</a:t>
            </a:r>
            <a:endParaRPr sz="900">
              <a:latin typeface="Arial"/>
              <a:cs typeface="Arial"/>
            </a:endParaRPr>
          </a:p>
          <a:p>
            <a:pPr marL="151765">
              <a:lnSpc>
                <a:spcPct val="100000"/>
              </a:lnSpc>
              <a:spcBef>
                <a:spcPts val="580"/>
              </a:spcBef>
            </a:pPr>
            <a:r>
              <a:rPr sz="1350" spc="667" baseline="6172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350" spc="359" baseline="6172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900" b="1" spc="-10" dirty="0">
                <a:solidFill>
                  <a:srgbClr val="376092"/>
                </a:solidFill>
                <a:latin typeface="Arial"/>
                <a:cs typeface="Arial"/>
              </a:rPr>
              <a:t>Lowest-</a:t>
            </a:r>
            <a:r>
              <a:rPr sz="900" b="1" dirty="0">
                <a:solidFill>
                  <a:srgbClr val="376092"/>
                </a:solidFill>
                <a:latin typeface="Arial"/>
                <a:cs typeface="Arial"/>
              </a:rPr>
              <a:t>size</a:t>
            </a:r>
            <a:r>
              <a:rPr sz="900" b="1" spc="-10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item</a:t>
            </a:r>
            <a:r>
              <a:rPr sz="900" spc="-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first?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95"/>
              </a:spcBef>
            </a:pPr>
            <a:endParaRPr sz="9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</a:pPr>
            <a:r>
              <a:rPr sz="900" b="1" dirty="0">
                <a:solidFill>
                  <a:srgbClr val="376092"/>
                </a:solidFill>
                <a:latin typeface="Arial"/>
                <a:cs typeface="Arial"/>
              </a:rPr>
              <a:t>Example</a:t>
            </a:r>
            <a:r>
              <a:rPr sz="900" dirty="0">
                <a:latin typeface="Arial"/>
                <a:cs typeface="Arial"/>
              </a:rPr>
              <a:t>:</a:t>
            </a:r>
            <a:r>
              <a:rPr sz="900" spc="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capacity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W</a:t>
            </a:r>
            <a:r>
              <a:rPr sz="900" i="1" spc="105" dirty="0">
                <a:latin typeface="Arial"/>
                <a:cs typeface="Arial"/>
              </a:rPr>
              <a:t> </a:t>
            </a:r>
            <a:r>
              <a:rPr sz="900" dirty="0">
                <a:latin typeface="Lucida Sans Unicode"/>
                <a:cs typeface="Lucida Sans Unicode"/>
              </a:rPr>
              <a:t>=</a:t>
            </a:r>
            <a:r>
              <a:rPr sz="900" spc="-45" dirty="0">
                <a:latin typeface="Lucida Sans Unicode"/>
                <a:cs typeface="Lucida Sans Unicode"/>
              </a:rPr>
              <a:t> </a:t>
            </a:r>
            <a:r>
              <a:rPr sz="900" dirty="0">
                <a:latin typeface="Arial"/>
                <a:cs typeface="Arial"/>
              </a:rPr>
              <a:t>20,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three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items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with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values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v</a:t>
            </a:r>
            <a:r>
              <a:rPr sz="900" i="1" spc="75" dirty="0">
                <a:latin typeface="Arial"/>
                <a:cs typeface="Arial"/>
              </a:rPr>
              <a:t> </a:t>
            </a:r>
            <a:r>
              <a:rPr sz="900" dirty="0">
                <a:latin typeface="Lucida Sans Unicode"/>
                <a:cs typeface="Lucida Sans Unicode"/>
              </a:rPr>
              <a:t>=</a:t>
            </a:r>
            <a:r>
              <a:rPr sz="900" spc="-45" dirty="0">
                <a:latin typeface="Lucida Sans Unicode"/>
                <a:cs typeface="Lucida Sans Unicode"/>
              </a:rPr>
              <a:t> </a:t>
            </a:r>
            <a:r>
              <a:rPr sz="900" spc="-10" dirty="0">
                <a:latin typeface="Lucida Sans Unicode"/>
                <a:cs typeface="Lucida Sans Unicode"/>
              </a:rPr>
              <a:t>[</a:t>
            </a:r>
            <a:r>
              <a:rPr sz="900" spc="-10" dirty="0">
                <a:latin typeface="Arial"/>
                <a:cs typeface="Arial"/>
              </a:rPr>
              <a:t>10</a:t>
            </a:r>
            <a:r>
              <a:rPr sz="900" i="1" spc="-10" dirty="0">
                <a:latin typeface="Comic Sans MS"/>
                <a:cs typeface="Comic Sans MS"/>
              </a:rPr>
              <a:t>,</a:t>
            </a:r>
            <a:r>
              <a:rPr sz="900" i="1" spc="-114" dirty="0">
                <a:latin typeface="Comic Sans MS"/>
                <a:cs typeface="Comic Sans MS"/>
              </a:rPr>
              <a:t> </a:t>
            </a:r>
            <a:r>
              <a:rPr sz="900" spc="-10" dirty="0">
                <a:latin typeface="Arial"/>
                <a:cs typeface="Arial"/>
              </a:rPr>
              <a:t>10</a:t>
            </a:r>
            <a:r>
              <a:rPr sz="900" i="1" spc="-10" dirty="0">
                <a:latin typeface="Comic Sans MS"/>
                <a:cs typeface="Comic Sans MS"/>
              </a:rPr>
              <a:t>,</a:t>
            </a:r>
            <a:r>
              <a:rPr sz="900" i="1" spc="-114" dirty="0">
                <a:latin typeface="Comic Sans MS"/>
                <a:cs typeface="Comic Sans MS"/>
              </a:rPr>
              <a:t> </a:t>
            </a:r>
            <a:r>
              <a:rPr sz="900" dirty="0">
                <a:latin typeface="Arial"/>
                <a:cs typeface="Arial"/>
              </a:rPr>
              <a:t>11</a:t>
            </a:r>
            <a:r>
              <a:rPr sz="900" dirty="0">
                <a:latin typeface="Lucida Sans Unicode"/>
                <a:cs typeface="Lucida Sans Unicode"/>
              </a:rPr>
              <a:t>]</a:t>
            </a:r>
            <a:r>
              <a:rPr sz="900" dirty="0">
                <a:latin typeface="Arial"/>
                <a:cs typeface="Arial"/>
              </a:rPr>
              <a:t>,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weights</a:t>
            </a:r>
            <a:endParaRPr sz="9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180"/>
              </a:spcBef>
            </a:pPr>
            <a:r>
              <a:rPr sz="900" i="1" dirty="0">
                <a:latin typeface="Arial"/>
                <a:cs typeface="Arial"/>
              </a:rPr>
              <a:t>w</a:t>
            </a:r>
            <a:r>
              <a:rPr sz="900" i="1" spc="95" dirty="0">
                <a:latin typeface="Arial"/>
                <a:cs typeface="Arial"/>
              </a:rPr>
              <a:t> </a:t>
            </a:r>
            <a:r>
              <a:rPr sz="900" dirty="0">
                <a:latin typeface="Lucida Sans Unicode"/>
                <a:cs typeface="Lucida Sans Unicode"/>
              </a:rPr>
              <a:t>=</a:t>
            </a:r>
            <a:r>
              <a:rPr sz="900" spc="-20" dirty="0">
                <a:latin typeface="Lucida Sans Unicode"/>
                <a:cs typeface="Lucida Sans Unicode"/>
              </a:rPr>
              <a:t> </a:t>
            </a:r>
            <a:r>
              <a:rPr sz="900" spc="-10" dirty="0">
                <a:latin typeface="Lucida Sans Unicode"/>
                <a:cs typeface="Lucida Sans Unicode"/>
              </a:rPr>
              <a:t>[</a:t>
            </a:r>
            <a:r>
              <a:rPr sz="900" spc="-10" dirty="0">
                <a:latin typeface="Arial"/>
                <a:cs typeface="Arial"/>
              </a:rPr>
              <a:t>10</a:t>
            </a:r>
            <a:r>
              <a:rPr sz="900" i="1" spc="-10" dirty="0">
                <a:latin typeface="Comic Sans MS"/>
                <a:cs typeface="Comic Sans MS"/>
              </a:rPr>
              <a:t>,</a:t>
            </a:r>
            <a:r>
              <a:rPr sz="900" i="1" spc="-110" dirty="0">
                <a:latin typeface="Comic Sans MS"/>
                <a:cs typeface="Comic Sans MS"/>
              </a:rPr>
              <a:t> </a:t>
            </a:r>
            <a:r>
              <a:rPr sz="900" spc="-10" dirty="0">
                <a:latin typeface="Arial"/>
                <a:cs typeface="Arial"/>
              </a:rPr>
              <a:t>10</a:t>
            </a:r>
            <a:r>
              <a:rPr sz="900" i="1" spc="-10" dirty="0">
                <a:latin typeface="Comic Sans MS"/>
                <a:cs typeface="Comic Sans MS"/>
              </a:rPr>
              <a:t>,</a:t>
            </a:r>
            <a:r>
              <a:rPr sz="900" i="1" spc="-110" dirty="0">
                <a:latin typeface="Comic Sans MS"/>
                <a:cs typeface="Comic Sans MS"/>
              </a:rPr>
              <a:t> </a:t>
            </a:r>
            <a:r>
              <a:rPr sz="900" spc="-20" dirty="0">
                <a:latin typeface="Arial"/>
                <a:cs typeface="Arial"/>
              </a:rPr>
              <a:t>11</a:t>
            </a:r>
            <a:r>
              <a:rPr sz="900" spc="-20" dirty="0">
                <a:latin typeface="Lucida Sans Unicode"/>
                <a:cs typeface="Lucida Sans Unicode"/>
              </a:rPr>
              <a:t>]</a:t>
            </a:r>
            <a:r>
              <a:rPr sz="900" spc="-20" dirty="0">
                <a:latin typeface="Arial"/>
                <a:cs typeface="Arial"/>
              </a:rPr>
              <a:t>.</a:t>
            </a:r>
            <a:endParaRPr sz="900">
              <a:latin typeface="Arial"/>
              <a:cs typeface="Arial"/>
            </a:endParaRPr>
          </a:p>
          <a:p>
            <a:pPr marL="151765">
              <a:lnSpc>
                <a:spcPct val="100000"/>
              </a:lnSpc>
              <a:spcBef>
                <a:spcPts val="580"/>
              </a:spcBef>
            </a:pPr>
            <a:r>
              <a:rPr sz="1350" spc="667" baseline="6172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350" spc="300" baseline="6172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Picking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highest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value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first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is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b="1" spc="-10" dirty="0">
                <a:solidFill>
                  <a:srgbClr val="CD4F39"/>
                </a:solidFill>
                <a:latin typeface="Arial"/>
                <a:cs typeface="Arial"/>
              </a:rPr>
              <a:t>bad</a:t>
            </a:r>
            <a:r>
              <a:rPr sz="900" spc="-10" dirty="0">
                <a:latin typeface="Arial"/>
                <a:cs typeface="Arial"/>
              </a:rPr>
              <a:t>...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158551" y="3307143"/>
            <a:ext cx="348615" cy="1663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10</a:t>
            </a:r>
            <a:r>
              <a:rPr sz="900" spc="-100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/</a:t>
            </a:r>
            <a:r>
              <a:rPr sz="900" spc="-95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4F535A"/>
                </a:solidFill>
                <a:latin typeface="Arial"/>
                <a:cs typeface="Arial"/>
              </a:rPr>
              <a:t>27</a:t>
            </a:r>
            <a:endParaRPr sz="9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37515">
              <a:lnSpc>
                <a:spcPct val="100000"/>
              </a:lnSpc>
              <a:spcBef>
                <a:spcPts val="135"/>
              </a:spcBef>
            </a:pPr>
            <a:r>
              <a:rPr dirty="0"/>
              <a:t>Greedy</a:t>
            </a:r>
            <a:r>
              <a:rPr spc="80" dirty="0"/>
              <a:t> </a:t>
            </a:r>
            <a:r>
              <a:rPr dirty="0"/>
              <a:t>algorithms</a:t>
            </a:r>
            <a:r>
              <a:rPr spc="80" dirty="0"/>
              <a:t> </a:t>
            </a:r>
            <a:r>
              <a:rPr dirty="0"/>
              <a:t>for</a:t>
            </a:r>
            <a:r>
              <a:rPr spc="80" dirty="0"/>
              <a:t> </a:t>
            </a:r>
            <a:r>
              <a:rPr spc="-10" dirty="0"/>
              <a:t>knapsack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6494" y="440160"/>
            <a:ext cx="3996690" cy="200025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680"/>
              </a:spcBef>
            </a:pPr>
            <a:r>
              <a:rPr sz="900" b="1" dirty="0">
                <a:solidFill>
                  <a:srgbClr val="CD4F39"/>
                </a:solidFill>
                <a:latin typeface="Arial"/>
                <a:cs typeface="Arial"/>
              </a:rPr>
              <a:t>Greedy</a:t>
            </a:r>
            <a:r>
              <a:rPr sz="900" b="1" spc="-55" dirty="0">
                <a:solidFill>
                  <a:srgbClr val="CD4F39"/>
                </a:solidFill>
                <a:latin typeface="Arial"/>
                <a:cs typeface="Arial"/>
              </a:rPr>
              <a:t> </a:t>
            </a:r>
            <a:r>
              <a:rPr sz="900" b="1" spc="-10" dirty="0">
                <a:solidFill>
                  <a:srgbClr val="CD4F39"/>
                </a:solidFill>
                <a:latin typeface="Arial"/>
                <a:cs typeface="Arial"/>
              </a:rPr>
              <a:t>approaches?</a:t>
            </a:r>
            <a:endParaRPr sz="900">
              <a:latin typeface="Arial"/>
              <a:cs typeface="Arial"/>
            </a:endParaRPr>
          </a:p>
          <a:p>
            <a:pPr marL="164465">
              <a:lnSpc>
                <a:spcPct val="100000"/>
              </a:lnSpc>
              <a:spcBef>
                <a:spcPts val="575"/>
              </a:spcBef>
            </a:pPr>
            <a:r>
              <a:rPr sz="1350" spc="667" baseline="6172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350" spc="352" baseline="6172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900" b="1" spc="-10" dirty="0">
                <a:solidFill>
                  <a:srgbClr val="376092"/>
                </a:solidFill>
                <a:latin typeface="Arial"/>
                <a:cs typeface="Arial"/>
              </a:rPr>
              <a:t>Highest-</a:t>
            </a:r>
            <a:r>
              <a:rPr sz="900" b="1" dirty="0">
                <a:solidFill>
                  <a:srgbClr val="376092"/>
                </a:solidFill>
                <a:latin typeface="Arial"/>
                <a:cs typeface="Arial"/>
              </a:rPr>
              <a:t>value</a:t>
            </a:r>
            <a:r>
              <a:rPr sz="900" b="1" spc="-10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item</a:t>
            </a:r>
            <a:r>
              <a:rPr sz="900" spc="-10" dirty="0">
                <a:latin typeface="Arial"/>
                <a:cs typeface="Arial"/>
              </a:rPr>
              <a:t> first?</a:t>
            </a:r>
            <a:endParaRPr sz="900">
              <a:latin typeface="Arial"/>
              <a:cs typeface="Arial"/>
            </a:endParaRPr>
          </a:p>
          <a:p>
            <a:pPr marL="164465">
              <a:lnSpc>
                <a:spcPct val="100000"/>
              </a:lnSpc>
              <a:spcBef>
                <a:spcPts val="580"/>
              </a:spcBef>
            </a:pPr>
            <a:r>
              <a:rPr sz="1350" spc="667" baseline="6172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350" spc="359" baseline="6172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900" b="1" spc="-10" dirty="0">
                <a:solidFill>
                  <a:srgbClr val="376092"/>
                </a:solidFill>
                <a:latin typeface="Arial"/>
                <a:cs typeface="Arial"/>
              </a:rPr>
              <a:t>Lowest-</a:t>
            </a:r>
            <a:r>
              <a:rPr sz="900" b="1" dirty="0">
                <a:solidFill>
                  <a:srgbClr val="376092"/>
                </a:solidFill>
                <a:latin typeface="Arial"/>
                <a:cs typeface="Arial"/>
              </a:rPr>
              <a:t>size</a:t>
            </a:r>
            <a:r>
              <a:rPr sz="900" b="1" spc="-10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item</a:t>
            </a:r>
            <a:r>
              <a:rPr sz="900" spc="-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first?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95"/>
              </a:spcBef>
            </a:pPr>
            <a:endParaRPr sz="900">
              <a:latin typeface="Arial"/>
              <a:cs typeface="Arial"/>
            </a:endParaRPr>
          </a:p>
          <a:p>
            <a:pPr marL="63500">
              <a:lnSpc>
                <a:spcPct val="100000"/>
              </a:lnSpc>
            </a:pPr>
            <a:r>
              <a:rPr sz="900" b="1" dirty="0">
                <a:solidFill>
                  <a:srgbClr val="376092"/>
                </a:solidFill>
                <a:latin typeface="Arial"/>
                <a:cs typeface="Arial"/>
              </a:rPr>
              <a:t>Example</a:t>
            </a:r>
            <a:r>
              <a:rPr sz="900" dirty="0">
                <a:latin typeface="Arial"/>
                <a:cs typeface="Arial"/>
              </a:rPr>
              <a:t>:</a:t>
            </a:r>
            <a:r>
              <a:rPr sz="900" spc="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capacity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W</a:t>
            </a:r>
            <a:r>
              <a:rPr sz="900" i="1" spc="105" dirty="0">
                <a:latin typeface="Arial"/>
                <a:cs typeface="Arial"/>
              </a:rPr>
              <a:t> </a:t>
            </a:r>
            <a:r>
              <a:rPr sz="900" dirty="0">
                <a:latin typeface="Lucida Sans Unicode"/>
                <a:cs typeface="Lucida Sans Unicode"/>
              </a:rPr>
              <a:t>=</a:t>
            </a:r>
            <a:r>
              <a:rPr sz="900" spc="-45" dirty="0">
                <a:latin typeface="Lucida Sans Unicode"/>
                <a:cs typeface="Lucida Sans Unicode"/>
              </a:rPr>
              <a:t> </a:t>
            </a:r>
            <a:r>
              <a:rPr sz="900" dirty="0">
                <a:latin typeface="Arial"/>
                <a:cs typeface="Arial"/>
              </a:rPr>
              <a:t>20,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three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items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with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values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v</a:t>
            </a:r>
            <a:r>
              <a:rPr sz="900" i="1" spc="75" dirty="0">
                <a:latin typeface="Arial"/>
                <a:cs typeface="Arial"/>
              </a:rPr>
              <a:t> </a:t>
            </a:r>
            <a:r>
              <a:rPr sz="900" dirty="0">
                <a:latin typeface="Lucida Sans Unicode"/>
                <a:cs typeface="Lucida Sans Unicode"/>
              </a:rPr>
              <a:t>=</a:t>
            </a:r>
            <a:r>
              <a:rPr sz="900" spc="-45" dirty="0">
                <a:latin typeface="Lucida Sans Unicode"/>
                <a:cs typeface="Lucida Sans Unicode"/>
              </a:rPr>
              <a:t> </a:t>
            </a:r>
            <a:r>
              <a:rPr sz="900" spc="-10" dirty="0">
                <a:latin typeface="Lucida Sans Unicode"/>
                <a:cs typeface="Lucida Sans Unicode"/>
              </a:rPr>
              <a:t>[</a:t>
            </a:r>
            <a:r>
              <a:rPr sz="900" spc="-10" dirty="0">
                <a:latin typeface="Arial"/>
                <a:cs typeface="Arial"/>
              </a:rPr>
              <a:t>10</a:t>
            </a:r>
            <a:r>
              <a:rPr sz="900" i="1" spc="-10" dirty="0">
                <a:latin typeface="Comic Sans MS"/>
                <a:cs typeface="Comic Sans MS"/>
              </a:rPr>
              <a:t>,</a:t>
            </a:r>
            <a:r>
              <a:rPr sz="900" i="1" spc="-114" dirty="0">
                <a:latin typeface="Comic Sans MS"/>
                <a:cs typeface="Comic Sans MS"/>
              </a:rPr>
              <a:t> </a:t>
            </a:r>
            <a:r>
              <a:rPr sz="900" spc="-10" dirty="0">
                <a:latin typeface="Arial"/>
                <a:cs typeface="Arial"/>
              </a:rPr>
              <a:t>10</a:t>
            </a:r>
            <a:r>
              <a:rPr sz="900" i="1" spc="-10" dirty="0">
                <a:latin typeface="Comic Sans MS"/>
                <a:cs typeface="Comic Sans MS"/>
              </a:rPr>
              <a:t>,</a:t>
            </a:r>
            <a:r>
              <a:rPr sz="900" i="1" spc="-114" dirty="0">
                <a:latin typeface="Comic Sans MS"/>
                <a:cs typeface="Comic Sans MS"/>
              </a:rPr>
              <a:t> </a:t>
            </a:r>
            <a:r>
              <a:rPr sz="900" dirty="0">
                <a:latin typeface="Arial"/>
                <a:cs typeface="Arial"/>
              </a:rPr>
              <a:t>11</a:t>
            </a:r>
            <a:r>
              <a:rPr sz="900" dirty="0">
                <a:latin typeface="Lucida Sans Unicode"/>
                <a:cs typeface="Lucida Sans Unicode"/>
              </a:rPr>
              <a:t>]</a:t>
            </a:r>
            <a:r>
              <a:rPr sz="900" dirty="0">
                <a:latin typeface="Arial"/>
                <a:cs typeface="Arial"/>
              </a:rPr>
              <a:t>,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weights</a:t>
            </a:r>
            <a:endParaRPr sz="900">
              <a:latin typeface="Arial"/>
              <a:cs typeface="Arial"/>
            </a:endParaRPr>
          </a:p>
          <a:p>
            <a:pPr marL="63500">
              <a:lnSpc>
                <a:spcPct val="100000"/>
              </a:lnSpc>
              <a:spcBef>
                <a:spcPts val="180"/>
              </a:spcBef>
            </a:pPr>
            <a:r>
              <a:rPr sz="900" i="1" dirty="0">
                <a:latin typeface="Arial"/>
                <a:cs typeface="Arial"/>
              </a:rPr>
              <a:t>w</a:t>
            </a:r>
            <a:r>
              <a:rPr sz="900" i="1" spc="95" dirty="0">
                <a:latin typeface="Arial"/>
                <a:cs typeface="Arial"/>
              </a:rPr>
              <a:t> </a:t>
            </a:r>
            <a:r>
              <a:rPr sz="900" dirty="0">
                <a:latin typeface="Lucida Sans Unicode"/>
                <a:cs typeface="Lucida Sans Unicode"/>
              </a:rPr>
              <a:t>=</a:t>
            </a:r>
            <a:r>
              <a:rPr sz="900" spc="-20" dirty="0">
                <a:latin typeface="Lucida Sans Unicode"/>
                <a:cs typeface="Lucida Sans Unicode"/>
              </a:rPr>
              <a:t> </a:t>
            </a:r>
            <a:r>
              <a:rPr sz="900" spc="-10" dirty="0">
                <a:latin typeface="Lucida Sans Unicode"/>
                <a:cs typeface="Lucida Sans Unicode"/>
              </a:rPr>
              <a:t>[</a:t>
            </a:r>
            <a:r>
              <a:rPr sz="900" spc="-10" dirty="0">
                <a:latin typeface="Arial"/>
                <a:cs typeface="Arial"/>
              </a:rPr>
              <a:t>10</a:t>
            </a:r>
            <a:r>
              <a:rPr sz="900" i="1" spc="-10" dirty="0">
                <a:latin typeface="Comic Sans MS"/>
                <a:cs typeface="Comic Sans MS"/>
              </a:rPr>
              <a:t>,</a:t>
            </a:r>
            <a:r>
              <a:rPr sz="900" i="1" spc="-110" dirty="0">
                <a:latin typeface="Comic Sans MS"/>
                <a:cs typeface="Comic Sans MS"/>
              </a:rPr>
              <a:t> </a:t>
            </a:r>
            <a:r>
              <a:rPr sz="900" spc="-10" dirty="0">
                <a:latin typeface="Arial"/>
                <a:cs typeface="Arial"/>
              </a:rPr>
              <a:t>10</a:t>
            </a:r>
            <a:r>
              <a:rPr sz="900" i="1" spc="-10" dirty="0">
                <a:latin typeface="Comic Sans MS"/>
                <a:cs typeface="Comic Sans MS"/>
              </a:rPr>
              <a:t>,</a:t>
            </a:r>
            <a:r>
              <a:rPr sz="900" i="1" spc="-110" dirty="0">
                <a:latin typeface="Comic Sans MS"/>
                <a:cs typeface="Comic Sans MS"/>
              </a:rPr>
              <a:t> </a:t>
            </a:r>
            <a:r>
              <a:rPr sz="900" spc="-20" dirty="0">
                <a:latin typeface="Arial"/>
                <a:cs typeface="Arial"/>
              </a:rPr>
              <a:t>11</a:t>
            </a:r>
            <a:r>
              <a:rPr sz="900" spc="-20" dirty="0">
                <a:latin typeface="Lucida Sans Unicode"/>
                <a:cs typeface="Lucida Sans Unicode"/>
              </a:rPr>
              <a:t>]</a:t>
            </a:r>
            <a:r>
              <a:rPr sz="900" spc="-20" dirty="0">
                <a:latin typeface="Arial"/>
                <a:cs typeface="Arial"/>
              </a:rPr>
              <a:t>.</a:t>
            </a:r>
            <a:endParaRPr sz="900">
              <a:latin typeface="Arial"/>
              <a:cs typeface="Arial"/>
            </a:endParaRPr>
          </a:p>
          <a:p>
            <a:pPr marL="164465">
              <a:lnSpc>
                <a:spcPct val="100000"/>
              </a:lnSpc>
              <a:spcBef>
                <a:spcPts val="580"/>
              </a:spcBef>
            </a:pPr>
            <a:r>
              <a:rPr sz="1350" spc="667" baseline="6172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350" spc="300" baseline="6172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Picking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highest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value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first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is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b="1" spc="-10" dirty="0">
                <a:solidFill>
                  <a:srgbClr val="CD4F39"/>
                </a:solidFill>
                <a:latin typeface="Arial"/>
                <a:cs typeface="Arial"/>
              </a:rPr>
              <a:t>bad</a:t>
            </a:r>
            <a:r>
              <a:rPr sz="900" spc="-10" dirty="0">
                <a:latin typeface="Arial"/>
                <a:cs typeface="Arial"/>
              </a:rPr>
              <a:t>...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10"/>
              </a:spcBef>
            </a:pPr>
            <a:endParaRPr sz="900">
              <a:latin typeface="Arial"/>
              <a:cs typeface="Arial"/>
            </a:endParaRPr>
          </a:p>
          <a:p>
            <a:pPr marL="63500">
              <a:lnSpc>
                <a:spcPct val="100000"/>
              </a:lnSpc>
            </a:pPr>
            <a:r>
              <a:rPr sz="900" b="1" dirty="0">
                <a:solidFill>
                  <a:srgbClr val="376092"/>
                </a:solidFill>
                <a:latin typeface="Arial"/>
                <a:cs typeface="Arial"/>
              </a:rPr>
              <a:t>Example</a:t>
            </a:r>
            <a:r>
              <a:rPr sz="900" dirty="0">
                <a:latin typeface="Arial"/>
                <a:cs typeface="Arial"/>
              </a:rPr>
              <a:t>:</a:t>
            </a:r>
            <a:r>
              <a:rPr sz="900" spc="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capacity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W</a:t>
            </a:r>
            <a:r>
              <a:rPr sz="900" i="1" spc="105" dirty="0">
                <a:latin typeface="Arial"/>
                <a:cs typeface="Arial"/>
              </a:rPr>
              <a:t> </a:t>
            </a:r>
            <a:r>
              <a:rPr sz="900" dirty="0">
                <a:latin typeface="Lucida Sans Unicode"/>
                <a:cs typeface="Lucida Sans Unicode"/>
              </a:rPr>
              <a:t>=</a:t>
            </a:r>
            <a:r>
              <a:rPr sz="900" spc="-45" dirty="0">
                <a:latin typeface="Lucida Sans Unicode"/>
                <a:cs typeface="Lucida Sans Unicode"/>
              </a:rPr>
              <a:t> </a:t>
            </a:r>
            <a:r>
              <a:rPr sz="900" dirty="0">
                <a:latin typeface="Arial"/>
                <a:cs typeface="Arial"/>
              </a:rPr>
              <a:t>20,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three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items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with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values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v</a:t>
            </a:r>
            <a:r>
              <a:rPr sz="900" i="1" spc="75" dirty="0">
                <a:latin typeface="Arial"/>
                <a:cs typeface="Arial"/>
              </a:rPr>
              <a:t> </a:t>
            </a:r>
            <a:r>
              <a:rPr sz="900" dirty="0">
                <a:latin typeface="Lucida Sans Unicode"/>
                <a:cs typeface="Lucida Sans Unicode"/>
              </a:rPr>
              <a:t>=</a:t>
            </a:r>
            <a:r>
              <a:rPr sz="900" spc="-45" dirty="0">
                <a:latin typeface="Lucida Sans Unicode"/>
                <a:cs typeface="Lucida Sans Unicode"/>
              </a:rPr>
              <a:t> </a:t>
            </a:r>
            <a:r>
              <a:rPr sz="900" spc="-10" dirty="0">
                <a:latin typeface="Lucida Sans Unicode"/>
                <a:cs typeface="Lucida Sans Unicode"/>
              </a:rPr>
              <a:t>[</a:t>
            </a:r>
            <a:r>
              <a:rPr sz="900" spc="-10" dirty="0">
                <a:latin typeface="Arial"/>
                <a:cs typeface="Arial"/>
              </a:rPr>
              <a:t>10</a:t>
            </a:r>
            <a:r>
              <a:rPr sz="900" i="1" spc="-10" dirty="0">
                <a:latin typeface="Comic Sans MS"/>
                <a:cs typeface="Comic Sans MS"/>
              </a:rPr>
              <a:t>,</a:t>
            </a:r>
            <a:r>
              <a:rPr sz="900" i="1" spc="-114" dirty="0">
                <a:latin typeface="Comic Sans MS"/>
                <a:cs typeface="Comic Sans MS"/>
              </a:rPr>
              <a:t> </a:t>
            </a:r>
            <a:r>
              <a:rPr sz="900" spc="-10" dirty="0">
                <a:latin typeface="Arial"/>
                <a:cs typeface="Arial"/>
              </a:rPr>
              <a:t>10</a:t>
            </a:r>
            <a:r>
              <a:rPr sz="900" i="1" spc="-10" dirty="0">
                <a:latin typeface="Comic Sans MS"/>
                <a:cs typeface="Comic Sans MS"/>
              </a:rPr>
              <a:t>,</a:t>
            </a:r>
            <a:r>
              <a:rPr sz="900" i="1" spc="-114" dirty="0">
                <a:latin typeface="Comic Sans MS"/>
                <a:cs typeface="Comic Sans MS"/>
              </a:rPr>
              <a:t> </a:t>
            </a:r>
            <a:r>
              <a:rPr sz="900" dirty="0">
                <a:latin typeface="Arial"/>
                <a:cs typeface="Arial"/>
              </a:rPr>
              <a:t>50</a:t>
            </a:r>
            <a:r>
              <a:rPr sz="900" dirty="0">
                <a:latin typeface="Lucida Sans Unicode"/>
                <a:cs typeface="Lucida Sans Unicode"/>
              </a:rPr>
              <a:t>]</a:t>
            </a:r>
            <a:r>
              <a:rPr sz="900" dirty="0">
                <a:latin typeface="Arial"/>
                <a:cs typeface="Arial"/>
              </a:rPr>
              <a:t>,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weights</a:t>
            </a:r>
            <a:endParaRPr sz="900">
              <a:latin typeface="Arial"/>
              <a:cs typeface="Arial"/>
            </a:endParaRPr>
          </a:p>
          <a:p>
            <a:pPr marL="63500">
              <a:lnSpc>
                <a:spcPct val="100000"/>
              </a:lnSpc>
              <a:spcBef>
                <a:spcPts val="180"/>
              </a:spcBef>
            </a:pPr>
            <a:r>
              <a:rPr sz="900" i="1" dirty="0">
                <a:latin typeface="Arial"/>
                <a:cs typeface="Arial"/>
              </a:rPr>
              <a:t>w</a:t>
            </a:r>
            <a:r>
              <a:rPr sz="900" i="1" spc="95" dirty="0">
                <a:latin typeface="Arial"/>
                <a:cs typeface="Arial"/>
              </a:rPr>
              <a:t> </a:t>
            </a:r>
            <a:r>
              <a:rPr sz="900" dirty="0">
                <a:latin typeface="Lucida Sans Unicode"/>
                <a:cs typeface="Lucida Sans Unicode"/>
              </a:rPr>
              <a:t>=</a:t>
            </a:r>
            <a:r>
              <a:rPr sz="900" spc="-20" dirty="0">
                <a:latin typeface="Lucida Sans Unicode"/>
                <a:cs typeface="Lucida Sans Unicode"/>
              </a:rPr>
              <a:t> </a:t>
            </a:r>
            <a:r>
              <a:rPr sz="900" spc="-10" dirty="0">
                <a:latin typeface="Lucida Sans Unicode"/>
                <a:cs typeface="Lucida Sans Unicode"/>
              </a:rPr>
              <a:t>[</a:t>
            </a:r>
            <a:r>
              <a:rPr sz="900" spc="-10" dirty="0">
                <a:latin typeface="Arial"/>
                <a:cs typeface="Arial"/>
              </a:rPr>
              <a:t>10</a:t>
            </a:r>
            <a:r>
              <a:rPr sz="900" i="1" spc="-10" dirty="0">
                <a:latin typeface="Comic Sans MS"/>
                <a:cs typeface="Comic Sans MS"/>
              </a:rPr>
              <a:t>,</a:t>
            </a:r>
            <a:r>
              <a:rPr sz="900" i="1" spc="-110" dirty="0">
                <a:latin typeface="Comic Sans MS"/>
                <a:cs typeface="Comic Sans MS"/>
              </a:rPr>
              <a:t> </a:t>
            </a:r>
            <a:r>
              <a:rPr sz="900" spc="-10" dirty="0">
                <a:latin typeface="Arial"/>
                <a:cs typeface="Arial"/>
              </a:rPr>
              <a:t>10</a:t>
            </a:r>
            <a:r>
              <a:rPr sz="900" i="1" spc="-10" dirty="0">
                <a:latin typeface="Comic Sans MS"/>
                <a:cs typeface="Comic Sans MS"/>
              </a:rPr>
              <a:t>,</a:t>
            </a:r>
            <a:r>
              <a:rPr sz="900" i="1" spc="-110" dirty="0">
                <a:latin typeface="Comic Sans MS"/>
                <a:cs typeface="Comic Sans MS"/>
              </a:rPr>
              <a:t> </a:t>
            </a:r>
            <a:r>
              <a:rPr sz="900" spc="-20" dirty="0">
                <a:latin typeface="Arial"/>
                <a:cs typeface="Arial"/>
              </a:rPr>
              <a:t>11</a:t>
            </a:r>
            <a:r>
              <a:rPr sz="900" spc="-20" dirty="0">
                <a:latin typeface="Lucida Sans Unicode"/>
                <a:cs typeface="Lucida Sans Unicode"/>
              </a:rPr>
              <a:t>]</a:t>
            </a:r>
            <a:r>
              <a:rPr sz="900" spc="-20" dirty="0">
                <a:latin typeface="Arial"/>
                <a:cs typeface="Arial"/>
              </a:rPr>
              <a:t>.</a:t>
            </a:r>
            <a:endParaRPr sz="900">
              <a:latin typeface="Arial"/>
              <a:cs typeface="Arial"/>
            </a:endParaRPr>
          </a:p>
          <a:p>
            <a:pPr marL="164465">
              <a:lnSpc>
                <a:spcPct val="100000"/>
              </a:lnSpc>
              <a:spcBef>
                <a:spcPts val="580"/>
              </a:spcBef>
            </a:pPr>
            <a:r>
              <a:rPr sz="1350" spc="667" baseline="6172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350" spc="300" baseline="6172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Picking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lowest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weight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first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is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b="1" spc="-10" dirty="0">
                <a:solidFill>
                  <a:srgbClr val="CD4F39"/>
                </a:solidFill>
                <a:latin typeface="Arial"/>
                <a:cs typeface="Arial"/>
              </a:rPr>
              <a:t>bad</a:t>
            </a:r>
            <a:r>
              <a:rPr sz="900" spc="-10" dirty="0">
                <a:latin typeface="Arial"/>
                <a:cs typeface="Arial"/>
              </a:rPr>
              <a:t>...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158551" y="3307143"/>
            <a:ext cx="348615" cy="1663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10</a:t>
            </a:r>
            <a:r>
              <a:rPr sz="900" spc="-100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/</a:t>
            </a:r>
            <a:r>
              <a:rPr sz="900" spc="-95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4F535A"/>
                </a:solidFill>
                <a:latin typeface="Arial"/>
                <a:cs typeface="Arial"/>
              </a:rPr>
              <a:t>27</a:t>
            </a:r>
            <a:endParaRPr sz="9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37515">
              <a:lnSpc>
                <a:spcPct val="100000"/>
              </a:lnSpc>
              <a:spcBef>
                <a:spcPts val="135"/>
              </a:spcBef>
            </a:pPr>
            <a:r>
              <a:rPr dirty="0"/>
              <a:t>Greedy</a:t>
            </a:r>
            <a:r>
              <a:rPr spc="80" dirty="0"/>
              <a:t> </a:t>
            </a:r>
            <a:r>
              <a:rPr dirty="0"/>
              <a:t>algorithms</a:t>
            </a:r>
            <a:r>
              <a:rPr spc="80" dirty="0"/>
              <a:t> </a:t>
            </a:r>
            <a:r>
              <a:rPr dirty="0"/>
              <a:t>for</a:t>
            </a:r>
            <a:r>
              <a:rPr spc="80" dirty="0"/>
              <a:t> </a:t>
            </a:r>
            <a:r>
              <a:rPr spc="-10" dirty="0"/>
              <a:t>knapsack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3794" y="440160"/>
            <a:ext cx="4022090" cy="252984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680"/>
              </a:spcBef>
            </a:pPr>
            <a:r>
              <a:rPr sz="900" b="1" dirty="0">
                <a:solidFill>
                  <a:srgbClr val="CD4F39"/>
                </a:solidFill>
                <a:latin typeface="Arial"/>
                <a:cs typeface="Arial"/>
              </a:rPr>
              <a:t>Greedy</a:t>
            </a:r>
            <a:r>
              <a:rPr sz="900" b="1" spc="-55" dirty="0">
                <a:solidFill>
                  <a:srgbClr val="CD4F39"/>
                </a:solidFill>
                <a:latin typeface="Arial"/>
                <a:cs typeface="Arial"/>
              </a:rPr>
              <a:t> </a:t>
            </a:r>
            <a:r>
              <a:rPr sz="900" b="1" spc="-10" dirty="0">
                <a:solidFill>
                  <a:srgbClr val="CD4F39"/>
                </a:solidFill>
                <a:latin typeface="Arial"/>
                <a:cs typeface="Arial"/>
              </a:rPr>
              <a:t>approaches?</a:t>
            </a:r>
            <a:endParaRPr sz="900">
              <a:latin typeface="Arial"/>
              <a:cs typeface="Arial"/>
            </a:endParaRPr>
          </a:p>
          <a:p>
            <a:pPr marL="177165">
              <a:lnSpc>
                <a:spcPct val="100000"/>
              </a:lnSpc>
              <a:spcBef>
                <a:spcPts val="575"/>
              </a:spcBef>
            </a:pPr>
            <a:r>
              <a:rPr sz="1350" spc="667" baseline="6172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350" spc="352" baseline="6172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900" b="1" spc="-10" dirty="0">
                <a:solidFill>
                  <a:srgbClr val="376092"/>
                </a:solidFill>
                <a:latin typeface="Arial"/>
                <a:cs typeface="Arial"/>
              </a:rPr>
              <a:t>Highest-</a:t>
            </a:r>
            <a:r>
              <a:rPr sz="900" b="1" dirty="0">
                <a:solidFill>
                  <a:srgbClr val="376092"/>
                </a:solidFill>
                <a:latin typeface="Arial"/>
                <a:cs typeface="Arial"/>
              </a:rPr>
              <a:t>value</a:t>
            </a:r>
            <a:r>
              <a:rPr sz="900" b="1" spc="-10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item</a:t>
            </a:r>
            <a:r>
              <a:rPr sz="900" spc="-10" dirty="0">
                <a:latin typeface="Arial"/>
                <a:cs typeface="Arial"/>
              </a:rPr>
              <a:t> first?</a:t>
            </a:r>
            <a:endParaRPr sz="900">
              <a:latin typeface="Arial"/>
              <a:cs typeface="Arial"/>
            </a:endParaRPr>
          </a:p>
          <a:p>
            <a:pPr marL="177165">
              <a:lnSpc>
                <a:spcPct val="100000"/>
              </a:lnSpc>
              <a:spcBef>
                <a:spcPts val="580"/>
              </a:spcBef>
            </a:pPr>
            <a:r>
              <a:rPr sz="1350" spc="667" baseline="6172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350" spc="359" baseline="6172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900" b="1" spc="-10" dirty="0">
                <a:solidFill>
                  <a:srgbClr val="376092"/>
                </a:solidFill>
                <a:latin typeface="Arial"/>
                <a:cs typeface="Arial"/>
              </a:rPr>
              <a:t>Lowest-</a:t>
            </a:r>
            <a:r>
              <a:rPr sz="900" b="1" dirty="0">
                <a:solidFill>
                  <a:srgbClr val="376092"/>
                </a:solidFill>
                <a:latin typeface="Arial"/>
                <a:cs typeface="Arial"/>
              </a:rPr>
              <a:t>size</a:t>
            </a:r>
            <a:r>
              <a:rPr sz="900" b="1" spc="-10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item</a:t>
            </a:r>
            <a:r>
              <a:rPr sz="900" spc="-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first?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95"/>
              </a:spcBef>
            </a:pPr>
            <a:endParaRPr sz="900">
              <a:latin typeface="Arial"/>
              <a:cs typeface="Arial"/>
            </a:endParaRPr>
          </a:p>
          <a:p>
            <a:pPr marL="76200">
              <a:lnSpc>
                <a:spcPct val="100000"/>
              </a:lnSpc>
            </a:pPr>
            <a:r>
              <a:rPr sz="900" b="1" dirty="0">
                <a:solidFill>
                  <a:srgbClr val="376092"/>
                </a:solidFill>
                <a:latin typeface="Arial"/>
                <a:cs typeface="Arial"/>
              </a:rPr>
              <a:t>Example</a:t>
            </a:r>
            <a:r>
              <a:rPr sz="900" dirty="0">
                <a:latin typeface="Arial"/>
                <a:cs typeface="Arial"/>
              </a:rPr>
              <a:t>:</a:t>
            </a:r>
            <a:r>
              <a:rPr sz="900" spc="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capacity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W</a:t>
            </a:r>
            <a:r>
              <a:rPr sz="900" i="1" spc="105" dirty="0">
                <a:latin typeface="Arial"/>
                <a:cs typeface="Arial"/>
              </a:rPr>
              <a:t> </a:t>
            </a:r>
            <a:r>
              <a:rPr sz="900" dirty="0">
                <a:latin typeface="Lucida Sans Unicode"/>
                <a:cs typeface="Lucida Sans Unicode"/>
              </a:rPr>
              <a:t>=</a:t>
            </a:r>
            <a:r>
              <a:rPr sz="900" spc="-45" dirty="0">
                <a:latin typeface="Lucida Sans Unicode"/>
                <a:cs typeface="Lucida Sans Unicode"/>
              </a:rPr>
              <a:t> </a:t>
            </a:r>
            <a:r>
              <a:rPr sz="900" dirty="0">
                <a:latin typeface="Arial"/>
                <a:cs typeface="Arial"/>
              </a:rPr>
              <a:t>20,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three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items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with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values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v</a:t>
            </a:r>
            <a:r>
              <a:rPr sz="900" i="1" spc="75" dirty="0">
                <a:latin typeface="Arial"/>
                <a:cs typeface="Arial"/>
              </a:rPr>
              <a:t> </a:t>
            </a:r>
            <a:r>
              <a:rPr sz="900" dirty="0">
                <a:latin typeface="Lucida Sans Unicode"/>
                <a:cs typeface="Lucida Sans Unicode"/>
              </a:rPr>
              <a:t>=</a:t>
            </a:r>
            <a:r>
              <a:rPr sz="900" spc="-45" dirty="0">
                <a:latin typeface="Lucida Sans Unicode"/>
                <a:cs typeface="Lucida Sans Unicode"/>
              </a:rPr>
              <a:t> </a:t>
            </a:r>
            <a:r>
              <a:rPr sz="900" spc="-10" dirty="0">
                <a:latin typeface="Lucida Sans Unicode"/>
                <a:cs typeface="Lucida Sans Unicode"/>
              </a:rPr>
              <a:t>[</a:t>
            </a:r>
            <a:r>
              <a:rPr sz="900" spc="-10" dirty="0">
                <a:latin typeface="Arial"/>
                <a:cs typeface="Arial"/>
              </a:rPr>
              <a:t>10</a:t>
            </a:r>
            <a:r>
              <a:rPr sz="900" i="1" spc="-10" dirty="0">
                <a:latin typeface="Comic Sans MS"/>
                <a:cs typeface="Comic Sans MS"/>
              </a:rPr>
              <a:t>,</a:t>
            </a:r>
            <a:r>
              <a:rPr sz="900" i="1" spc="-114" dirty="0">
                <a:latin typeface="Comic Sans MS"/>
                <a:cs typeface="Comic Sans MS"/>
              </a:rPr>
              <a:t> </a:t>
            </a:r>
            <a:r>
              <a:rPr sz="900" spc="-10" dirty="0">
                <a:latin typeface="Arial"/>
                <a:cs typeface="Arial"/>
              </a:rPr>
              <a:t>10</a:t>
            </a:r>
            <a:r>
              <a:rPr sz="900" i="1" spc="-10" dirty="0">
                <a:latin typeface="Comic Sans MS"/>
                <a:cs typeface="Comic Sans MS"/>
              </a:rPr>
              <a:t>,</a:t>
            </a:r>
            <a:r>
              <a:rPr sz="900" i="1" spc="-114" dirty="0">
                <a:latin typeface="Comic Sans MS"/>
                <a:cs typeface="Comic Sans MS"/>
              </a:rPr>
              <a:t> </a:t>
            </a:r>
            <a:r>
              <a:rPr sz="900" dirty="0">
                <a:latin typeface="Arial"/>
                <a:cs typeface="Arial"/>
              </a:rPr>
              <a:t>11</a:t>
            </a:r>
            <a:r>
              <a:rPr sz="900" dirty="0">
                <a:latin typeface="Lucida Sans Unicode"/>
                <a:cs typeface="Lucida Sans Unicode"/>
              </a:rPr>
              <a:t>]</a:t>
            </a:r>
            <a:r>
              <a:rPr sz="900" dirty="0">
                <a:latin typeface="Arial"/>
                <a:cs typeface="Arial"/>
              </a:rPr>
              <a:t>,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weights</a:t>
            </a:r>
            <a:endParaRPr sz="900">
              <a:latin typeface="Arial"/>
              <a:cs typeface="Arial"/>
            </a:endParaRPr>
          </a:p>
          <a:p>
            <a:pPr marL="76200">
              <a:lnSpc>
                <a:spcPct val="100000"/>
              </a:lnSpc>
              <a:spcBef>
                <a:spcPts val="180"/>
              </a:spcBef>
            </a:pPr>
            <a:r>
              <a:rPr sz="900" i="1" dirty="0">
                <a:latin typeface="Arial"/>
                <a:cs typeface="Arial"/>
              </a:rPr>
              <a:t>w</a:t>
            </a:r>
            <a:r>
              <a:rPr sz="900" i="1" spc="95" dirty="0">
                <a:latin typeface="Arial"/>
                <a:cs typeface="Arial"/>
              </a:rPr>
              <a:t> </a:t>
            </a:r>
            <a:r>
              <a:rPr sz="900" dirty="0">
                <a:latin typeface="Lucida Sans Unicode"/>
                <a:cs typeface="Lucida Sans Unicode"/>
              </a:rPr>
              <a:t>=</a:t>
            </a:r>
            <a:r>
              <a:rPr sz="900" spc="-20" dirty="0">
                <a:latin typeface="Lucida Sans Unicode"/>
                <a:cs typeface="Lucida Sans Unicode"/>
              </a:rPr>
              <a:t> </a:t>
            </a:r>
            <a:r>
              <a:rPr sz="900" spc="-10" dirty="0">
                <a:latin typeface="Lucida Sans Unicode"/>
                <a:cs typeface="Lucida Sans Unicode"/>
              </a:rPr>
              <a:t>[</a:t>
            </a:r>
            <a:r>
              <a:rPr sz="900" spc="-10" dirty="0">
                <a:latin typeface="Arial"/>
                <a:cs typeface="Arial"/>
              </a:rPr>
              <a:t>10</a:t>
            </a:r>
            <a:r>
              <a:rPr sz="900" i="1" spc="-10" dirty="0">
                <a:latin typeface="Comic Sans MS"/>
                <a:cs typeface="Comic Sans MS"/>
              </a:rPr>
              <a:t>,</a:t>
            </a:r>
            <a:r>
              <a:rPr sz="900" i="1" spc="-110" dirty="0">
                <a:latin typeface="Comic Sans MS"/>
                <a:cs typeface="Comic Sans MS"/>
              </a:rPr>
              <a:t> </a:t>
            </a:r>
            <a:r>
              <a:rPr sz="900" spc="-10" dirty="0">
                <a:latin typeface="Arial"/>
                <a:cs typeface="Arial"/>
              </a:rPr>
              <a:t>10</a:t>
            </a:r>
            <a:r>
              <a:rPr sz="900" i="1" spc="-10" dirty="0">
                <a:latin typeface="Comic Sans MS"/>
                <a:cs typeface="Comic Sans MS"/>
              </a:rPr>
              <a:t>,</a:t>
            </a:r>
            <a:r>
              <a:rPr sz="900" i="1" spc="-110" dirty="0">
                <a:latin typeface="Comic Sans MS"/>
                <a:cs typeface="Comic Sans MS"/>
              </a:rPr>
              <a:t> </a:t>
            </a:r>
            <a:r>
              <a:rPr sz="900" spc="-20" dirty="0">
                <a:latin typeface="Arial"/>
                <a:cs typeface="Arial"/>
              </a:rPr>
              <a:t>11</a:t>
            </a:r>
            <a:r>
              <a:rPr sz="900" spc="-20" dirty="0">
                <a:latin typeface="Lucida Sans Unicode"/>
                <a:cs typeface="Lucida Sans Unicode"/>
              </a:rPr>
              <a:t>]</a:t>
            </a:r>
            <a:r>
              <a:rPr sz="900" spc="-20" dirty="0">
                <a:latin typeface="Arial"/>
                <a:cs typeface="Arial"/>
              </a:rPr>
              <a:t>.</a:t>
            </a:r>
            <a:endParaRPr sz="900">
              <a:latin typeface="Arial"/>
              <a:cs typeface="Arial"/>
            </a:endParaRPr>
          </a:p>
          <a:p>
            <a:pPr marL="177165">
              <a:lnSpc>
                <a:spcPct val="100000"/>
              </a:lnSpc>
              <a:spcBef>
                <a:spcPts val="580"/>
              </a:spcBef>
            </a:pPr>
            <a:r>
              <a:rPr sz="1350" spc="667" baseline="6172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350" spc="300" baseline="6172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Picking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highest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value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first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is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b="1" spc="-10" dirty="0">
                <a:solidFill>
                  <a:srgbClr val="CD4F39"/>
                </a:solidFill>
                <a:latin typeface="Arial"/>
                <a:cs typeface="Arial"/>
              </a:rPr>
              <a:t>bad</a:t>
            </a:r>
            <a:r>
              <a:rPr sz="900" spc="-10" dirty="0">
                <a:latin typeface="Arial"/>
                <a:cs typeface="Arial"/>
              </a:rPr>
              <a:t>...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10"/>
              </a:spcBef>
            </a:pPr>
            <a:endParaRPr sz="900">
              <a:latin typeface="Arial"/>
              <a:cs typeface="Arial"/>
            </a:endParaRPr>
          </a:p>
          <a:p>
            <a:pPr marL="76200">
              <a:lnSpc>
                <a:spcPct val="100000"/>
              </a:lnSpc>
            </a:pPr>
            <a:r>
              <a:rPr sz="900" b="1" dirty="0">
                <a:solidFill>
                  <a:srgbClr val="376092"/>
                </a:solidFill>
                <a:latin typeface="Arial"/>
                <a:cs typeface="Arial"/>
              </a:rPr>
              <a:t>Example</a:t>
            </a:r>
            <a:r>
              <a:rPr sz="900" dirty="0">
                <a:latin typeface="Arial"/>
                <a:cs typeface="Arial"/>
              </a:rPr>
              <a:t>:</a:t>
            </a:r>
            <a:r>
              <a:rPr sz="900" spc="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capacity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W</a:t>
            </a:r>
            <a:r>
              <a:rPr sz="900" i="1" spc="105" dirty="0">
                <a:latin typeface="Arial"/>
                <a:cs typeface="Arial"/>
              </a:rPr>
              <a:t> </a:t>
            </a:r>
            <a:r>
              <a:rPr sz="900" dirty="0">
                <a:latin typeface="Lucida Sans Unicode"/>
                <a:cs typeface="Lucida Sans Unicode"/>
              </a:rPr>
              <a:t>=</a:t>
            </a:r>
            <a:r>
              <a:rPr sz="900" spc="-45" dirty="0">
                <a:latin typeface="Lucida Sans Unicode"/>
                <a:cs typeface="Lucida Sans Unicode"/>
              </a:rPr>
              <a:t> </a:t>
            </a:r>
            <a:r>
              <a:rPr sz="900" dirty="0">
                <a:latin typeface="Arial"/>
                <a:cs typeface="Arial"/>
              </a:rPr>
              <a:t>20,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three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items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with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values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v</a:t>
            </a:r>
            <a:r>
              <a:rPr sz="900" i="1" spc="75" dirty="0">
                <a:latin typeface="Arial"/>
                <a:cs typeface="Arial"/>
              </a:rPr>
              <a:t> </a:t>
            </a:r>
            <a:r>
              <a:rPr sz="900" dirty="0">
                <a:latin typeface="Lucida Sans Unicode"/>
                <a:cs typeface="Lucida Sans Unicode"/>
              </a:rPr>
              <a:t>=</a:t>
            </a:r>
            <a:r>
              <a:rPr sz="900" spc="-45" dirty="0">
                <a:latin typeface="Lucida Sans Unicode"/>
                <a:cs typeface="Lucida Sans Unicode"/>
              </a:rPr>
              <a:t> </a:t>
            </a:r>
            <a:r>
              <a:rPr sz="900" spc="-10" dirty="0">
                <a:latin typeface="Lucida Sans Unicode"/>
                <a:cs typeface="Lucida Sans Unicode"/>
              </a:rPr>
              <a:t>[</a:t>
            </a:r>
            <a:r>
              <a:rPr sz="900" spc="-10" dirty="0">
                <a:latin typeface="Arial"/>
                <a:cs typeface="Arial"/>
              </a:rPr>
              <a:t>10</a:t>
            </a:r>
            <a:r>
              <a:rPr sz="900" i="1" spc="-10" dirty="0">
                <a:latin typeface="Comic Sans MS"/>
                <a:cs typeface="Comic Sans MS"/>
              </a:rPr>
              <a:t>,</a:t>
            </a:r>
            <a:r>
              <a:rPr sz="900" i="1" spc="-114" dirty="0">
                <a:latin typeface="Comic Sans MS"/>
                <a:cs typeface="Comic Sans MS"/>
              </a:rPr>
              <a:t> </a:t>
            </a:r>
            <a:r>
              <a:rPr sz="900" spc="-10" dirty="0">
                <a:latin typeface="Arial"/>
                <a:cs typeface="Arial"/>
              </a:rPr>
              <a:t>10</a:t>
            </a:r>
            <a:r>
              <a:rPr sz="900" i="1" spc="-10" dirty="0">
                <a:latin typeface="Comic Sans MS"/>
                <a:cs typeface="Comic Sans MS"/>
              </a:rPr>
              <a:t>,</a:t>
            </a:r>
            <a:r>
              <a:rPr sz="900" i="1" spc="-114" dirty="0">
                <a:latin typeface="Comic Sans MS"/>
                <a:cs typeface="Comic Sans MS"/>
              </a:rPr>
              <a:t> </a:t>
            </a:r>
            <a:r>
              <a:rPr sz="900" dirty="0">
                <a:latin typeface="Arial"/>
                <a:cs typeface="Arial"/>
              </a:rPr>
              <a:t>50</a:t>
            </a:r>
            <a:r>
              <a:rPr sz="900" dirty="0">
                <a:latin typeface="Lucida Sans Unicode"/>
                <a:cs typeface="Lucida Sans Unicode"/>
              </a:rPr>
              <a:t>]</a:t>
            </a:r>
            <a:r>
              <a:rPr sz="900" dirty="0">
                <a:latin typeface="Arial"/>
                <a:cs typeface="Arial"/>
              </a:rPr>
              <a:t>,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weights</a:t>
            </a:r>
            <a:endParaRPr sz="900">
              <a:latin typeface="Arial"/>
              <a:cs typeface="Arial"/>
            </a:endParaRPr>
          </a:p>
          <a:p>
            <a:pPr marL="76200">
              <a:lnSpc>
                <a:spcPct val="100000"/>
              </a:lnSpc>
              <a:spcBef>
                <a:spcPts val="180"/>
              </a:spcBef>
            </a:pPr>
            <a:r>
              <a:rPr sz="900" i="1" dirty="0">
                <a:latin typeface="Arial"/>
                <a:cs typeface="Arial"/>
              </a:rPr>
              <a:t>w</a:t>
            </a:r>
            <a:r>
              <a:rPr sz="900" i="1" spc="95" dirty="0">
                <a:latin typeface="Arial"/>
                <a:cs typeface="Arial"/>
              </a:rPr>
              <a:t> </a:t>
            </a:r>
            <a:r>
              <a:rPr sz="900" dirty="0">
                <a:latin typeface="Lucida Sans Unicode"/>
                <a:cs typeface="Lucida Sans Unicode"/>
              </a:rPr>
              <a:t>=</a:t>
            </a:r>
            <a:r>
              <a:rPr sz="900" spc="-20" dirty="0">
                <a:latin typeface="Lucida Sans Unicode"/>
                <a:cs typeface="Lucida Sans Unicode"/>
              </a:rPr>
              <a:t> </a:t>
            </a:r>
            <a:r>
              <a:rPr sz="900" spc="-10" dirty="0">
                <a:latin typeface="Lucida Sans Unicode"/>
                <a:cs typeface="Lucida Sans Unicode"/>
              </a:rPr>
              <a:t>[</a:t>
            </a:r>
            <a:r>
              <a:rPr sz="900" spc="-10" dirty="0">
                <a:latin typeface="Arial"/>
                <a:cs typeface="Arial"/>
              </a:rPr>
              <a:t>10</a:t>
            </a:r>
            <a:r>
              <a:rPr sz="900" i="1" spc="-10" dirty="0">
                <a:latin typeface="Comic Sans MS"/>
                <a:cs typeface="Comic Sans MS"/>
              </a:rPr>
              <a:t>,</a:t>
            </a:r>
            <a:r>
              <a:rPr sz="900" i="1" spc="-110" dirty="0">
                <a:latin typeface="Comic Sans MS"/>
                <a:cs typeface="Comic Sans MS"/>
              </a:rPr>
              <a:t> </a:t>
            </a:r>
            <a:r>
              <a:rPr sz="900" spc="-10" dirty="0">
                <a:latin typeface="Arial"/>
                <a:cs typeface="Arial"/>
              </a:rPr>
              <a:t>10</a:t>
            </a:r>
            <a:r>
              <a:rPr sz="900" i="1" spc="-10" dirty="0">
                <a:latin typeface="Comic Sans MS"/>
                <a:cs typeface="Comic Sans MS"/>
              </a:rPr>
              <a:t>,</a:t>
            </a:r>
            <a:r>
              <a:rPr sz="900" i="1" spc="-110" dirty="0">
                <a:latin typeface="Comic Sans MS"/>
                <a:cs typeface="Comic Sans MS"/>
              </a:rPr>
              <a:t> </a:t>
            </a:r>
            <a:r>
              <a:rPr sz="900" spc="-20" dirty="0">
                <a:latin typeface="Arial"/>
                <a:cs typeface="Arial"/>
              </a:rPr>
              <a:t>11</a:t>
            </a:r>
            <a:r>
              <a:rPr sz="900" spc="-20" dirty="0">
                <a:latin typeface="Lucida Sans Unicode"/>
                <a:cs typeface="Lucida Sans Unicode"/>
              </a:rPr>
              <a:t>]</a:t>
            </a:r>
            <a:r>
              <a:rPr sz="900" spc="-20" dirty="0">
                <a:latin typeface="Arial"/>
                <a:cs typeface="Arial"/>
              </a:rPr>
              <a:t>.</a:t>
            </a:r>
            <a:endParaRPr sz="900">
              <a:latin typeface="Arial"/>
              <a:cs typeface="Arial"/>
            </a:endParaRPr>
          </a:p>
          <a:p>
            <a:pPr marL="177165">
              <a:lnSpc>
                <a:spcPct val="100000"/>
              </a:lnSpc>
              <a:spcBef>
                <a:spcPts val="580"/>
              </a:spcBef>
            </a:pPr>
            <a:r>
              <a:rPr sz="1350" spc="667" baseline="6172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350" spc="300" baseline="6172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Picking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lowest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weight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first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is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b="1" spc="-10" dirty="0">
                <a:solidFill>
                  <a:srgbClr val="CD4F39"/>
                </a:solidFill>
                <a:latin typeface="Arial"/>
                <a:cs typeface="Arial"/>
              </a:rPr>
              <a:t>bad</a:t>
            </a:r>
            <a:r>
              <a:rPr sz="900" spc="-10" dirty="0">
                <a:latin typeface="Arial"/>
                <a:cs typeface="Arial"/>
              </a:rPr>
              <a:t>...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90"/>
              </a:spcBef>
            </a:pPr>
            <a:endParaRPr sz="900">
              <a:latin typeface="Arial"/>
              <a:cs typeface="Arial"/>
            </a:endParaRPr>
          </a:p>
          <a:p>
            <a:pPr marL="76200">
              <a:lnSpc>
                <a:spcPct val="100000"/>
              </a:lnSpc>
              <a:spcBef>
                <a:spcPts val="5"/>
              </a:spcBef>
            </a:pPr>
            <a:r>
              <a:rPr sz="900" dirty="0">
                <a:latin typeface="Arial"/>
                <a:cs typeface="Arial"/>
              </a:rPr>
              <a:t>Some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easy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way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of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376092"/>
                </a:solidFill>
                <a:latin typeface="Arial"/>
                <a:cs typeface="Arial"/>
              </a:rPr>
              <a:t>combining</a:t>
            </a:r>
            <a:r>
              <a:rPr sz="900" b="1" spc="-30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376092"/>
                </a:solidFill>
                <a:latin typeface="Arial"/>
                <a:cs typeface="Arial"/>
              </a:rPr>
              <a:t>value</a:t>
            </a:r>
            <a:r>
              <a:rPr sz="900" b="1" spc="-30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376092"/>
                </a:solidFill>
                <a:latin typeface="Arial"/>
                <a:cs typeface="Arial"/>
              </a:rPr>
              <a:t>and</a:t>
            </a:r>
            <a:r>
              <a:rPr sz="900" b="1" spc="-3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900" b="1" spc="-20" dirty="0">
                <a:solidFill>
                  <a:srgbClr val="376092"/>
                </a:solidFill>
                <a:latin typeface="Arial"/>
                <a:cs typeface="Arial"/>
              </a:rPr>
              <a:t>size</a:t>
            </a:r>
            <a:r>
              <a:rPr sz="900" spc="-20" dirty="0">
                <a:latin typeface="Arial"/>
                <a:cs typeface="Arial"/>
              </a:rPr>
              <a:t>?</a:t>
            </a:r>
            <a:endParaRPr sz="900">
              <a:latin typeface="Arial"/>
              <a:cs typeface="Arial"/>
            </a:endParaRPr>
          </a:p>
          <a:p>
            <a:pPr marL="177165">
              <a:lnSpc>
                <a:spcPct val="100000"/>
              </a:lnSpc>
              <a:spcBef>
                <a:spcPts val="575"/>
              </a:spcBef>
            </a:pPr>
            <a:r>
              <a:rPr sz="1350" spc="667" baseline="6172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350" spc="307" baseline="6172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Eg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376092"/>
                </a:solidFill>
                <a:latin typeface="Arial"/>
                <a:cs typeface="Arial"/>
              </a:rPr>
              <a:t>sort</a:t>
            </a:r>
            <a:r>
              <a:rPr sz="900" b="1" spc="-20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376092"/>
                </a:solidFill>
                <a:latin typeface="Arial"/>
                <a:cs typeface="Arial"/>
              </a:rPr>
              <a:t>items</a:t>
            </a:r>
            <a:r>
              <a:rPr sz="900" b="1" spc="-2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376092"/>
                </a:solidFill>
                <a:latin typeface="Arial"/>
                <a:cs typeface="Arial"/>
              </a:rPr>
              <a:t>by</a:t>
            </a:r>
            <a:r>
              <a:rPr sz="900" b="1" spc="-20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376092"/>
                </a:solidFill>
                <a:latin typeface="Arial"/>
                <a:cs typeface="Arial"/>
              </a:rPr>
              <a:t>value</a:t>
            </a:r>
            <a:r>
              <a:rPr sz="900" b="1" spc="-20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376092"/>
                </a:solidFill>
                <a:latin typeface="Arial"/>
                <a:cs typeface="Arial"/>
              </a:rPr>
              <a:t>per</a:t>
            </a:r>
            <a:r>
              <a:rPr sz="900" b="1" spc="-20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376092"/>
                </a:solidFill>
                <a:latin typeface="Arial"/>
                <a:cs typeface="Arial"/>
              </a:rPr>
              <a:t>weight</a:t>
            </a:r>
            <a:r>
              <a:rPr sz="900" b="1" spc="-20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900" i="1" spc="-10" dirty="0">
                <a:solidFill>
                  <a:srgbClr val="376092"/>
                </a:solidFill>
                <a:latin typeface="Arial"/>
                <a:cs typeface="Arial"/>
              </a:rPr>
              <a:t>v</a:t>
            </a:r>
            <a:r>
              <a:rPr sz="900" i="1" spc="-15" baseline="-9259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900" i="1" spc="-104" baseline="-9259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900" i="1" dirty="0">
                <a:solidFill>
                  <a:srgbClr val="376092"/>
                </a:solidFill>
                <a:latin typeface="Comic Sans MS"/>
                <a:cs typeface="Comic Sans MS"/>
              </a:rPr>
              <a:t>/</a:t>
            </a:r>
            <a:r>
              <a:rPr sz="900" i="1" dirty="0">
                <a:solidFill>
                  <a:srgbClr val="376092"/>
                </a:solidFill>
                <a:latin typeface="Arial"/>
                <a:cs typeface="Arial"/>
              </a:rPr>
              <a:t>w</a:t>
            </a:r>
            <a:r>
              <a:rPr sz="900" i="1" baseline="-9259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900" i="1" spc="225" baseline="-9259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and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pick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them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in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this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order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158551" y="3307143"/>
            <a:ext cx="348615" cy="1663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11</a:t>
            </a:r>
            <a:r>
              <a:rPr sz="900" spc="-100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/</a:t>
            </a:r>
            <a:r>
              <a:rPr sz="900" spc="-95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4F535A"/>
                </a:solidFill>
                <a:latin typeface="Arial"/>
                <a:cs typeface="Arial"/>
              </a:rPr>
              <a:t>27</a:t>
            </a:r>
            <a:endParaRPr sz="9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Greedy</a:t>
            </a:r>
            <a:r>
              <a:rPr spc="75" dirty="0"/>
              <a:t> </a:t>
            </a:r>
            <a:r>
              <a:rPr dirty="0"/>
              <a:t>algorithm</a:t>
            </a:r>
            <a:r>
              <a:rPr spc="75" dirty="0"/>
              <a:t> </a:t>
            </a:r>
            <a:r>
              <a:rPr dirty="0"/>
              <a:t>for</a:t>
            </a:r>
            <a:r>
              <a:rPr spc="75" dirty="0"/>
              <a:t> </a:t>
            </a:r>
            <a:r>
              <a:rPr spc="-10" dirty="0"/>
              <a:t>knapsack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1894" y="709600"/>
            <a:ext cx="3333750" cy="750570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60"/>
              </a:spcBef>
            </a:pPr>
            <a:r>
              <a:rPr sz="1200" b="1" dirty="0">
                <a:solidFill>
                  <a:srgbClr val="376092"/>
                </a:solidFill>
                <a:latin typeface="Arial"/>
                <a:cs typeface="Arial"/>
              </a:rPr>
              <a:t>Greedy</a:t>
            </a:r>
            <a:r>
              <a:rPr sz="1200" b="1" spc="-60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376092"/>
                </a:solidFill>
                <a:latin typeface="Arial"/>
                <a:cs typeface="Arial"/>
              </a:rPr>
              <a:t>algorithm:</a:t>
            </a:r>
            <a:endParaRPr sz="1200">
              <a:latin typeface="Arial"/>
              <a:cs typeface="Arial"/>
            </a:endParaRPr>
          </a:p>
          <a:p>
            <a:pPr marL="109220">
              <a:lnSpc>
                <a:spcPct val="100000"/>
              </a:lnSpc>
              <a:spcBef>
                <a:spcPts val="465"/>
              </a:spcBef>
            </a:pPr>
            <a:r>
              <a:rPr sz="1800" spc="885" baseline="4629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800" spc="202" baseline="4629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Sort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items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by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decreasing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bang-</a:t>
            </a:r>
            <a:r>
              <a:rPr sz="1200" spc="-10" dirty="0">
                <a:latin typeface="Arial"/>
                <a:cs typeface="Arial"/>
              </a:rPr>
              <a:t>for-</a:t>
            </a:r>
            <a:r>
              <a:rPr sz="1200" dirty="0">
                <a:latin typeface="Arial"/>
                <a:cs typeface="Arial"/>
              </a:rPr>
              <a:t>buck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i="1" spc="-10" dirty="0">
                <a:latin typeface="Arial"/>
                <a:cs typeface="Arial"/>
              </a:rPr>
              <a:t>v</a:t>
            </a:r>
            <a:r>
              <a:rPr sz="1200" i="1" spc="-15" baseline="-13888" dirty="0">
                <a:latin typeface="Arial"/>
                <a:cs typeface="Arial"/>
              </a:rPr>
              <a:t>i</a:t>
            </a:r>
            <a:r>
              <a:rPr sz="1200" i="1" spc="-157" baseline="-13888" dirty="0">
                <a:latin typeface="Arial"/>
                <a:cs typeface="Arial"/>
              </a:rPr>
              <a:t> </a:t>
            </a:r>
            <a:r>
              <a:rPr sz="1200" i="1" spc="-25" dirty="0">
                <a:latin typeface="Lucida Sans"/>
                <a:cs typeface="Lucida Sans"/>
              </a:rPr>
              <a:t>/</a:t>
            </a:r>
            <a:r>
              <a:rPr sz="1200" i="1" spc="-25" dirty="0">
                <a:latin typeface="Arial"/>
                <a:cs typeface="Arial"/>
              </a:rPr>
              <a:t>w</a:t>
            </a:r>
            <a:r>
              <a:rPr sz="1200" i="1" spc="-37" baseline="-13888" dirty="0">
                <a:latin typeface="Arial"/>
                <a:cs typeface="Arial"/>
              </a:rPr>
              <a:t>i</a:t>
            </a:r>
            <a:endParaRPr sz="1200" baseline="-13888">
              <a:latin typeface="Arial"/>
              <a:cs typeface="Arial"/>
            </a:endParaRPr>
          </a:p>
          <a:p>
            <a:pPr marL="109220">
              <a:lnSpc>
                <a:spcPct val="100000"/>
              </a:lnSpc>
              <a:spcBef>
                <a:spcPts val="464"/>
              </a:spcBef>
            </a:pPr>
            <a:r>
              <a:rPr sz="1800" spc="885" baseline="4629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800" spc="195" baseline="4629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Pick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items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until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capacity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full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158551" y="3307143"/>
            <a:ext cx="348615" cy="1663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11</a:t>
            </a:r>
            <a:r>
              <a:rPr sz="900" spc="-100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/</a:t>
            </a:r>
            <a:r>
              <a:rPr sz="900" spc="-95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4F535A"/>
                </a:solidFill>
                <a:latin typeface="Arial"/>
                <a:cs typeface="Arial"/>
              </a:rPr>
              <a:t>27</a:t>
            </a:r>
            <a:endParaRPr sz="9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87680">
              <a:lnSpc>
                <a:spcPct val="100000"/>
              </a:lnSpc>
              <a:spcBef>
                <a:spcPts val="135"/>
              </a:spcBef>
            </a:pPr>
            <a:r>
              <a:rPr dirty="0"/>
              <a:t>Greedy</a:t>
            </a:r>
            <a:r>
              <a:rPr spc="75" dirty="0"/>
              <a:t> </a:t>
            </a:r>
            <a:r>
              <a:rPr dirty="0"/>
              <a:t>algorithm</a:t>
            </a:r>
            <a:r>
              <a:rPr spc="75" dirty="0"/>
              <a:t> </a:t>
            </a:r>
            <a:r>
              <a:rPr dirty="0"/>
              <a:t>for</a:t>
            </a:r>
            <a:r>
              <a:rPr spc="75" dirty="0"/>
              <a:t> </a:t>
            </a:r>
            <a:r>
              <a:rPr spc="-10" dirty="0"/>
              <a:t>knapsack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560"/>
              </a:spcBef>
            </a:pPr>
            <a:r>
              <a:rPr dirty="0"/>
              <a:t>Greedy</a:t>
            </a:r>
            <a:r>
              <a:rPr spc="-60" dirty="0"/>
              <a:t> </a:t>
            </a:r>
            <a:r>
              <a:rPr spc="-10" dirty="0"/>
              <a:t>algorithm:</a:t>
            </a:r>
          </a:p>
          <a:p>
            <a:pPr marL="121920">
              <a:lnSpc>
                <a:spcPct val="100000"/>
              </a:lnSpc>
              <a:spcBef>
                <a:spcPts val="465"/>
              </a:spcBef>
            </a:pPr>
            <a:r>
              <a:rPr sz="1800" b="0" spc="885" baseline="4629" dirty="0">
                <a:latin typeface="Arial"/>
                <a:cs typeface="Arial"/>
              </a:rPr>
              <a:t>I</a:t>
            </a:r>
            <a:r>
              <a:rPr sz="1800" b="0" spc="202" baseline="4629" dirty="0">
                <a:latin typeface="Arial"/>
                <a:cs typeface="Arial"/>
              </a:rPr>
              <a:t> </a:t>
            </a:r>
            <a:r>
              <a:rPr sz="1200" b="0" dirty="0">
                <a:solidFill>
                  <a:srgbClr val="000000"/>
                </a:solidFill>
                <a:latin typeface="Arial"/>
                <a:cs typeface="Arial"/>
              </a:rPr>
              <a:t>Sort</a:t>
            </a:r>
            <a:r>
              <a:rPr sz="1200" b="0" spc="-2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b="0" dirty="0">
                <a:solidFill>
                  <a:srgbClr val="000000"/>
                </a:solidFill>
                <a:latin typeface="Arial"/>
                <a:cs typeface="Arial"/>
              </a:rPr>
              <a:t>items</a:t>
            </a:r>
            <a:r>
              <a:rPr sz="1200" b="0" spc="-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b="0" dirty="0">
                <a:solidFill>
                  <a:srgbClr val="000000"/>
                </a:solidFill>
                <a:latin typeface="Arial"/>
                <a:cs typeface="Arial"/>
              </a:rPr>
              <a:t>by</a:t>
            </a:r>
            <a:r>
              <a:rPr sz="1200" b="0" spc="-2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b="0" dirty="0">
                <a:solidFill>
                  <a:srgbClr val="000000"/>
                </a:solidFill>
                <a:latin typeface="Arial"/>
                <a:cs typeface="Arial"/>
              </a:rPr>
              <a:t>decreasing</a:t>
            </a:r>
            <a:r>
              <a:rPr sz="1200" b="0" spc="-2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b="0" dirty="0">
                <a:solidFill>
                  <a:srgbClr val="000000"/>
                </a:solidFill>
                <a:latin typeface="Arial"/>
                <a:cs typeface="Arial"/>
              </a:rPr>
              <a:t>bang-</a:t>
            </a:r>
            <a:r>
              <a:rPr sz="1200" b="0" spc="-10" dirty="0">
                <a:solidFill>
                  <a:srgbClr val="000000"/>
                </a:solidFill>
                <a:latin typeface="Arial"/>
                <a:cs typeface="Arial"/>
              </a:rPr>
              <a:t>for-</a:t>
            </a:r>
            <a:r>
              <a:rPr sz="1200" b="0" dirty="0">
                <a:solidFill>
                  <a:srgbClr val="000000"/>
                </a:solidFill>
                <a:latin typeface="Arial"/>
                <a:cs typeface="Arial"/>
              </a:rPr>
              <a:t>buck</a:t>
            </a:r>
            <a:r>
              <a:rPr sz="1200" b="0" spc="-2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b="0" i="1" spc="-10" dirty="0">
                <a:solidFill>
                  <a:srgbClr val="000000"/>
                </a:solidFill>
                <a:latin typeface="Arial"/>
                <a:cs typeface="Arial"/>
              </a:rPr>
              <a:t>v</a:t>
            </a:r>
            <a:r>
              <a:rPr sz="1200" b="0" i="1" spc="-15" baseline="-13888" dirty="0">
                <a:solidFill>
                  <a:srgbClr val="000000"/>
                </a:solidFill>
                <a:latin typeface="Arial"/>
                <a:cs typeface="Arial"/>
              </a:rPr>
              <a:t>i</a:t>
            </a:r>
            <a:r>
              <a:rPr sz="1200" b="0" i="1" spc="-157" baseline="-13888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b="0" i="1" spc="-25" dirty="0">
                <a:solidFill>
                  <a:srgbClr val="000000"/>
                </a:solidFill>
                <a:latin typeface="Lucida Sans"/>
                <a:cs typeface="Lucida Sans"/>
              </a:rPr>
              <a:t>/</a:t>
            </a:r>
            <a:r>
              <a:rPr sz="1200" b="0" i="1" spc="-25" dirty="0">
                <a:solidFill>
                  <a:srgbClr val="000000"/>
                </a:solidFill>
                <a:latin typeface="Arial"/>
                <a:cs typeface="Arial"/>
              </a:rPr>
              <a:t>w</a:t>
            </a:r>
            <a:r>
              <a:rPr sz="1200" b="0" i="1" spc="-37" baseline="-13888" dirty="0">
                <a:solidFill>
                  <a:srgbClr val="000000"/>
                </a:solidFill>
                <a:latin typeface="Arial"/>
                <a:cs typeface="Arial"/>
              </a:rPr>
              <a:t>i</a:t>
            </a:r>
            <a:endParaRPr sz="1200" baseline="-13888">
              <a:latin typeface="Arial"/>
              <a:cs typeface="Arial"/>
            </a:endParaRPr>
          </a:p>
          <a:p>
            <a:pPr marL="121920">
              <a:lnSpc>
                <a:spcPct val="100000"/>
              </a:lnSpc>
              <a:spcBef>
                <a:spcPts val="464"/>
              </a:spcBef>
            </a:pPr>
            <a:r>
              <a:rPr sz="1800" b="0" spc="885" baseline="4629" dirty="0">
                <a:latin typeface="Arial"/>
                <a:cs typeface="Arial"/>
              </a:rPr>
              <a:t>I</a:t>
            </a:r>
            <a:r>
              <a:rPr sz="1800" b="0" spc="195" baseline="4629" dirty="0">
                <a:latin typeface="Arial"/>
                <a:cs typeface="Arial"/>
              </a:rPr>
              <a:t> </a:t>
            </a:r>
            <a:r>
              <a:rPr sz="1200" b="0" dirty="0">
                <a:solidFill>
                  <a:srgbClr val="000000"/>
                </a:solidFill>
                <a:latin typeface="Arial"/>
                <a:cs typeface="Arial"/>
              </a:rPr>
              <a:t>Pick</a:t>
            </a:r>
            <a:r>
              <a:rPr sz="1200" b="0" spc="-2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b="0" dirty="0">
                <a:solidFill>
                  <a:srgbClr val="000000"/>
                </a:solidFill>
                <a:latin typeface="Arial"/>
                <a:cs typeface="Arial"/>
              </a:rPr>
              <a:t>items</a:t>
            </a:r>
            <a:r>
              <a:rPr sz="1200" b="0" spc="-3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b="0" dirty="0">
                <a:solidFill>
                  <a:srgbClr val="000000"/>
                </a:solidFill>
                <a:latin typeface="Arial"/>
                <a:cs typeface="Arial"/>
              </a:rPr>
              <a:t>until</a:t>
            </a:r>
            <a:r>
              <a:rPr sz="1200" b="0" spc="-2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b="0" dirty="0">
                <a:solidFill>
                  <a:srgbClr val="000000"/>
                </a:solidFill>
                <a:latin typeface="Arial"/>
                <a:cs typeface="Arial"/>
              </a:rPr>
              <a:t>capacity</a:t>
            </a:r>
            <a:r>
              <a:rPr sz="1200" b="0" spc="-2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b="0" spc="-20" dirty="0">
                <a:solidFill>
                  <a:srgbClr val="000000"/>
                </a:solidFill>
                <a:latin typeface="Arial"/>
                <a:cs typeface="Arial"/>
              </a:rPr>
              <a:t>full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95"/>
              </a:spcBef>
            </a:pPr>
            <a:endParaRPr sz="12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5"/>
              </a:spcBef>
            </a:pPr>
            <a:r>
              <a:rPr dirty="0">
                <a:solidFill>
                  <a:srgbClr val="CD4F39"/>
                </a:solidFill>
              </a:rPr>
              <a:t>Running</a:t>
            </a:r>
            <a:r>
              <a:rPr spc="-55" dirty="0">
                <a:solidFill>
                  <a:srgbClr val="CD4F39"/>
                </a:solidFill>
              </a:rPr>
              <a:t> </a:t>
            </a:r>
            <a:r>
              <a:rPr spc="-10" dirty="0">
                <a:solidFill>
                  <a:srgbClr val="CD4F39"/>
                </a:solidFill>
              </a:rPr>
              <a:t>time?</a:t>
            </a:r>
          </a:p>
          <a:p>
            <a:pPr marL="121920">
              <a:lnSpc>
                <a:spcPct val="100000"/>
              </a:lnSpc>
              <a:spcBef>
                <a:spcPts val="459"/>
              </a:spcBef>
            </a:pPr>
            <a:r>
              <a:rPr sz="1800" b="0" spc="885" baseline="4629" dirty="0">
                <a:latin typeface="Arial"/>
                <a:cs typeface="Arial"/>
              </a:rPr>
              <a:t>I</a:t>
            </a:r>
            <a:r>
              <a:rPr sz="1800" b="0" spc="247" baseline="4629" dirty="0">
                <a:latin typeface="Arial"/>
                <a:cs typeface="Arial"/>
              </a:rPr>
              <a:t> </a:t>
            </a:r>
            <a:r>
              <a:rPr sz="1200" b="0" spc="-10" dirty="0">
                <a:solidFill>
                  <a:srgbClr val="000000"/>
                </a:solidFill>
                <a:latin typeface="Arial"/>
                <a:cs typeface="Arial"/>
              </a:rPr>
              <a:t>Sorting?</a:t>
            </a:r>
            <a:endParaRPr sz="1200">
              <a:latin typeface="Arial"/>
              <a:cs typeface="Arial"/>
            </a:endParaRPr>
          </a:p>
          <a:p>
            <a:pPr marL="121920">
              <a:lnSpc>
                <a:spcPct val="100000"/>
              </a:lnSpc>
              <a:spcBef>
                <a:spcPts val="465"/>
              </a:spcBef>
            </a:pPr>
            <a:r>
              <a:rPr sz="1800" b="0" spc="885" baseline="4629" dirty="0">
                <a:latin typeface="Arial"/>
                <a:cs typeface="Arial"/>
              </a:rPr>
              <a:t>I</a:t>
            </a:r>
            <a:r>
              <a:rPr sz="1800" b="0" spc="247" baseline="4629" dirty="0">
                <a:latin typeface="Arial"/>
                <a:cs typeface="Arial"/>
              </a:rPr>
              <a:t> </a:t>
            </a:r>
            <a:r>
              <a:rPr sz="1200" b="0" spc="-20" dirty="0">
                <a:solidFill>
                  <a:srgbClr val="000000"/>
                </a:solidFill>
                <a:latin typeface="Arial"/>
                <a:cs typeface="Arial"/>
              </a:rPr>
              <a:t>Loop?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158551" y="3307143"/>
            <a:ext cx="348615" cy="1663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11</a:t>
            </a:r>
            <a:r>
              <a:rPr sz="900" spc="-100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/</a:t>
            </a:r>
            <a:r>
              <a:rPr sz="900" spc="-95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4F535A"/>
                </a:solidFill>
                <a:latin typeface="Arial"/>
                <a:cs typeface="Arial"/>
              </a:rPr>
              <a:t>27</a:t>
            </a:r>
            <a:endParaRPr sz="9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87680">
              <a:lnSpc>
                <a:spcPct val="100000"/>
              </a:lnSpc>
              <a:spcBef>
                <a:spcPts val="135"/>
              </a:spcBef>
            </a:pPr>
            <a:r>
              <a:rPr dirty="0"/>
              <a:t>Greedy</a:t>
            </a:r>
            <a:r>
              <a:rPr spc="75" dirty="0"/>
              <a:t> </a:t>
            </a:r>
            <a:r>
              <a:rPr dirty="0"/>
              <a:t>algorithm</a:t>
            </a:r>
            <a:r>
              <a:rPr spc="75" dirty="0"/>
              <a:t> </a:t>
            </a:r>
            <a:r>
              <a:rPr dirty="0"/>
              <a:t>for</a:t>
            </a:r>
            <a:r>
              <a:rPr spc="75" dirty="0"/>
              <a:t> </a:t>
            </a:r>
            <a:r>
              <a:rPr spc="-10" dirty="0"/>
              <a:t>knapsack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560"/>
              </a:spcBef>
            </a:pPr>
            <a:r>
              <a:rPr dirty="0"/>
              <a:t>Greedy</a:t>
            </a:r>
            <a:r>
              <a:rPr spc="-60" dirty="0"/>
              <a:t> </a:t>
            </a:r>
            <a:r>
              <a:rPr spc="-10" dirty="0"/>
              <a:t>algorithm:</a:t>
            </a:r>
          </a:p>
          <a:p>
            <a:pPr marL="121920">
              <a:lnSpc>
                <a:spcPct val="100000"/>
              </a:lnSpc>
              <a:spcBef>
                <a:spcPts val="465"/>
              </a:spcBef>
            </a:pPr>
            <a:r>
              <a:rPr sz="1800" b="0" spc="885" baseline="4629" dirty="0">
                <a:latin typeface="Arial"/>
                <a:cs typeface="Arial"/>
              </a:rPr>
              <a:t>I</a:t>
            </a:r>
            <a:r>
              <a:rPr sz="1800" b="0" spc="202" baseline="4629" dirty="0">
                <a:latin typeface="Arial"/>
                <a:cs typeface="Arial"/>
              </a:rPr>
              <a:t> </a:t>
            </a:r>
            <a:r>
              <a:rPr sz="1200" b="0" dirty="0">
                <a:solidFill>
                  <a:srgbClr val="000000"/>
                </a:solidFill>
                <a:latin typeface="Arial"/>
                <a:cs typeface="Arial"/>
              </a:rPr>
              <a:t>Sort</a:t>
            </a:r>
            <a:r>
              <a:rPr sz="1200" b="0" spc="-2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b="0" dirty="0">
                <a:solidFill>
                  <a:srgbClr val="000000"/>
                </a:solidFill>
                <a:latin typeface="Arial"/>
                <a:cs typeface="Arial"/>
              </a:rPr>
              <a:t>items</a:t>
            </a:r>
            <a:r>
              <a:rPr sz="1200" b="0" spc="-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b="0" dirty="0">
                <a:solidFill>
                  <a:srgbClr val="000000"/>
                </a:solidFill>
                <a:latin typeface="Arial"/>
                <a:cs typeface="Arial"/>
              </a:rPr>
              <a:t>by</a:t>
            </a:r>
            <a:r>
              <a:rPr sz="1200" b="0" spc="-2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b="0" dirty="0">
                <a:solidFill>
                  <a:srgbClr val="000000"/>
                </a:solidFill>
                <a:latin typeface="Arial"/>
                <a:cs typeface="Arial"/>
              </a:rPr>
              <a:t>decreasing</a:t>
            </a:r>
            <a:r>
              <a:rPr sz="1200" b="0" spc="-2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b="0" dirty="0">
                <a:solidFill>
                  <a:srgbClr val="000000"/>
                </a:solidFill>
                <a:latin typeface="Arial"/>
                <a:cs typeface="Arial"/>
              </a:rPr>
              <a:t>bang-</a:t>
            </a:r>
            <a:r>
              <a:rPr sz="1200" b="0" spc="-10" dirty="0">
                <a:solidFill>
                  <a:srgbClr val="000000"/>
                </a:solidFill>
                <a:latin typeface="Arial"/>
                <a:cs typeface="Arial"/>
              </a:rPr>
              <a:t>for-</a:t>
            </a:r>
            <a:r>
              <a:rPr sz="1200" b="0" dirty="0">
                <a:solidFill>
                  <a:srgbClr val="000000"/>
                </a:solidFill>
                <a:latin typeface="Arial"/>
                <a:cs typeface="Arial"/>
              </a:rPr>
              <a:t>buck</a:t>
            </a:r>
            <a:r>
              <a:rPr sz="1200" b="0" spc="-2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b="0" i="1" spc="-10" dirty="0">
                <a:solidFill>
                  <a:srgbClr val="000000"/>
                </a:solidFill>
                <a:latin typeface="Arial"/>
                <a:cs typeface="Arial"/>
              </a:rPr>
              <a:t>v</a:t>
            </a:r>
            <a:r>
              <a:rPr sz="1200" b="0" i="1" spc="-15" baseline="-13888" dirty="0">
                <a:solidFill>
                  <a:srgbClr val="000000"/>
                </a:solidFill>
                <a:latin typeface="Arial"/>
                <a:cs typeface="Arial"/>
              </a:rPr>
              <a:t>i</a:t>
            </a:r>
            <a:r>
              <a:rPr sz="1200" b="0" i="1" spc="-157" baseline="-13888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b="0" i="1" spc="-25" dirty="0">
                <a:solidFill>
                  <a:srgbClr val="000000"/>
                </a:solidFill>
                <a:latin typeface="Lucida Sans"/>
                <a:cs typeface="Lucida Sans"/>
              </a:rPr>
              <a:t>/</a:t>
            </a:r>
            <a:r>
              <a:rPr sz="1200" b="0" i="1" spc="-25" dirty="0">
                <a:solidFill>
                  <a:srgbClr val="000000"/>
                </a:solidFill>
                <a:latin typeface="Arial"/>
                <a:cs typeface="Arial"/>
              </a:rPr>
              <a:t>w</a:t>
            </a:r>
            <a:r>
              <a:rPr sz="1200" b="0" i="1" spc="-37" baseline="-13888" dirty="0">
                <a:solidFill>
                  <a:srgbClr val="000000"/>
                </a:solidFill>
                <a:latin typeface="Arial"/>
                <a:cs typeface="Arial"/>
              </a:rPr>
              <a:t>i</a:t>
            </a:r>
            <a:endParaRPr sz="1200" baseline="-13888">
              <a:latin typeface="Arial"/>
              <a:cs typeface="Arial"/>
            </a:endParaRPr>
          </a:p>
          <a:p>
            <a:pPr marL="121920">
              <a:lnSpc>
                <a:spcPct val="100000"/>
              </a:lnSpc>
              <a:spcBef>
                <a:spcPts val="464"/>
              </a:spcBef>
            </a:pPr>
            <a:r>
              <a:rPr sz="1800" b="0" spc="885" baseline="4629" dirty="0">
                <a:latin typeface="Arial"/>
                <a:cs typeface="Arial"/>
              </a:rPr>
              <a:t>I</a:t>
            </a:r>
            <a:r>
              <a:rPr sz="1800" b="0" spc="195" baseline="4629" dirty="0">
                <a:latin typeface="Arial"/>
                <a:cs typeface="Arial"/>
              </a:rPr>
              <a:t> </a:t>
            </a:r>
            <a:r>
              <a:rPr sz="1200" b="0" dirty="0">
                <a:solidFill>
                  <a:srgbClr val="000000"/>
                </a:solidFill>
                <a:latin typeface="Arial"/>
                <a:cs typeface="Arial"/>
              </a:rPr>
              <a:t>Pick</a:t>
            </a:r>
            <a:r>
              <a:rPr sz="1200" b="0" spc="-2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b="0" dirty="0">
                <a:solidFill>
                  <a:srgbClr val="000000"/>
                </a:solidFill>
                <a:latin typeface="Arial"/>
                <a:cs typeface="Arial"/>
              </a:rPr>
              <a:t>items</a:t>
            </a:r>
            <a:r>
              <a:rPr sz="1200" b="0" spc="-3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b="0" dirty="0">
                <a:solidFill>
                  <a:srgbClr val="000000"/>
                </a:solidFill>
                <a:latin typeface="Arial"/>
                <a:cs typeface="Arial"/>
              </a:rPr>
              <a:t>until</a:t>
            </a:r>
            <a:r>
              <a:rPr sz="1200" b="0" spc="-2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b="0" dirty="0">
                <a:solidFill>
                  <a:srgbClr val="000000"/>
                </a:solidFill>
                <a:latin typeface="Arial"/>
                <a:cs typeface="Arial"/>
              </a:rPr>
              <a:t>capacity</a:t>
            </a:r>
            <a:r>
              <a:rPr sz="1200" b="0" spc="-2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b="0" spc="-20" dirty="0">
                <a:solidFill>
                  <a:srgbClr val="000000"/>
                </a:solidFill>
                <a:latin typeface="Arial"/>
                <a:cs typeface="Arial"/>
              </a:rPr>
              <a:t>full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95"/>
              </a:spcBef>
            </a:pPr>
            <a:endParaRPr sz="12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5"/>
              </a:spcBef>
            </a:pPr>
            <a:r>
              <a:rPr dirty="0">
                <a:solidFill>
                  <a:srgbClr val="CD4F39"/>
                </a:solidFill>
              </a:rPr>
              <a:t>Running</a:t>
            </a:r>
            <a:r>
              <a:rPr spc="-55" dirty="0">
                <a:solidFill>
                  <a:srgbClr val="CD4F39"/>
                </a:solidFill>
              </a:rPr>
              <a:t> </a:t>
            </a:r>
            <a:r>
              <a:rPr spc="-10" dirty="0">
                <a:solidFill>
                  <a:srgbClr val="CD4F39"/>
                </a:solidFill>
              </a:rPr>
              <a:t>time?</a:t>
            </a:r>
          </a:p>
          <a:p>
            <a:pPr marL="121920">
              <a:lnSpc>
                <a:spcPct val="100000"/>
              </a:lnSpc>
              <a:spcBef>
                <a:spcPts val="459"/>
              </a:spcBef>
            </a:pPr>
            <a:r>
              <a:rPr sz="1800" b="0" spc="885" baseline="4629" dirty="0">
                <a:latin typeface="Arial"/>
                <a:cs typeface="Arial"/>
              </a:rPr>
              <a:t>I</a:t>
            </a:r>
            <a:r>
              <a:rPr sz="1800" b="0" spc="247" baseline="4629" dirty="0">
                <a:latin typeface="Arial"/>
                <a:cs typeface="Arial"/>
              </a:rPr>
              <a:t> </a:t>
            </a:r>
            <a:r>
              <a:rPr sz="1200" b="0" spc="-10" dirty="0">
                <a:solidFill>
                  <a:srgbClr val="000000"/>
                </a:solidFill>
                <a:latin typeface="Arial"/>
                <a:cs typeface="Arial"/>
              </a:rPr>
              <a:t>Sorting?</a:t>
            </a:r>
            <a:endParaRPr sz="1200">
              <a:latin typeface="Arial"/>
              <a:cs typeface="Arial"/>
            </a:endParaRPr>
          </a:p>
          <a:p>
            <a:pPr marL="121920">
              <a:lnSpc>
                <a:spcPct val="100000"/>
              </a:lnSpc>
              <a:spcBef>
                <a:spcPts val="465"/>
              </a:spcBef>
            </a:pPr>
            <a:r>
              <a:rPr sz="1800" b="0" spc="885" baseline="4629" dirty="0">
                <a:latin typeface="Arial"/>
                <a:cs typeface="Arial"/>
              </a:rPr>
              <a:t>I</a:t>
            </a:r>
            <a:r>
              <a:rPr sz="1800" b="0" spc="247" baseline="4629" dirty="0">
                <a:latin typeface="Arial"/>
                <a:cs typeface="Arial"/>
              </a:rPr>
              <a:t> </a:t>
            </a:r>
            <a:r>
              <a:rPr sz="1200" b="0" spc="-20" dirty="0">
                <a:solidFill>
                  <a:srgbClr val="000000"/>
                </a:solidFill>
                <a:latin typeface="Arial"/>
                <a:cs typeface="Arial"/>
              </a:rPr>
              <a:t>Loop?</a:t>
            </a:r>
            <a:endParaRPr sz="1200">
              <a:latin typeface="Arial"/>
              <a:cs typeface="Arial"/>
            </a:endParaRPr>
          </a:p>
          <a:p>
            <a:pPr marL="121920">
              <a:lnSpc>
                <a:spcPct val="100000"/>
              </a:lnSpc>
              <a:spcBef>
                <a:spcPts val="459"/>
              </a:spcBef>
            </a:pPr>
            <a:r>
              <a:rPr sz="1800" b="0" spc="885" baseline="4629" dirty="0">
                <a:latin typeface="Arial"/>
                <a:cs typeface="Arial"/>
              </a:rPr>
              <a:t>I</a:t>
            </a:r>
            <a:r>
              <a:rPr sz="1800" b="0" spc="254" baseline="4629" dirty="0">
                <a:latin typeface="Arial"/>
                <a:cs typeface="Arial"/>
              </a:rPr>
              <a:t> </a:t>
            </a:r>
            <a:r>
              <a:rPr sz="1200" b="0" spc="-25" dirty="0">
                <a:solidFill>
                  <a:srgbClr val="000000"/>
                </a:solidFill>
                <a:latin typeface="Arial"/>
                <a:cs typeface="Arial"/>
              </a:rPr>
              <a:t>Total</a:t>
            </a:r>
            <a:r>
              <a:rPr sz="1200" b="0" spc="-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b="0" i="1" dirty="0">
                <a:solidFill>
                  <a:srgbClr val="000000"/>
                </a:solidFill>
                <a:latin typeface="Arial"/>
                <a:cs typeface="Arial"/>
              </a:rPr>
              <a:t>O</a:t>
            </a:r>
            <a:r>
              <a:rPr sz="1200" b="0" dirty="0">
                <a:solidFill>
                  <a:srgbClr val="000000"/>
                </a:solidFill>
                <a:latin typeface="Tahoma"/>
                <a:cs typeface="Tahoma"/>
              </a:rPr>
              <a:t>(</a:t>
            </a:r>
            <a:r>
              <a:rPr sz="1200" b="0" i="1" dirty="0">
                <a:solidFill>
                  <a:srgbClr val="000000"/>
                </a:solidFill>
                <a:latin typeface="Arial"/>
                <a:cs typeface="Arial"/>
              </a:rPr>
              <a:t>n</a:t>
            </a:r>
            <a:r>
              <a:rPr sz="1200" b="0" i="1" spc="-11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200" b="0" spc="-60" dirty="0">
                <a:solidFill>
                  <a:srgbClr val="000000"/>
                </a:solidFill>
                <a:latin typeface="Tahoma"/>
                <a:cs typeface="Tahoma"/>
              </a:rPr>
              <a:t>log</a:t>
            </a:r>
            <a:r>
              <a:rPr sz="1200" b="0" spc="-16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1200" b="0" i="1" spc="-25" dirty="0">
                <a:solidFill>
                  <a:srgbClr val="000000"/>
                </a:solidFill>
                <a:latin typeface="Arial"/>
                <a:cs typeface="Arial"/>
              </a:rPr>
              <a:t>n</a:t>
            </a:r>
            <a:r>
              <a:rPr sz="1200" b="0" spc="-25" dirty="0">
                <a:solidFill>
                  <a:srgbClr val="000000"/>
                </a:solidFill>
                <a:latin typeface="Tahoma"/>
                <a:cs typeface="Tahoma"/>
              </a:rPr>
              <a:t>)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158551" y="3307143"/>
            <a:ext cx="348615" cy="1663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12</a:t>
            </a:r>
            <a:r>
              <a:rPr sz="900" spc="-100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/</a:t>
            </a:r>
            <a:r>
              <a:rPr sz="900" spc="-95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4F535A"/>
                </a:solidFill>
                <a:latin typeface="Arial"/>
                <a:cs typeface="Arial"/>
              </a:rPr>
              <a:t>27</a:t>
            </a:r>
            <a:endParaRPr sz="9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80670">
              <a:lnSpc>
                <a:spcPct val="100000"/>
              </a:lnSpc>
              <a:spcBef>
                <a:spcPts val="135"/>
              </a:spcBef>
            </a:pPr>
            <a:r>
              <a:rPr dirty="0"/>
              <a:t>Is</a:t>
            </a:r>
            <a:r>
              <a:rPr spc="75" dirty="0"/>
              <a:t> </a:t>
            </a:r>
            <a:r>
              <a:rPr dirty="0"/>
              <a:t>the</a:t>
            </a:r>
            <a:r>
              <a:rPr spc="75" dirty="0"/>
              <a:t> </a:t>
            </a:r>
            <a:r>
              <a:rPr dirty="0"/>
              <a:t>algorithm</a:t>
            </a:r>
            <a:r>
              <a:rPr spc="75" dirty="0"/>
              <a:t> </a:t>
            </a:r>
            <a:r>
              <a:rPr spc="-10" dirty="0"/>
              <a:t>correct?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1894" y="645192"/>
            <a:ext cx="3950970" cy="587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14599"/>
              </a:lnSpc>
              <a:spcBef>
                <a:spcPts val="100"/>
              </a:spcBef>
            </a:pP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Example:</a:t>
            </a:r>
            <a:r>
              <a:rPr sz="1000" b="1" spc="60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capacity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i="1" spc="-25" dirty="0">
                <a:latin typeface="Arial"/>
                <a:cs typeface="Arial"/>
              </a:rPr>
              <a:t>W</a:t>
            </a:r>
            <a:r>
              <a:rPr sz="1000" i="1" spc="-14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=510,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three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items with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values </a:t>
            </a:r>
            <a:r>
              <a:rPr sz="1000" i="1" dirty="0">
                <a:latin typeface="Arial"/>
                <a:cs typeface="Arial"/>
              </a:rPr>
              <a:t>v</a:t>
            </a:r>
            <a:r>
              <a:rPr sz="1000" i="1" spc="100" dirty="0">
                <a:latin typeface="Arial"/>
                <a:cs typeface="Arial"/>
              </a:rPr>
              <a:t> </a:t>
            </a:r>
            <a:r>
              <a:rPr sz="1000" dirty="0">
                <a:latin typeface="Tahoma"/>
                <a:cs typeface="Tahoma"/>
              </a:rPr>
              <a:t>=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[</a:t>
            </a:r>
            <a:r>
              <a:rPr sz="1000" spc="-55" dirty="0">
                <a:latin typeface="Arial"/>
                <a:cs typeface="Arial"/>
              </a:rPr>
              <a:t>10</a:t>
            </a:r>
            <a:r>
              <a:rPr sz="1000" i="1" spc="-55" dirty="0">
                <a:latin typeface="Verdana"/>
                <a:cs typeface="Verdana"/>
              </a:rPr>
              <a:t>,</a:t>
            </a:r>
            <a:r>
              <a:rPr sz="1000" i="1" spc="-185" dirty="0">
                <a:latin typeface="Verdana"/>
                <a:cs typeface="Verdana"/>
              </a:rPr>
              <a:t> </a:t>
            </a:r>
            <a:r>
              <a:rPr sz="1000" spc="-35" dirty="0">
                <a:latin typeface="Arial"/>
                <a:cs typeface="Arial"/>
              </a:rPr>
              <a:t>10</a:t>
            </a:r>
            <a:r>
              <a:rPr sz="1000" i="1" spc="-35" dirty="0">
                <a:latin typeface="Verdana"/>
                <a:cs typeface="Verdana"/>
              </a:rPr>
              <a:t>,</a:t>
            </a:r>
            <a:r>
              <a:rPr sz="1000" i="1" spc="-185" dirty="0">
                <a:latin typeface="Verdana"/>
                <a:cs typeface="Verdana"/>
              </a:rPr>
              <a:t> </a:t>
            </a:r>
            <a:r>
              <a:rPr sz="1000" spc="-10" dirty="0">
                <a:latin typeface="Arial"/>
                <a:cs typeface="Arial"/>
              </a:rPr>
              <a:t>500</a:t>
            </a:r>
            <a:r>
              <a:rPr sz="1000" spc="-10" dirty="0">
                <a:latin typeface="Tahoma"/>
                <a:cs typeface="Tahoma"/>
              </a:rPr>
              <a:t>]</a:t>
            </a:r>
            <a:r>
              <a:rPr sz="1000" spc="-10" dirty="0">
                <a:latin typeface="Arial"/>
                <a:cs typeface="Arial"/>
              </a:rPr>
              <a:t>, </a:t>
            </a:r>
            <a:r>
              <a:rPr sz="1000" dirty="0">
                <a:latin typeface="Arial"/>
                <a:cs typeface="Arial"/>
              </a:rPr>
              <a:t>weights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w</a:t>
            </a:r>
            <a:r>
              <a:rPr sz="1000" i="1" spc="114" dirty="0">
                <a:latin typeface="Arial"/>
                <a:cs typeface="Arial"/>
              </a:rPr>
              <a:t> </a:t>
            </a:r>
            <a:r>
              <a:rPr sz="1000" dirty="0">
                <a:latin typeface="Tahoma"/>
                <a:cs typeface="Tahoma"/>
              </a:rPr>
              <a:t>=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[</a:t>
            </a:r>
            <a:r>
              <a:rPr sz="1000" spc="-55" dirty="0">
                <a:latin typeface="Arial"/>
                <a:cs typeface="Arial"/>
              </a:rPr>
              <a:t>10</a:t>
            </a:r>
            <a:r>
              <a:rPr sz="1000" i="1" spc="-55" dirty="0">
                <a:latin typeface="Verdana"/>
                <a:cs typeface="Verdana"/>
              </a:rPr>
              <a:t>,</a:t>
            </a:r>
            <a:r>
              <a:rPr sz="1000" i="1" spc="-175" dirty="0">
                <a:latin typeface="Verdana"/>
                <a:cs typeface="Verdana"/>
              </a:rPr>
              <a:t> </a:t>
            </a:r>
            <a:r>
              <a:rPr sz="1000" spc="-35" dirty="0">
                <a:latin typeface="Arial"/>
                <a:cs typeface="Arial"/>
              </a:rPr>
              <a:t>10</a:t>
            </a:r>
            <a:r>
              <a:rPr sz="1000" i="1" spc="-35" dirty="0">
                <a:latin typeface="Verdana"/>
                <a:cs typeface="Verdana"/>
              </a:rPr>
              <a:t>,</a:t>
            </a:r>
            <a:r>
              <a:rPr sz="1000" i="1" spc="-180" dirty="0">
                <a:latin typeface="Verdana"/>
                <a:cs typeface="Verdana"/>
              </a:rPr>
              <a:t> </a:t>
            </a:r>
            <a:r>
              <a:rPr sz="1000" spc="-20" dirty="0">
                <a:latin typeface="Arial"/>
                <a:cs typeface="Arial"/>
              </a:rPr>
              <a:t>501</a:t>
            </a:r>
            <a:r>
              <a:rPr sz="1000" spc="-20" dirty="0">
                <a:latin typeface="Tahoma"/>
                <a:cs typeface="Tahoma"/>
              </a:rPr>
              <a:t>]</a:t>
            </a:r>
            <a:r>
              <a:rPr sz="1000" spc="-20" dirty="0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  <a:p>
            <a:pPr marL="128905">
              <a:lnSpc>
                <a:spcPct val="100000"/>
              </a:lnSpc>
              <a:spcBef>
                <a:spcPts val="475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300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Greedy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picking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b="1" spc="-10" dirty="0">
                <a:solidFill>
                  <a:srgbClr val="CD4F39"/>
                </a:solidFill>
                <a:latin typeface="Arial"/>
                <a:cs typeface="Arial"/>
              </a:rPr>
              <a:t>bad</a:t>
            </a:r>
            <a:r>
              <a:rPr sz="1000" spc="-10" dirty="0">
                <a:latin typeface="Arial"/>
                <a:cs typeface="Arial"/>
              </a:rPr>
              <a:t>...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158551" y="3307143"/>
            <a:ext cx="348615" cy="1663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12</a:t>
            </a:r>
            <a:r>
              <a:rPr sz="900" spc="-100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/</a:t>
            </a:r>
            <a:r>
              <a:rPr sz="900" spc="-95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4F535A"/>
                </a:solidFill>
                <a:latin typeface="Arial"/>
                <a:cs typeface="Arial"/>
              </a:rPr>
              <a:t>27</a:t>
            </a:r>
            <a:endParaRPr sz="9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80670">
              <a:lnSpc>
                <a:spcPct val="100000"/>
              </a:lnSpc>
              <a:spcBef>
                <a:spcPts val="135"/>
              </a:spcBef>
            </a:pPr>
            <a:r>
              <a:rPr dirty="0"/>
              <a:t>Is</a:t>
            </a:r>
            <a:r>
              <a:rPr spc="75" dirty="0"/>
              <a:t> </a:t>
            </a:r>
            <a:r>
              <a:rPr dirty="0"/>
              <a:t>the</a:t>
            </a:r>
            <a:r>
              <a:rPr spc="75" dirty="0"/>
              <a:t> </a:t>
            </a:r>
            <a:r>
              <a:rPr dirty="0"/>
              <a:t>algorithm</a:t>
            </a:r>
            <a:r>
              <a:rPr spc="75" dirty="0"/>
              <a:t> </a:t>
            </a:r>
            <a:r>
              <a:rPr spc="-10" dirty="0"/>
              <a:t>correct?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9194" y="645192"/>
            <a:ext cx="3976370" cy="9798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 marR="43180">
              <a:lnSpc>
                <a:spcPct val="114599"/>
              </a:lnSpc>
              <a:spcBef>
                <a:spcPts val="100"/>
              </a:spcBef>
            </a:pP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Example:</a:t>
            </a:r>
            <a:r>
              <a:rPr sz="1000" b="1" spc="60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capacity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i="1" spc="-25" dirty="0">
                <a:latin typeface="Arial"/>
                <a:cs typeface="Arial"/>
              </a:rPr>
              <a:t>W</a:t>
            </a:r>
            <a:r>
              <a:rPr sz="1000" i="1" spc="-14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=510,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three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items with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values </a:t>
            </a:r>
            <a:r>
              <a:rPr sz="1000" i="1" dirty="0">
                <a:latin typeface="Arial"/>
                <a:cs typeface="Arial"/>
              </a:rPr>
              <a:t>v</a:t>
            </a:r>
            <a:r>
              <a:rPr sz="1000" i="1" spc="100" dirty="0">
                <a:latin typeface="Arial"/>
                <a:cs typeface="Arial"/>
              </a:rPr>
              <a:t> </a:t>
            </a:r>
            <a:r>
              <a:rPr sz="1000" dirty="0">
                <a:latin typeface="Tahoma"/>
                <a:cs typeface="Tahoma"/>
              </a:rPr>
              <a:t>=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[</a:t>
            </a:r>
            <a:r>
              <a:rPr sz="1000" spc="-55" dirty="0">
                <a:latin typeface="Arial"/>
                <a:cs typeface="Arial"/>
              </a:rPr>
              <a:t>10</a:t>
            </a:r>
            <a:r>
              <a:rPr sz="1000" i="1" spc="-55" dirty="0">
                <a:latin typeface="Verdana"/>
                <a:cs typeface="Verdana"/>
              </a:rPr>
              <a:t>,</a:t>
            </a:r>
            <a:r>
              <a:rPr sz="1000" i="1" spc="-185" dirty="0">
                <a:latin typeface="Verdana"/>
                <a:cs typeface="Verdana"/>
              </a:rPr>
              <a:t> </a:t>
            </a:r>
            <a:r>
              <a:rPr sz="1000" spc="-35" dirty="0">
                <a:latin typeface="Arial"/>
                <a:cs typeface="Arial"/>
              </a:rPr>
              <a:t>10</a:t>
            </a:r>
            <a:r>
              <a:rPr sz="1000" i="1" spc="-35" dirty="0">
                <a:latin typeface="Verdana"/>
                <a:cs typeface="Verdana"/>
              </a:rPr>
              <a:t>,</a:t>
            </a:r>
            <a:r>
              <a:rPr sz="1000" i="1" spc="-185" dirty="0">
                <a:latin typeface="Verdana"/>
                <a:cs typeface="Verdana"/>
              </a:rPr>
              <a:t> </a:t>
            </a:r>
            <a:r>
              <a:rPr sz="1000" spc="-10" dirty="0">
                <a:latin typeface="Arial"/>
                <a:cs typeface="Arial"/>
              </a:rPr>
              <a:t>500</a:t>
            </a:r>
            <a:r>
              <a:rPr sz="1000" spc="-10" dirty="0">
                <a:latin typeface="Tahoma"/>
                <a:cs typeface="Tahoma"/>
              </a:rPr>
              <a:t>]</a:t>
            </a:r>
            <a:r>
              <a:rPr sz="1000" spc="-10" dirty="0">
                <a:latin typeface="Arial"/>
                <a:cs typeface="Arial"/>
              </a:rPr>
              <a:t>, </a:t>
            </a:r>
            <a:r>
              <a:rPr sz="1000" dirty="0">
                <a:latin typeface="Arial"/>
                <a:cs typeface="Arial"/>
              </a:rPr>
              <a:t>weights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w</a:t>
            </a:r>
            <a:r>
              <a:rPr sz="1000" i="1" spc="114" dirty="0">
                <a:latin typeface="Arial"/>
                <a:cs typeface="Arial"/>
              </a:rPr>
              <a:t> </a:t>
            </a:r>
            <a:r>
              <a:rPr sz="1000" dirty="0">
                <a:latin typeface="Tahoma"/>
                <a:cs typeface="Tahoma"/>
              </a:rPr>
              <a:t>=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[</a:t>
            </a:r>
            <a:r>
              <a:rPr sz="1000" spc="-55" dirty="0">
                <a:latin typeface="Arial"/>
                <a:cs typeface="Arial"/>
              </a:rPr>
              <a:t>10</a:t>
            </a:r>
            <a:r>
              <a:rPr sz="1000" i="1" spc="-55" dirty="0">
                <a:latin typeface="Verdana"/>
                <a:cs typeface="Verdana"/>
              </a:rPr>
              <a:t>,</a:t>
            </a:r>
            <a:r>
              <a:rPr sz="1000" i="1" spc="-175" dirty="0">
                <a:latin typeface="Verdana"/>
                <a:cs typeface="Verdana"/>
              </a:rPr>
              <a:t> </a:t>
            </a:r>
            <a:r>
              <a:rPr sz="1000" spc="-35" dirty="0">
                <a:latin typeface="Arial"/>
                <a:cs typeface="Arial"/>
              </a:rPr>
              <a:t>10</a:t>
            </a:r>
            <a:r>
              <a:rPr sz="1000" i="1" spc="-35" dirty="0">
                <a:latin typeface="Verdana"/>
                <a:cs typeface="Verdana"/>
              </a:rPr>
              <a:t>,</a:t>
            </a:r>
            <a:r>
              <a:rPr sz="1000" i="1" spc="-180" dirty="0">
                <a:latin typeface="Verdana"/>
                <a:cs typeface="Verdana"/>
              </a:rPr>
              <a:t> </a:t>
            </a:r>
            <a:r>
              <a:rPr sz="1000" spc="-20" dirty="0">
                <a:latin typeface="Arial"/>
                <a:cs typeface="Arial"/>
              </a:rPr>
              <a:t>501</a:t>
            </a:r>
            <a:r>
              <a:rPr sz="1000" spc="-20" dirty="0">
                <a:latin typeface="Tahoma"/>
                <a:cs typeface="Tahoma"/>
              </a:rPr>
              <a:t>]</a:t>
            </a:r>
            <a:r>
              <a:rPr sz="1000" spc="-20" dirty="0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  <a:p>
            <a:pPr marL="141605">
              <a:lnSpc>
                <a:spcPct val="100000"/>
              </a:lnSpc>
              <a:spcBef>
                <a:spcPts val="475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300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Greedy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picking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b="1" spc="-10" dirty="0">
                <a:solidFill>
                  <a:srgbClr val="CD4F39"/>
                </a:solidFill>
                <a:latin typeface="Arial"/>
                <a:cs typeface="Arial"/>
              </a:rPr>
              <a:t>bad</a:t>
            </a:r>
            <a:r>
              <a:rPr sz="1000" spc="-10" dirty="0">
                <a:latin typeface="Arial"/>
                <a:cs typeface="Arial"/>
              </a:rPr>
              <a:t>...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40"/>
              </a:spcBef>
            </a:pPr>
            <a:endParaRPr sz="10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</a:pPr>
            <a:r>
              <a:rPr sz="1000" dirty="0">
                <a:latin typeface="Arial"/>
                <a:cs typeface="Arial"/>
              </a:rPr>
              <a:t>It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would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be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optimal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if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we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could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CD4F39"/>
                </a:solidFill>
                <a:latin typeface="Arial"/>
                <a:cs typeface="Arial"/>
              </a:rPr>
              <a:t>divide</a:t>
            </a:r>
            <a:r>
              <a:rPr sz="1000" b="1" spc="-15" dirty="0">
                <a:solidFill>
                  <a:srgbClr val="CD4F39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CD4F39"/>
                </a:solidFill>
                <a:latin typeface="Arial"/>
                <a:cs typeface="Arial"/>
              </a:rPr>
              <a:t>items</a:t>
            </a:r>
            <a:r>
              <a:rPr sz="1000" b="1" spc="-15" dirty="0">
                <a:solidFill>
                  <a:srgbClr val="CD4F39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CD4F39"/>
                </a:solidFill>
                <a:latin typeface="Arial"/>
                <a:cs typeface="Arial"/>
              </a:rPr>
              <a:t>into</a:t>
            </a:r>
            <a:r>
              <a:rPr sz="1000" b="1" spc="-10" dirty="0">
                <a:solidFill>
                  <a:srgbClr val="CD4F39"/>
                </a:solidFill>
                <a:latin typeface="Arial"/>
                <a:cs typeface="Arial"/>
              </a:rPr>
              <a:t> fractions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221873" y="3307143"/>
            <a:ext cx="285115" cy="1663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3</a:t>
            </a:r>
            <a:r>
              <a:rPr sz="900" spc="-100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/</a:t>
            </a:r>
            <a:r>
              <a:rPr sz="900" spc="-100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4F535A"/>
                </a:solidFill>
                <a:latin typeface="Arial"/>
                <a:cs typeface="Arial"/>
              </a:rPr>
              <a:t>27</a:t>
            </a:r>
            <a:endParaRPr sz="9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94665">
              <a:lnSpc>
                <a:spcPct val="100000"/>
              </a:lnSpc>
              <a:spcBef>
                <a:spcPts val="135"/>
              </a:spcBef>
            </a:pPr>
            <a:r>
              <a:rPr dirty="0"/>
              <a:t>Designing</a:t>
            </a:r>
            <a:r>
              <a:rPr spc="105" dirty="0"/>
              <a:t> </a:t>
            </a:r>
            <a:r>
              <a:rPr dirty="0"/>
              <a:t>algorithms</a:t>
            </a:r>
            <a:r>
              <a:rPr spc="105" dirty="0"/>
              <a:t> </a:t>
            </a:r>
            <a:r>
              <a:rPr dirty="0"/>
              <a:t>is</a:t>
            </a:r>
            <a:r>
              <a:rPr spc="105" dirty="0"/>
              <a:t> </a:t>
            </a:r>
            <a:r>
              <a:rPr spc="-10" dirty="0"/>
              <a:t>tricky!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9194" y="944784"/>
            <a:ext cx="2865755" cy="130619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R="351790" algn="ctr">
              <a:lnSpc>
                <a:spcPct val="100000"/>
              </a:lnSpc>
              <a:spcBef>
                <a:spcPts val="575"/>
              </a:spcBef>
            </a:pPr>
            <a:r>
              <a:rPr sz="1000" b="1" dirty="0">
                <a:solidFill>
                  <a:srgbClr val="CD4F39"/>
                </a:solidFill>
                <a:latin typeface="Arial"/>
                <a:cs typeface="Arial"/>
              </a:rPr>
              <a:t>No</a:t>
            </a:r>
            <a:r>
              <a:rPr sz="1000" b="1" spc="-20" dirty="0">
                <a:solidFill>
                  <a:srgbClr val="CD4F39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CD4F39"/>
                </a:solidFill>
                <a:latin typeface="Arial"/>
                <a:cs typeface="Arial"/>
              </a:rPr>
              <a:t>single</a:t>
            </a:r>
            <a:r>
              <a:rPr sz="1000" b="1" spc="-15" dirty="0">
                <a:solidFill>
                  <a:srgbClr val="CD4F39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CD4F39"/>
                </a:solidFill>
                <a:latin typeface="Arial"/>
                <a:cs typeface="Arial"/>
              </a:rPr>
              <a:t>recipe</a:t>
            </a:r>
            <a:r>
              <a:rPr sz="1000" b="1" spc="-15" dirty="0">
                <a:solidFill>
                  <a:srgbClr val="CD4F39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solves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all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our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problems...</a:t>
            </a:r>
            <a:endParaRPr sz="1000">
              <a:latin typeface="Arial"/>
              <a:cs typeface="Arial"/>
            </a:endParaRPr>
          </a:p>
          <a:p>
            <a:pPr marR="302260" algn="ctr">
              <a:lnSpc>
                <a:spcPct val="100000"/>
              </a:lnSpc>
              <a:spcBef>
                <a:spcPts val="470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300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...but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there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are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some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useful</a:t>
            </a:r>
            <a:r>
              <a:rPr sz="1000" spc="-10" dirty="0">
                <a:latin typeface="Arial"/>
                <a:cs typeface="Arial"/>
              </a:rPr>
              <a:t> principles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40"/>
              </a:spcBef>
            </a:pPr>
            <a:endParaRPr sz="1000">
              <a:latin typeface="Arial"/>
              <a:cs typeface="Arial"/>
            </a:endParaRPr>
          </a:p>
          <a:p>
            <a:pPr marL="141605">
              <a:lnSpc>
                <a:spcPct val="100000"/>
              </a:lnSpc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284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“Divide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and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conquer”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(e.g.,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merge</a:t>
            </a:r>
            <a:r>
              <a:rPr sz="1000" spc="-20" dirty="0">
                <a:latin typeface="Arial"/>
                <a:cs typeface="Arial"/>
              </a:rPr>
              <a:t> sort)</a:t>
            </a:r>
            <a:endParaRPr sz="1000">
              <a:latin typeface="Arial"/>
              <a:cs typeface="Arial"/>
            </a:endParaRPr>
          </a:p>
          <a:p>
            <a:pPr marL="141605">
              <a:lnSpc>
                <a:spcPct val="100000"/>
              </a:lnSpc>
              <a:spcBef>
                <a:spcPts val="475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307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Greedy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algorithms</a:t>
            </a:r>
            <a:r>
              <a:rPr sz="1000" spc="-10" dirty="0">
                <a:latin typeface="Arial"/>
                <a:cs typeface="Arial"/>
              </a:rPr>
              <a:t> (today)</a:t>
            </a:r>
            <a:endParaRPr sz="1000">
              <a:latin typeface="Arial"/>
              <a:cs typeface="Arial"/>
            </a:endParaRPr>
          </a:p>
          <a:p>
            <a:pPr marL="141605">
              <a:lnSpc>
                <a:spcPct val="100000"/>
              </a:lnSpc>
              <a:spcBef>
                <a:spcPts val="475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254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Dynamic</a:t>
            </a:r>
            <a:r>
              <a:rPr sz="1000" spc="-3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programming</a:t>
            </a:r>
            <a:r>
              <a:rPr sz="1000" spc="-3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(for</a:t>
            </a:r>
            <a:r>
              <a:rPr sz="1000" spc="-3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you</a:t>
            </a:r>
            <a:r>
              <a:rPr sz="1000" spc="-3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to</a:t>
            </a:r>
            <a:r>
              <a:rPr sz="1000" spc="-3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discover...)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158551" y="3307143"/>
            <a:ext cx="348615" cy="1663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12</a:t>
            </a:r>
            <a:r>
              <a:rPr sz="900" spc="-100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/</a:t>
            </a:r>
            <a:r>
              <a:rPr sz="900" spc="-95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4F535A"/>
                </a:solidFill>
                <a:latin typeface="Arial"/>
                <a:cs typeface="Arial"/>
              </a:rPr>
              <a:t>27</a:t>
            </a:r>
            <a:endParaRPr sz="9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756285">
              <a:lnSpc>
                <a:spcPct val="100000"/>
              </a:lnSpc>
              <a:spcBef>
                <a:spcPts val="135"/>
              </a:spcBef>
            </a:pPr>
            <a:r>
              <a:rPr dirty="0"/>
              <a:t>Is</a:t>
            </a:r>
            <a:r>
              <a:rPr spc="75" dirty="0"/>
              <a:t> </a:t>
            </a:r>
            <a:r>
              <a:rPr dirty="0"/>
              <a:t>the</a:t>
            </a:r>
            <a:r>
              <a:rPr spc="75" dirty="0"/>
              <a:t> </a:t>
            </a:r>
            <a:r>
              <a:rPr dirty="0"/>
              <a:t>algorithm</a:t>
            </a:r>
            <a:r>
              <a:rPr spc="75" dirty="0"/>
              <a:t> </a:t>
            </a:r>
            <a:r>
              <a:rPr spc="-10" dirty="0"/>
              <a:t>correct?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6494" y="645192"/>
            <a:ext cx="4001770" cy="2108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 marR="55880">
              <a:lnSpc>
                <a:spcPct val="114599"/>
              </a:lnSpc>
              <a:spcBef>
                <a:spcPts val="100"/>
              </a:spcBef>
            </a:pP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Example:</a:t>
            </a:r>
            <a:r>
              <a:rPr sz="1000" b="1" spc="60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capacity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i="1" spc="-25" dirty="0">
                <a:latin typeface="Arial"/>
                <a:cs typeface="Arial"/>
              </a:rPr>
              <a:t>W</a:t>
            </a:r>
            <a:r>
              <a:rPr sz="1000" i="1" spc="-14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=510,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three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items with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values </a:t>
            </a:r>
            <a:r>
              <a:rPr sz="1000" i="1" dirty="0">
                <a:latin typeface="Arial"/>
                <a:cs typeface="Arial"/>
              </a:rPr>
              <a:t>v</a:t>
            </a:r>
            <a:r>
              <a:rPr sz="1000" i="1" spc="100" dirty="0">
                <a:latin typeface="Arial"/>
                <a:cs typeface="Arial"/>
              </a:rPr>
              <a:t> </a:t>
            </a:r>
            <a:r>
              <a:rPr sz="1000" dirty="0">
                <a:latin typeface="Tahoma"/>
                <a:cs typeface="Tahoma"/>
              </a:rPr>
              <a:t>=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[</a:t>
            </a:r>
            <a:r>
              <a:rPr sz="1000" spc="-55" dirty="0">
                <a:latin typeface="Arial"/>
                <a:cs typeface="Arial"/>
              </a:rPr>
              <a:t>10</a:t>
            </a:r>
            <a:r>
              <a:rPr sz="1000" i="1" spc="-55" dirty="0">
                <a:latin typeface="Verdana"/>
                <a:cs typeface="Verdana"/>
              </a:rPr>
              <a:t>,</a:t>
            </a:r>
            <a:r>
              <a:rPr sz="1000" i="1" spc="-185" dirty="0">
                <a:latin typeface="Verdana"/>
                <a:cs typeface="Verdana"/>
              </a:rPr>
              <a:t> </a:t>
            </a:r>
            <a:r>
              <a:rPr sz="1000" spc="-35" dirty="0">
                <a:latin typeface="Arial"/>
                <a:cs typeface="Arial"/>
              </a:rPr>
              <a:t>10</a:t>
            </a:r>
            <a:r>
              <a:rPr sz="1000" i="1" spc="-35" dirty="0">
                <a:latin typeface="Verdana"/>
                <a:cs typeface="Verdana"/>
              </a:rPr>
              <a:t>,</a:t>
            </a:r>
            <a:r>
              <a:rPr sz="1000" i="1" spc="-185" dirty="0">
                <a:latin typeface="Verdana"/>
                <a:cs typeface="Verdana"/>
              </a:rPr>
              <a:t> </a:t>
            </a:r>
            <a:r>
              <a:rPr sz="1000" spc="-10" dirty="0">
                <a:latin typeface="Arial"/>
                <a:cs typeface="Arial"/>
              </a:rPr>
              <a:t>500</a:t>
            </a:r>
            <a:r>
              <a:rPr sz="1000" spc="-10" dirty="0">
                <a:latin typeface="Tahoma"/>
                <a:cs typeface="Tahoma"/>
              </a:rPr>
              <a:t>]</a:t>
            </a:r>
            <a:r>
              <a:rPr sz="1000" spc="-10" dirty="0">
                <a:latin typeface="Arial"/>
                <a:cs typeface="Arial"/>
              </a:rPr>
              <a:t>, </a:t>
            </a:r>
            <a:r>
              <a:rPr sz="1000" dirty="0">
                <a:latin typeface="Arial"/>
                <a:cs typeface="Arial"/>
              </a:rPr>
              <a:t>weights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w</a:t>
            </a:r>
            <a:r>
              <a:rPr sz="1000" i="1" spc="114" dirty="0">
                <a:latin typeface="Arial"/>
                <a:cs typeface="Arial"/>
              </a:rPr>
              <a:t> </a:t>
            </a:r>
            <a:r>
              <a:rPr sz="1000" dirty="0">
                <a:latin typeface="Tahoma"/>
                <a:cs typeface="Tahoma"/>
              </a:rPr>
              <a:t>=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[</a:t>
            </a:r>
            <a:r>
              <a:rPr sz="1000" spc="-55" dirty="0">
                <a:latin typeface="Arial"/>
                <a:cs typeface="Arial"/>
              </a:rPr>
              <a:t>10</a:t>
            </a:r>
            <a:r>
              <a:rPr sz="1000" i="1" spc="-55" dirty="0">
                <a:latin typeface="Verdana"/>
                <a:cs typeface="Verdana"/>
              </a:rPr>
              <a:t>,</a:t>
            </a:r>
            <a:r>
              <a:rPr sz="1000" i="1" spc="-175" dirty="0">
                <a:latin typeface="Verdana"/>
                <a:cs typeface="Verdana"/>
              </a:rPr>
              <a:t> </a:t>
            </a:r>
            <a:r>
              <a:rPr sz="1000" spc="-35" dirty="0">
                <a:latin typeface="Arial"/>
                <a:cs typeface="Arial"/>
              </a:rPr>
              <a:t>10</a:t>
            </a:r>
            <a:r>
              <a:rPr sz="1000" i="1" spc="-35" dirty="0">
                <a:latin typeface="Verdana"/>
                <a:cs typeface="Verdana"/>
              </a:rPr>
              <a:t>,</a:t>
            </a:r>
            <a:r>
              <a:rPr sz="1000" i="1" spc="-180" dirty="0">
                <a:latin typeface="Verdana"/>
                <a:cs typeface="Verdana"/>
              </a:rPr>
              <a:t> </a:t>
            </a:r>
            <a:r>
              <a:rPr sz="1000" spc="-20" dirty="0">
                <a:latin typeface="Arial"/>
                <a:cs typeface="Arial"/>
              </a:rPr>
              <a:t>501</a:t>
            </a:r>
            <a:r>
              <a:rPr sz="1000" spc="-20" dirty="0">
                <a:latin typeface="Tahoma"/>
                <a:cs typeface="Tahoma"/>
              </a:rPr>
              <a:t>]</a:t>
            </a:r>
            <a:r>
              <a:rPr sz="1000" spc="-20" dirty="0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  <a:p>
            <a:pPr marL="154305">
              <a:lnSpc>
                <a:spcPct val="100000"/>
              </a:lnSpc>
              <a:spcBef>
                <a:spcPts val="475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300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Greedy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picking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b="1" spc="-10" dirty="0">
                <a:solidFill>
                  <a:srgbClr val="CD4F39"/>
                </a:solidFill>
                <a:latin typeface="Arial"/>
                <a:cs typeface="Arial"/>
              </a:rPr>
              <a:t>bad</a:t>
            </a:r>
            <a:r>
              <a:rPr sz="1000" spc="-10" dirty="0">
                <a:latin typeface="Arial"/>
                <a:cs typeface="Arial"/>
              </a:rPr>
              <a:t>...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40"/>
              </a:spcBef>
            </a:pPr>
            <a:endParaRPr sz="1000">
              <a:latin typeface="Arial"/>
              <a:cs typeface="Arial"/>
            </a:endParaRPr>
          </a:p>
          <a:p>
            <a:pPr marL="63500">
              <a:lnSpc>
                <a:spcPct val="100000"/>
              </a:lnSpc>
            </a:pPr>
            <a:r>
              <a:rPr sz="1000" dirty="0">
                <a:latin typeface="Arial"/>
                <a:cs typeface="Arial"/>
              </a:rPr>
              <a:t>It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would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be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optimal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if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we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could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CD4F39"/>
                </a:solidFill>
                <a:latin typeface="Arial"/>
                <a:cs typeface="Arial"/>
              </a:rPr>
              <a:t>divide</a:t>
            </a:r>
            <a:r>
              <a:rPr sz="1000" b="1" spc="-15" dirty="0">
                <a:solidFill>
                  <a:srgbClr val="CD4F39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CD4F39"/>
                </a:solidFill>
                <a:latin typeface="Arial"/>
                <a:cs typeface="Arial"/>
              </a:rPr>
              <a:t>items</a:t>
            </a:r>
            <a:r>
              <a:rPr sz="1000" b="1" spc="-15" dirty="0">
                <a:solidFill>
                  <a:srgbClr val="CD4F39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CD4F39"/>
                </a:solidFill>
                <a:latin typeface="Arial"/>
                <a:cs typeface="Arial"/>
              </a:rPr>
              <a:t>into</a:t>
            </a:r>
            <a:r>
              <a:rPr sz="1000" b="1" spc="-10" dirty="0">
                <a:solidFill>
                  <a:srgbClr val="CD4F39"/>
                </a:solidFill>
                <a:latin typeface="Arial"/>
                <a:cs typeface="Arial"/>
              </a:rPr>
              <a:t> fractions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65"/>
              </a:spcBef>
            </a:pPr>
            <a:endParaRPr sz="1000">
              <a:latin typeface="Arial"/>
              <a:cs typeface="Arial"/>
            </a:endParaRPr>
          </a:p>
          <a:p>
            <a:pPr marL="63500" marR="187960">
              <a:lnSpc>
                <a:spcPct val="114599"/>
              </a:lnSpc>
            </a:pPr>
            <a:r>
              <a:rPr sz="1000" dirty="0">
                <a:latin typeface="Arial"/>
                <a:cs typeface="Arial"/>
              </a:rPr>
              <a:t>Here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we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would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need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different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approach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to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find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correct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solution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0" dirty="0">
                <a:latin typeface="Arial"/>
                <a:cs typeface="Arial"/>
              </a:rPr>
              <a:t>— </a:t>
            </a:r>
            <a:r>
              <a:rPr sz="1000" dirty="0">
                <a:latin typeface="Arial"/>
                <a:cs typeface="Arial"/>
              </a:rPr>
              <a:t>dynamic</a:t>
            </a:r>
            <a:r>
              <a:rPr sz="1000" spc="-4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programming</a:t>
            </a:r>
            <a:endParaRPr sz="1000">
              <a:latin typeface="Arial"/>
              <a:cs typeface="Arial"/>
            </a:endParaRPr>
          </a:p>
          <a:p>
            <a:pPr marL="316230" marR="156845" indent="-161925">
              <a:lnSpc>
                <a:spcPct val="114599"/>
              </a:lnSpc>
              <a:spcBef>
                <a:spcPts val="300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300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Exploit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problem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structure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to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loop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through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all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items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and</a:t>
            </a:r>
            <a:r>
              <a:rPr sz="1000" spc="-10" dirty="0">
                <a:latin typeface="Arial"/>
                <a:cs typeface="Arial"/>
              </a:rPr>
              <a:t> possible capacities</a:t>
            </a:r>
            <a:endParaRPr sz="1000">
              <a:latin typeface="Arial"/>
              <a:cs typeface="Arial"/>
            </a:endParaRPr>
          </a:p>
          <a:p>
            <a:pPr marL="154305">
              <a:lnSpc>
                <a:spcPct val="100000"/>
              </a:lnSpc>
              <a:spcBef>
                <a:spcPts val="475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330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Correct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solution, </a:t>
            </a:r>
            <a:r>
              <a:rPr sz="1000" i="1" dirty="0">
                <a:latin typeface="Arial"/>
                <a:cs typeface="Arial"/>
              </a:rPr>
              <a:t>O</a:t>
            </a:r>
            <a:r>
              <a:rPr sz="1000" dirty="0">
                <a:latin typeface="Tahoma"/>
                <a:cs typeface="Tahoma"/>
              </a:rPr>
              <a:t>(</a:t>
            </a:r>
            <a:r>
              <a:rPr sz="1000" i="1" dirty="0">
                <a:latin typeface="Arial"/>
                <a:cs typeface="Arial"/>
              </a:rPr>
              <a:t>nW</a:t>
            </a:r>
            <a:r>
              <a:rPr sz="1000" i="1" spc="-145" dirty="0">
                <a:latin typeface="Arial"/>
                <a:cs typeface="Arial"/>
              </a:rPr>
              <a:t> </a:t>
            </a:r>
            <a:r>
              <a:rPr sz="1000" dirty="0">
                <a:latin typeface="Tahoma"/>
                <a:cs typeface="Tahoma"/>
              </a:rPr>
              <a:t>)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dirty="0">
                <a:latin typeface="Arial"/>
                <a:cs typeface="Arial"/>
              </a:rPr>
              <a:t>time </a:t>
            </a:r>
            <a:r>
              <a:rPr sz="1000" spc="-10" dirty="0">
                <a:latin typeface="Arial"/>
                <a:cs typeface="Arial"/>
              </a:rPr>
              <a:t>(“pseudo-polynomial”)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158551" y="3307143"/>
            <a:ext cx="348615" cy="1663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13</a:t>
            </a:r>
            <a:r>
              <a:rPr sz="900" spc="-100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/</a:t>
            </a:r>
            <a:r>
              <a:rPr sz="900" spc="-95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4F535A"/>
                </a:solidFill>
                <a:latin typeface="Arial"/>
                <a:cs typeface="Arial"/>
              </a:rPr>
              <a:t>27</a:t>
            </a:r>
            <a:endParaRPr sz="9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35"/>
              </a:spcBef>
            </a:pPr>
            <a:r>
              <a:rPr dirty="0"/>
              <a:t>Many</a:t>
            </a:r>
            <a:r>
              <a:rPr spc="95" dirty="0"/>
              <a:t> </a:t>
            </a:r>
            <a:r>
              <a:rPr dirty="0"/>
              <a:t>important</a:t>
            </a:r>
            <a:r>
              <a:rPr spc="95" dirty="0"/>
              <a:t> </a:t>
            </a:r>
            <a:r>
              <a:rPr dirty="0"/>
              <a:t>problems</a:t>
            </a:r>
            <a:r>
              <a:rPr spc="95" dirty="0"/>
              <a:t> </a:t>
            </a:r>
            <a:r>
              <a:rPr dirty="0"/>
              <a:t>are</a:t>
            </a:r>
            <a:r>
              <a:rPr spc="95" dirty="0"/>
              <a:t> </a:t>
            </a:r>
            <a:r>
              <a:rPr spc="-10" dirty="0"/>
              <a:t>intractable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4594" y="399016"/>
            <a:ext cx="342265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900" b="1" spc="-10" dirty="0">
                <a:solidFill>
                  <a:srgbClr val="376092"/>
                </a:solidFill>
                <a:latin typeface="Arial"/>
                <a:cs typeface="Arial"/>
              </a:rPr>
              <a:t>Tractable</a:t>
            </a:r>
            <a:r>
              <a:rPr sz="900" b="1" spc="-1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900" b="1" spc="-10" dirty="0">
                <a:solidFill>
                  <a:srgbClr val="376092"/>
                </a:solidFill>
                <a:latin typeface="Arial"/>
                <a:cs typeface="Arial"/>
              </a:rPr>
              <a:t>problem </a:t>
            </a:r>
            <a:r>
              <a:rPr sz="900" dirty="0">
                <a:latin typeface="Arial"/>
                <a:cs typeface="Arial"/>
              </a:rPr>
              <a:t>=</a:t>
            </a:r>
            <a:r>
              <a:rPr sz="900" spc="-10" dirty="0">
                <a:latin typeface="Arial"/>
                <a:cs typeface="Arial"/>
              </a:rPr>
              <a:t> Solvable </a:t>
            </a:r>
            <a:r>
              <a:rPr sz="900" dirty="0">
                <a:latin typeface="Arial"/>
                <a:cs typeface="Arial"/>
              </a:rPr>
              <a:t>in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polynomial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time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O</a:t>
            </a:r>
            <a:r>
              <a:rPr sz="900" dirty="0">
                <a:latin typeface="Lucida Sans Unicode"/>
                <a:cs typeface="Lucida Sans Unicode"/>
              </a:rPr>
              <a:t>(</a:t>
            </a:r>
            <a:r>
              <a:rPr sz="900" i="1" dirty="0">
                <a:latin typeface="Arial"/>
                <a:cs typeface="Arial"/>
              </a:rPr>
              <a:t>n</a:t>
            </a:r>
            <a:r>
              <a:rPr sz="900" i="1" baseline="37037" dirty="0">
                <a:latin typeface="Arial"/>
                <a:cs typeface="Arial"/>
              </a:rPr>
              <a:t>k</a:t>
            </a:r>
            <a:r>
              <a:rPr sz="900" i="1" spc="-89" baseline="37037" dirty="0">
                <a:latin typeface="Arial"/>
                <a:cs typeface="Arial"/>
              </a:rPr>
              <a:t> </a:t>
            </a:r>
            <a:r>
              <a:rPr sz="900" spc="65" dirty="0">
                <a:latin typeface="Lucida Sans Unicode"/>
                <a:cs typeface="Lucida Sans Unicode"/>
              </a:rPr>
              <a:t>)</a:t>
            </a:r>
            <a:r>
              <a:rPr sz="900" spc="-40" dirty="0">
                <a:latin typeface="Lucida Sans Unicode"/>
                <a:cs typeface="Lucida Sans Unicode"/>
              </a:rPr>
              <a:t> </a:t>
            </a:r>
            <a:r>
              <a:rPr sz="900" dirty="0">
                <a:latin typeface="Arial"/>
                <a:cs typeface="Arial"/>
              </a:rPr>
              <a:t>for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some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i="1" spc="-50" dirty="0">
                <a:latin typeface="Arial"/>
                <a:cs typeface="Arial"/>
              </a:rPr>
              <a:t>k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35"/>
              </a:spcBef>
            </a:pPr>
            <a:r>
              <a:rPr dirty="0"/>
              <a:t>Many</a:t>
            </a:r>
            <a:r>
              <a:rPr spc="95" dirty="0"/>
              <a:t> </a:t>
            </a:r>
            <a:r>
              <a:rPr dirty="0"/>
              <a:t>important</a:t>
            </a:r>
            <a:r>
              <a:rPr spc="95" dirty="0"/>
              <a:t> </a:t>
            </a:r>
            <a:r>
              <a:rPr dirty="0"/>
              <a:t>problems</a:t>
            </a:r>
            <a:r>
              <a:rPr spc="95" dirty="0"/>
              <a:t> </a:t>
            </a:r>
            <a:r>
              <a:rPr dirty="0"/>
              <a:t>are</a:t>
            </a:r>
            <a:r>
              <a:rPr spc="95" dirty="0"/>
              <a:t> </a:t>
            </a:r>
            <a:r>
              <a:rPr spc="-10" dirty="0"/>
              <a:t>intractable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1894" y="399016"/>
            <a:ext cx="3630929" cy="6623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900" b="1" spc="-10" dirty="0">
                <a:solidFill>
                  <a:srgbClr val="376092"/>
                </a:solidFill>
                <a:latin typeface="Arial"/>
                <a:cs typeface="Arial"/>
              </a:rPr>
              <a:t>Tractable</a:t>
            </a:r>
            <a:r>
              <a:rPr sz="900" b="1" spc="-1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900" b="1" spc="-10" dirty="0">
                <a:solidFill>
                  <a:srgbClr val="376092"/>
                </a:solidFill>
                <a:latin typeface="Arial"/>
                <a:cs typeface="Arial"/>
              </a:rPr>
              <a:t>problem </a:t>
            </a:r>
            <a:r>
              <a:rPr sz="900" dirty="0">
                <a:latin typeface="Arial"/>
                <a:cs typeface="Arial"/>
              </a:rPr>
              <a:t>=</a:t>
            </a:r>
            <a:r>
              <a:rPr sz="900" spc="-10" dirty="0">
                <a:latin typeface="Arial"/>
                <a:cs typeface="Arial"/>
              </a:rPr>
              <a:t> Solvable </a:t>
            </a:r>
            <a:r>
              <a:rPr sz="900" dirty="0">
                <a:latin typeface="Arial"/>
                <a:cs typeface="Arial"/>
              </a:rPr>
              <a:t>in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polynomial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time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O</a:t>
            </a:r>
            <a:r>
              <a:rPr sz="900" dirty="0">
                <a:latin typeface="Lucida Sans Unicode"/>
                <a:cs typeface="Lucida Sans Unicode"/>
              </a:rPr>
              <a:t>(</a:t>
            </a:r>
            <a:r>
              <a:rPr sz="900" i="1" dirty="0">
                <a:latin typeface="Arial"/>
                <a:cs typeface="Arial"/>
              </a:rPr>
              <a:t>n</a:t>
            </a:r>
            <a:r>
              <a:rPr sz="900" i="1" baseline="37037" dirty="0">
                <a:latin typeface="Arial"/>
                <a:cs typeface="Arial"/>
              </a:rPr>
              <a:t>k</a:t>
            </a:r>
            <a:r>
              <a:rPr sz="900" i="1" spc="-89" baseline="37037" dirty="0">
                <a:latin typeface="Arial"/>
                <a:cs typeface="Arial"/>
              </a:rPr>
              <a:t> </a:t>
            </a:r>
            <a:r>
              <a:rPr sz="900" spc="65" dirty="0">
                <a:latin typeface="Lucida Sans Unicode"/>
                <a:cs typeface="Lucida Sans Unicode"/>
              </a:rPr>
              <a:t>)</a:t>
            </a:r>
            <a:r>
              <a:rPr sz="900" spc="-40" dirty="0">
                <a:latin typeface="Lucida Sans Unicode"/>
                <a:cs typeface="Lucida Sans Unicode"/>
              </a:rPr>
              <a:t> </a:t>
            </a:r>
            <a:r>
              <a:rPr sz="900" dirty="0">
                <a:latin typeface="Arial"/>
                <a:cs typeface="Arial"/>
              </a:rPr>
              <a:t>for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some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i="1" spc="-50" dirty="0">
                <a:latin typeface="Arial"/>
                <a:cs typeface="Arial"/>
              </a:rPr>
              <a:t>k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80"/>
              </a:spcBef>
            </a:pPr>
            <a:endParaRPr sz="900">
              <a:latin typeface="Arial"/>
              <a:cs typeface="Arial"/>
            </a:endParaRPr>
          </a:p>
          <a:p>
            <a:pPr marL="38100" marR="17780">
              <a:lnSpc>
                <a:spcPct val="116700"/>
              </a:lnSpc>
            </a:pPr>
            <a:r>
              <a:rPr sz="900" dirty="0">
                <a:latin typeface="Arial"/>
                <a:cs typeface="Arial"/>
              </a:rPr>
              <a:t>Finding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the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376092"/>
                </a:solidFill>
                <a:latin typeface="Arial"/>
                <a:cs typeface="Arial"/>
              </a:rPr>
              <a:t>shortest</a:t>
            </a:r>
            <a:r>
              <a:rPr sz="900" b="1" spc="-2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376092"/>
                </a:solidFill>
                <a:latin typeface="Arial"/>
                <a:cs typeface="Arial"/>
              </a:rPr>
              <a:t>route</a:t>
            </a:r>
            <a:r>
              <a:rPr sz="900" b="1" spc="-2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376092"/>
                </a:solidFill>
                <a:latin typeface="Arial"/>
                <a:cs typeface="Arial"/>
              </a:rPr>
              <a:t>to</a:t>
            </a:r>
            <a:r>
              <a:rPr sz="900" b="1" spc="-2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376092"/>
                </a:solidFill>
                <a:latin typeface="Arial"/>
                <a:cs typeface="Arial"/>
              </a:rPr>
              <a:t>a</a:t>
            </a:r>
            <a:r>
              <a:rPr sz="900" b="1" spc="-2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376092"/>
                </a:solidFill>
                <a:latin typeface="Arial"/>
                <a:cs typeface="Arial"/>
              </a:rPr>
              <a:t>Pikachu</a:t>
            </a:r>
            <a:r>
              <a:rPr sz="900" b="1" spc="-2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376092"/>
                </a:solidFill>
                <a:latin typeface="Arial"/>
                <a:cs typeface="Arial"/>
              </a:rPr>
              <a:t>nest</a:t>
            </a:r>
            <a:r>
              <a:rPr sz="900" b="1" spc="-2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(Dijkstra’s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algorithm)</a:t>
            </a:r>
            <a:r>
              <a:rPr sz="900" spc="-25" dirty="0">
                <a:latin typeface="Arial"/>
                <a:cs typeface="Arial"/>
              </a:rPr>
              <a:t> vs. </a:t>
            </a:r>
            <a:r>
              <a:rPr sz="900" dirty="0">
                <a:latin typeface="Arial"/>
                <a:cs typeface="Arial"/>
              </a:rPr>
              <a:t>finding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the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CD4F39"/>
                </a:solidFill>
                <a:latin typeface="Arial"/>
                <a:cs typeface="Arial"/>
              </a:rPr>
              <a:t>shortest</a:t>
            </a:r>
            <a:r>
              <a:rPr sz="900" b="1" spc="-20" dirty="0">
                <a:solidFill>
                  <a:srgbClr val="CD4F39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CD4F39"/>
                </a:solidFill>
                <a:latin typeface="Arial"/>
                <a:cs typeface="Arial"/>
              </a:rPr>
              <a:t>tour</a:t>
            </a:r>
            <a:r>
              <a:rPr sz="900" b="1" spc="-20" dirty="0">
                <a:solidFill>
                  <a:srgbClr val="CD4F39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CD4F39"/>
                </a:solidFill>
                <a:latin typeface="Arial"/>
                <a:cs typeface="Arial"/>
              </a:rPr>
              <a:t>of</a:t>
            </a:r>
            <a:r>
              <a:rPr sz="900" b="1" spc="-20" dirty="0">
                <a:solidFill>
                  <a:srgbClr val="CD4F39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CD4F39"/>
                </a:solidFill>
                <a:latin typeface="Arial"/>
                <a:cs typeface="Arial"/>
              </a:rPr>
              <a:t>all</a:t>
            </a:r>
            <a:r>
              <a:rPr sz="900" b="1" spc="-20" dirty="0">
                <a:solidFill>
                  <a:srgbClr val="CD4F39"/>
                </a:solidFill>
                <a:latin typeface="Arial"/>
                <a:cs typeface="Arial"/>
              </a:rPr>
              <a:t> </a:t>
            </a:r>
            <a:r>
              <a:rPr sz="900" b="1" spc="-10" dirty="0">
                <a:solidFill>
                  <a:srgbClr val="CD4F39"/>
                </a:solidFill>
                <a:latin typeface="Arial"/>
                <a:cs typeface="Arial"/>
              </a:rPr>
              <a:t>Pokemon</a:t>
            </a:r>
            <a:r>
              <a:rPr sz="900" b="1" spc="-20" dirty="0">
                <a:solidFill>
                  <a:srgbClr val="CD4F39"/>
                </a:solidFill>
                <a:latin typeface="Arial"/>
                <a:cs typeface="Arial"/>
              </a:rPr>
              <a:t> </a:t>
            </a:r>
            <a:r>
              <a:rPr sz="900" b="1" spc="-10" dirty="0">
                <a:solidFill>
                  <a:srgbClr val="CD4F39"/>
                </a:solidFill>
                <a:latin typeface="Arial"/>
                <a:cs typeface="Arial"/>
              </a:rPr>
              <a:t>nests</a:t>
            </a:r>
            <a:endParaRPr sz="9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8791" y="1114308"/>
            <a:ext cx="3110431" cy="127180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21894" y="2421487"/>
            <a:ext cx="3416935" cy="76708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80"/>
              </a:spcBef>
            </a:pPr>
            <a:r>
              <a:rPr sz="900" dirty="0">
                <a:latin typeface="Arial"/>
                <a:cs typeface="Arial"/>
              </a:rPr>
              <a:t>Example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of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intractability:</a:t>
            </a:r>
            <a:r>
              <a:rPr sz="900" spc="30" dirty="0"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CD4F39"/>
                </a:solidFill>
                <a:latin typeface="Arial"/>
                <a:cs typeface="Arial"/>
              </a:rPr>
              <a:t>traveling</a:t>
            </a:r>
            <a:r>
              <a:rPr sz="900" b="1" spc="-20" dirty="0">
                <a:solidFill>
                  <a:srgbClr val="CD4F39"/>
                </a:solidFill>
                <a:latin typeface="Arial"/>
                <a:cs typeface="Arial"/>
              </a:rPr>
              <a:t> </a:t>
            </a:r>
            <a:r>
              <a:rPr sz="900" b="1" spc="-10" dirty="0">
                <a:solidFill>
                  <a:srgbClr val="CD4F39"/>
                </a:solidFill>
                <a:latin typeface="Arial"/>
                <a:cs typeface="Arial"/>
              </a:rPr>
              <a:t>salesperson</a:t>
            </a:r>
            <a:r>
              <a:rPr sz="900" b="1" spc="-25" dirty="0">
                <a:solidFill>
                  <a:srgbClr val="CD4F39"/>
                </a:solidFill>
                <a:latin typeface="Arial"/>
                <a:cs typeface="Arial"/>
              </a:rPr>
              <a:t> </a:t>
            </a:r>
            <a:r>
              <a:rPr sz="900" b="1" spc="-10" dirty="0">
                <a:solidFill>
                  <a:srgbClr val="CD4F39"/>
                </a:solidFill>
                <a:latin typeface="Arial"/>
                <a:cs typeface="Arial"/>
              </a:rPr>
              <a:t>problem</a:t>
            </a:r>
            <a:r>
              <a:rPr sz="900" b="1" spc="-20" dirty="0">
                <a:solidFill>
                  <a:srgbClr val="CD4F39"/>
                </a:solidFill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(TSP)</a:t>
            </a:r>
            <a:endParaRPr sz="900">
              <a:latin typeface="Arial"/>
              <a:cs typeface="Arial"/>
            </a:endParaRPr>
          </a:p>
          <a:p>
            <a:pPr marL="139065">
              <a:lnSpc>
                <a:spcPct val="100000"/>
              </a:lnSpc>
              <a:spcBef>
                <a:spcPts val="380"/>
              </a:spcBef>
            </a:pPr>
            <a:r>
              <a:rPr sz="1350" spc="667" baseline="6172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350" spc="322" baseline="6172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376092"/>
                </a:solidFill>
                <a:latin typeface="Arial"/>
                <a:cs typeface="Arial"/>
              </a:rPr>
              <a:t>Input</a:t>
            </a:r>
            <a:r>
              <a:rPr sz="900" dirty="0">
                <a:latin typeface="Arial"/>
                <a:cs typeface="Arial"/>
              </a:rPr>
              <a:t>:</a:t>
            </a:r>
            <a:r>
              <a:rPr sz="900" spc="4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undirected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graph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with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non-negative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edge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costs</a:t>
            </a:r>
            <a:endParaRPr sz="900">
              <a:latin typeface="Arial"/>
              <a:cs typeface="Arial"/>
            </a:endParaRPr>
          </a:p>
          <a:p>
            <a:pPr marL="139065">
              <a:lnSpc>
                <a:spcPct val="100000"/>
              </a:lnSpc>
              <a:spcBef>
                <a:spcPts val="380"/>
              </a:spcBef>
            </a:pPr>
            <a:r>
              <a:rPr sz="1350" spc="667" baseline="6172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350" spc="300" baseline="6172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376092"/>
                </a:solidFill>
                <a:latin typeface="Arial"/>
                <a:cs typeface="Arial"/>
              </a:rPr>
              <a:t>Goal</a:t>
            </a:r>
            <a:r>
              <a:rPr sz="900" dirty="0">
                <a:latin typeface="Arial"/>
                <a:cs typeface="Arial"/>
              </a:rPr>
              <a:t>:</a:t>
            </a:r>
            <a:r>
              <a:rPr sz="900" spc="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find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minimum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cost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tour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visiting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every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spc="-20" dirty="0">
                <a:latin typeface="Arial"/>
                <a:cs typeface="Arial"/>
              </a:rPr>
              <a:t>node</a:t>
            </a:r>
            <a:endParaRPr sz="900">
              <a:latin typeface="Arial"/>
              <a:cs typeface="Arial"/>
            </a:endParaRPr>
          </a:p>
          <a:p>
            <a:pPr marL="139065">
              <a:lnSpc>
                <a:spcPct val="100000"/>
              </a:lnSpc>
              <a:spcBef>
                <a:spcPts val="375"/>
              </a:spcBef>
            </a:pPr>
            <a:r>
              <a:rPr sz="1350" spc="667" baseline="6172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350" spc="322" baseline="6172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376092"/>
                </a:solidFill>
                <a:latin typeface="Arial"/>
                <a:cs typeface="Arial"/>
              </a:rPr>
              <a:t>Conjecture</a:t>
            </a:r>
            <a:r>
              <a:rPr sz="900" dirty="0">
                <a:latin typeface="Arial"/>
                <a:cs typeface="Arial"/>
              </a:rPr>
              <a:t>:</a:t>
            </a:r>
            <a:r>
              <a:rPr sz="900" spc="4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no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polynomial-</a:t>
            </a:r>
            <a:r>
              <a:rPr sz="900" dirty="0">
                <a:latin typeface="Arial"/>
                <a:cs typeface="Arial"/>
              </a:rPr>
              <a:t>time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algorithm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for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correct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solution</a:t>
            </a:r>
            <a:endParaRPr sz="9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3125" y="3211634"/>
            <a:ext cx="208597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350" spc="667" baseline="6172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350" spc="352" baseline="6172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Find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an</a:t>
            </a:r>
            <a:r>
              <a:rPr sz="900" spc="-10" dirty="0">
                <a:latin typeface="Arial"/>
                <a:cs typeface="Arial"/>
              </a:rPr>
              <a:t> approximate </a:t>
            </a:r>
            <a:r>
              <a:rPr sz="900" dirty="0">
                <a:latin typeface="Arial"/>
                <a:cs typeface="Arial"/>
              </a:rPr>
              <a:t>solution</a:t>
            </a:r>
            <a:r>
              <a:rPr sz="900" spc="-10" dirty="0">
                <a:latin typeface="Arial"/>
                <a:cs typeface="Arial"/>
              </a:rPr>
              <a:t> instead</a:t>
            </a:r>
            <a:endParaRPr sz="9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58551" y="3301791"/>
            <a:ext cx="34861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13</a:t>
            </a:r>
            <a:r>
              <a:rPr sz="900" spc="-100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/</a:t>
            </a:r>
            <a:r>
              <a:rPr sz="900" spc="-95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4F535A"/>
                </a:solidFill>
                <a:latin typeface="Arial"/>
                <a:cs typeface="Arial"/>
              </a:rPr>
              <a:t>27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r>
              <a:rPr spc="-10" dirty="0"/>
              <a:t>14</a:t>
            </a:r>
            <a:r>
              <a:rPr spc="-100" dirty="0"/>
              <a:t> </a:t>
            </a:r>
            <a:r>
              <a:rPr spc="-10" dirty="0"/>
              <a:t>/</a:t>
            </a:r>
            <a:r>
              <a:rPr spc="-95" dirty="0"/>
              <a:t> </a:t>
            </a:r>
            <a:r>
              <a:rPr spc="-25" dirty="0"/>
              <a:t>27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774700">
              <a:lnSpc>
                <a:spcPct val="100000"/>
              </a:lnSpc>
              <a:spcBef>
                <a:spcPts val="135"/>
              </a:spcBef>
            </a:pPr>
            <a:r>
              <a:rPr dirty="0"/>
              <a:t>Recent</a:t>
            </a:r>
            <a:r>
              <a:rPr spc="75" dirty="0"/>
              <a:t> </a:t>
            </a:r>
            <a:r>
              <a:rPr dirty="0"/>
              <a:t>advances</a:t>
            </a:r>
            <a:r>
              <a:rPr spc="80" dirty="0"/>
              <a:t> </a:t>
            </a:r>
            <a:r>
              <a:rPr dirty="0"/>
              <a:t>in</a:t>
            </a:r>
            <a:r>
              <a:rPr spc="75" dirty="0"/>
              <a:t> </a:t>
            </a:r>
            <a:r>
              <a:rPr spc="-25" dirty="0"/>
              <a:t>TSP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783514"/>
            <a:ext cx="3827779" cy="181165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265"/>
              </a:spcBef>
            </a:pPr>
            <a:r>
              <a:rPr sz="1200" dirty="0">
                <a:latin typeface="Arial"/>
                <a:cs typeface="Arial"/>
              </a:rPr>
              <a:t>“...</a:t>
            </a:r>
            <a:r>
              <a:rPr sz="1200" spc="4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[U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of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Washington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researchers]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were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able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to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subtract</a:t>
            </a:r>
            <a:endParaRPr sz="1200">
              <a:latin typeface="Arial"/>
              <a:cs typeface="Arial"/>
            </a:endParaRPr>
          </a:p>
          <a:p>
            <a:pPr marL="12700" marR="5080">
              <a:lnSpc>
                <a:spcPct val="111400"/>
              </a:lnSpc>
            </a:pPr>
            <a:r>
              <a:rPr sz="1200" dirty="0">
                <a:latin typeface="Arial"/>
                <a:cs typeface="Arial"/>
              </a:rPr>
              <a:t>0.2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billionth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of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trillionth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of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trillionth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of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percent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[out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of </a:t>
            </a:r>
            <a:r>
              <a:rPr sz="1200" dirty="0">
                <a:latin typeface="Arial"/>
                <a:cs typeface="Arial"/>
              </a:rPr>
              <a:t>Christofides’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50%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guarantee].”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Arial"/>
              <a:cs typeface="Arial"/>
            </a:endParaRPr>
          </a:p>
          <a:p>
            <a:pPr marL="12700" marR="50800" algn="just">
              <a:lnSpc>
                <a:spcPct val="111400"/>
              </a:lnSpc>
            </a:pPr>
            <a:r>
              <a:rPr sz="1200" i="1" dirty="0">
                <a:latin typeface="Arial"/>
                <a:cs typeface="Arial"/>
              </a:rPr>
              <a:t>“This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is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a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result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I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have</a:t>
            </a:r>
            <a:r>
              <a:rPr sz="1200" i="1" spc="-2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wanted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all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my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spc="-20" dirty="0">
                <a:latin typeface="Arial"/>
                <a:cs typeface="Arial"/>
              </a:rPr>
              <a:t>career,”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said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David </a:t>
            </a:r>
            <a:r>
              <a:rPr sz="1200" dirty="0">
                <a:latin typeface="Arial"/>
                <a:cs typeface="Arial"/>
              </a:rPr>
              <a:t>Williamson of Cornell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University,</a:t>
            </a:r>
            <a:r>
              <a:rPr sz="1200" dirty="0">
                <a:latin typeface="Arial"/>
                <a:cs typeface="Arial"/>
              </a:rPr>
              <a:t> who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has been </a:t>
            </a:r>
            <a:r>
              <a:rPr sz="1200" spc="-10" dirty="0">
                <a:latin typeface="Arial"/>
                <a:cs typeface="Arial"/>
              </a:rPr>
              <a:t>studying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traveling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salesperson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problem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since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1980s.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sz="12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</a:pPr>
            <a:r>
              <a:rPr sz="1200" b="1" dirty="0">
                <a:solidFill>
                  <a:srgbClr val="376092"/>
                </a:solidFill>
                <a:latin typeface="Arial"/>
                <a:cs typeface="Arial"/>
                <a:hlinkClick r:id="rId2"/>
              </a:rPr>
              <a:t>Quanta</a:t>
            </a:r>
            <a:r>
              <a:rPr sz="1200" b="1" spc="-45" dirty="0">
                <a:solidFill>
                  <a:srgbClr val="376092"/>
                </a:solidFill>
                <a:latin typeface="Arial"/>
                <a:cs typeface="Arial"/>
                <a:hlinkClick r:id="rId2"/>
              </a:rPr>
              <a:t> </a:t>
            </a:r>
            <a:r>
              <a:rPr sz="1200" b="1" dirty="0">
                <a:solidFill>
                  <a:srgbClr val="376092"/>
                </a:solidFill>
                <a:latin typeface="Arial"/>
                <a:cs typeface="Arial"/>
                <a:hlinkClick r:id="rId2"/>
              </a:rPr>
              <a:t>Magazine,</a:t>
            </a:r>
            <a:r>
              <a:rPr sz="1200" b="1" spc="-45" dirty="0">
                <a:solidFill>
                  <a:srgbClr val="376092"/>
                </a:solidFill>
                <a:latin typeface="Arial"/>
                <a:cs typeface="Arial"/>
                <a:hlinkClick r:id="rId2"/>
              </a:rPr>
              <a:t> </a:t>
            </a:r>
            <a:r>
              <a:rPr sz="1200" b="1" dirty="0">
                <a:solidFill>
                  <a:srgbClr val="376092"/>
                </a:solidFill>
                <a:latin typeface="Arial"/>
                <a:cs typeface="Arial"/>
                <a:hlinkClick r:id="rId2"/>
              </a:rPr>
              <a:t>8</a:t>
            </a:r>
            <a:r>
              <a:rPr sz="1200" b="1" spc="-40" dirty="0">
                <a:solidFill>
                  <a:srgbClr val="376092"/>
                </a:solidFill>
                <a:latin typeface="Arial"/>
                <a:cs typeface="Arial"/>
                <a:hlinkClick r:id="rId2"/>
              </a:rPr>
              <a:t> </a:t>
            </a:r>
            <a:r>
              <a:rPr sz="1200" b="1" dirty="0">
                <a:solidFill>
                  <a:srgbClr val="376092"/>
                </a:solidFill>
                <a:latin typeface="Arial"/>
                <a:cs typeface="Arial"/>
                <a:hlinkClick r:id="rId2"/>
              </a:rPr>
              <a:t>October</a:t>
            </a:r>
            <a:r>
              <a:rPr sz="1200" b="1" spc="-45" dirty="0">
                <a:solidFill>
                  <a:srgbClr val="376092"/>
                </a:solidFill>
                <a:latin typeface="Arial"/>
                <a:cs typeface="Arial"/>
                <a:hlinkClick r:id="rId2"/>
              </a:rPr>
              <a:t> </a:t>
            </a:r>
            <a:r>
              <a:rPr sz="1200" b="1" spc="-10" dirty="0">
                <a:solidFill>
                  <a:srgbClr val="376092"/>
                </a:solidFill>
                <a:latin typeface="Arial"/>
                <a:cs typeface="Arial"/>
                <a:hlinkClick r:id="rId2"/>
              </a:rPr>
              <a:t>2020.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158551" y="3307143"/>
            <a:ext cx="348615" cy="1663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15</a:t>
            </a:r>
            <a:r>
              <a:rPr sz="900" spc="-100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/</a:t>
            </a:r>
            <a:r>
              <a:rPr sz="900" spc="-95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4F535A"/>
                </a:solidFill>
                <a:latin typeface="Arial"/>
                <a:cs typeface="Arial"/>
              </a:rPr>
              <a:t>27</a:t>
            </a:r>
            <a:endParaRPr sz="9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668020">
              <a:lnSpc>
                <a:spcPct val="100000"/>
              </a:lnSpc>
              <a:spcBef>
                <a:spcPts val="135"/>
              </a:spcBef>
            </a:pPr>
            <a:r>
              <a:rPr dirty="0"/>
              <a:t>Greedy</a:t>
            </a:r>
            <a:r>
              <a:rPr spc="85" dirty="0"/>
              <a:t> </a:t>
            </a:r>
            <a:r>
              <a:rPr dirty="0"/>
              <a:t>knapsack</a:t>
            </a:r>
            <a:r>
              <a:rPr spc="90" dirty="0"/>
              <a:t> </a:t>
            </a:r>
            <a:r>
              <a:rPr spc="-10" dirty="0"/>
              <a:t>heuristic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9194" y="654779"/>
            <a:ext cx="3383915" cy="9569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</a:pP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Greedy</a:t>
            </a:r>
            <a:r>
              <a:rPr sz="1000" b="1" spc="-1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knapsack</a:t>
            </a:r>
            <a:r>
              <a:rPr sz="1000" b="1" spc="-10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was</a:t>
            </a:r>
            <a:r>
              <a:rPr sz="1000" b="1" spc="-10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CD4F39"/>
                </a:solidFill>
                <a:latin typeface="Arial"/>
                <a:cs typeface="Arial"/>
              </a:rPr>
              <a:t>incorrect</a:t>
            </a:r>
            <a:r>
              <a:rPr sz="1000" b="1" spc="-10" dirty="0">
                <a:solidFill>
                  <a:srgbClr val="CD4F39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but</a:t>
            </a:r>
            <a:r>
              <a:rPr sz="1000" b="1" spc="-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very</a:t>
            </a:r>
            <a:r>
              <a:rPr sz="1000" b="1" spc="-10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fast</a:t>
            </a:r>
            <a:r>
              <a:rPr sz="1000" dirty="0">
                <a:latin typeface="Arial"/>
                <a:cs typeface="Arial"/>
              </a:rPr>
              <a:t>:</a:t>
            </a:r>
            <a:r>
              <a:rPr sz="1000" spc="55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O</a:t>
            </a:r>
            <a:r>
              <a:rPr sz="1000" dirty="0">
                <a:latin typeface="Tahoma"/>
                <a:cs typeface="Tahoma"/>
              </a:rPr>
              <a:t>(</a:t>
            </a:r>
            <a:r>
              <a:rPr sz="1000" i="1" dirty="0">
                <a:latin typeface="Arial"/>
                <a:cs typeface="Arial"/>
              </a:rPr>
              <a:t>n</a:t>
            </a:r>
            <a:r>
              <a:rPr sz="1000" i="1" spc="-100" dirty="0">
                <a:latin typeface="Arial"/>
                <a:cs typeface="Arial"/>
              </a:rPr>
              <a:t> </a:t>
            </a:r>
            <a:r>
              <a:rPr sz="1000" spc="-35" dirty="0">
                <a:latin typeface="Tahoma"/>
                <a:cs typeface="Tahoma"/>
              </a:rPr>
              <a:t>log</a:t>
            </a:r>
            <a:r>
              <a:rPr sz="1000" spc="-135" dirty="0">
                <a:latin typeface="Tahoma"/>
                <a:cs typeface="Tahoma"/>
              </a:rPr>
              <a:t> </a:t>
            </a:r>
            <a:r>
              <a:rPr sz="1000" i="1" spc="-25" dirty="0">
                <a:latin typeface="Arial"/>
                <a:cs typeface="Arial"/>
              </a:rPr>
              <a:t>n</a:t>
            </a:r>
            <a:r>
              <a:rPr sz="1000" spc="-25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85"/>
              </a:spcBef>
            </a:pPr>
            <a:endParaRPr sz="1000">
              <a:latin typeface="Tahoma"/>
              <a:cs typeface="Tahoma"/>
            </a:endParaRPr>
          </a:p>
          <a:p>
            <a:pPr marL="50800">
              <a:lnSpc>
                <a:spcPct val="100000"/>
              </a:lnSpc>
            </a:pPr>
            <a:r>
              <a:rPr sz="1000" b="1" dirty="0">
                <a:solidFill>
                  <a:srgbClr val="CD4F39"/>
                </a:solidFill>
                <a:latin typeface="Arial"/>
                <a:cs typeface="Arial"/>
              </a:rPr>
              <a:t>Greedy</a:t>
            </a:r>
            <a:r>
              <a:rPr sz="1000" b="1" spc="-20" dirty="0">
                <a:solidFill>
                  <a:srgbClr val="CD4F39"/>
                </a:solidFill>
                <a:latin typeface="Arial"/>
                <a:cs typeface="Arial"/>
              </a:rPr>
              <a:t> </a:t>
            </a:r>
            <a:r>
              <a:rPr sz="1000" b="1" spc="-10" dirty="0">
                <a:solidFill>
                  <a:srgbClr val="CD4F39"/>
                </a:solidFill>
                <a:latin typeface="Arial"/>
                <a:cs typeface="Arial"/>
              </a:rPr>
              <a:t>algorithm</a:t>
            </a:r>
            <a:r>
              <a:rPr sz="1000" spc="-10" dirty="0">
                <a:latin typeface="Arial"/>
                <a:cs typeface="Arial"/>
              </a:rPr>
              <a:t>:</a:t>
            </a:r>
            <a:endParaRPr sz="1000">
              <a:latin typeface="Arial"/>
              <a:cs typeface="Arial"/>
            </a:endParaRPr>
          </a:p>
          <a:p>
            <a:pPr marL="141605">
              <a:lnSpc>
                <a:spcPct val="100000"/>
              </a:lnSpc>
              <a:spcBef>
                <a:spcPts val="475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330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Sort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items in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decreasing bang-</a:t>
            </a:r>
            <a:r>
              <a:rPr sz="1000" spc="-20" dirty="0">
                <a:latin typeface="Arial"/>
                <a:cs typeface="Arial"/>
              </a:rPr>
              <a:t>for-</a:t>
            </a:r>
            <a:r>
              <a:rPr sz="1000" dirty="0">
                <a:latin typeface="Arial"/>
                <a:cs typeface="Arial"/>
              </a:rPr>
              <a:t>buck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i="1" spc="-10" dirty="0">
                <a:latin typeface="Arial"/>
                <a:cs typeface="Arial"/>
              </a:rPr>
              <a:t>v</a:t>
            </a:r>
            <a:r>
              <a:rPr sz="1050" i="1" spc="-15" baseline="-11904" dirty="0">
                <a:latin typeface="Arial"/>
                <a:cs typeface="Arial"/>
              </a:rPr>
              <a:t>i</a:t>
            </a:r>
            <a:r>
              <a:rPr sz="1050" i="1" spc="-120" baseline="-11904" dirty="0">
                <a:latin typeface="Arial"/>
                <a:cs typeface="Arial"/>
              </a:rPr>
              <a:t> </a:t>
            </a:r>
            <a:r>
              <a:rPr sz="1000" i="1" spc="-25" dirty="0">
                <a:latin typeface="Verdana"/>
                <a:cs typeface="Verdana"/>
              </a:rPr>
              <a:t>/</a:t>
            </a:r>
            <a:r>
              <a:rPr sz="1000" i="1" spc="-25" dirty="0">
                <a:latin typeface="Arial"/>
                <a:cs typeface="Arial"/>
              </a:rPr>
              <a:t>w</a:t>
            </a:r>
            <a:r>
              <a:rPr sz="1050" i="1" spc="-37" baseline="-11904" dirty="0">
                <a:latin typeface="Arial"/>
                <a:cs typeface="Arial"/>
              </a:rPr>
              <a:t>i</a:t>
            </a:r>
            <a:endParaRPr sz="1050" baseline="-11904">
              <a:latin typeface="Arial"/>
              <a:cs typeface="Arial"/>
            </a:endParaRPr>
          </a:p>
          <a:p>
            <a:pPr marL="141605">
              <a:lnSpc>
                <a:spcPct val="100000"/>
              </a:lnSpc>
              <a:spcBef>
                <a:spcPts val="470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284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For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each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item,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pick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the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item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until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reach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total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i="1" spc="-50" dirty="0">
                <a:latin typeface="Arial"/>
                <a:cs typeface="Arial"/>
              </a:rPr>
              <a:t>W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158551" y="3307143"/>
            <a:ext cx="348615" cy="1663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15</a:t>
            </a:r>
            <a:r>
              <a:rPr sz="900" spc="-100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/</a:t>
            </a:r>
            <a:r>
              <a:rPr sz="900" spc="-95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4F535A"/>
                </a:solidFill>
                <a:latin typeface="Arial"/>
                <a:cs typeface="Arial"/>
              </a:rPr>
              <a:t>27</a:t>
            </a:r>
            <a:endParaRPr sz="9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668020">
              <a:lnSpc>
                <a:spcPct val="100000"/>
              </a:lnSpc>
              <a:spcBef>
                <a:spcPts val="135"/>
              </a:spcBef>
            </a:pPr>
            <a:r>
              <a:rPr dirty="0"/>
              <a:t>Greedy</a:t>
            </a:r>
            <a:r>
              <a:rPr spc="85" dirty="0"/>
              <a:t> </a:t>
            </a:r>
            <a:r>
              <a:rPr dirty="0"/>
              <a:t>knapsack</a:t>
            </a:r>
            <a:r>
              <a:rPr spc="90" dirty="0"/>
              <a:t> </a:t>
            </a:r>
            <a:r>
              <a:rPr spc="-10" dirty="0"/>
              <a:t>heuristic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6494" y="654779"/>
            <a:ext cx="3409315" cy="17367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95"/>
              </a:spcBef>
            </a:pP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Greedy</a:t>
            </a:r>
            <a:r>
              <a:rPr sz="1000" b="1" spc="-1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knapsack</a:t>
            </a:r>
            <a:r>
              <a:rPr sz="1000" b="1" spc="-10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was</a:t>
            </a:r>
            <a:r>
              <a:rPr sz="1000" b="1" spc="-10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CD4F39"/>
                </a:solidFill>
                <a:latin typeface="Arial"/>
                <a:cs typeface="Arial"/>
              </a:rPr>
              <a:t>incorrect</a:t>
            </a:r>
            <a:r>
              <a:rPr sz="1000" b="1" spc="-10" dirty="0">
                <a:solidFill>
                  <a:srgbClr val="CD4F39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but</a:t>
            </a:r>
            <a:r>
              <a:rPr sz="1000" b="1" spc="-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very</a:t>
            </a:r>
            <a:r>
              <a:rPr sz="1000" b="1" spc="-10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fast</a:t>
            </a:r>
            <a:r>
              <a:rPr sz="1000" dirty="0">
                <a:latin typeface="Arial"/>
                <a:cs typeface="Arial"/>
              </a:rPr>
              <a:t>:</a:t>
            </a:r>
            <a:r>
              <a:rPr sz="1000" spc="55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O</a:t>
            </a:r>
            <a:r>
              <a:rPr sz="1000" dirty="0">
                <a:latin typeface="Tahoma"/>
                <a:cs typeface="Tahoma"/>
              </a:rPr>
              <a:t>(</a:t>
            </a:r>
            <a:r>
              <a:rPr sz="1000" i="1" dirty="0">
                <a:latin typeface="Arial"/>
                <a:cs typeface="Arial"/>
              </a:rPr>
              <a:t>n</a:t>
            </a:r>
            <a:r>
              <a:rPr sz="1000" i="1" spc="-100" dirty="0">
                <a:latin typeface="Arial"/>
                <a:cs typeface="Arial"/>
              </a:rPr>
              <a:t> </a:t>
            </a:r>
            <a:r>
              <a:rPr sz="1000" spc="-35" dirty="0">
                <a:latin typeface="Tahoma"/>
                <a:cs typeface="Tahoma"/>
              </a:rPr>
              <a:t>log</a:t>
            </a:r>
            <a:r>
              <a:rPr sz="1000" spc="-135" dirty="0">
                <a:latin typeface="Tahoma"/>
                <a:cs typeface="Tahoma"/>
              </a:rPr>
              <a:t> </a:t>
            </a:r>
            <a:r>
              <a:rPr sz="1000" i="1" spc="-25" dirty="0">
                <a:latin typeface="Arial"/>
                <a:cs typeface="Arial"/>
              </a:rPr>
              <a:t>n</a:t>
            </a:r>
            <a:r>
              <a:rPr sz="1000" spc="-25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85"/>
              </a:spcBef>
            </a:pPr>
            <a:endParaRPr sz="1000">
              <a:latin typeface="Tahoma"/>
              <a:cs typeface="Tahoma"/>
            </a:endParaRPr>
          </a:p>
          <a:p>
            <a:pPr marL="63500">
              <a:lnSpc>
                <a:spcPct val="100000"/>
              </a:lnSpc>
            </a:pPr>
            <a:r>
              <a:rPr sz="1000" b="1" dirty="0">
                <a:solidFill>
                  <a:srgbClr val="CD4F39"/>
                </a:solidFill>
                <a:latin typeface="Arial"/>
                <a:cs typeface="Arial"/>
              </a:rPr>
              <a:t>Greedy</a:t>
            </a:r>
            <a:r>
              <a:rPr sz="1000" b="1" spc="-20" dirty="0">
                <a:solidFill>
                  <a:srgbClr val="CD4F39"/>
                </a:solidFill>
                <a:latin typeface="Arial"/>
                <a:cs typeface="Arial"/>
              </a:rPr>
              <a:t> </a:t>
            </a:r>
            <a:r>
              <a:rPr sz="1000" b="1" spc="-10" dirty="0">
                <a:solidFill>
                  <a:srgbClr val="CD4F39"/>
                </a:solidFill>
                <a:latin typeface="Arial"/>
                <a:cs typeface="Arial"/>
              </a:rPr>
              <a:t>algorithm</a:t>
            </a:r>
            <a:r>
              <a:rPr sz="1000" spc="-10" dirty="0">
                <a:latin typeface="Arial"/>
                <a:cs typeface="Arial"/>
              </a:rPr>
              <a:t>:</a:t>
            </a:r>
            <a:endParaRPr sz="1000">
              <a:latin typeface="Arial"/>
              <a:cs typeface="Arial"/>
            </a:endParaRPr>
          </a:p>
          <a:p>
            <a:pPr marL="154305">
              <a:lnSpc>
                <a:spcPct val="100000"/>
              </a:lnSpc>
              <a:spcBef>
                <a:spcPts val="475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330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Sort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items in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decreasing bang-</a:t>
            </a:r>
            <a:r>
              <a:rPr sz="1000" spc="-20" dirty="0">
                <a:latin typeface="Arial"/>
                <a:cs typeface="Arial"/>
              </a:rPr>
              <a:t>for-</a:t>
            </a:r>
            <a:r>
              <a:rPr sz="1000" dirty="0">
                <a:latin typeface="Arial"/>
                <a:cs typeface="Arial"/>
              </a:rPr>
              <a:t>buck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i="1" spc="-10" dirty="0">
                <a:latin typeface="Arial"/>
                <a:cs typeface="Arial"/>
              </a:rPr>
              <a:t>v</a:t>
            </a:r>
            <a:r>
              <a:rPr sz="1050" i="1" spc="-15" baseline="-11904" dirty="0">
                <a:latin typeface="Arial"/>
                <a:cs typeface="Arial"/>
              </a:rPr>
              <a:t>i</a:t>
            </a:r>
            <a:r>
              <a:rPr sz="1050" i="1" spc="-120" baseline="-11904" dirty="0">
                <a:latin typeface="Arial"/>
                <a:cs typeface="Arial"/>
              </a:rPr>
              <a:t> </a:t>
            </a:r>
            <a:r>
              <a:rPr sz="1000" i="1" spc="-25" dirty="0">
                <a:latin typeface="Verdana"/>
                <a:cs typeface="Verdana"/>
              </a:rPr>
              <a:t>/</a:t>
            </a:r>
            <a:r>
              <a:rPr sz="1000" i="1" spc="-25" dirty="0">
                <a:latin typeface="Arial"/>
                <a:cs typeface="Arial"/>
              </a:rPr>
              <a:t>w</a:t>
            </a:r>
            <a:r>
              <a:rPr sz="1050" i="1" spc="-37" baseline="-11904" dirty="0">
                <a:latin typeface="Arial"/>
                <a:cs typeface="Arial"/>
              </a:rPr>
              <a:t>i</a:t>
            </a:r>
            <a:endParaRPr sz="1050" baseline="-11904">
              <a:latin typeface="Arial"/>
              <a:cs typeface="Arial"/>
            </a:endParaRPr>
          </a:p>
          <a:p>
            <a:pPr marL="154305">
              <a:lnSpc>
                <a:spcPct val="100000"/>
              </a:lnSpc>
              <a:spcBef>
                <a:spcPts val="470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284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For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each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item,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pick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the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item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until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reach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total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i="1" spc="-50" dirty="0">
                <a:latin typeface="Arial"/>
                <a:cs typeface="Arial"/>
              </a:rPr>
              <a:t>W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40"/>
              </a:spcBef>
            </a:pPr>
            <a:endParaRPr sz="1000">
              <a:latin typeface="Arial"/>
              <a:cs typeface="Arial"/>
            </a:endParaRPr>
          </a:p>
          <a:p>
            <a:pPr marL="63500">
              <a:lnSpc>
                <a:spcPct val="100000"/>
              </a:lnSpc>
              <a:spcBef>
                <a:spcPts val="5"/>
              </a:spcBef>
            </a:pP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How</a:t>
            </a:r>
            <a:r>
              <a:rPr sz="1000" b="1" spc="-2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bad</a:t>
            </a:r>
            <a:r>
              <a:rPr sz="1000" b="1" spc="-20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is</a:t>
            </a:r>
            <a:r>
              <a:rPr sz="1000" b="1" spc="-20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b="1" spc="-25" dirty="0">
                <a:solidFill>
                  <a:srgbClr val="376092"/>
                </a:solidFill>
                <a:latin typeface="Arial"/>
                <a:cs typeface="Arial"/>
              </a:rPr>
              <a:t>it?</a:t>
            </a:r>
            <a:endParaRPr sz="1000">
              <a:latin typeface="Arial"/>
              <a:cs typeface="Arial"/>
            </a:endParaRPr>
          </a:p>
          <a:p>
            <a:pPr marL="154305">
              <a:lnSpc>
                <a:spcPct val="100000"/>
              </a:lnSpc>
              <a:spcBef>
                <a:spcPts val="470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307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CD4F39"/>
                </a:solidFill>
                <a:latin typeface="Arial"/>
                <a:cs typeface="Arial"/>
              </a:rPr>
              <a:t>Example</a:t>
            </a:r>
            <a:r>
              <a:rPr sz="1000" dirty="0">
                <a:latin typeface="Arial"/>
                <a:cs typeface="Arial"/>
              </a:rPr>
              <a:t>:</a:t>
            </a:r>
            <a:r>
              <a:rPr sz="1000" spc="5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capacity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i="1" spc="-25" dirty="0">
                <a:latin typeface="Arial"/>
                <a:cs typeface="Arial"/>
              </a:rPr>
              <a:t>W</a:t>
            </a:r>
            <a:r>
              <a:rPr sz="1000" i="1" spc="-14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=510,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three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items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with</a:t>
            </a:r>
            <a:r>
              <a:rPr sz="1000" spc="-10" dirty="0">
                <a:latin typeface="Arial"/>
                <a:cs typeface="Arial"/>
              </a:rPr>
              <a:t> values</a:t>
            </a:r>
            <a:endParaRPr sz="1000">
              <a:latin typeface="Arial"/>
              <a:cs typeface="Arial"/>
            </a:endParaRPr>
          </a:p>
          <a:p>
            <a:pPr marL="316230">
              <a:lnSpc>
                <a:spcPct val="100000"/>
              </a:lnSpc>
              <a:spcBef>
                <a:spcPts val="175"/>
              </a:spcBef>
            </a:pPr>
            <a:r>
              <a:rPr sz="1000" i="1" dirty="0">
                <a:latin typeface="Arial"/>
                <a:cs typeface="Arial"/>
              </a:rPr>
              <a:t>v</a:t>
            </a:r>
            <a:r>
              <a:rPr sz="1000" i="1" spc="120" dirty="0">
                <a:latin typeface="Arial"/>
                <a:cs typeface="Arial"/>
              </a:rPr>
              <a:t> </a:t>
            </a:r>
            <a:r>
              <a:rPr sz="1000" dirty="0">
                <a:latin typeface="Tahoma"/>
                <a:cs typeface="Tahoma"/>
              </a:rPr>
              <a:t>=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[</a:t>
            </a:r>
            <a:r>
              <a:rPr sz="1000" spc="-55" dirty="0">
                <a:latin typeface="Arial"/>
                <a:cs typeface="Arial"/>
              </a:rPr>
              <a:t>10</a:t>
            </a:r>
            <a:r>
              <a:rPr sz="1000" i="1" spc="-55" dirty="0">
                <a:latin typeface="Verdana"/>
                <a:cs typeface="Verdana"/>
              </a:rPr>
              <a:t>,</a:t>
            </a:r>
            <a:r>
              <a:rPr sz="1000" i="1" spc="-175" dirty="0">
                <a:latin typeface="Verdana"/>
                <a:cs typeface="Verdana"/>
              </a:rPr>
              <a:t> </a:t>
            </a:r>
            <a:r>
              <a:rPr sz="1000" spc="-35" dirty="0">
                <a:latin typeface="Arial"/>
                <a:cs typeface="Arial"/>
              </a:rPr>
              <a:t>10</a:t>
            </a:r>
            <a:r>
              <a:rPr sz="1000" i="1" spc="-35" dirty="0">
                <a:latin typeface="Verdana"/>
                <a:cs typeface="Verdana"/>
              </a:rPr>
              <a:t>,</a:t>
            </a:r>
            <a:r>
              <a:rPr sz="1000" i="1" spc="-175" dirty="0">
                <a:latin typeface="Verdana"/>
                <a:cs typeface="Verdana"/>
              </a:rPr>
              <a:t> </a:t>
            </a:r>
            <a:r>
              <a:rPr sz="1000" spc="-20" dirty="0">
                <a:latin typeface="Arial"/>
                <a:cs typeface="Arial"/>
              </a:rPr>
              <a:t>500</a:t>
            </a:r>
            <a:r>
              <a:rPr sz="1000" spc="-20" dirty="0">
                <a:latin typeface="Tahoma"/>
                <a:cs typeface="Tahoma"/>
              </a:rPr>
              <a:t>]</a:t>
            </a:r>
            <a:r>
              <a:rPr sz="1000" spc="-20" dirty="0">
                <a:latin typeface="Arial"/>
                <a:cs typeface="Arial"/>
              </a:rPr>
              <a:t>,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weights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w</a:t>
            </a:r>
            <a:r>
              <a:rPr sz="1000" i="1" spc="120" dirty="0">
                <a:latin typeface="Arial"/>
                <a:cs typeface="Arial"/>
              </a:rPr>
              <a:t> </a:t>
            </a:r>
            <a:r>
              <a:rPr sz="1000" dirty="0">
                <a:latin typeface="Tahoma"/>
                <a:cs typeface="Tahoma"/>
              </a:rPr>
              <a:t>=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[</a:t>
            </a:r>
            <a:r>
              <a:rPr sz="1000" spc="-55" dirty="0">
                <a:latin typeface="Arial"/>
                <a:cs typeface="Arial"/>
              </a:rPr>
              <a:t>10</a:t>
            </a:r>
            <a:r>
              <a:rPr sz="1000" i="1" spc="-55" dirty="0">
                <a:latin typeface="Verdana"/>
                <a:cs typeface="Verdana"/>
              </a:rPr>
              <a:t>,</a:t>
            </a:r>
            <a:r>
              <a:rPr sz="1000" i="1" spc="-175" dirty="0">
                <a:latin typeface="Verdana"/>
                <a:cs typeface="Verdana"/>
              </a:rPr>
              <a:t> </a:t>
            </a:r>
            <a:r>
              <a:rPr sz="1000" spc="-35" dirty="0">
                <a:latin typeface="Arial"/>
                <a:cs typeface="Arial"/>
              </a:rPr>
              <a:t>10</a:t>
            </a:r>
            <a:r>
              <a:rPr sz="1000" i="1" spc="-35" dirty="0">
                <a:latin typeface="Verdana"/>
                <a:cs typeface="Verdana"/>
              </a:rPr>
              <a:t>,</a:t>
            </a:r>
            <a:r>
              <a:rPr sz="1000" i="1" spc="-175" dirty="0">
                <a:latin typeface="Verdana"/>
                <a:cs typeface="Verdana"/>
              </a:rPr>
              <a:t> </a:t>
            </a:r>
            <a:r>
              <a:rPr sz="1000" spc="-10" dirty="0">
                <a:latin typeface="Arial"/>
                <a:cs typeface="Arial"/>
              </a:rPr>
              <a:t>501</a:t>
            </a:r>
            <a:r>
              <a:rPr sz="1000" spc="-10" dirty="0">
                <a:latin typeface="Tahoma"/>
                <a:cs typeface="Tahoma"/>
              </a:rPr>
              <a:t>]</a:t>
            </a:r>
            <a:r>
              <a:rPr sz="1000" spc="-10" dirty="0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158551" y="3307143"/>
            <a:ext cx="348615" cy="1663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15</a:t>
            </a:r>
            <a:r>
              <a:rPr sz="900" spc="-100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/</a:t>
            </a:r>
            <a:r>
              <a:rPr sz="900" spc="-95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4F535A"/>
                </a:solidFill>
                <a:latin typeface="Arial"/>
                <a:cs typeface="Arial"/>
              </a:rPr>
              <a:t>27</a:t>
            </a:r>
            <a:endParaRPr sz="9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668020">
              <a:lnSpc>
                <a:spcPct val="100000"/>
              </a:lnSpc>
              <a:spcBef>
                <a:spcPts val="135"/>
              </a:spcBef>
            </a:pPr>
            <a:r>
              <a:rPr dirty="0"/>
              <a:t>Greedy</a:t>
            </a:r>
            <a:r>
              <a:rPr spc="85" dirty="0"/>
              <a:t> </a:t>
            </a:r>
            <a:r>
              <a:rPr dirty="0"/>
              <a:t>knapsack</a:t>
            </a:r>
            <a:r>
              <a:rPr spc="90" dirty="0"/>
              <a:t> </a:t>
            </a:r>
            <a:r>
              <a:rPr spc="-10" dirty="0"/>
              <a:t>heuristic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6494" y="654779"/>
            <a:ext cx="3825240" cy="21240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95"/>
              </a:spcBef>
            </a:pP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Greedy</a:t>
            </a:r>
            <a:r>
              <a:rPr sz="1000" b="1" spc="-1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knapsack</a:t>
            </a:r>
            <a:r>
              <a:rPr sz="1000" b="1" spc="-10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was</a:t>
            </a:r>
            <a:r>
              <a:rPr sz="1000" b="1" spc="-10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CD4F39"/>
                </a:solidFill>
                <a:latin typeface="Arial"/>
                <a:cs typeface="Arial"/>
              </a:rPr>
              <a:t>incorrect</a:t>
            </a:r>
            <a:r>
              <a:rPr sz="1000" b="1" spc="-10" dirty="0">
                <a:solidFill>
                  <a:srgbClr val="CD4F39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but</a:t>
            </a:r>
            <a:r>
              <a:rPr sz="1000" b="1" spc="-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very</a:t>
            </a:r>
            <a:r>
              <a:rPr sz="1000" b="1" spc="-10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fast</a:t>
            </a:r>
            <a:r>
              <a:rPr sz="1000" dirty="0">
                <a:latin typeface="Arial"/>
                <a:cs typeface="Arial"/>
              </a:rPr>
              <a:t>:</a:t>
            </a:r>
            <a:r>
              <a:rPr sz="1000" spc="55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O</a:t>
            </a:r>
            <a:r>
              <a:rPr sz="1000" dirty="0">
                <a:latin typeface="Tahoma"/>
                <a:cs typeface="Tahoma"/>
              </a:rPr>
              <a:t>(</a:t>
            </a:r>
            <a:r>
              <a:rPr sz="1000" i="1" dirty="0">
                <a:latin typeface="Arial"/>
                <a:cs typeface="Arial"/>
              </a:rPr>
              <a:t>n</a:t>
            </a:r>
            <a:r>
              <a:rPr sz="1000" i="1" spc="-100" dirty="0">
                <a:latin typeface="Arial"/>
                <a:cs typeface="Arial"/>
              </a:rPr>
              <a:t> </a:t>
            </a:r>
            <a:r>
              <a:rPr sz="1000" spc="-35" dirty="0">
                <a:latin typeface="Tahoma"/>
                <a:cs typeface="Tahoma"/>
              </a:rPr>
              <a:t>log</a:t>
            </a:r>
            <a:r>
              <a:rPr sz="1000" spc="-135" dirty="0">
                <a:latin typeface="Tahoma"/>
                <a:cs typeface="Tahoma"/>
              </a:rPr>
              <a:t> </a:t>
            </a:r>
            <a:r>
              <a:rPr sz="1000" i="1" spc="-25" dirty="0">
                <a:latin typeface="Arial"/>
                <a:cs typeface="Arial"/>
              </a:rPr>
              <a:t>n</a:t>
            </a:r>
            <a:r>
              <a:rPr sz="1000" spc="-25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85"/>
              </a:spcBef>
            </a:pPr>
            <a:endParaRPr sz="1000">
              <a:latin typeface="Tahoma"/>
              <a:cs typeface="Tahoma"/>
            </a:endParaRPr>
          </a:p>
          <a:p>
            <a:pPr marL="63500">
              <a:lnSpc>
                <a:spcPct val="100000"/>
              </a:lnSpc>
            </a:pPr>
            <a:r>
              <a:rPr sz="1000" b="1" dirty="0">
                <a:solidFill>
                  <a:srgbClr val="CD4F39"/>
                </a:solidFill>
                <a:latin typeface="Arial"/>
                <a:cs typeface="Arial"/>
              </a:rPr>
              <a:t>Greedy</a:t>
            </a:r>
            <a:r>
              <a:rPr sz="1000" b="1" spc="-20" dirty="0">
                <a:solidFill>
                  <a:srgbClr val="CD4F39"/>
                </a:solidFill>
                <a:latin typeface="Arial"/>
                <a:cs typeface="Arial"/>
              </a:rPr>
              <a:t> </a:t>
            </a:r>
            <a:r>
              <a:rPr sz="1000" b="1" spc="-10" dirty="0">
                <a:solidFill>
                  <a:srgbClr val="CD4F39"/>
                </a:solidFill>
                <a:latin typeface="Arial"/>
                <a:cs typeface="Arial"/>
              </a:rPr>
              <a:t>algorithm</a:t>
            </a:r>
            <a:r>
              <a:rPr sz="1000" spc="-10" dirty="0">
                <a:latin typeface="Arial"/>
                <a:cs typeface="Arial"/>
              </a:rPr>
              <a:t>:</a:t>
            </a:r>
            <a:endParaRPr sz="1000">
              <a:latin typeface="Arial"/>
              <a:cs typeface="Arial"/>
            </a:endParaRPr>
          </a:p>
          <a:p>
            <a:pPr marL="154305">
              <a:lnSpc>
                <a:spcPct val="100000"/>
              </a:lnSpc>
              <a:spcBef>
                <a:spcPts val="475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330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Sort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items in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decreasing bang-</a:t>
            </a:r>
            <a:r>
              <a:rPr sz="1000" spc="-20" dirty="0">
                <a:latin typeface="Arial"/>
                <a:cs typeface="Arial"/>
              </a:rPr>
              <a:t>for-</a:t>
            </a:r>
            <a:r>
              <a:rPr sz="1000" dirty="0">
                <a:latin typeface="Arial"/>
                <a:cs typeface="Arial"/>
              </a:rPr>
              <a:t>buck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i="1" spc="-10" dirty="0">
                <a:latin typeface="Arial"/>
                <a:cs typeface="Arial"/>
              </a:rPr>
              <a:t>v</a:t>
            </a:r>
            <a:r>
              <a:rPr sz="1050" i="1" spc="-15" baseline="-11904" dirty="0">
                <a:latin typeface="Arial"/>
                <a:cs typeface="Arial"/>
              </a:rPr>
              <a:t>i</a:t>
            </a:r>
            <a:r>
              <a:rPr sz="1050" i="1" spc="-120" baseline="-11904" dirty="0">
                <a:latin typeface="Arial"/>
                <a:cs typeface="Arial"/>
              </a:rPr>
              <a:t> </a:t>
            </a:r>
            <a:r>
              <a:rPr sz="1000" i="1" spc="-25" dirty="0">
                <a:latin typeface="Verdana"/>
                <a:cs typeface="Verdana"/>
              </a:rPr>
              <a:t>/</a:t>
            </a:r>
            <a:r>
              <a:rPr sz="1000" i="1" spc="-25" dirty="0">
                <a:latin typeface="Arial"/>
                <a:cs typeface="Arial"/>
              </a:rPr>
              <a:t>w</a:t>
            </a:r>
            <a:r>
              <a:rPr sz="1050" i="1" spc="-37" baseline="-11904" dirty="0">
                <a:latin typeface="Arial"/>
                <a:cs typeface="Arial"/>
              </a:rPr>
              <a:t>i</a:t>
            </a:r>
            <a:endParaRPr sz="1050" baseline="-11904">
              <a:latin typeface="Arial"/>
              <a:cs typeface="Arial"/>
            </a:endParaRPr>
          </a:p>
          <a:p>
            <a:pPr marL="154305">
              <a:lnSpc>
                <a:spcPct val="100000"/>
              </a:lnSpc>
              <a:spcBef>
                <a:spcPts val="470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284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For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each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item,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pick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the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item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until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reach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total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i="1" spc="-50" dirty="0">
                <a:latin typeface="Arial"/>
                <a:cs typeface="Arial"/>
              </a:rPr>
              <a:t>W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40"/>
              </a:spcBef>
            </a:pPr>
            <a:endParaRPr sz="1000">
              <a:latin typeface="Arial"/>
              <a:cs typeface="Arial"/>
            </a:endParaRPr>
          </a:p>
          <a:p>
            <a:pPr marL="63500">
              <a:lnSpc>
                <a:spcPct val="100000"/>
              </a:lnSpc>
              <a:spcBef>
                <a:spcPts val="5"/>
              </a:spcBef>
            </a:pP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How</a:t>
            </a:r>
            <a:r>
              <a:rPr sz="1000" b="1" spc="-2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bad</a:t>
            </a:r>
            <a:r>
              <a:rPr sz="1000" b="1" spc="-20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is</a:t>
            </a:r>
            <a:r>
              <a:rPr sz="1000" b="1" spc="-20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b="1" spc="-25" dirty="0">
                <a:solidFill>
                  <a:srgbClr val="376092"/>
                </a:solidFill>
                <a:latin typeface="Arial"/>
                <a:cs typeface="Arial"/>
              </a:rPr>
              <a:t>it?</a:t>
            </a:r>
            <a:endParaRPr sz="1000">
              <a:latin typeface="Arial"/>
              <a:cs typeface="Arial"/>
            </a:endParaRPr>
          </a:p>
          <a:p>
            <a:pPr marL="154305">
              <a:lnSpc>
                <a:spcPct val="100000"/>
              </a:lnSpc>
              <a:spcBef>
                <a:spcPts val="470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307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CD4F39"/>
                </a:solidFill>
                <a:latin typeface="Arial"/>
                <a:cs typeface="Arial"/>
              </a:rPr>
              <a:t>Example</a:t>
            </a:r>
            <a:r>
              <a:rPr sz="1000" dirty="0">
                <a:latin typeface="Arial"/>
                <a:cs typeface="Arial"/>
              </a:rPr>
              <a:t>:</a:t>
            </a:r>
            <a:r>
              <a:rPr sz="1000" spc="5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capacity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i="1" spc="-25" dirty="0">
                <a:latin typeface="Arial"/>
                <a:cs typeface="Arial"/>
              </a:rPr>
              <a:t>W</a:t>
            </a:r>
            <a:r>
              <a:rPr sz="1000" i="1" spc="-14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=510,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three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items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with</a:t>
            </a:r>
            <a:r>
              <a:rPr sz="1000" spc="-10" dirty="0">
                <a:latin typeface="Arial"/>
                <a:cs typeface="Arial"/>
              </a:rPr>
              <a:t> values</a:t>
            </a:r>
            <a:endParaRPr sz="1000">
              <a:latin typeface="Arial"/>
              <a:cs typeface="Arial"/>
            </a:endParaRPr>
          </a:p>
          <a:p>
            <a:pPr marL="316230">
              <a:lnSpc>
                <a:spcPct val="100000"/>
              </a:lnSpc>
              <a:spcBef>
                <a:spcPts val="175"/>
              </a:spcBef>
            </a:pPr>
            <a:r>
              <a:rPr sz="1000" i="1" dirty="0">
                <a:latin typeface="Arial"/>
                <a:cs typeface="Arial"/>
              </a:rPr>
              <a:t>v</a:t>
            </a:r>
            <a:r>
              <a:rPr sz="1000" i="1" spc="120" dirty="0">
                <a:latin typeface="Arial"/>
                <a:cs typeface="Arial"/>
              </a:rPr>
              <a:t> </a:t>
            </a:r>
            <a:r>
              <a:rPr sz="1000" dirty="0">
                <a:latin typeface="Tahoma"/>
                <a:cs typeface="Tahoma"/>
              </a:rPr>
              <a:t>=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[</a:t>
            </a:r>
            <a:r>
              <a:rPr sz="1000" spc="-55" dirty="0">
                <a:latin typeface="Arial"/>
                <a:cs typeface="Arial"/>
              </a:rPr>
              <a:t>10</a:t>
            </a:r>
            <a:r>
              <a:rPr sz="1000" i="1" spc="-55" dirty="0">
                <a:latin typeface="Verdana"/>
                <a:cs typeface="Verdana"/>
              </a:rPr>
              <a:t>,</a:t>
            </a:r>
            <a:r>
              <a:rPr sz="1000" i="1" spc="-175" dirty="0">
                <a:latin typeface="Verdana"/>
                <a:cs typeface="Verdana"/>
              </a:rPr>
              <a:t> </a:t>
            </a:r>
            <a:r>
              <a:rPr sz="1000" spc="-35" dirty="0">
                <a:latin typeface="Arial"/>
                <a:cs typeface="Arial"/>
              </a:rPr>
              <a:t>10</a:t>
            </a:r>
            <a:r>
              <a:rPr sz="1000" i="1" spc="-35" dirty="0">
                <a:latin typeface="Verdana"/>
                <a:cs typeface="Verdana"/>
              </a:rPr>
              <a:t>,</a:t>
            </a:r>
            <a:r>
              <a:rPr sz="1000" i="1" spc="-175" dirty="0">
                <a:latin typeface="Verdana"/>
                <a:cs typeface="Verdana"/>
              </a:rPr>
              <a:t> </a:t>
            </a:r>
            <a:r>
              <a:rPr sz="1000" spc="-20" dirty="0">
                <a:latin typeface="Arial"/>
                <a:cs typeface="Arial"/>
              </a:rPr>
              <a:t>500</a:t>
            </a:r>
            <a:r>
              <a:rPr sz="1000" spc="-20" dirty="0">
                <a:latin typeface="Tahoma"/>
                <a:cs typeface="Tahoma"/>
              </a:rPr>
              <a:t>]</a:t>
            </a:r>
            <a:r>
              <a:rPr sz="1000" spc="-20" dirty="0">
                <a:latin typeface="Arial"/>
                <a:cs typeface="Arial"/>
              </a:rPr>
              <a:t>,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weights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w</a:t>
            </a:r>
            <a:r>
              <a:rPr sz="1000" i="1" spc="120" dirty="0">
                <a:latin typeface="Arial"/>
                <a:cs typeface="Arial"/>
              </a:rPr>
              <a:t> </a:t>
            </a:r>
            <a:r>
              <a:rPr sz="1000" dirty="0">
                <a:latin typeface="Tahoma"/>
                <a:cs typeface="Tahoma"/>
              </a:rPr>
              <a:t>=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[</a:t>
            </a:r>
            <a:r>
              <a:rPr sz="1000" spc="-55" dirty="0">
                <a:latin typeface="Arial"/>
                <a:cs typeface="Arial"/>
              </a:rPr>
              <a:t>10</a:t>
            </a:r>
            <a:r>
              <a:rPr sz="1000" i="1" spc="-55" dirty="0">
                <a:latin typeface="Verdana"/>
                <a:cs typeface="Verdana"/>
              </a:rPr>
              <a:t>,</a:t>
            </a:r>
            <a:r>
              <a:rPr sz="1000" i="1" spc="-175" dirty="0">
                <a:latin typeface="Verdana"/>
                <a:cs typeface="Verdana"/>
              </a:rPr>
              <a:t> </a:t>
            </a:r>
            <a:r>
              <a:rPr sz="1000" spc="-35" dirty="0">
                <a:latin typeface="Arial"/>
                <a:cs typeface="Arial"/>
              </a:rPr>
              <a:t>10</a:t>
            </a:r>
            <a:r>
              <a:rPr sz="1000" i="1" spc="-35" dirty="0">
                <a:latin typeface="Verdana"/>
                <a:cs typeface="Verdana"/>
              </a:rPr>
              <a:t>,</a:t>
            </a:r>
            <a:r>
              <a:rPr sz="1000" i="1" spc="-175" dirty="0">
                <a:latin typeface="Verdana"/>
                <a:cs typeface="Verdana"/>
              </a:rPr>
              <a:t> </a:t>
            </a:r>
            <a:r>
              <a:rPr sz="1000" spc="-10" dirty="0">
                <a:latin typeface="Arial"/>
                <a:cs typeface="Arial"/>
              </a:rPr>
              <a:t>501</a:t>
            </a:r>
            <a:r>
              <a:rPr sz="1000" spc="-10" dirty="0">
                <a:latin typeface="Tahoma"/>
                <a:cs typeface="Tahoma"/>
              </a:rPr>
              <a:t>]</a:t>
            </a:r>
            <a:r>
              <a:rPr sz="1000" spc="-10" dirty="0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  <a:p>
            <a:pPr marL="316230" marR="43180" indent="-161925">
              <a:lnSpc>
                <a:spcPct val="114599"/>
              </a:lnSpc>
              <a:spcBef>
                <a:spcPts val="300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315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“Worst-</a:t>
            </a:r>
            <a:r>
              <a:rPr sz="1000" dirty="0">
                <a:latin typeface="Arial"/>
                <a:cs typeface="Arial"/>
              </a:rPr>
              <a:t>case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scenario”:</a:t>
            </a:r>
            <a:r>
              <a:rPr sz="1000" spc="5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leave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out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(a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single)</a:t>
            </a:r>
            <a:r>
              <a:rPr sz="1000" spc="-10" dirty="0">
                <a:latin typeface="Arial"/>
                <a:cs typeface="Arial"/>
              </a:rPr>
              <a:t> extremely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valuable </a:t>
            </a:r>
            <a:r>
              <a:rPr sz="1000" dirty="0">
                <a:latin typeface="Arial"/>
                <a:cs typeface="Arial"/>
              </a:rPr>
              <a:t>object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that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would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fit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into</a:t>
            </a:r>
            <a:r>
              <a:rPr sz="1000" spc="-10" dirty="0">
                <a:latin typeface="Arial"/>
                <a:cs typeface="Arial"/>
              </a:rPr>
              <a:t> knapsack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158551" y="3307143"/>
            <a:ext cx="348615" cy="1663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16</a:t>
            </a:r>
            <a:r>
              <a:rPr sz="900" spc="-100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/</a:t>
            </a:r>
            <a:r>
              <a:rPr sz="900" spc="-95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4F535A"/>
                </a:solidFill>
                <a:latin typeface="Arial"/>
                <a:cs typeface="Arial"/>
              </a:rPr>
              <a:t>27</a:t>
            </a:r>
            <a:endParaRPr sz="9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94970">
              <a:lnSpc>
                <a:spcPct val="100000"/>
              </a:lnSpc>
              <a:spcBef>
                <a:spcPts val="135"/>
              </a:spcBef>
            </a:pPr>
            <a:r>
              <a:rPr dirty="0"/>
              <a:t>Better</a:t>
            </a:r>
            <a:r>
              <a:rPr spc="85" dirty="0"/>
              <a:t> </a:t>
            </a:r>
            <a:r>
              <a:rPr dirty="0"/>
              <a:t>greedy</a:t>
            </a:r>
            <a:r>
              <a:rPr spc="85" dirty="0"/>
              <a:t> </a:t>
            </a:r>
            <a:r>
              <a:rPr dirty="0"/>
              <a:t>knapsack</a:t>
            </a:r>
            <a:r>
              <a:rPr spc="85" dirty="0"/>
              <a:t> </a:t>
            </a:r>
            <a:r>
              <a:rPr spc="-10" dirty="0"/>
              <a:t>heuristic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464115"/>
            <a:ext cx="3790950" cy="374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Modified</a:t>
            </a:r>
            <a:r>
              <a:rPr sz="1000" b="1" spc="-30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algorithm</a:t>
            </a:r>
            <a:r>
              <a:rPr sz="1000" dirty="0">
                <a:latin typeface="Arial"/>
                <a:cs typeface="Arial"/>
              </a:rPr>
              <a:t>:</a:t>
            </a:r>
            <a:r>
              <a:rPr sz="1000" spc="35" dirty="0"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pick</a:t>
            </a:r>
            <a:r>
              <a:rPr sz="1000" b="1" spc="-30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CD4F39"/>
                </a:solidFill>
                <a:latin typeface="Arial"/>
                <a:cs typeface="Arial"/>
              </a:rPr>
              <a:t>either</a:t>
            </a:r>
            <a:r>
              <a:rPr sz="1000" b="1" spc="-25" dirty="0">
                <a:solidFill>
                  <a:srgbClr val="CD4F39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the</a:t>
            </a:r>
            <a:r>
              <a:rPr sz="1000" b="1" spc="-2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greedy</a:t>
            </a:r>
            <a:r>
              <a:rPr sz="1000" b="1" spc="-30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solution</a:t>
            </a:r>
            <a:r>
              <a:rPr sz="1000" b="1" spc="-2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CD4F39"/>
                </a:solidFill>
                <a:latin typeface="Arial"/>
                <a:cs typeface="Arial"/>
              </a:rPr>
              <a:t>or</a:t>
            </a:r>
            <a:r>
              <a:rPr sz="1000" b="1" spc="-25" dirty="0">
                <a:solidFill>
                  <a:srgbClr val="CD4F39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the</a:t>
            </a:r>
            <a:r>
              <a:rPr sz="1000" b="1" spc="-30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b="1" spc="-20" dirty="0">
                <a:solidFill>
                  <a:srgbClr val="376092"/>
                </a:solidFill>
                <a:latin typeface="Arial"/>
                <a:cs typeface="Arial"/>
              </a:rPr>
              <a:t>most </a:t>
            </a: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valuable</a:t>
            </a:r>
            <a:r>
              <a:rPr sz="1000" b="1" spc="-3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b="1" spc="-20" dirty="0">
                <a:solidFill>
                  <a:srgbClr val="376092"/>
                </a:solidFill>
                <a:latin typeface="Arial"/>
                <a:cs typeface="Arial"/>
              </a:rPr>
              <a:t>item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158551" y="3307143"/>
            <a:ext cx="348615" cy="1663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16</a:t>
            </a:r>
            <a:r>
              <a:rPr sz="900" spc="-100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/</a:t>
            </a:r>
            <a:r>
              <a:rPr sz="900" spc="-95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4F535A"/>
                </a:solidFill>
                <a:latin typeface="Arial"/>
                <a:cs typeface="Arial"/>
              </a:rPr>
              <a:t>27</a:t>
            </a:r>
            <a:endParaRPr sz="9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94970">
              <a:lnSpc>
                <a:spcPct val="100000"/>
              </a:lnSpc>
              <a:spcBef>
                <a:spcPts val="135"/>
              </a:spcBef>
            </a:pPr>
            <a:r>
              <a:rPr dirty="0"/>
              <a:t>Better</a:t>
            </a:r>
            <a:r>
              <a:rPr spc="85" dirty="0"/>
              <a:t> </a:t>
            </a:r>
            <a:r>
              <a:rPr dirty="0"/>
              <a:t>greedy</a:t>
            </a:r>
            <a:r>
              <a:rPr spc="85" dirty="0"/>
              <a:t> </a:t>
            </a:r>
            <a:r>
              <a:rPr dirty="0"/>
              <a:t>knapsack</a:t>
            </a:r>
            <a:r>
              <a:rPr spc="85" dirty="0"/>
              <a:t> </a:t>
            </a:r>
            <a:r>
              <a:rPr spc="-10" dirty="0"/>
              <a:t>heuristic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4594" y="464115"/>
            <a:ext cx="3816350" cy="1187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 marR="17780">
              <a:lnSpc>
                <a:spcPct val="114599"/>
              </a:lnSpc>
              <a:spcBef>
                <a:spcPts val="100"/>
              </a:spcBef>
            </a:pP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Modified</a:t>
            </a:r>
            <a:r>
              <a:rPr sz="1000" b="1" spc="-30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algorithm</a:t>
            </a:r>
            <a:r>
              <a:rPr sz="1000" dirty="0">
                <a:latin typeface="Arial"/>
                <a:cs typeface="Arial"/>
              </a:rPr>
              <a:t>:</a:t>
            </a:r>
            <a:r>
              <a:rPr sz="1000" spc="35" dirty="0"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pick</a:t>
            </a:r>
            <a:r>
              <a:rPr sz="1000" b="1" spc="-30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CD4F39"/>
                </a:solidFill>
                <a:latin typeface="Arial"/>
                <a:cs typeface="Arial"/>
              </a:rPr>
              <a:t>either</a:t>
            </a:r>
            <a:r>
              <a:rPr sz="1000" b="1" spc="-25" dirty="0">
                <a:solidFill>
                  <a:srgbClr val="CD4F39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the</a:t>
            </a:r>
            <a:r>
              <a:rPr sz="1000" b="1" spc="-2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greedy</a:t>
            </a:r>
            <a:r>
              <a:rPr sz="1000" b="1" spc="-30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solution</a:t>
            </a:r>
            <a:r>
              <a:rPr sz="1000" b="1" spc="-2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CD4F39"/>
                </a:solidFill>
                <a:latin typeface="Arial"/>
                <a:cs typeface="Arial"/>
              </a:rPr>
              <a:t>or</a:t>
            </a:r>
            <a:r>
              <a:rPr sz="1000" b="1" spc="-25" dirty="0">
                <a:solidFill>
                  <a:srgbClr val="CD4F39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the</a:t>
            </a:r>
            <a:r>
              <a:rPr sz="1000" b="1" spc="-30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b="1" spc="-20" dirty="0">
                <a:solidFill>
                  <a:srgbClr val="376092"/>
                </a:solidFill>
                <a:latin typeface="Arial"/>
                <a:cs typeface="Arial"/>
              </a:rPr>
              <a:t>most </a:t>
            </a: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valuable</a:t>
            </a:r>
            <a:r>
              <a:rPr sz="1000" b="1" spc="-3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b="1" spc="-20" dirty="0">
                <a:solidFill>
                  <a:srgbClr val="376092"/>
                </a:solidFill>
                <a:latin typeface="Arial"/>
                <a:cs typeface="Arial"/>
              </a:rPr>
              <a:t>item</a:t>
            </a:r>
            <a:endParaRPr sz="1000">
              <a:latin typeface="Arial"/>
              <a:cs typeface="Arial"/>
            </a:endParaRPr>
          </a:p>
          <a:p>
            <a:pPr marL="116205">
              <a:lnSpc>
                <a:spcPct val="100000"/>
              </a:lnSpc>
              <a:spcBef>
                <a:spcPts val="475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330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Sort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items in decreasing </a:t>
            </a:r>
            <a:r>
              <a:rPr sz="1000" i="1" spc="-10" dirty="0">
                <a:latin typeface="Arial"/>
                <a:cs typeface="Arial"/>
              </a:rPr>
              <a:t>v</a:t>
            </a:r>
            <a:r>
              <a:rPr sz="1050" i="1" spc="-15" baseline="-11904" dirty="0">
                <a:latin typeface="Arial"/>
                <a:cs typeface="Arial"/>
              </a:rPr>
              <a:t>i</a:t>
            </a:r>
            <a:r>
              <a:rPr sz="1050" i="1" spc="-135" baseline="-11904" dirty="0">
                <a:latin typeface="Arial"/>
                <a:cs typeface="Arial"/>
              </a:rPr>
              <a:t> </a:t>
            </a:r>
            <a:r>
              <a:rPr sz="1000" i="1" spc="-25" dirty="0">
                <a:latin typeface="Verdana"/>
                <a:cs typeface="Verdana"/>
              </a:rPr>
              <a:t>/</a:t>
            </a:r>
            <a:r>
              <a:rPr sz="1000" i="1" spc="-25" dirty="0">
                <a:latin typeface="Arial"/>
                <a:cs typeface="Arial"/>
              </a:rPr>
              <a:t>w</a:t>
            </a:r>
            <a:r>
              <a:rPr sz="1050" i="1" spc="-37" baseline="-11904" dirty="0">
                <a:latin typeface="Arial"/>
                <a:cs typeface="Arial"/>
              </a:rPr>
              <a:t>i</a:t>
            </a:r>
            <a:endParaRPr sz="1050" baseline="-11904">
              <a:latin typeface="Arial"/>
              <a:cs typeface="Arial"/>
            </a:endParaRPr>
          </a:p>
          <a:p>
            <a:pPr marL="116205">
              <a:lnSpc>
                <a:spcPct val="100000"/>
              </a:lnSpc>
              <a:spcBef>
                <a:spcPts val="470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284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For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each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item,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pick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the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item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until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reach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total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i="1" spc="-50" dirty="0">
                <a:latin typeface="Arial"/>
                <a:cs typeface="Arial"/>
              </a:rPr>
              <a:t>W</a:t>
            </a:r>
            <a:endParaRPr sz="1000">
              <a:latin typeface="Arial"/>
              <a:cs typeface="Arial"/>
            </a:endParaRPr>
          </a:p>
          <a:p>
            <a:pPr marL="278130" marR="425450" indent="-161925">
              <a:lnSpc>
                <a:spcPct val="114599"/>
              </a:lnSpc>
              <a:spcBef>
                <a:spcPts val="300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292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Return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either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greedy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solution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or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most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valuable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item, whichever</a:t>
            </a:r>
            <a:r>
              <a:rPr sz="1000" dirty="0">
                <a:latin typeface="Arial"/>
                <a:cs typeface="Arial"/>
              </a:rPr>
              <a:t> is </a:t>
            </a:r>
            <a:r>
              <a:rPr sz="1000" spc="-10" dirty="0">
                <a:latin typeface="Arial"/>
                <a:cs typeface="Arial"/>
              </a:rPr>
              <a:t>better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158551" y="3307143"/>
            <a:ext cx="348615" cy="1663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16</a:t>
            </a:r>
            <a:r>
              <a:rPr sz="900" spc="-100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/</a:t>
            </a:r>
            <a:r>
              <a:rPr sz="900" spc="-95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4F535A"/>
                </a:solidFill>
                <a:latin typeface="Arial"/>
                <a:cs typeface="Arial"/>
              </a:rPr>
              <a:t>27</a:t>
            </a:r>
            <a:endParaRPr sz="9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94970">
              <a:lnSpc>
                <a:spcPct val="100000"/>
              </a:lnSpc>
              <a:spcBef>
                <a:spcPts val="135"/>
              </a:spcBef>
            </a:pPr>
            <a:r>
              <a:rPr dirty="0"/>
              <a:t>Better</a:t>
            </a:r>
            <a:r>
              <a:rPr spc="85" dirty="0"/>
              <a:t> </a:t>
            </a:r>
            <a:r>
              <a:rPr dirty="0"/>
              <a:t>greedy</a:t>
            </a:r>
            <a:r>
              <a:rPr spc="85" dirty="0"/>
              <a:t> </a:t>
            </a:r>
            <a:r>
              <a:rPr dirty="0"/>
              <a:t>knapsack</a:t>
            </a:r>
            <a:r>
              <a:rPr spc="85" dirty="0"/>
              <a:t> </a:t>
            </a:r>
            <a:r>
              <a:rPr spc="-10" dirty="0"/>
              <a:t>heuristic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1894" y="464115"/>
            <a:ext cx="3841750" cy="1579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14599"/>
              </a:lnSpc>
              <a:spcBef>
                <a:spcPts val="100"/>
              </a:spcBef>
            </a:pP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Modified</a:t>
            </a:r>
            <a:r>
              <a:rPr sz="1000" b="1" spc="-30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algorithm</a:t>
            </a:r>
            <a:r>
              <a:rPr sz="1000" dirty="0">
                <a:latin typeface="Arial"/>
                <a:cs typeface="Arial"/>
              </a:rPr>
              <a:t>:</a:t>
            </a:r>
            <a:r>
              <a:rPr sz="1000" spc="35" dirty="0"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pick</a:t>
            </a:r>
            <a:r>
              <a:rPr sz="1000" b="1" spc="-30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CD4F39"/>
                </a:solidFill>
                <a:latin typeface="Arial"/>
                <a:cs typeface="Arial"/>
              </a:rPr>
              <a:t>either</a:t>
            </a:r>
            <a:r>
              <a:rPr sz="1000" b="1" spc="-25" dirty="0">
                <a:solidFill>
                  <a:srgbClr val="CD4F39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the</a:t>
            </a:r>
            <a:r>
              <a:rPr sz="1000" b="1" spc="-2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greedy</a:t>
            </a:r>
            <a:r>
              <a:rPr sz="1000" b="1" spc="-30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solution</a:t>
            </a:r>
            <a:r>
              <a:rPr sz="1000" b="1" spc="-2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CD4F39"/>
                </a:solidFill>
                <a:latin typeface="Arial"/>
                <a:cs typeface="Arial"/>
              </a:rPr>
              <a:t>or</a:t>
            </a:r>
            <a:r>
              <a:rPr sz="1000" b="1" spc="-25" dirty="0">
                <a:solidFill>
                  <a:srgbClr val="CD4F39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the</a:t>
            </a:r>
            <a:r>
              <a:rPr sz="1000" b="1" spc="-30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b="1" spc="-20" dirty="0">
                <a:solidFill>
                  <a:srgbClr val="376092"/>
                </a:solidFill>
                <a:latin typeface="Arial"/>
                <a:cs typeface="Arial"/>
              </a:rPr>
              <a:t>most </a:t>
            </a: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valuable</a:t>
            </a:r>
            <a:r>
              <a:rPr sz="1000" b="1" spc="-3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b="1" spc="-20" dirty="0">
                <a:solidFill>
                  <a:srgbClr val="376092"/>
                </a:solidFill>
                <a:latin typeface="Arial"/>
                <a:cs typeface="Arial"/>
              </a:rPr>
              <a:t>item</a:t>
            </a:r>
            <a:endParaRPr sz="1000">
              <a:latin typeface="Arial"/>
              <a:cs typeface="Arial"/>
            </a:endParaRPr>
          </a:p>
          <a:p>
            <a:pPr marL="128905">
              <a:lnSpc>
                <a:spcPct val="100000"/>
              </a:lnSpc>
              <a:spcBef>
                <a:spcPts val="475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330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Sort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items in decreasing </a:t>
            </a:r>
            <a:r>
              <a:rPr sz="1000" i="1" spc="-10" dirty="0">
                <a:latin typeface="Arial"/>
                <a:cs typeface="Arial"/>
              </a:rPr>
              <a:t>v</a:t>
            </a:r>
            <a:r>
              <a:rPr sz="1050" i="1" spc="-15" baseline="-11904" dirty="0">
                <a:latin typeface="Arial"/>
                <a:cs typeface="Arial"/>
              </a:rPr>
              <a:t>i</a:t>
            </a:r>
            <a:r>
              <a:rPr sz="1050" i="1" spc="-135" baseline="-11904" dirty="0">
                <a:latin typeface="Arial"/>
                <a:cs typeface="Arial"/>
              </a:rPr>
              <a:t> </a:t>
            </a:r>
            <a:r>
              <a:rPr sz="1000" i="1" spc="-25" dirty="0">
                <a:latin typeface="Verdana"/>
                <a:cs typeface="Verdana"/>
              </a:rPr>
              <a:t>/</a:t>
            </a:r>
            <a:r>
              <a:rPr sz="1000" i="1" spc="-25" dirty="0">
                <a:latin typeface="Arial"/>
                <a:cs typeface="Arial"/>
              </a:rPr>
              <a:t>w</a:t>
            </a:r>
            <a:r>
              <a:rPr sz="1050" i="1" spc="-37" baseline="-11904" dirty="0">
                <a:latin typeface="Arial"/>
                <a:cs typeface="Arial"/>
              </a:rPr>
              <a:t>i</a:t>
            </a:r>
            <a:endParaRPr sz="1050" baseline="-11904">
              <a:latin typeface="Arial"/>
              <a:cs typeface="Arial"/>
            </a:endParaRPr>
          </a:p>
          <a:p>
            <a:pPr marL="128905">
              <a:lnSpc>
                <a:spcPct val="100000"/>
              </a:lnSpc>
              <a:spcBef>
                <a:spcPts val="470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284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For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each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item,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pick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the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item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until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reach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total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i="1" spc="-50" dirty="0">
                <a:latin typeface="Arial"/>
                <a:cs typeface="Arial"/>
              </a:rPr>
              <a:t>W</a:t>
            </a:r>
            <a:endParaRPr sz="1000">
              <a:latin typeface="Arial"/>
              <a:cs typeface="Arial"/>
            </a:endParaRPr>
          </a:p>
          <a:p>
            <a:pPr marL="290830" marR="438150" indent="-161925">
              <a:lnSpc>
                <a:spcPct val="114599"/>
              </a:lnSpc>
              <a:spcBef>
                <a:spcPts val="300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292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Return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either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greedy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solution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or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most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valuable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item, whichever</a:t>
            </a:r>
            <a:r>
              <a:rPr sz="1000" dirty="0">
                <a:latin typeface="Arial"/>
                <a:cs typeface="Arial"/>
              </a:rPr>
              <a:t> is </a:t>
            </a:r>
            <a:r>
              <a:rPr sz="1000" spc="-10" dirty="0">
                <a:latin typeface="Arial"/>
                <a:cs typeface="Arial"/>
              </a:rPr>
              <a:t>better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40"/>
              </a:spcBef>
            </a:pPr>
            <a:endParaRPr sz="10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</a:pP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This</a:t>
            </a:r>
            <a:r>
              <a:rPr sz="1000" b="1" spc="-2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gets</a:t>
            </a:r>
            <a:r>
              <a:rPr sz="1000" b="1" spc="-20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at</a:t>
            </a:r>
            <a:r>
              <a:rPr sz="1000" b="1" spc="-20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least</a:t>
            </a:r>
            <a:r>
              <a:rPr sz="1000" b="1" spc="-20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50%</a:t>
            </a:r>
            <a:r>
              <a:rPr sz="1000" b="1" spc="-20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of</a:t>
            </a:r>
            <a:r>
              <a:rPr sz="1000" b="1" spc="-20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maximum</a:t>
            </a:r>
            <a:r>
              <a:rPr sz="1000" b="1" spc="-20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possible</a:t>
            </a:r>
            <a:r>
              <a:rPr sz="1000" b="1" spc="-20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b="1" spc="-10" dirty="0">
                <a:solidFill>
                  <a:srgbClr val="376092"/>
                </a:solidFill>
                <a:latin typeface="Arial"/>
                <a:cs typeface="Arial"/>
              </a:rPr>
              <a:t>value.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221873" y="3307143"/>
            <a:ext cx="285115" cy="1663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4</a:t>
            </a:r>
            <a:r>
              <a:rPr sz="900" spc="-100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/</a:t>
            </a:r>
            <a:r>
              <a:rPr sz="900" spc="-100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4F535A"/>
                </a:solidFill>
                <a:latin typeface="Arial"/>
                <a:cs typeface="Arial"/>
              </a:rPr>
              <a:t>27</a:t>
            </a:r>
            <a:endParaRPr sz="9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487728" y="85366"/>
            <a:ext cx="16325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dirty="0">
                <a:solidFill>
                  <a:srgbClr val="376092"/>
                </a:solidFill>
                <a:latin typeface="Arial"/>
                <a:cs typeface="Arial"/>
              </a:rPr>
              <a:t>Greedy</a:t>
            </a:r>
            <a:r>
              <a:rPr sz="1400" b="1" spc="7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376092"/>
                </a:solidFill>
                <a:latin typeface="Arial"/>
                <a:cs typeface="Arial"/>
              </a:rPr>
              <a:t>algorithms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7294" y="1036503"/>
            <a:ext cx="30994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solidFill>
                  <a:srgbClr val="CD4F39"/>
                </a:solidFill>
              </a:rPr>
              <a:t>Rough</a:t>
            </a:r>
            <a:r>
              <a:rPr sz="1000" spc="-25" dirty="0">
                <a:solidFill>
                  <a:srgbClr val="CD4F39"/>
                </a:solidFill>
              </a:rPr>
              <a:t> </a:t>
            </a:r>
            <a:r>
              <a:rPr sz="1000" dirty="0">
                <a:solidFill>
                  <a:srgbClr val="CD4F39"/>
                </a:solidFill>
              </a:rPr>
              <a:t>idea</a:t>
            </a:r>
            <a:r>
              <a:rPr sz="1000" b="0" dirty="0">
                <a:solidFill>
                  <a:srgbClr val="000000"/>
                </a:solidFill>
                <a:latin typeface="Arial"/>
                <a:cs typeface="Arial"/>
              </a:rPr>
              <a:t>:</a:t>
            </a:r>
            <a:r>
              <a:rPr sz="1000" b="0" spc="3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000" b="0" dirty="0">
                <a:solidFill>
                  <a:srgbClr val="000000"/>
                </a:solidFill>
                <a:latin typeface="Arial"/>
                <a:cs typeface="Arial"/>
              </a:rPr>
              <a:t>make</a:t>
            </a:r>
            <a:r>
              <a:rPr sz="1000" b="0" spc="-2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000" b="0" dirty="0">
                <a:solidFill>
                  <a:srgbClr val="000000"/>
                </a:solidFill>
                <a:latin typeface="Arial"/>
                <a:cs typeface="Arial"/>
              </a:rPr>
              <a:t>simple</a:t>
            </a:r>
            <a:r>
              <a:rPr sz="1000" b="0" spc="-2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000" spc="-10" dirty="0"/>
              <a:t>myopic</a:t>
            </a:r>
            <a:r>
              <a:rPr sz="1000" spc="-25" dirty="0"/>
              <a:t> </a:t>
            </a:r>
            <a:r>
              <a:rPr sz="1000" b="0" dirty="0">
                <a:solidFill>
                  <a:srgbClr val="000000"/>
                </a:solidFill>
                <a:latin typeface="Arial"/>
                <a:cs typeface="Arial"/>
              </a:rPr>
              <a:t>decisions</a:t>
            </a:r>
            <a:r>
              <a:rPr sz="1000" b="0" spc="-2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000" b="0" spc="-10" dirty="0">
                <a:solidFill>
                  <a:srgbClr val="000000"/>
                </a:solidFill>
                <a:latin typeface="Arial"/>
                <a:cs typeface="Arial"/>
              </a:rPr>
              <a:t>iteratively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158551" y="3307143"/>
            <a:ext cx="348615" cy="1663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16</a:t>
            </a:r>
            <a:r>
              <a:rPr sz="900" spc="-100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/</a:t>
            </a:r>
            <a:r>
              <a:rPr sz="900" spc="-95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4F535A"/>
                </a:solidFill>
                <a:latin typeface="Arial"/>
                <a:cs typeface="Arial"/>
              </a:rPr>
              <a:t>27</a:t>
            </a:r>
            <a:endParaRPr sz="9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94970">
              <a:lnSpc>
                <a:spcPct val="100000"/>
              </a:lnSpc>
              <a:spcBef>
                <a:spcPts val="135"/>
              </a:spcBef>
            </a:pPr>
            <a:r>
              <a:rPr dirty="0"/>
              <a:t>Better</a:t>
            </a:r>
            <a:r>
              <a:rPr spc="85" dirty="0"/>
              <a:t> </a:t>
            </a:r>
            <a:r>
              <a:rPr dirty="0"/>
              <a:t>greedy</a:t>
            </a:r>
            <a:r>
              <a:rPr spc="85" dirty="0"/>
              <a:t> </a:t>
            </a:r>
            <a:r>
              <a:rPr dirty="0"/>
              <a:t>knapsack</a:t>
            </a:r>
            <a:r>
              <a:rPr spc="85" dirty="0"/>
              <a:t> </a:t>
            </a:r>
            <a:r>
              <a:rPr spc="-10" dirty="0"/>
              <a:t>heuristic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9194" y="464115"/>
            <a:ext cx="3971925" cy="2566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 marR="147955">
              <a:lnSpc>
                <a:spcPct val="114599"/>
              </a:lnSpc>
              <a:spcBef>
                <a:spcPts val="100"/>
              </a:spcBef>
            </a:pP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Modified</a:t>
            </a:r>
            <a:r>
              <a:rPr sz="1000" b="1" spc="-30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algorithm</a:t>
            </a:r>
            <a:r>
              <a:rPr sz="1000" dirty="0">
                <a:latin typeface="Arial"/>
                <a:cs typeface="Arial"/>
              </a:rPr>
              <a:t>:</a:t>
            </a:r>
            <a:r>
              <a:rPr sz="1000" spc="35" dirty="0"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pick</a:t>
            </a:r>
            <a:r>
              <a:rPr sz="1000" b="1" spc="-30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CD4F39"/>
                </a:solidFill>
                <a:latin typeface="Arial"/>
                <a:cs typeface="Arial"/>
              </a:rPr>
              <a:t>either</a:t>
            </a:r>
            <a:r>
              <a:rPr sz="1000" b="1" spc="-25" dirty="0">
                <a:solidFill>
                  <a:srgbClr val="CD4F39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the</a:t>
            </a:r>
            <a:r>
              <a:rPr sz="1000" b="1" spc="-2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greedy</a:t>
            </a:r>
            <a:r>
              <a:rPr sz="1000" b="1" spc="-30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solution</a:t>
            </a:r>
            <a:r>
              <a:rPr sz="1000" b="1" spc="-2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CD4F39"/>
                </a:solidFill>
                <a:latin typeface="Arial"/>
                <a:cs typeface="Arial"/>
              </a:rPr>
              <a:t>or</a:t>
            </a:r>
            <a:r>
              <a:rPr sz="1000" b="1" spc="-25" dirty="0">
                <a:solidFill>
                  <a:srgbClr val="CD4F39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the</a:t>
            </a:r>
            <a:r>
              <a:rPr sz="1000" b="1" spc="-30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b="1" spc="-20" dirty="0">
                <a:solidFill>
                  <a:srgbClr val="376092"/>
                </a:solidFill>
                <a:latin typeface="Arial"/>
                <a:cs typeface="Arial"/>
              </a:rPr>
              <a:t>most </a:t>
            </a: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valuable</a:t>
            </a:r>
            <a:r>
              <a:rPr sz="1000" b="1" spc="-3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b="1" spc="-20" dirty="0">
                <a:solidFill>
                  <a:srgbClr val="376092"/>
                </a:solidFill>
                <a:latin typeface="Arial"/>
                <a:cs typeface="Arial"/>
              </a:rPr>
              <a:t>item</a:t>
            </a:r>
            <a:endParaRPr sz="1000">
              <a:latin typeface="Arial"/>
              <a:cs typeface="Arial"/>
            </a:endParaRPr>
          </a:p>
          <a:p>
            <a:pPr marL="141605">
              <a:lnSpc>
                <a:spcPct val="100000"/>
              </a:lnSpc>
              <a:spcBef>
                <a:spcPts val="475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330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Sort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items in decreasing </a:t>
            </a:r>
            <a:r>
              <a:rPr sz="1000" i="1" spc="-10" dirty="0">
                <a:latin typeface="Arial"/>
                <a:cs typeface="Arial"/>
              </a:rPr>
              <a:t>v</a:t>
            </a:r>
            <a:r>
              <a:rPr sz="1050" i="1" spc="-15" baseline="-11904" dirty="0">
                <a:latin typeface="Arial"/>
                <a:cs typeface="Arial"/>
              </a:rPr>
              <a:t>i</a:t>
            </a:r>
            <a:r>
              <a:rPr sz="1050" i="1" spc="-135" baseline="-11904" dirty="0">
                <a:latin typeface="Arial"/>
                <a:cs typeface="Arial"/>
              </a:rPr>
              <a:t> </a:t>
            </a:r>
            <a:r>
              <a:rPr sz="1000" i="1" spc="-25" dirty="0">
                <a:latin typeface="Verdana"/>
                <a:cs typeface="Verdana"/>
              </a:rPr>
              <a:t>/</a:t>
            </a:r>
            <a:r>
              <a:rPr sz="1000" i="1" spc="-25" dirty="0">
                <a:latin typeface="Arial"/>
                <a:cs typeface="Arial"/>
              </a:rPr>
              <a:t>w</a:t>
            </a:r>
            <a:r>
              <a:rPr sz="1050" i="1" spc="-37" baseline="-11904" dirty="0">
                <a:latin typeface="Arial"/>
                <a:cs typeface="Arial"/>
              </a:rPr>
              <a:t>i</a:t>
            </a:r>
            <a:endParaRPr sz="1050" baseline="-11904">
              <a:latin typeface="Arial"/>
              <a:cs typeface="Arial"/>
            </a:endParaRPr>
          </a:p>
          <a:p>
            <a:pPr marL="141605">
              <a:lnSpc>
                <a:spcPct val="100000"/>
              </a:lnSpc>
              <a:spcBef>
                <a:spcPts val="470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284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For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each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item,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pick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the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item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until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reach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total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i="1" spc="-50" dirty="0">
                <a:latin typeface="Arial"/>
                <a:cs typeface="Arial"/>
              </a:rPr>
              <a:t>W</a:t>
            </a:r>
            <a:endParaRPr sz="1000">
              <a:latin typeface="Arial"/>
              <a:cs typeface="Arial"/>
            </a:endParaRPr>
          </a:p>
          <a:p>
            <a:pPr marL="303530" marR="555625" indent="-161925">
              <a:lnSpc>
                <a:spcPct val="114599"/>
              </a:lnSpc>
              <a:spcBef>
                <a:spcPts val="300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292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Return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either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greedy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solution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or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most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valuable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item, whichever</a:t>
            </a:r>
            <a:r>
              <a:rPr sz="1000" dirty="0">
                <a:latin typeface="Arial"/>
                <a:cs typeface="Arial"/>
              </a:rPr>
              <a:t> is </a:t>
            </a:r>
            <a:r>
              <a:rPr sz="1000" spc="-10" dirty="0">
                <a:latin typeface="Arial"/>
                <a:cs typeface="Arial"/>
              </a:rPr>
              <a:t>better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40"/>
              </a:spcBef>
            </a:pPr>
            <a:endParaRPr sz="10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</a:pP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This</a:t>
            </a:r>
            <a:r>
              <a:rPr sz="1000" b="1" spc="-2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gets</a:t>
            </a:r>
            <a:r>
              <a:rPr sz="1000" b="1" spc="-20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at</a:t>
            </a:r>
            <a:r>
              <a:rPr sz="1000" b="1" spc="-20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least</a:t>
            </a:r>
            <a:r>
              <a:rPr sz="1000" b="1" spc="-20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50%</a:t>
            </a:r>
            <a:r>
              <a:rPr sz="1000" b="1" spc="-20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of</a:t>
            </a:r>
            <a:r>
              <a:rPr sz="1000" b="1" spc="-20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maximum</a:t>
            </a:r>
            <a:r>
              <a:rPr sz="1000" b="1" spc="-20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possible</a:t>
            </a:r>
            <a:r>
              <a:rPr sz="1000" b="1" spc="-20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b="1" spc="-10" dirty="0">
                <a:solidFill>
                  <a:srgbClr val="376092"/>
                </a:solidFill>
                <a:latin typeface="Arial"/>
                <a:cs typeface="Arial"/>
              </a:rPr>
              <a:t>value.</a:t>
            </a:r>
            <a:endParaRPr sz="1000">
              <a:latin typeface="Arial"/>
              <a:cs typeface="Arial"/>
            </a:endParaRPr>
          </a:p>
          <a:p>
            <a:pPr marL="303530" marR="43180" indent="-161925">
              <a:lnSpc>
                <a:spcPct val="114599"/>
              </a:lnSpc>
              <a:spcBef>
                <a:spcPts val="300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315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“Worst-</a:t>
            </a:r>
            <a:r>
              <a:rPr sz="1000" dirty="0">
                <a:latin typeface="Arial"/>
                <a:cs typeface="Arial"/>
              </a:rPr>
              <a:t>case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scenario”:</a:t>
            </a:r>
            <a:r>
              <a:rPr sz="1000" spc="5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greedy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leaves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out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two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extremely valuable </a:t>
            </a:r>
            <a:r>
              <a:rPr sz="1000" dirty="0">
                <a:latin typeface="Arial"/>
                <a:cs typeface="Arial"/>
              </a:rPr>
              <a:t>objects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that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would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both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fit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into</a:t>
            </a:r>
            <a:r>
              <a:rPr sz="1000" spc="-10" dirty="0">
                <a:latin typeface="Arial"/>
                <a:cs typeface="Arial"/>
              </a:rPr>
              <a:t> knapsack</a:t>
            </a:r>
            <a:endParaRPr sz="1000">
              <a:latin typeface="Arial"/>
              <a:cs typeface="Arial"/>
            </a:endParaRPr>
          </a:p>
          <a:p>
            <a:pPr marL="141605">
              <a:lnSpc>
                <a:spcPct val="100000"/>
              </a:lnSpc>
              <a:spcBef>
                <a:spcPts val="475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307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Still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pick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the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better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of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them:</a:t>
            </a:r>
            <a:r>
              <a:rPr sz="1000" spc="5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at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least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50%</a:t>
            </a:r>
            <a:endParaRPr sz="1000">
              <a:latin typeface="Arial"/>
              <a:cs typeface="Arial"/>
            </a:endParaRPr>
          </a:p>
          <a:p>
            <a:pPr marL="303530" marR="312420" indent="-161925">
              <a:lnSpc>
                <a:spcPct val="114599"/>
              </a:lnSpc>
              <a:spcBef>
                <a:spcPts val="295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292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Often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items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are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small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i="1" spc="665" dirty="0">
                <a:latin typeface="Georgia"/>
                <a:cs typeface="Georgia"/>
              </a:rPr>
              <a:t>!</a:t>
            </a:r>
            <a:r>
              <a:rPr sz="1000" i="1" spc="30" dirty="0">
                <a:latin typeface="Georgia"/>
                <a:cs typeface="Georgia"/>
              </a:rPr>
              <a:t> </a:t>
            </a:r>
            <a:r>
              <a:rPr sz="1000" dirty="0">
                <a:latin typeface="Arial"/>
                <a:cs typeface="Arial"/>
              </a:rPr>
              <a:t>the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greedy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choice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cannot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leave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out </a:t>
            </a:r>
            <a:r>
              <a:rPr sz="1000" dirty="0">
                <a:latin typeface="Arial"/>
                <a:cs typeface="Arial"/>
              </a:rPr>
              <a:t>many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of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them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r>
              <a:rPr spc="-10" dirty="0"/>
              <a:t>17</a:t>
            </a:r>
            <a:r>
              <a:rPr spc="-100" dirty="0"/>
              <a:t> </a:t>
            </a:r>
            <a:r>
              <a:rPr spc="-10" dirty="0"/>
              <a:t>/</a:t>
            </a:r>
            <a:r>
              <a:rPr spc="-95" dirty="0"/>
              <a:t> </a:t>
            </a:r>
            <a:r>
              <a:rPr spc="-25" dirty="0"/>
              <a:t>27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513205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Review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9194" y="739267"/>
            <a:ext cx="3972560" cy="1859280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560"/>
              </a:spcBef>
            </a:pPr>
            <a:r>
              <a:rPr sz="1200" b="1" dirty="0">
                <a:solidFill>
                  <a:srgbClr val="376092"/>
                </a:solidFill>
                <a:latin typeface="Arial"/>
                <a:cs typeface="Arial"/>
              </a:rPr>
              <a:t>Some</a:t>
            </a:r>
            <a:r>
              <a:rPr sz="1200" b="1" spc="-3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376092"/>
                </a:solidFill>
                <a:latin typeface="Arial"/>
                <a:cs typeface="Arial"/>
              </a:rPr>
              <a:t>problems</a:t>
            </a:r>
            <a:r>
              <a:rPr sz="1200" b="1" spc="-3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376092"/>
                </a:solidFill>
                <a:latin typeface="Arial"/>
                <a:cs typeface="Arial"/>
              </a:rPr>
              <a:t>are</a:t>
            </a:r>
            <a:r>
              <a:rPr sz="1200" b="1" spc="-3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376092"/>
                </a:solidFill>
                <a:latin typeface="Arial"/>
                <a:cs typeface="Arial"/>
              </a:rPr>
              <a:t>inherently</a:t>
            </a:r>
            <a:r>
              <a:rPr sz="1200" b="1" spc="-3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376092"/>
                </a:solidFill>
                <a:latin typeface="Arial"/>
                <a:cs typeface="Arial"/>
              </a:rPr>
              <a:t>intractable</a:t>
            </a:r>
            <a:endParaRPr sz="1200">
              <a:latin typeface="Arial"/>
              <a:cs typeface="Arial"/>
            </a:endParaRPr>
          </a:p>
          <a:p>
            <a:pPr marL="121920">
              <a:lnSpc>
                <a:spcPct val="100000"/>
              </a:lnSpc>
              <a:spcBef>
                <a:spcPts val="465"/>
              </a:spcBef>
            </a:pPr>
            <a:r>
              <a:rPr sz="1800" spc="885" baseline="4629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800" spc="225" baseline="4629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Knapsack,</a:t>
            </a:r>
            <a:r>
              <a:rPr sz="1200" spc="-10" dirty="0">
                <a:latin typeface="Arial"/>
                <a:cs typeface="Arial"/>
              </a:rPr>
              <a:t> traveling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salesperson</a:t>
            </a:r>
            <a:endParaRPr sz="1200">
              <a:latin typeface="Arial"/>
              <a:cs typeface="Arial"/>
            </a:endParaRPr>
          </a:p>
          <a:p>
            <a:pPr marL="303530" marR="43180" indent="-181610">
              <a:lnSpc>
                <a:spcPct val="111400"/>
              </a:lnSpc>
              <a:spcBef>
                <a:spcPts val="300"/>
              </a:spcBef>
            </a:pPr>
            <a:r>
              <a:rPr sz="1800" spc="885" baseline="4629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800" spc="232" baseline="4629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Greedy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algorithms,</a:t>
            </a:r>
            <a:r>
              <a:rPr sz="1200" spc="-10" dirty="0">
                <a:latin typeface="Arial"/>
                <a:cs typeface="Arial"/>
              </a:rPr>
              <a:t> approximations </a:t>
            </a:r>
            <a:r>
              <a:rPr sz="1200" dirty="0">
                <a:latin typeface="Arial"/>
                <a:cs typeface="Arial"/>
              </a:rPr>
              <a:t>and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heuristics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can </a:t>
            </a:r>
            <a:r>
              <a:rPr sz="1200" spc="-20" dirty="0">
                <a:latin typeface="Arial"/>
                <a:cs typeface="Arial"/>
              </a:rPr>
              <a:t>help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0"/>
              </a:spcBef>
            </a:pPr>
            <a:endParaRPr sz="12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</a:pPr>
            <a:r>
              <a:rPr sz="1200" b="1" dirty="0">
                <a:solidFill>
                  <a:srgbClr val="376092"/>
                </a:solidFill>
                <a:latin typeface="Arial"/>
                <a:cs typeface="Arial"/>
              </a:rPr>
              <a:t>Review</a:t>
            </a:r>
            <a:r>
              <a:rPr sz="1200" b="1" spc="-7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376092"/>
                </a:solidFill>
                <a:latin typeface="Arial"/>
                <a:cs typeface="Arial"/>
              </a:rPr>
              <a:t>exercises</a:t>
            </a:r>
            <a:endParaRPr sz="1200">
              <a:latin typeface="Arial"/>
              <a:cs typeface="Arial"/>
            </a:endParaRPr>
          </a:p>
          <a:p>
            <a:pPr marL="121920">
              <a:lnSpc>
                <a:spcPct val="100000"/>
              </a:lnSpc>
              <a:spcBef>
                <a:spcPts val="459"/>
              </a:spcBef>
            </a:pPr>
            <a:r>
              <a:rPr sz="1800" spc="885" baseline="4629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800" spc="225" baseline="4629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Knapsack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and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fantasy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football</a:t>
            </a:r>
            <a:endParaRPr sz="1200">
              <a:latin typeface="Arial"/>
              <a:cs typeface="Arial"/>
            </a:endParaRPr>
          </a:p>
          <a:p>
            <a:pPr marL="121920">
              <a:lnSpc>
                <a:spcPct val="100000"/>
              </a:lnSpc>
              <a:spcBef>
                <a:spcPts val="465"/>
              </a:spcBef>
            </a:pPr>
            <a:r>
              <a:rPr sz="1800" spc="885" baseline="4629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800" spc="247" baseline="4629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Pandas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r>
              <a:rPr spc="-10" dirty="0"/>
              <a:t>18</a:t>
            </a:r>
            <a:r>
              <a:rPr spc="-100" dirty="0"/>
              <a:t> </a:t>
            </a:r>
            <a:r>
              <a:rPr spc="-10" dirty="0"/>
              <a:t>/</a:t>
            </a:r>
            <a:r>
              <a:rPr spc="-95" dirty="0"/>
              <a:t> </a:t>
            </a:r>
            <a:r>
              <a:rPr spc="-25" dirty="0"/>
              <a:t>27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2032126" y="85366"/>
            <a:ext cx="5441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-10" dirty="0">
                <a:solidFill>
                  <a:srgbClr val="376092"/>
                </a:solidFill>
                <a:latin typeface="Arial"/>
                <a:cs typeface="Arial"/>
              </a:rPr>
              <a:t>Today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294" y="1292920"/>
            <a:ext cx="3911600" cy="61404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26060" indent="-213360">
              <a:lnSpc>
                <a:spcPct val="100000"/>
              </a:lnSpc>
              <a:spcBef>
                <a:spcPts val="135"/>
              </a:spcBef>
              <a:buAutoNum type="arabicPeriod"/>
              <a:tabLst>
                <a:tab pos="226060" algn="l"/>
              </a:tabLst>
            </a:pPr>
            <a:r>
              <a:rPr sz="1400" dirty="0">
                <a:latin typeface="Arial"/>
                <a:cs typeface="Arial"/>
              </a:rPr>
              <a:t>Greedy</a:t>
            </a:r>
            <a:r>
              <a:rPr sz="1400" spc="8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algorithms</a:t>
            </a:r>
            <a:r>
              <a:rPr sz="1400" spc="9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and</a:t>
            </a:r>
            <a:r>
              <a:rPr sz="1400" spc="8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9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knapsack</a:t>
            </a:r>
            <a:r>
              <a:rPr sz="1400" spc="8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problem</a:t>
            </a:r>
            <a:endParaRPr sz="1400">
              <a:latin typeface="Arial"/>
              <a:cs typeface="Arial"/>
            </a:endParaRPr>
          </a:p>
          <a:p>
            <a:pPr marL="226060" indent="-213360">
              <a:lnSpc>
                <a:spcPct val="100000"/>
              </a:lnSpc>
              <a:spcBef>
                <a:spcPts val="1230"/>
              </a:spcBef>
              <a:buAutoNum type="arabicPeriod"/>
              <a:tabLst>
                <a:tab pos="226060" algn="l"/>
              </a:tabLst>
            </a:pPr>
            <a:r>
              <a:rPr sz="1400" b="1" dirty="0">
                <a:solidFill>
                  <a:srgbClr val="376092"/>
                </a:solidFill>
                <a:latin typeface="Arial"/>
                <a:cs typeface="Arial"/>
              </a:rPr>
              <a:t>Wrap-</a:t>
            </a:r>
            <a:r>
              <a:rPr sz="1400" b="1" spc="-25" dirty="0">
                <a:solidFill>
                  <a:srgbClr val="376092"/>
                </a:solidFill>
                <a:latin typeface="Arial"/>
                <a:cs typeface="Arial"/>
              </a:rPr>
              <a:t>up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r>
              <a:rPr spc="-10" dirty="0"/>
              <a:t>19</a:t>
            </a:r>
            <a:r>
              <a:rPr spc="-100" dirty="0"/>
              <a:t> </a:t>
            </a:r>
            <a:r>
              <a:rPr spc="-10" dirty="0"/>
              <a:t>/</a:t>
            </a:r>
            <a:r>
              <a:rPr spc="-95" dirty="0"/>
              <a:t> </a:t>
            </a:r>
            <a:r>
              <a:rPr spc="-25" dirty="0"/>
              <a:t>27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1921903" y="85366"/>
            <a:ext cx="76454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dirty="0">
                <a:solidFill>
                  <a:srgbClr val="376092"/>
                </a:solidFill>
                <a:latin typeface="Arial"/>
                <a:cs typeface="Arial"/>
              </a:rPr>
              <a:t>Wrap-</a:t>
            </a:r>
            <a:r>
              <a:rPr sz="1400" b="1" spc="-25" dirty="0">
                <a:solidFill>
                  <a:srgbClr val="376092"/>
                </a:solidFill>
                <a:latin typeface="Arial"/>
                <a:cs typeface="Arial"/>
              </a:rPr>
              <a:t>up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294" y="998870"/>
            <a:ext cx="1836420" cy="122491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1400" dirty="0">
                <a:latin typeface="Arial"/>
                <a:cs typeface="Arial"/>
              </a:rPr>
              <a:t>Module</a:t>
            </a:r>
            <a:r>
              <a:rPr sz="1400" spc="1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wrap-</a:t>
            </a:r>
            <a:r>
              <a:rPr sz="1400" spc="-25" dirty="0">
                <a:latin typeface="Arial"/>
                <a:cs typeface="Arial"/>
              </a:rPr>
              <a:t>up</a:t>
            </a:r>
            <a:endParaRPr sz="1400">
              <a:latin typeface="Arial"/>
              <a:cs typeface="Arial"/>
            </a:endParaRPr>
          </a:p>
          <a:p>
            <a:pPr marL="60325">
              <a:lnSpc>
                <a:spcPct val="100000"/>
              </a:lnSpc>
              <a:spcBef>
                <a:spcPts val="680"/>
              </a:spcBef>
            </a:pPr>
            <a:r>
              <a:rPr sz="2100" spc="1080" baseline="3968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2100" spc="217" baseline="3968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What</a:t>
            </a:r>
            <a:r>
              <a:rPr sz="1400" spc="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we</a:t>
            </a:r>
            <a:r>
              <a:rPr sz="1400" spc="35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did</a:t>
            </a:r>
            <a:endParaRPr sz="1400">
              <a:latin typeface="Arial"/>
              <a:cs typeface="Arial"/>
            </a:endParaRPr>
          </a:p>
          <a:p>
            <a:pPr marL="60325">
              <a:lnSpc>
                <a:spcPct val="100000"/>
              </a:lnSpc>
              <a:spcBef>
                <a:spcPts val="680"/>
              </a:spcBef>
            </a:pPr>
            <a:r>
              <a:rPr sz="2100" spc="1080" baseline="3968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2100" spc="225" baseline="3968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What</a:t>
            </a:r>
            <a:r>
              <a:rPr sz="1400" spc="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we</a:t>
            </a:r>
            <a:r>
              <a:rPr sz="1400" spc="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did</a:t>
            </a:r>
            <a:r>
              <a:rPr sz="1400" spc="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not</a:t>
            </a:r>
            <a:r>
              <a:rPr sz="1400" spc="35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do</a:t>
            </a:r>
            <a:endParaRPr sz="1400">
              <a:latin typeface="Arial"/>
              <a:cs typeface="Arial"/>
            </a:endParaRPr>
          </a:p>
          <a:p>
            <a:pPr marL="60325">
              <a:lnSpc>
                <a:spcPct val="100000"/>
              </a:lnSpc>
              <a:spcBef>
                <a:spcPts val="680"/>
              </a:spcBef>
            </a:pPr>
            <a:r>
              <a:rPr sz="2100" spc="1080" baseline="3968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2100" spc="217" baseline="3968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What</a:t>
            </a:r>
            <a:r>
              <a:rPr sz="1400" spc="3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next?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r>
              <a:rPr spc="-10" dirty="0"/>
              <a:t>20</a:t>
            </a:r>
            <a:r>
              <a:rPr spc="-100" dirty="0"/>
              <a:t> </a:t>
            </a:r>
            <a:r>
              <a:rPr spc="-10" dirty="0"/>
              <a:t>/</a:t>
            </a:r>
            <a:r>
              <a:rPr spc="-95" dirty="0"/>
              <a:t> </a:t>
            </a:r>
            <a:r>
              <a:rPr spc="-25" dirty="0"/>
              <a:t>27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1759839" y="85366"/>
            <a:ext cx="108839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dirty="0">
                <a:solidFill>
                  <a:srgbClr val="376092"/>
                </a:solidFill>
                <a:latin typeface="Arial"/>
                <a:cs typeface="Arial"/>
              </a:rPr>
              <a:t>What</a:t>
            </a:r>
            <a:r>
              <a:rPr sz="1400" b="1" spc="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376092"/>
                </a:solidFill>
                <a:latin typeface="Arial"/>
                <a:cs typeface="Arial"/>
              </a:rPr>
              <a:t>we</a:t>
            </a:r>
            <a:r>
              <a:rPr sz="1400" b="1" spc="60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400" b="1" spc="-25" dirty="0">
                <a:solidFill>
                  <a:srgbClr val="376092"/>
                </a:solidFill>
                <a:latin typeface="Arial"/>
                <a:cs typeface="Arial"/>
              </a:rPr>
              <a:t>did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5376" y="1183396"/>
            <a:ext cx="1320165" cy="90424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100" spc="1080" baseline="3968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2100" spc="165" baseline="3968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Computing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95"/>
              </a:spcBef>
            </a:pP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100" spc="1080" baseline="3968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2100" spc="165" baseline="3968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Programming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158551" y="3307143"/>
            <a:ext cx="348615" cy="1663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21</a:t>
            </a:r>
            <a:r>
              <a:rPr sz="900" spc="-100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/</a:t>
            </a:r>
            <a:r>
              <a:rPr sz="900" spc="-95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4F535A"/>
                </a:solidFill>
                <a:latin typeface="Arial"/>
                <a:cs typeface="Arial"/>
              </a:rPr>
              <a:t>27</a:t>
            </a:r>
            <a:endParaRPr sz="9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47294" y="85366"/>
            <a:ext cx="2475865" cy="8064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450340">
              <a:lnSpc>
                <a:spcPct val="100000"/>
              </a:lnSpc>
              <a:spcBef>
                <a:spcPts val="135"/>
              </a:spcBef>
            </a:pPr>
            <a:r>
              <a:rPr sz="1400" b="1" spc="-10" dirty="0">
                <a:solidFill>
                  <a:srgbClr val="376092"/>
                </a:solidFill>
                <a:latin typeface="Arial"/>
                <a:cs typeface="Arial"/>
              </a:rPr>
              <a:t>Abstraction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130"/>
              </a:spcBef>
            </a:pP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Arial"/>
                <a:cs typeface="Arial"/>
              </a:rPr>
              <a:t>Variables,</a:t>
            </a:r>
            <a:r>
              <a:rPr sz="1400" spc="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functions,</a:t>
            </a:r>
            <a:r>
              <a:rPr sz="1400" spc="4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objects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7294" y="85366"/>
            <a:ext cx="2475865" cy="8064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450340">
              <a:lnSpc>
                <a:spcPct val="100000"/>
              </a:lnSpc>
              <a:spcBef>
                <a:spcPts val="135"/>
              </a:spcBef>
            </a:pPr>
            <a:r>
              <a:rPr sz="1400" b="1" spc="-10" dirty="0">
                <a:solidFill>
                  <a:srgbClr val="376092"/>
                </a:solidFill>
                <a:latin typeface="Arial"/>
                <a:cs typeface="Arial"/>
              </a:rPr>
              <a:t>Abstraction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130"/>
              </a:spcBef>
            </a:pP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Arial"/>
                <a:cs typeface="Arial"/>
              </a:rPr>
              <a:t>Variables,</a:t>
            </a:r>
            <a:r>
              <a:rPr sz="1400" spc="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functions,</a:t>
            </a:r>
            <a:r>
              <a:rPr sz="1400" spc="4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objects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4405" y="1174418"/>
            <a:ext cx="3463920" cy="142268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47294" y="2757629"/>
            <a:ext cx="60642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dirty="0">
                <a:latin typeface="Arial"/>
                <a:cs typeface="Arial"/>
              </a:rPr>
              <a:t>Source:</a:t>
            </a:r>
            <a:r>
              <a:rPr sz="700" spc="20" dirty="0">
                <a:latin typeface="Arial"/>
                <a:cs typeface="Arial"/>
              </a:rPr>
              <a:t> </a:t>
            </a:r>
            <a:r>
              <a:rPr sz="700" spc="-10" dirty="0">
                <a:latin typeface="Arial"/>
                <a:cs typeface="Arial"/>
              </a:rPr>
              <a:t>Quora</a:t>
            </a:r>
            <a:endParaRPr sz="7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58551" y="3307143"/>
            <a:ext cx="348615" cy="1663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21</a:t>
            </a:r>
            <a:r>
              <a:rPr sz="900" spc="-100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/</a:t>
            </a:r>
            <a:r>
              <a:rPr sz="900" spc="-95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4F535A"/>
                </a:solidFill>
                <a:latin typeface="Arial"/>
                <a:cs typeface="Arial"/>
              </a:rPr>
              <a:t>27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10486" y="85366"/>
            <a:ext cx="98742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-10" dirty="0">
                <a:solidFill>
                  <a:srgbClr val="376092"/>
                </a:solidFill>
                <a:latin typeface="Arial"/>
                <a:cs typeface="Arial"/>
              </a:rPr>
              <a:t>Algorithms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4405" y="538246"/>
            <a:ext cx="3499177" cy="185934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47294" y="2513954"/>
            <a:ext cx="88836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dirty="0">
                <a:latin typeface="Arial"/>
                <a:cs typeface="Arial"/>
              </a:rPr>
              <a:t>Source:</a:t>
            </a:r>
            <a:r>
              <a:rPr sz="700" spc="15" dirty="0">
                <a:latin typeface="Arial"/>
                <a:cs typeface="Arial"/>
              </a:rPr>
              <a:t> </a:t>
            </a:r>
            <a:r>
              <a:rPr sz="700" dirty="0">
                <a:latin typeface="Arial"/>
                <a:cs typeface="Arial"/>
              </a:rPr>
              <a:t>Google</a:t>
            </a:r>
            <a:r>
              <a:rPr sz="700" spc="-25" dirty="0">
                <a:latin typeface="Arial"/>
                <a:cs typeface="Arial"/>
              </a:rPr>
              <a:t> </a:t>
            </a:r>
            <a:r>
              <a:rPr sz="700" spc="-20" dirty="0">
                <a:latin typeface="Arial"/>
                <a:cs typeface="Arial"/>
              </a:rPr>
              <a:t>maps</a:t>
            </a:r>
            <a:endParaRPr sz="7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r>
              <a:rPr spc="-10" dirty="0"/>
              <a:t>22</a:t>
            </a:r>
            <a:r>
              <a:rPr spc="-100" dirty="0"/>
              <a:t> </a:t>
            </a:r>
            <a:r>
              <a:rPr spc="-10" dirty="0"/>
              <a:t>/</a:t>
            </a:r>
            <a:r>
              <a:rPr spc="-95" dirty="0"/>
              <a:t> </a:t>
            </a:r>
            <a:r>
              <a:rPr spc="-25" dirty="0"/>
              <a:t>27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47294" y="2862234"/>
            <a:ext cx="235521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latin typeface="Arial"/>
                <a:cs typeface="Arial"/>
              </a:rPr>
              <a:t>Recipes</a:t>
            </a:r>
            <a:r>
              <a:rPr sz="1400" spc="6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for</a:t>
            </a:r>
            <a:r>
              <a:rPr sz="1400" spc="7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solving</a:t>
            </a:r>
            <a:r>
              <a:rPr sz="1400" spc="6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problems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1676" y="287871"/>
            <a:ext cx="2951593" cy="251645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47294" y="2978241"/>
            <a:ext cx="95186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dirty="0">
                <a:latin typeface="Arial"/>
                <a:cs typeface="Arial"/>
              </a:rPr>
              <a:t>Source:</a:t>
            </a:r>
            <a:r>
              <a:rPr sz="700" spc="30" dirty="0">
                <a:latin typeface="Arial"/>
                <a:cs typeface="Arial"/>
              </a:rPr>
              <a:t> </a:t>
            </a:r>
            <a:r>
              <a:rPr sz="700" dirty="0">
                <a:latin typeface="Arial"/>
                <a:cs typeface="Arial"/>
              </a:rPr>
              <a:t>The</a:t>
            </a:r>
            <a:r>
              <a:rPr sz="700" spc="-15" dirty="0">
                <a:latin typeface="Arial"/>
                <a:cs typeface="Arial"/>
              </a:rPr>
              <a:t> </a:t>
            </a:r>
            <a:r>
              <a:rPr sz="700" spc="-10" dirty="0">
                <a:latin typeface="Arial"/>
                <a:cs typeface="Arial"/>
              </a:rPr>
              <a:t>Economist</a:t>
            </a:r>
            <a:endParaRPr sz="7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r>
              <a:rPr spc="-10" dirty="0"/>
              <a:t>23</a:t>
            </a:r>
            <a:r>
              <a:rPr spc="-100" dirty="0"/>
              <a:t> </a:t>
            </a:r>
            <a:r>
              <a:rPr spc="-10" dirty="0"/>
              <a:t>/</a:t>
            </a:r>
            <a:r>
              <a:rPr spc="-95" dirty="0"/>
              <a:t> </a:t>
            </a:r>
            <a:r>
              <a:rPr spc="-25" dirty="0"/>
              <a:t>27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158551" y="3307143"/>
            <a:ext cx="348615" cy="1663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24</a:t>
            </a:r>
            <a:r>
              <a:rPr sz="900" spc="-100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/</a:t>
            </a:r>
            <a:r>
              <a:rPr sz="900" spc="-95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4F535A"/>
                </a:solidFill>
                <a:latin typeface="Arial"/>
                <a:cs typeface="Arial"/>
              </a:rPr>
              <a:t>27</a:t>
            </a:r>
            <a:endParaRPr sz="9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35382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Takeaways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1894" y="461125"/>
            <a:ext cx="3540760" cy="954405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60"/>
              </a:spcBef>
            </a:pPr>
            <a:r>
              <a:rPr sz="1200" b="1" dirty="0">
                <a:solidFill>
                  <a:srgbClr val="376092"/>
                </a:solidFill>
                <a:latin typeface="Arial"/>
                <a:cs typeface="Arial"/>
              </a:rPr>
              <a:t>Abstraction</a:t>
            </a:r>
            <a:r>
              <a:rPr sz="1200" b="1" spc="-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376092"/>
                </a:solidFill>
                <a:latin typeface="Arial"/>
                <a:cs typeface="Arial"/>
              </a:rPr>
              <a:t>and</a:t>
            </a:r>
            <a:r>
              <a:rPr sz="1200" b="1" spc="-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376092"/>
                </a:solidFill>
                <a:latin typeface="Arial"/>
                <a:cs typeface="Arial"/>
              </a:rPr>
              <a:t>algorithm</a:t>
            </a:r>
            <a:r>
              <a:rPr sz="1200" b="1" spc="-50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376092"/>
                </a:solidFill>
                <a:latin typeface="Arial"/>
                <a:cs typeface="Arial"/>
              </a:rPr>
              <a:t>design</a:t>
            </a:r>
            <a:endParaRPr sz="1200">
              <a:latin typeface="Arial"/>
              <a:cs typeface="Arial"/>
            </a:endParaRPr>
          </a:p>
          <a:p>
            <a:pPr marL="109220">
              <a:lnSpc>
                <a:spcPct val="100000"/>
              </a:lnSpc>
              <a:spcBef>
                <a:spcPts val="465"/>
              </a:spcBef>
            </a:pPr>
            <a:r>
              <a:rPr sz="1800" spc="885" baseline="4629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800" spc="209" baseline="4629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Recipes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for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problem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solving</a:t>
            </a:r>
            <a:endParaRPr sz="1200">
              <a:latin typeface="Arial"/>
              <a:cs typeface="Arial"/>
            </a:endParaRPr>
          </a:p>
          <a:p>
            <a:pPr marL="290830" marR="30480" indent="-181610">
              <a:lnSpc>
                <a:spcPct val="111400"/>
              </a:lnSpc>
              <a:spcBef>
                <a:spcPts val="300"/>
              </a:spcBef>
            </a:pPr>
            <a:r>
              <a:rPr sz="1800" spc="885" baseline="4629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800" spc="240" baseline="4629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Breaking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problems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into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smaller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parts:</a:t>
            </a:r>
            <a:r>
              <a:rPr sz="1200" spc="7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designing </a:t>
            </a:r>
            <a:r>
              <a:rPr sz="1200" dirty="0">
                <a:latin typeface="Arial"/>
                <a:cs typeface="Arial"/>
              </a:rPr>
              <a:t>functions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and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classes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221873" y="3307143"/>
            <a:ext cx="285115" cy="1663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4</a:t>
            </a:r>
            <a:r>
              <a:rPr sz="900" spc="-100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/</a:t>
            </a:r>
            <a:r>
              <a:rPr sz="900" spc="-100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4F535A"/>
                </a:solidFill>
                <a:latin typeface="Arial"/>
                <a:cs typeface="Arial"/>
              </a:rPr>
              <a:t>27</a:t>
            </a:r>
            <a:endParaRPr sz="9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21080">
              <a:lnSpc>
                <a:spcPct val="100000"/>
              </a:lnSpc>
              <a:spcBef>
                <a:spcPts val="135"/>
              </a:spcBef>
            </a:pPr>
            <a:r>
              <a:rPr dirty="0"/>
              <a:t>Greedy</a:t>
            </a:r>
            <a:r>
              <a:rPr spc="75" dirty="0"/>
              <a:t> </a:t>
            </a:r>
            <a:r>
              <a:rPr spc="-10" dirty="0"/>
              <a:t>algorithms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9194" y="1036503"/>
            <a:ext cx="3150235" cy="11696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</a:pPr>
            <a:r>
              <a:rPr sz="1000" b="1" dirty="0">
                <a:solidFill>
                  <a:srgbClr val="CD4F39"/>
                </a:solidFill>
                <a:latin typeface="Arial"/>
                <a:cs typeface="Arial"/>
              </a:rPr>
              <a:t>Rough</a:t>
            </a:r>
            <a:r>
              <a:rPr sz="1000" b="1" spc="-25" dirty="0">
                <a:solidFill>
                  <a:srgbClr val="CD4F39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CD4F39"/>
                </a:solidFill>
                <a:latin typeface="Arial"/>
                <a:cs typeface="Arial"/>
              </a:rPr>
              <a:t>idea</a:t>
            </a:r>
            <a:r>
              <a:rPr sz="1000" dirty="0">
                <a:latin typeface="Arial"/>
                <a:cs typeface="Arial"/>
              </a:rPr>
              <a:t>:</a:t>
            </a:r>
            <a:r>
              <a:rPr sz="1000" spc="3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make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simple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b="1" spc="-10" dirty="0">
                <a:solidFill>
                  <a:srgbClr val="376092"/>
                </a:solidFill>
                <a:latin typeface="Arial"/>
                <a:cs typeface="Arial"/>
              </a:rPr>
              <a:t>myopic</a:t>
            </a:r>
            <a:r>
              <a:rPr sz="1000" b="1" spc="-2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decisions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iteratively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40"/>
              </a:spcBef>
            </a:pPr>
            <a:endParaRPr sz="10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</a:pP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Greedy</a:t>
            </a:r>
            <a:r>
              <a:rPr sz="1000" b="1" spc="-40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algorithms</a:t>
            </a:r>
            <a:r>
              <a:rPr sz="1000" b="1" spc="-40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b="1" spc="-20" dirty="0">
                <a:solidFill>
                  <a:srgbClr val="376092"/>
                </a:solidFill>
                <a:latin typeface="Arial"/>
                <a:cs typeface="Arial"/>
              </a:rPr>
              <a:t>are</a:t>
            </a:r>
            <a:r>
              <a:rPr sz="1000" spc="-20" dirty="0">
                <a:latin typeface="Arial"/>
                <a:cs typeface="Arial"/>
              </a:rPr>
              <a:t>:</a:t>
            </a:r>
            <a:endParaRPr sz="1000">
              <a:latin typeface="Arial"/>
              <a:cs typeface="Arial"/>
            </a:endParaRPr>
          </a:p>
          <a:p>
            <a:pPr marL="141605">
              <a:lnSpc>
                <a:spcPct val="100000"/>
              </a:lnSpc>
              <a:spcBef>
                <a:spcPts val="475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307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Easy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to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come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up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with</a:t>
            </a:r>
            <a:endParaRPr sz="1000">
              <a:latin typeface="Arial"/>
              <a:cs typeface="Arial"/>
            </a:endParaRPr>
          </a:p>
          <a:p>
            <a:pPr marL="141605">
              <a:lnSpc>
                <a:spcPct val="100000"/>
              </a:lnSpc>
              <a:spcBef>
                <a:spcPts val="475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322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Easy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to analyse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in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terms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of running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time</a:t>
            </a:r>
            <a:endParaRPr sz="1000">
              <a:latin typeface="Arial"/>
              <a:cs typeface="Arial"/>
            </a:endParaRPr>
          </a:p>
          <a:p>
            <a:pPr marL="141605">
              <a:lnSpc>
                <a:spcPct val="100000"/>
              </a:lnSpc>
              <a:spcBef>
                <a:spcPts val="475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300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CD4F39"/>
                </a:solidFill>
                <a:latin typeface="Arial"/>
                <a:cs typeface="Arial"/>
              </a:rPr>
              <a:t>Not</a:t>
            </a:r>
            <a:r>
              <a:rPr sz="1000" b="1" spc="-10" dirty="0">
                <a:solidFill>
                  <a:srgbClr val="CD4F39"/>
                </a:solidFill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always correct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158551" y="3307143"/>
            <a:ext cx="348615" cy="1663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24</a:t>
            </a:r>
            <a:r>
              <a:rPr sz="900" spc="-100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/</a:t>
            </a:r>
            <a:r>
              <a:rPr sz="900" spc="-95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4F535A"/>
                </a:solidFill>
                <a:latin typeface="Arial"/>
                <a:cs typeface="Arial"/>
              </a:rPr>
              <a:t>27</a:t>
            </a:r>
            <a:endParaRPr sz="9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35382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Takeaways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9194" y="461125"/>
            <a:ext cx="3566160" cy="1617980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560"/>
              </a:spcBef>
            </a:pPr>
            <a:r>
              <a:rPr sz="1200" b="1" dirty="0">
                <a:solidFill>
                  <a:srgbClr val="376092"/>
                </a:solidFill>
                <a:latin typeface="Arial"/>
                <a:cs typeface="Arial"/>
              </a:rPr>
              <a:t>Abstraction</a:t>
            </a:r>
            <a:r>
              <a:rPr sz="1200" b="1" spc="-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376092"/>
                </a:solidFill>
                <a:latin typeface="Arial"/>
                <a:cs typeface="Arial"/>
              </a:rPr>
              <a:t>and</a:t>
            </a:r>
            <a:r>
              <a:rPr sz="1200" b="1" spc="-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376092"/>
                </a:solidFill>
                <a:latin typeface="Arial"/>
                <a:cs typeface="Arial"/>
              </a:rPr>
              <a:t>algorithm</a:t>
            </a:r>
            <a:r>
              <a:rPr sz="1200" b="1" spc="-50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376092"/>
                </a:solidFill>
                <a:latin typeface="Arial"/>
                <a:cs typeface="Arial"/>
              </a:rPr>
              <a:t>design</a:t>
            </a:r>
            <a:endParaRPr sz="1200">
              <a:latin typeface="Arial"/>
              <a:cs typeface="Arial"/>
            </a:endParaRPr>
          </a:p>
          <a:p>
            <a:pPr marL="121920">
              <a:lnSpc>
                <a:spcPct val="100000"/>
              </a:lnSpc>
              <a:spcBef>
                <a:spcPts val="465"/>
              </a:spcBef>
            </a:pPr>
            <a:r>
              <a:rPr sz="1800" spc="885" baseline="4629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800" spc="209" baseline="4629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Recipes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for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problem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solving</a:t>
            </a:r>
            <a:endParaRPr sz="1200">
              <a:latin typeface="Arial"/>
              <a:cs typeface="Arial"/>
            </a:endParaRPr>
          </a:p>
          <a:p>
            <a:pPr marL="303530" marR="43180" indent="-181610">
              <a:lnSpc>
                <a:spcPct val="111400"/>
              </a:lnSpc>
              <a:spcBef>
                <a:spcPts val="300"/>
              </a:spcBef>
            </a:pPr>
            <a:r>
              <a:rPr sz="1800" spc="885" baseline="4629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800" spc="240" baseline="4629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Breaking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problems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into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smaller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parts:</a:t>
            </a:r>
            <a:r>
              <a:rPr sz="1200" spc="7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designing </a:t>
            </a:r>
            <a:r>
              <a:rPr sz="1200" dirty="0">
                <a:latin typeface="Arial"/>
                <a:cs typeface="Arial"/>
              </a:rPr>
              <a:t>functions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and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classes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0"/>
              </a:spcBef>
            </a:pPr>
            <a:endParaRPr sz="12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</a:pPr>
            <a:r>
              <a:rPr sz="1200" b="1" spc="-10" dirty="0">
                <a:solidFill>
                  <a:srgbClr val="376092"/>
                </a:solidFill>
                <a:latin typeface="Arial"/>
                <a:cs typeface="Arial"/>
              </a:rPr>
              <a:t>Automation</a:t>
            </a:r>
            <a:r>
              <a:rPr sz="1200" b="1" spc="-20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376092"/>
                </a:solidFill>
                <a:latin typeface="Arial"/>
                <a:cs typeface="Arial"/>
              </a:rPr>
              <a:t>with</a:t>
            </a:r>
            <a:r>
              <a:rPr sz="1200" b="1" spc="-1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376092"/>
                </a:solidFill>
                <a:latin typeface="Arial"/>
                <a:cs typeface="Arial"/>
              </a:rPr>
              <a:t>Python</a:t>
            </a:r>
            <a:endParaRPr sz="1200">
              <a:latin typeface="Arial"/>
              <a:cs typeface="Arial"/>
            </a:endParaRPr>
          </a:p>
          <a:p>
            <a:pPr marL="121920">
              <a:lnSpc>
                <a:spcPct val="100000"/>
              </a:lnSpc>
              <a:spcBef>
                <a:spcPts val="459"/>
              </a:spcBef>
            </a:pPr>
            <a:r>
              <a:rPr sz="1800" spc="885" baseline="4629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800" spc="217" baseline="4629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Accessing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and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analysing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data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158551" y="3307143"/>
            <a:ext cx="348615" cy="1663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24</a:t>
            </a:r>
            <a:r>
              <a:rPr sz="900" spc="-100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/</a:t>
            </a:r>
            <a:r>
              <a:rPr sz="900" spc="-95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4F535A"/>
                </a:solidFill>
                <a:latin typeface="Arial"/>
                <a:cs typeface="Arial"/>
              </a:rPr>
              <a:t>27</a:t>
            </a:r>
            <a:endParaRPr sz="9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35382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Takeaways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6494" y="461125"/>
            <a:ext cx="3842385" cy="2522855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560"/>
              </a:spcBef>
            </a:pPr>
            <a:r>
              <a:rPr sz="1200" b="1" dirty="0">
                <a:solidFill>
                  <a:srgbClr val="376092"/>
                </a:solidFill>
                <a:latin typeface="Arial"/>
                <a:cs typeface="Arial"/>
              </a:rPr>
              <a:t>Abstraction</a:t>
            </a:r>
            <a:r>
              <a:rPr sz="1200" b="1" spc="-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376092"/>
                </a:solidFill>
                <a:latin typeface="Arial"/>
                <a:cs typeface="Arial"/>
              </a:rPr>
              <a:t>and</a:t>
            </a:r>
            <a:r>
              <a:rPr sz="1200" b="1" spc="-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376092"/>
                </a:solidFill>
                <a:latin typeface="Arial"/>
                <a:cs typeface="Arial"/>
              </a:rPr>
              <a:t>algorithm</a:t>
            </a:r>
            <a:r>
              <a:rPr sz="1200" b="1" spc="-50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376092"/>
                </a:solidFill>
                <a:latin typeface="Arial"/>
                <a:cs typeface="Arial"/>
              </a:rPr>
              <a:t>design</a:t>
            </a:r>
            <a:endParaRPr sz="1200">
              <a:latin typeface="Arial"/>
              <a:cs typeface="Arial"/>
            </a:endParaRPr>
          </a:p>
          <a:p>
            <a:pPr marL="134620">
              <a:lnSpc>
                <a:spcPct val="100000"/>
              </a:lnSpc>
              <a:spcBef>
                <a:spcPts val="465"/>
              </a:spcBef>
            </a:pPr>
            <a:r>
              <a:rPr sz="1800" spc="885" baseline="4629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800" spc="209" baseline="4629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Recipes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for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problem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solving</a:t>
            </a:r>
            <a:endParaRPr sz="1200">
              <a:latin typeface="Arial"/>
              <a:cs typeface="Arial"/>
            </a:endParaRPr>
          </a:p>
          <a:p>
            <a:pPr marL="316230" marR="306070" indent="-181610">
              <a:lnSpc>
                <a:spcPct val="111400"/>
              </a:lnSpc>
              <a:spcBef>
                <a:spcPts val="300"/>
              </a:spcBef>
            </a:pPr>
            <a:r>
              <a:rPr sz="1800" spc="885" baseline="4629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800" spc="240" baseline="4629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Breaking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problems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into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smaller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parts:</a:t>
            </a:r>
            <a:r>
              <a:rPr sz="1200" spc="7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designing </a:t>
            </a:r>
            <a:r>
              <a:rPr sz="1200" dirty="0">
                <a:latin typeface="Arial"/>
                <a:cs typeface="Arial"/>
              </a:rPr>
              <a:t>functions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and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classes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0"/>
              </a:spcBef>
            </a:pPr>
            <a:endParaRPr sz="1200">
              <a:latin typeface="Arial"/>
              <a:cs typeface="Arial"/>
            </a:endParaRPr>
          </a:p>
          <a:p>
            <a:pPr marL="63500">
              <a:lnSpc>
                <a:spcPct val="100000"/>
              </a:lnSpc>
            </a:pPr>
            <a:r>
              <a:rPr sz="1200" b="1" spc="-10" dirty="0">
                <a:solidFill>
                  <a:srgbClr val="376092"/>
                </a:solidFill>
                <a:latin typeface="Arial"/>
                <a:cs typeface="Arial"/>
              </a:rPr>
              <a:t>Automation</a:t>
            </a:r>
            <a:r>
              <a:rPr sz="1200" b="1" spc="-20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376092"/>
                </a:solidFill>
                <a:latin typeface="Arial"/>
                <a:cs typeface="Arial"/>
              </a:rPr>
              <a:t>with</a:t>
            </a:r>
            <a:r>
              <a:rPr sz="1200" b="1" spc="-1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376092"/>
                </a:solidFill>
                <a:latin typeface="Arial"/>
                <a:cs typeface="Arial"/>
              </a:rPr>
              <a:t>Python</a:t>
            </a:r>
            <a:endParaRPr sz="1200">
              <a:latin typeface="Arial"/>
              <a:cs typeface="Arial"/>
            </a:endParaRPr>
          </a:p>
          <a:p>
            <a:pPr marL="134620">
              <a:lnSpc>
                <a:spcPct val="100000"/>
              </a:lnSpc>
              <a:spcBef>
                <a:spcPts val="459"/>
              </a:spcBef>
            </a:pPr>
            <a:r>
              <a:rPr sz="1800" spc="885" baseline="4629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800" spc="217" baseline="4629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Accessing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and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analysing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data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0"/>
              </a:spcBef>
            </a:pPr>
            <a:endParaRPr sz="1200">
              <a:latin typeface="Arial"/>
              <a:cs typeface="Arial"/>
            </a:endParaRPr>
          </a:p>
          <a:p>
            <a:pPr marL="63500">
              <a:lnSpc>
                <a:spcPct val="100000"/>
              </a:lnSpc>
            </a:pPr>
            <a:r>
              <a:rPr sz="1200" b="1" dirty="0">
                <a:solidFill>
                  <a:srgbClr val="376092"/>
                </a:solidFill>
                <a:latin typeface="Arial"/>
                <a:cs typeface="Arial"/>
              </a:rPr>
              <a:t>Learning</a:t>
            </a:r>
            <a:r>
              <a:rPr sz="1200" b="1" spc="-20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376092"/>
                </a:solidFill>
                <a:latin typeface="Arial"/>
                <a:cs typeface="Arial"/>
              </a:rPr>
              <a:t>a</a:t>
            </a:r>
            <a:r>
              <a:rPr sz="1200" b="1" spc="-1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376092"/>
                </a:solidFill>
                <a:latin typeface="Arial"/>
                <a:cs typeface="Arial"/>
              </a:rPr>
              <a:t>general-</a:t>
            </a:r>
            <a:r>
              <a:rPr sz="1200" b="1" dirty="0">
                <a:solidFill>
                  <a:srgbClr val="376092"/>
                </a:solidFill>
                <a:latin typeface="Arial"/>
                <a:cs typeface="Arial"/>
              </a:rPr>
              <a:t>purpose</a:t>
            </a:r>
            <a:r>
              <a:rPr sz="1200" b="1" spc="-20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376092"/>
                </a:solidFill>
                <a:latin typeface="Arial"/>
                <a:cs typeface="Arial"/>
              </a:rPr>
              <a:t>programming</a:t>
            </a:r>
            <a:r>
              <a:rPr sz="1200" b="1" spc="-1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376092"/>
                </a:solidFill>
                <a:latin typeface="Arial"/>
                <a:cs typeface="Arial"/>
              </a:rPr>
              <a:t>language</a:t>
            </a:r>
            <a:endParaRPr sz="1200">
              <a:latin typeface="Arial"/>
              <a:cs typeface="Arial"/>
            </a:endParaRPr>
          </a:p>
          <a:p>
            <a:pPr marL="134620">
              <a:lnSpc>
                <a:spcPct val="100000"/>
              </a:lnSpc>
              <a:spcBef>
                <a:spcPts val="465"/>
              </a:spcBef>
            </a:pPr>
            <a:r>
              <a:rPr sz="1800" spc="885" baseline="4629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800" spc="292" baseline="4629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Future-proofing</a:t>
            </a:r>
            <a:endParaRPr sz="1200">
              <a:latin typeface="Arial"/>
              <a:cs typeface="Arial"/>
            </a:endParaRPr>
          </a:p>
          <a:p>
            <a:pPr marL="134620">
              <a:lnSpc>
                <a:spcPct val="100000"/>
              </a:lnSpc>
              <a:spcBef>
                <a:spcPts val="464"/>
              </a:spcBef>
            </a:pPr>
            <a:r>
              <a:rPr sz="1800" spc="885" baseline="4629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800" spc="247" baseline="4629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Conversant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with </a:t>
            </a:r>
            <a:r>
              <a:rPr sz="1200" spc="-10" dirty="0">
                <a:latin typeface="Arial"/>
                <a:cs typeface="Arial"/>
              </a:rPr>
              <a:t>engineers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158551" y="3307143"/>
            <a:ext cx="348615" cy="1663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25</a:t>
            </a:r>
            <a:r>
              <a:rPr sz="900" spc="-100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/</a:t>
            </a:r>
            <a:r>
              <a:rPr sz="900" spc="-95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4F535A"/>
                </a:solidFill>
                <a:latin typeface="Arial"/>
                <a:cs typeface="Arial"/>
              </a:rPr>
              <a:t>27</a:t>
            </a:r>
            <a:endParaRPr sz="9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456207" y="85366"/>
            <a:ext cx="16960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dirty="0">
                <a:solidFill>
                  <a:srgbClr val="376092"/>
                </a:solidFill>
                <a:latin typeface="Arial"/>
                <a:cs typeface="Arial"/>
              </a:rPr>
              <a:t>What</a:t>
            </a:r>
            <a:r>
              <a:rPr sz="1400" b="1" spc="60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376092"/>
                </a:solidFill>
                <a:latin typeface="Arial"/>
                <a:cs typeface="Arial"/>
              </a:rPr>
              <a:t>we</a:t>
            </a:r>
            <a:r>
              <a:rPr sz="1400" b="1" spc="6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376092"/>
                </a:solidFill>
                <a:latin typeface="Arial"/>
                <a:cs typeface="Arial"/>
              </a:rPr>
              <a:t>did</a:t>
            </a:r>
            <a:r>
              <a:rPr sz="1400" b="1" spc="60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376092"/>
                </a:solidFill>
                <a:latin typeface="Arial"/>
                <a:cs typeface="Arial"/>
              </a:rPr>
              <a:t>not</a:t>
            </a:r>
            <a:r>
              <a:rPr sz="1400" b="1" spc="6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400" b="1" spc="-35" dirty="0">
                <a:solidFill>
                  <a:srgbClr val="376092"/>
                </a:solidFill>
                <a:latin typeface="Arial"/>
                <a:cs typeface="Arial"/>
              </a:rPr>
              <a:t>do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158551" y="3307143"/>
            <a:ext cx="348615" cy="1663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25</a:t>
            </a:r>
            <a:r>
              <a:rPr sz="900" spc="-100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/</a:t>
            </a:r>
            <a:r>
              <a:rPr sz="900" spc="-95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4F535A"/>
                </a:solidFill>
                <a:latin typeface="Arial"/>
                <a:cs typeface="Arial"/>
              </a:rPr>
              <a:t>27</a:t>
            </a:r>
            <a:endParaRPr sz="9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95376" y="85366"/>
            <a:ext cx="2756535" cy="91884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3150">
              <a:lnSpc>
                <a:spcPct val="100000"/>
              </a:lnSpc>
              <a:spcBef>
                <a:spcPts val="135"/>
              </a:spcBef>
            </a:pPr>
            <a:r>
              <a:rPr sz="1400" b="1" dirty="0">
                <a:solidFill>
                  <a:srgbClr val="376092"/>
                </a:solidFill>
                <a:latin typeface="Arial"/>
                <a:cs typeface="Arial"/>
              </a:rPr>
              <a:t>What</a:t>
            </a:r>
            <a:r>
              <a:rPr sz="1400" b="1" spc="60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376092"/>
                </a:solidFill>
                <a:latin typeface="Arial"/>
                <a:cs typeface="Arial"/>
              </a:rPr>
              <a:t>we</a:t>
            </a:r>
            <a:r>
              <a:rPr sz="1400" b="1" spc="6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376092"/>
                </a:solidFill>
                <a:latin typeface="Arial"/>
                <a:cs typeface="Arial"/>
              </a:rPr>
              <a:t>did</a:t>
            </a:r>
            <a:r>
              <a:rPr sz="1400" b="1" spc="60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376092"/>
                </a:solidFill>
                <a:latin typeface="Arial"/>
                <a:cs typeface="Arial"/>
              </a:rPr>
              <a:t>not</a:t>
            </a:r>
            <a:r>
              <a:rPr sz="1400" b="1" spc="6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400" b="1" spc="-35" dirty="0">
                <a:solidFill>
                  <a:srgbClr val="376092"/>
                </a:solidFill>
                <a:latin typeface="Arial"/>
                <a:cs typeface="Arial"/>
              </a:rPr>
              <a:t>do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9"/>
              </a:spcBef>
            </a:pP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100" spc="1080" baseline="3968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2100" spc="292" baseline="3968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Business</a:t>
            </a:r>
            <a:r>
              <a:rPr sz="1400" spc="7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Analytics</a:t>
            </a:r>
            <a:r>
              <a:rPr sz="1400" spc="80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(!)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158551" y="3307143"/>
            <a:ext cx="348615" cy="1663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25</a:t>
            </a:r>
            <a:r>
              <a:rPr sz="900" spc="-100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/</a:t>
            </a:r>
            <a:r>
              <a:rPr sz="900" spc="-95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4F535A"/>
                </a:solidFill>
                <a:latin typeface="Arial"/>
                <a:cs typeface="Arial"/>
              </a:rPr>
              <a:t>27</a:t>
            </a:r>
            <a:endParaRPr sz="9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989330">
              <a:lnSpc>
                <a:spcPct val="100000"/>
              </a:lnSpc>
              <a:spcBef>
                <a:spcPts val="135"/>
              </a:spcBef>
            </a:pPr>
            <a:r>
              <a:rPr dirty="0"/>
              <a:t>What</a:t>
            </a:r>
            <a:r>
              <a:rPr spc="60" dirty="0"/>
              <a:t> </a:t>
            </a:r>
            <a:r>
              <a:rPr dirty="0"/>
              <a:t>we</a:t>
            </a:r>
            <a:r>
              <a:rPr spc="65" dirty="0"/>
              <a:t> </a:t>
            </a:r>
            <a:r>
              <a:rPr dirty="0"/>
              <a:t>did</a:t>
            </a:r>
            <a:r>
              <a:rPr spc="60" dirty="0"/>
              <a:t> </a:t>
            </a:r>
            <a:r>
              <a:rPr dirty="0"/>
              <a:t>not</a:t>
            </a:r>
            <a:r>
              <a:rPr spc="65" dirty="0"/>
              <a:t> </a:t>
            </a:r>
            <a:r>
              <a:rPr spc="-35" dirty="0"/>
              <a:t>do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9976" y="647423"/>
            <a:ext cx="2726055" cy="910590"/>
          </a:xfrm>
          <a:prstGeom prst="rect">
            <a:avLst/>
          </a:prstGeom>
        </p:spPr>
        <p:txBody>
          <a:bodyPr vert="horz" wrap="square" lIns="0" tIns="1295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20"/>
              </a:spcBef>
            </a:pPr>
            <a:r>
              <a:rPr sz="2100" spc="1080" baseline="3968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2100" spc="292" baseline="3968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Business</a:t>
            </a:r>
            <a:r>
              <a:rPr sz="1400" spc="7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Analytics</a:t>
            </a:r>
            <a:r>
              <a:rPr sz="1400" spc="80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(!)</a:t>
            </a:r>
            <a:endParaRPr sz="1400">
              <a:latin typeface="Arial"/>
              <a:cs typeface="Arial"/>
            </a:endParaRPr>
          </a:p>
          <a:p>
            <a:pPr marR="30480" algn="r">
              <a:lnSpc>
                <a:spcPct val="100000"/>
              </a:lnSpc>
              <a:spcBef>
                <a:spcPts val="925"/>
              </a:spcBef>
            </a:pPr>
            <a:r>
              <a:rPr sz="2100" spc="1080" baseline="3968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2100" spc="225" baseline="3968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Write</a:t>
            </a:r>
            <a:r>
              <a:rPr sz="1400" spc="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Python</a:t>
            </a:r>
            <a:r>
              <a:rPr sz="1400" spc="40" dirty="0">
                <a:latin typeface="Arial"/>
                <a:cs typeface="Arial"/>
              </a:rPr>
              <a:t> </a:t>
            </a:r>
            <a:r>
              <a:rPr sz="1400" i="1" spc="965" dirty="0">
                <a:latin typeface="Georgia"/>
                <a:cs typeface="Georgia"/>
              </a:rPr>
              <a:t>!</a:t>
            </a:r>
            <a:r>
              <a:rPr sz="1400" i="1" spc="95" dirty="0">
                <a:latin typeface="Georgia"/>
                <a:cs typeface="Georgia"/>
              </a:rPr>
              <a:t> </a:t>
            </a:r>
            <a:r>
              <a:rPr sz="1400" dirty="0">
                <a:latin typeface="Arial"/>
                <a:cs typeface="Arial"/>
              </a:rPr>
              <a:t>???</a:t>
            </a:r>
            <a:r>
              <a:rPr sz="1400" spc="145" dirty="0">
                <a:latin typeface="Arial"/>
                <a:cs typeface="Arial"/>
              </a:rPr>
              <a:t> </a:t>
            </a:r>
            <a:r>
              <a:rPr sz="1400" i="1" spc="965" dirty="0">
                <a:latin typeface="Georgia"/>
                <a:cs typeface="Georgia"/>
              </a:rPr>
              <a:t>!</a:t>
            </a:r>
            <a:r>
              <a:rPr sz="1400" i="1" spc="95" dirty="0">
                <a:latin typeface="Georgia"/>
                <a:cs typeface="Georgia"/>
              </a:rPr>
              <a:t> </a:t>
            </a:r>
            <a:r>
              <a:rPr sz="1400" spc="-10" dirty="0">
                <a:latin typeface="Arial"/>
                <a:cs typeface="Arial"/>
              </a:rPr>
              <a:t>Result</a:t>
            </a:r>
            <a:endParaRPr sz="1400">
              <a:latin typeface="Arial"/>
              <a:cs typeface="Arial"/>
            </a:endParaRPr>
          </a:p>
          <a:p>
            <a:pPr marR="46990" algn="r">
              <a:lnSpc>
                <a:spcPct val="100000"/>
              </a:lnSpc>
              <a:spcBef>
                <a:spcPts val="320"/>
              </a:spcBef>
            </a:pPr>
            <a:r>
              <a:rPr sz="1800" spc="885" baseline="6944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800" spc="240" baseline="6944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Read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“Code”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by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Charles</a:t>
            </a:r>
            <a:r>
              <a:rPr sz="1200" spc="-10" dirty="0">
                <a:latin typeface="Arial"/>
                <a:cs typeface="Arial"/>
              </a:rPr>
              <a:t> Petzold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158551" y="3307143"/>
            <a:ext cx="348615" cy="1663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25</a:t>
            </a:r>
            <a:r>
              <a:rPr sz="900" spc="-100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/</a:t>
            </a:r>
            <a:r>
              <a:rPr sz="900" spc="-95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4F535A"/>
                </a:solidFill>
                <a:latin typeface="Arial"/>
                <a:cs typeface="Arial"/>
              </a:rPr>
              <a:t>27</a:t>
            </a:r>
            <a:endParaRPr sz="9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989330">
              <a:lnSpc>
                <a:spcPct val="100000"/>
              </a:lnSpc>
              <a:spcBef>
                <a:spcPts val="135"/>
              </a:spcBef>
            </a:pPr>
            <a:r>
              <a:rPr dirty="0"/>
              <a:t>What</a:t>
            </a:r>
            <a:r>
              <a:rPr spc="60" dirty="0"/>
              <a:t> </a:t>
            </a:r>
            <a:r>
              <a:rPr dirty="0"/>
              <a:t>we</a:t>
            </a:r>
            <a:r>
              <a:rPr spc="65" dirty="0"/>
              <a:t> </a:t>
            </a:r>
            <a:r>
              <a:rPr dirty="0"/>
              <a:t>did</a:t>
            </a:r>
            <a:r>
              <a:rPr spc="60" dirty="0"/>
              <a:t> </a:t>
            </a:r>
            <a:r>
              <a:rPr dirty="0"/>
              <a:t>not</a:t>
            </a:r>
            <a:r>
              <a:rPr spc="65" dirty="0"/>
              <a:t> </a:t>
            </a:r>
            <a:r>
              <a:rPr spc="-35" dirty="0"/>
              <a:t>do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7276" y="647423"/>
            <a:ext cx="3541395" cy="2076450"/>
          </a:xfrm>
          <a:prstGeom prst="rect">
            <a:avLst/>
          </a:prstGeom>
        </p:spPr>
        <p:txBody>
          <a:bodyPr vert="horz" wrap="square" lIns="0" tIns="12954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20"/>
              </a:spcBef>
            </a:pPr>
            <a:r>
              <a:rPr sz="2100" spc="1080" baseline="3968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2100" spc="292" baseline="3968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Business</a:t>
            </a:r>
            <a:r>
              <a:rPr sz="1400" spc="7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Analytics</a:t>
            </a:r>
            <a:r>
              <a:rPr sz="1400" spc="80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(!)</a:t>
            </a:r>
            <a:endParaRPr sz="1400">
              <a:latin typeface="Arial"/>
              <a:cs typeface="Arial"/>
            </a:endParaRPr>
          </a:p>
          <a:p>
            <a:pPr marR="832485" algn="r">
              <a:lnSpc>
                <a:spcPct val="100000"/>
              </a:lnSpc>
              <a:spcBef>
                <a:spcPts val="925"/>
              </a:spcBef>
            </a:pPr>
            <a:r>
              <a:rPr sz="2100" spc="1080" baseline="3968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2100" spc="225" baseline="3968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Write</a:t>
            </a:r>
            <a:r>
              <a:rPr sz="1400" spc="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Python</a:t>
            </a:r>
            <a:r>
              <a:rPr sz="1400" spc="40" dirty="0">
                <a:latin typeface="Arial"/>
                <a:cs typeface="Arial"/>
              </a:rPr>
              <a:t> </a:t>
            </a:r>
            <a:r>
              <a:rPr sz="1400" i="1" spc="965" dirty="0">
                <a:latin typeface="Georgia"/>
                <a:cs typeface="Georgia"/>
              </a:rPr>
              <a:t>!</a:t>
            </a:r>
            <a:r>
              <a:rPr sz="1400" i="1" spc="95" dirty="0">
                <a:latin typeface="Georgia"/>
                <a:cs typeface="Georgia"/>
              </a:rPr>
              <a:t> </a:t>
            </a:r>
            <a:r>
              <a:rPr sz="1400" dirty="0">
                <a:latin typeface="Arial"/>
                <a:cs typeface="Arial"/>
              </a:rPr>
              <a:t>???</a:t>
            </a:r>
            <a:r>
              <a:rPr sz="1400" spc="145" dirty="0">
                <a:latin typeface="Arial"/>
                <a:cs typeface="Arial"/>
              </a:rPr>
              <a:t> </a:t>
            </a:r>
            <a:r>
              <a:rPr sz="1400" i="1" spc="965" dirty="0">
                <a:latin typeface="Georgia"/>
                <a:cs typeface="Georgia"/>
              </a:rPr>
              <a:t>!</a:t>
            </a:r>
            <a:r>
              <a:rPr sz="1400" i="1" spc="95" dirty="0">
                <a:latin typeface="Georgia"/>
                <a:cs typeface="Georgia"/>
              </a:rPr>
              <a:t> </a:t>
            </a:r>
            <a:r>
              <a:rPr sz="1400" spc="-10" dirty="0">
                <a:latin typeface="Arial"/>
                <a:cs typeface="Arial"/>
              </a:rPr>
              <a:t>Result</a:t>
            </a:r>
            <a:endParaRPr sz="1400">
              <a:latin typeface="Arial"/>
              <a:cs typeface="Arial"/>
            </a:endParaRPr>
          </a:p>
          <a:p>
            <a:pPr marR="849630" algn="r">
              <a:lnSpc>
                <a:spcPct val="100000"/>
              </a:lnSpc>
              <a:spcBef>
                <a:spcPts val="320"/>
              </a:spcBef>
            </a:pPr>
            <a:r>
              <a:rPr sz="1800" spc="885" baseline="6944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800" spc="240" baseline="6944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Read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“Code”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by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Charles</a:t>
            </a:r>
            <a:r>
              <a:rPr sz="1200" spc="-10" dirty="0">
                <a:latin typeface="Arial"/>
                <a:cs typeface="Arial"/>
              </a:rPr>
              <a:t> Petzold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90"/>
              </a:spcBef>
            </a:pPr>
            <a:endParaRPr sz="12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5"/>
              </a:spcBef>
            </a:pPr>
            <a:r>
              <a:rPr sz="2100" spc="1080" baseline="3968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2100" spc="307" baseline="3968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Mathematical</a:t>
            </a:r>
            <a:r>
              <a:rPr sz="1400" spc="8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proofs</a:t>
            </a:r>
            <a:endParaRPr sz="1400">
              <a:latin typeface="Arial"/>
              <a:cs typeface="Arial"/>
            </a:endParaRPr>
          </a:p>
          <a:p>
            <a:pPr marL="255270" marR="290195" indent="-205104">
              <a:lnSpc>
                <a:spcPts val="1390"/>
              </a:lnSpc>
              <a:spcBef>
                <a:spcPts val="1180"/>
              </a:spcBef>
            </a:pPr>
            <a:r>
              <a:rPr sz="2100" spc="1080" baseline="3968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2100" spc="292" baseline="3968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Many</a:t>
            </a:r>
            <a:r>
              <a:rPr sz="1400" spc="8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interesting</a:t>
            </a:r>
            <a:r>
              <a:rPr sz="1400" spc="7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algorithms</a:t>
            </a:r>
            <a:r>
              <a:rPr sz="1400" spc="7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and</a:t>
            </a:r>
            <a:r>
              <a:rPr sz="1400" spc="7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data </a:t>
            </a:r>
            <a:r>
              <a:rPr sz="1400" spc="-10" dirty="0">
                <a:latin typeface="Arial"/>
                <a:cs typeface="Arial"/>
              </a:rPr>
              <a:t>structures...</a:t>
            </a:r>
            <a:endParaRPr sz="1400">
              <a:latin typeface="Arial"/>
              <a:cs typeface="Arial"/>
            </a:endParaRPr>
          </a:p>
          <a:p>
            <a:pPr marL="327025">
              <a:lnSpc>
                <a:spcPct val="100000"/>
              </a:lnSpc>
              <a:spcBef>
                <a:spcPts val="325"/>
              </a:spcBef>
            </a:pPr>
            <a:r>
              <a:rPr sz="1800" spc="885" baseline="6944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800" spc="209" baseline="6944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“Introduction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to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Algorithms”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by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Cormen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et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al.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158551" y="3307143"/>
            <a:ext cx="348615" cy="1663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27</a:t>
            </a:r>
            <a:r>
              <a:rPr sz="900" spc="-100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/</a:t>
            </a:r>
            <a:r>
              <a:rPr sz="900" spc="-95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4F535A"/>
                </a:solidFill>
                <a:latin typeface="Arial"/>
                <a:cs typeface="Arial"/>
              </a:rPr>
              <a:t>27</a:t>
            </a:r>
            <a:endParaRPr sz="9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449743" y="85366"/>
            <a:ext cx="17087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dirty="0">
                <a:solidFill>
                  <a:srgbClr val="376092"/>
                </a:solidFill>
                <a:latin typeface="Arial"/>
                <a:cs typeface="Arial"/>
              </a:rPr>
              <a:t>Personal</a:t>
            </a:r>
            <a:r>
              <a:rPr sz="1400" b="1" spc="70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376092"/>
                </a:solidFill>
                <a:latin typeface="Arial"/>
                <a:cs typeface="Arial"/>
              </a:rPr>
              <a:t>use</a:t>
            </a:r>
            <a:r>
              <a:rPr sz="1400" b="1" spc="70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400" b="1" spc="-20" dirty="0">
                <a:solidFill>
                  <a:srgbClr val="376092"/>
                </a:solidFill>
                <a:latin typeface="Arial"/>
                <a:cs typeface="Arial"/>
              </a:rPr>
              <a:t>cases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5376" y="1118067"/>
            <a:ext cx="198247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100" spc="1080" baseline="3968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2100" spc="232" baseline="3968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Flat</a:t>
            </a:r>
            <a:r>
              <a:rPr sz="1400" spc="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search</a:t>
            </a:r>
            <a:r>
              <a:rPr sz="1400" spc="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</a:t>
            </a:r>
            <a:r>
              <a:rPr lang="en-IN" sz="1400" spc="-10" dirty="0">
                <a:latin typeface="Arial"/>
                <a:cs typeface="Arial"/>
              </a:rPr>
              <a:t> 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158551" y="3307143"/>
            <a:ext cx="348615" cy="1663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27</a:t>
            </a:r>
            <a:r>
              <a:rPr sz="900" spc="-100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/</a:t>
            </a:r>
            <a:r>
              <a:rPr sz="900" spc="-95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4F535A"/>
                </a:solidFill>
                <a:latin typeface="Arial"/>
                <a:cs typeface="Arial"/>
              </a:rPr>
              <a:t>27</a:t>
            </a:r>
            <a:endParaRPr sz="9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449743" y="85366"/>
            <a:ext cx="17087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dirty="0">
                <a:solidFill>
                  <a:srgbClr val="376092"/>
                </a:solidFill>
                <a:latin typeface="Arial"/>
                <a:cs typeface="Arial"/>
              </a:rPr>
              <a:t>Personal</a:t>
            </a:r>
            <a:r>
              <a:rPr sz="1400" b="1" spc="70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376092"/>
                </a:solidFill>
                <a:latin typeface="Arial"/>
                <a:cs typeface="Arial"/>
              </a:rPr>
              <a:t>use</a:t>
            </a:r>
            <a:r>
              <a:rPr sz="1400" b="1" spc="70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400" b="1" spc="-20" dirty="0">
                <a:solidFill>
                  <a:srgbClr val="376092"/>
                </a:solidFill>
                <a:latin typeface="Arial"/>
                <a:cs typeface="Arial"/>
              </a:rPr>
              <a:t>cases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5376" y="1036843"/>
            <a:ext cx="3333115" cy="62547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2100" spc="1080" baseline="3968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2100" spc="232" baseline="3968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Flat</a:t>
            </a:r>
            <a:r>
              <a:rPr sz="1400" spc="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search</a:t>
            </a:r>
            <a:r>
              <a:rPr sz="1400" spc="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</a:t>
            </a:r>
            <a:r>
              <a:rPr sz="1400" spc="4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London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2100" spc="1080" baseline="3968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2100" spc="315" baseline="3968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Automated</a:t>
            </a:r>
            <a:r>
              <a:rPr sz="1400" spc="8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various</a:t>
            </a:r>
            <a:r>
              <a:rPr sz="1400" spc="9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work-related</a:t>
            </a:r>
            <a:r>
              <a:rPr sz="1400" spc="8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things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158551" y="3307143"/>
            <a:ext cx="348615" cy="1663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27</a:t>
            </a:r>
            <a:r>
              <a:rPr sz="900" spc="-100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/</a:t>
            </a:r>
            <a:r>
              <a:rPr sz="900" spc="-95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4F535A"/>
                </a:solidFill>
                <a:latin typeface="Arial"/>
                <a:cs typeface="Arial"/>
              </a:rPr>
              <a:t>27</a:t>
            </a:r>
            <a:endParaRPr sz="9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982980">
              <a:lnSpc>
                <a:spcPct val="100000"/>
              </a:lnSpc>
              <a:spcBef>
                <a:spcPts val="135"/>
              </a:spcBef>
            </a:pPr>
            <a:r>
              <a:rPr dirty="0"/>
              <a:t>Personal</a:t>
            </a:r>
            <a:r>
              <a:rPr spc="70" dirty="0"/>
              <a:t> </a:t>
            </a:r>
            <a:r>
              <a:rPr dirty="0"/>
              <a:t>use</a:t>
            </a:r>
            <a:r>
              <a:rPr spc="70" dirty="0"/>
              <a:t> </a:t>
            </a:r>
            <a:r>
              <a:rPr spc="-20" dirty="0"/>
              <a:t>cases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5376" y="1036843"/>
            <a:ext cx="3333115" cy="118745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2100" spc="1080" baseline="3968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2100" spc="232" baseline="3968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Flat</a:t>
            </a:r>
            <a:r>
              <a:rPr sz="1400" spc="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search</a:t>
            </a:r>
            <a:r>
              <a:rPr sz="1400" spc="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</a:t>
            </a:r>
            <a:r>
              <a:rPr lang="en-US" sz="1400" spc="45" dirty="0">
                <a:latin typeface="Arial"/>
                <a:cs typeface="Arial"/>
              </a:rPr>
              <a:t> Hyderabad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2100" spc="1080" baseline="3968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2100" spc="315" baseline="3968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Automated</a:t>
            </a:r>
            <a:r>
              <a:rPr sz="1400" spc="8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various</a:t>
            </a:r>
            <a:r>
              <a:rPr sz="1400" spc="9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work-related</a:t>
            </a:r>
            <a:r>
              <a:rPr sz="1400" spc="8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things</a:t>
            </a:r>
            <a:endParaRPr sz="1400" dirty="0">
              <a:latin typeface="Arial"/>
              <a:cs typeface="Arial"/>
            </a:endParaRPr>
          </a:p>
          <a:p>
            <a:pPr marL="217170" marR="48895" indent="-205104">
              <a:lnSpc>
                <a:spcPct val="122700"/>
              </a:lnSpc>
              <a:spcBef>
                <a:spcPts val="300"/>
              </a:spcBef>
            </a:pPr>
            <a:r>
              <a:rPr sz="2100" spc="1080" baseline="3968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2100" spc="262" baseline="3968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Analysed</a:t>
            </a:r>
            <a:r>
              <a:rPr sz="1400" spc="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</a:t>
            </a:r>
            <a:r>
              <a:rPr sz="1400" spc="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experimental</a:t>
            </a:r>
            <a:r>
              <a:rPr sz="1400" spc="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novel</a:t>
            </a:r>
            <a:r>
              <a:rPr sz="1400" spc="6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using </a:t>
            </a:r>
            <a:r>
              <a:rPr sz="1400" dirty="0">
                <a:latin typeface="Arial"/>
                <a:cs typeface="Arial"/>
              </a:rPr>
              <a:t>breadth-first</a:t>
            </a:r>
            <a:r>
              <a:rPr sz="1400" spc="15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search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221873" y="3307143"/>
            <a:ext cx="285115" cy="1663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5</a:t>
            </a:r>
            <a:r>
              <a:rPr sz="900" spc="-100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/</a:t>
            </a:r>
            <a:r>
              <a:rPr sz="900" spc="-100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4F535A"/>
                </a:solidFill>
                <a:latin typeface="Arial"/>
                <a:cs typeface="Arial"/>
              </a:rPr>
              <a:t>27</a:t>
            </a:r>
            <a:endParaRPr sz="9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14094">
              <a:lnSpc>
                <a:spcPct val="100000"/>
              </a:lnSpc>
              <a:spcBef>
                <a:spcPts val="135"/>
              </a:spcBef>
            </a:pPr>
            <a:r>
              <a:rPr dirty="0"/>
              <a:t>Knapsack</a:t>
            </a:r>
            <a:r>
              <a:rPr spc="105" dirty="0"/>
              <a:t> </a:t>
            </a:r>
            <a:r>
              <a:rPr spc="-10" dirty="0"/>
              <a:t>problem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9194" y="746206"/>
            <a:ext cx="3307079" cy="9575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</a:pP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Problem</a:t>
            </a:r>
            <a:r>
              <a:rPr sz="1000" dirty="0">
                <a:latin typeface="Arial"/>
                <a:cs typeface="Arial"/>
              </a:rPr>
              <a:t>:</a:t>
            </a:r>
            <a:r>
              <a:rPr sz="1000" spc="3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fill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bag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with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the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most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valuable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items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available.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40"/>
              </a:spcBef>
            </a:pPr>
            <a:endParaRPr sz="10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</a:pPr>
            <a:r>
              <a:rPr sz="1000" b="1" spc="-10" dirty="0">
                <a:solidFill>
                  <a:srgbClr val="CD4F39"/>
                </a:solidFill>
                <a:latin typeface="Arial"/>
                <a:cs typeface="Arial"/>
              </a:rPr>
              <a:t>Input</a:t>
            </a:r>
            <a:r>
              <a:rPr sz="1000" spc="-10" dirty="0">
                <a:latin typeface="Arial"/>
                <a:cs typeface="Arial"/>
              </a:rPr>
              <a:t>:</a:t>
            </a:r>
            <a:endParaRPr sz="1000">
              <a:latin typeface="Arial"/>
              <a:cs typeface="Arial"/>
            </a:endParaRPr>
          </a:p>
          <a:p>
            <a:pPr marL="141605">
              <a:lnSpc>
                <a:spcPct val="100000"/>
              </a:lnSpc>
              <a:spcBef>
                <a:spcPts val="475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292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Set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of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n</a:t>
            </a:r>
            <a:r>
              <a:rPr sz="1000" i="1" spc="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items,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with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values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v</a:t>
            </a:r>
            <a:r>
              <a:rPr sz="1050" i="1" baseline="-11904" dirty="0">
                <a:latin typeface="Arial"/>
                <a:cs typeface="Arial"/>
              </a:rPr>
              <a:t>i</a:t>
            </a:r>
            <a:r>
              <a:rPr sz="1050" i="1" spc="277" baseline="-11904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and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sizes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w</a:t>
            </a:r>
            <a:r>
              <a:rPr sz="1050" i="1" baseline="-11904" dirty="0">
                <a:latin typeface="Arial"/>
                <a:cs typeface="Arial"/>
              </a:rPr>
              <a:t>i</a:t>
            </a:r>
            <a:r>
              <a:rPr sz="1050" i="1" spc="277" baseline="-11904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(integer)</a:t>
            </a:r>
            <a:endParaRPr sz="1000">
              <a:latin typeface="Arial"/>
              <a:cs typeface="Arial"/>
            </a:endParaRPr>
          </a:p>
          <a:p>
            <a:pPr marL="141605">
              <a:lnSpc>
                <a:spcPct val="100000"/>
              </a:lnSpc>
              <a:spcBef>
                <a:spcPts val="475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322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Capacity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i="1" spc="-50" dirty="0">
                <a:latin typeface="Arial"/>
                <a:cs typeface="Arial"/>
              </a:rPr>
              <a:t>W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14094">
              <a:lnSpc>
                <a:spcPct val="100000"/>
              </a:lnSpc>
              <a:spcBef>
                <a:spcPts val="135"/>
              </a:spcBef>
            </a:pPr>
            <a:r>
              <a:rPr dirty="0"/>
              <a:t>Knapsack</a:t>
            </a:r>
            <a:r>
              <a:rPr spc="105" dirty="0"/>
              <a:t> </a:t>
            </a:r>
            <a:r>
              <a:rPr spc="-10" dirty="0"/>
              <a:t>problem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78901" y="2506065"/>
            <a:ext cx="79375" cy="9842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96494" y="746206"/>
            <a:ext cx="3927475" cy="18776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95"/>
              </a:spcBef>
            </a:pP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Problem</a:t>
            </a:r>
            <a:r>
              <a:rPr sz="1000" dirty="0">
                <a:latin typeface="Arial"/>
                <a:cs typeface="Arial"/>
              </a:rPr>
              <a:t>:</a:t>
            </a:r>
            <a:r>
              <a:rPr sz="1000" spc="3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fill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bag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with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the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most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valuable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items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available.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40"/>
              </a:spcBef>
            </a:pPr>
            <a:endParaRPr sz="1000">
              <a:latin typeface="Arial"/>
              <a:cs typeface="Arial"/>
            </a:endParaRPr>
          </a:p>
          <a:p>
            <a:pPr marL="63500">
              <a:lnSpc>
                <a:spcPct val="100000"/>
              </a:lnSpc>
            </a:pPr>
            <a:r>
              <a:rPr sz="1000" b="1" spc="-10" dirty="0">
                <a:solidFill>
                  <a:srgbClr val="CD4F39"/>
                </a:solidFill>
                <a:latin typeface="Arial"/>
                <a:cs typeface="Arial"/>
              </a:rPr>
              <a:t>Input</a:t>
            </a:r>
            <a:r>
              <a:rPr sz="1000" spc="-10" dirty="0">
                <a:latin typeface="Arial"/>
                <a:cs typeface="Arial"/>
              </a:rPr>
              <a:t>:</a:t>
            </a:r>
            <a:endParaRPr sz="1000">
              <a:latin typeface="Arial"/>
              <a:cs typeface="Arial"/>
            </a:endParaRPr>
          </a:p>
          <a:p>
            <a:pPr marL="154305">
              <a:lnSpc>
                <a:spcPct val="100000"/>
              </a:lnSpc>
              <a:spcBef>
                <a:spcPts val="475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292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Set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of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n</a:t>
            </a:r>
            <a:r>
              <a:rPr sz="1000" i="1" spc="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items,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with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values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v</a:t>
            </a:r>
            <a:r>
              <a:rPr sz="1050" i="1" baseline="-11904" dirty="0">
                <a:latin typeface="Arial"/>
                <a:cs typeface="Arial"/>
              </a:rPr>
              <a:t>i</a:t>
            </a:r>
            <a:r>
              <a:rPr sz="1050" i="1" spc="277" baseline="-11904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and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sizes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w</a:t>
            </a:r>
            <a:r>
              <a:rPr sz="1050" i="1" baseline="-11904" dirty="0">
                <a:latin typeface="Arial"/>
                <a:cs typeface="Arial"/>
              </a:rPr>
              <a:t>i</a:t>
            </a:r>
            <a:r>
              <a:rPr sz="1050" i="1" spc="277" baseline="-11904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(integer)</a:t>
            </a:r>
            <a:endParaRPr sz="1000">
              <a:latin typeface="Arial"/>
              <a:cs typeface="Arial"/>
            </a:endParaRPr>
          </a:p>
          <a:p>
            <a:pPr marL="154305">
              <a:lnSpc>
                <a:spcPct val="100000"/>
              </a:lnSpc>
              <a:spcBef>
                <a:spcPts val="475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322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Capacity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i="1" spc="-50" dirty="0">
                <a:latin typeface="Arial"/>
                <a:cs typeface="Arial"/>
              </a:rPr>
              <a:t>W</a:t>
            </a:r>
            <a:endParaRPr sz="1000">
              <a:latin typeface="Arial"/>
              <a:cs typeface="Arial"/>
            </a:endParaRPr>
          </a:p>
          <a:p>
            <a:pPr marL="63500" marR="55880">
              <a:lnSpc>
                <a:spcPct val="114599"/>
              </a:lnSpc>
              <a:spcBef>
                <a:spcPts val="1150"/>
              </a:spcBef>
            </a:pPr>
            <a:r>
              <a:rPr sz="1000" b="1" dirty="0">
                <a:solidFill>
                  <a:srgbClr val="CD4F39"/>
                </a:solidFill>
                <a:latin typeface="Arial"/>
                <a:cs typeface="Arial"/>
              </a:rPr>
              <a:t>Output</a:t>
            </a:r>
            <a:r>
              <a:rPr sz="1000" dirty="0">
                <a:latin typeface="Arial"/>
                <a:cs typeface="Arial"/>
              </a:rPr>
              <a:t>:</a:t>
            </a:r>
            <a:r>
              <a:rPr sz="1000" spc="4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subset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of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items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that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maximizes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the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sum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of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values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subject </a:t>
            </a:r>
            <a:r>
              <a:rPr sz="1000" dirty="0">
                <a:latin typeface="Arial"/>
                <a:cs typeface="Arial"/>
              </a:rPr>
              <a:t>to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capacity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constraint:</a:t>
            </a:r>
            <a:endParaRPr sz="1000">
              <a:latin typeface="Arial"/>
              <a:cs typeface="Arial"/>
            </a:endParaRPr>
          </a:p>
          <a:p>
            <a:pPr marL="154305">
              <a:lnSpc>
                <a:spcPct val="100000"/>
              </a:lnSpc>
              <a:spcBef>
                <a:spcPts val="470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345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spc="-55" dirty="0">
                <a:latin typeface="Tahoma"/>
                <a:cs typeface="Tahoma"/>
              </a:rPr>
              <a:t>max</a:t>
            </a:r>
            <a:r>
              <a:rPr sz="1000" spc="-145" dirty="0">
                <a:latin typeface="Tahoma"/>
                <a:cs typeface="Tahoma"/>
              </a:rPr>
              <a:t> </a:t>
            </a:r>
            <a:r>
              <a:rPr sz="1500" spc="195" baseline="41666" dirty="0">
                <a:latin typeface="Arial"/>
                <a:cs typeface="Arial"/>
              </a:rPr>
              <a:t>P</a:t>
            </a:r>
            <a:r>
              <a:rPr sz="1050" i="1" spc="195" baseline="-23809" dirty="0">
                <a:latin typeface="Arial"/>
                <a:cs typeface="Arial"/>
              </a:rPr>
              <a:t>i</a:t>
            </a:r>
            <a:r>
              <a:rPr sz="1050" i="1" spc="195" baseline="-23809" dirty="0">
                <a:latin typeface="Verdana"/>
                <a:cs typeface="Verdana"/>
              </a:rPr>
              <a:t>2</a:t>
            </a:r>
            <a:r>
              <a:rPr sz="1050" i="1" spc="195" baseline="-23809" dirty="0">
                <a:latin typeface="Arial"/>
                <a:cs typeface="Arial"/>
              </a:rPr>
              <a:t>S</a:t>
            </a:r>
            <a:r>
              <a:rPr sz="1050" i="1" spc="82" baseline="-23809" dirty="0">
                <a:latin typeface="Arial"/>
                <a:cs typeface="Arial"/>
              </a:rPr>
              <a:t> </a:t>
            </a:r>
            <a:r>
              <a:rPr sz="1000" i="1" spc="-25" dirty="0">
                <a:latin typeface="Arial"/>
                <a:cs typeface="Arial"/>
              </a:rPr>
              <a:t>v</a:t>
            </a:r>
            <a:r>
              <a:rPr sz="1050" i="1" spc="-37" baseline="-11904" dirty="0">
                <a:latin typeface="Arial"/>
                <a:cs typeface="Arial"/>
              </a:rPr>
              <a:t>i</a:t>
            </a:r>
            <a:endParaRPr sz="1050" baseline="-11904">
              <a:latin typeface="Arial"/>
              <a:cs typeface="Arial"/>
            </a:endParaRPr>
          </a:p>
          <a:p>
            <a:pPr marL="154305">
              <a:lnSpc>
                <a:spcPct val="100000"/>
              </a:lnSpc>
              <a:spcBef>
                <a:spcPts val="475"/>
              </a:spcBef>
              <a:tabLst>
                <a:tab pos="1506220" algn="l"/>
              </a:tabLst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322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subject to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500" spc="195" baseline="41666" dirty="0">
                <a:latin typeface="Arial"/>
                <a:cs typeface="Arial"/>
              </a:rPr>
              <a:t>P</a:t>
            </a:r>
            <a:r>
              <a:rPr sz="1050" i="1" spc="195" baseline="-23809" dirty="0">
                <a:latin typeface="Arial"/>
                <a:cs typeface="Arial"/>
              </a:rPr>
              <a:t>i</a:t>
            </a:r>
            <a:r>
              <a:rPr sz="1050" i="1" spc="195" baseline="-23809" dirty="0">
                <a:latin typeface="Verdana"/>
                <a:cs typeface="Verdana"/>
              </a:rPr>
              <a:t>2</a:t>
            </a:r>
            <a:r>
              <a:rPr sz="1050" i="1" spc="195" baseline="-23809" dirty="0">
                <a:latin typeface="Arial"/>
                <a:cs typeface="Arial"/>
              </a:rPr>
              <a:t>S</a:t>
            </a:r>
            <a:r>
              <a:rPr sz="1050" i="1" spc="82" baseline="-23809" dirty="0">
                <a:latin typeface="Arial"/>
                <a:cs typeface="Arial"/>
              </a:rPr>
              <a:t> </a:t>
            </a:r>
            <a:r>
              <a:rPr sz="1000" i="1" spc="-25" dirty="0">
                <a:latin typeface="Arial"/>
                <a:cs typeface="Arial"/>
              </a:rPr>
              <a:t>w</a:t>
            </a:r>
            <a:r>
              <a:rPr sz="1050" i="1" spc="-37" baseline="-11904" dirty="0">
                <a:latin typeface="Arial"/>
                <a:cs typeface="Arial"/>
              </a:rPr>
              <a:t>i</a:t>
            </a:r>
            <a:r>
              <a:rPr sz="1050" i="1" baseline="-11904" dirty="0">
                <a:latin typeface="Arial"/>
                <a:cs typeface="Arial"/>
              </a:rPr>
              <a:t>	</a:t>
            </a:r>
            <a:r>
              <a:rPr sz="1000" i="1" spc="-50" dirty="0">
                <a:latin typeface="Arial"/>
                <a:cs typeface="Arial"/>
              </a:rPr>
              <a:t>W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21873" y="3307143"/>
            <a:ext cx="285115" cy="1663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5</a:t>
            </a:r>
            <a:r>
              <a:rPr sz="900" spc="-100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/</a:t>
            </a:r>
            <a:r>
              <a:rPr sz="900" spc="-100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4F535A"/>
                </a:solidFill>
                <a:latin typeface="Arial"/>
                <a:cs typeface="Arial"/>
              </a:rPr>
              <a:t>27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3925" y="85366"/>
            <a:ext cx="276034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dirty="0">
                <a:solidFill>
                  <a:srgbClr val="376092"/>
                </a:solidFill>
                <a:latin typeface="Arial"/>
                <a:cs typeface="Arial"/>
              </a:rPr>
              <a:t>Knapsack</a:t>
            </a:r>
            <a:r>
              <a:rPr sz="1400" b="1" spc="9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376092"/>
                </a:solidFill>
                <a:latin typeface="Arial"/>
                <a:cs typeface="Arial"/>
              </a:rPr>
              <a:t>problem</a:t>
            </a:r>
            <a:r>
              <a:rPr sz="1400" b="1" spc="9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376092"/>
                </a:solidFill>
                <a:latin typeface="Arial"/>
                <a:cs typeface="Arial"/>
              </a:rPr>
              <a:t>applications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9994" y="575664"/>
            <a:ext cx="1943889" cy="129519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221873" y="3307143"/>
            <a:ext cx="285115" cy="1663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6</a:t>
            </a:r>
            <a:r>
              <a:rPr sz="900" spc="-100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/</a:t>
            </a:r>
            <a:r>
              <a:rPr sz="900" spc="-100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4F535A"/>
                </a:solidFill>
                <a:latin typeface="Arial"/>
                <a:cs typeface="Arial"/>
              </a:rPr>
              <a:t>27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3925" y="85366"/>
            <a:ext cx="276034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dirty="0">
                <a:solidFill>
                  <a:srgbClr val="376092"/>
                </a:solidFill>
                <a:latin typeface="Arial"/>
                <a:cs typeface="Arial"/>
              </a:rPr>
              <a:t>Knapsack</a:t>
            </a:r>
            <a:r>
              <a:rPr sz="1400" b="1" spc="9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376092"/>
                </a:solidFill>
                <a:latin typeface="Arial"/>
                <a:cs typeface="Arial"/>
              </a:rPr>
              <a:t>problem</a:t>
            </a:r>
            <a:r>
              <a:rPr sz="1400" b="1" spc="9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376092"/>
                </a:solidFill>
                <a:latin typeface="Arial"/>
                <a:cs typeface="Arial"/>
              </a:rPr>
              <a:t>applications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9994" y="565860"/>
            <a:ext cx="1943889" cy="129519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93721" y="486213"/>
            <a:ext cx="1136978" cy="151885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221873" y="3307143"/>
            <a:ext cx="285115" cy="1663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6</a:t>
            </a:r>
            <a:r>
              <a:rPr sz="900" spc="-100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/</a:t>
            </a:r>
            <a:r>
              <a:rPr sz="900" spc="-100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4F535A"/>
                </a:solidFill>
                <a:latin typeface="Arial"/>
                <a:cs typeface="Arial"/>
              </a:rPr>
              <a:t>27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76092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ea60d57e-af5b-4752-ac57-3e4f28ca11dc}" enabled="1" method="Standard" siteId="{36da45f1-dd2c-4d1f-af13-5abe46b99921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2503</Words>
  <Application>Microsoft Office PowerPoint</Application>
  <PresentationFormat>Custom</PresentationFormat>
  <Paragraphs>423</Paragraphs>
  <Slides>58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6" baseType="lpstr">
      <vt:lpstr>Arial</vt:lpstr>
      <vt:lpstr>Comic Sans MS</vt:lpstr>
      <vt:lpstr>Georgia</vt:lpstr>
      <vt:lpstr>Lucida Sans</vt:lpstr>
      <vt:lpstr>Lucida Sans Unicode</vt:lpstr>
      <vt:lpstr>Tahoma</vt:lpstr>
      <vt:lpstr>Verdana</vt:lpstr>
      <vt:lpstr>Office Theme</vt:lpstr>
      <vt:lpstr>PowerPoint Presentation</vt:lpstr>
      <vt:lpstr>Designing algorithms is tricky!</vt:lpstr>
      <vt:lpstr>Designing algorithms is tricky!</vt:lpstr>
      <vt:lpstr>Rough idea: make simple myopic decisions iteratively</vt:lpstr>
      <vt:lpstr>Greedy algorithms</vt:lpstr>
      <vt:lpstr>Knapsack problem</vt:lpstr>
      <vt:lpstr>Knapsack problem</vt:lpstr>
      <vt:lpstr>PowerPoint Presentation</vt:lpstr>
      <vt:lpstr>PowerPoint Presentation</vt:lpstr>
      <vt:lpstr>Knapsack problem applications</vt:lpstr>
      <vt:lpstr>PowerPoint Presentation</vt:lpstr>
      <vt:lpstr>Two-item example</vt:lpstr>
      <vt:lpstr>Two-item example</vt:lpstr>
      <vt:lpstr>Go through all possibilities?</vt:lpstr>
      <vt:lpstr>Go through all possibilities?</vt:lpstr>
      <vt:lpstr>Greedy approaches for knapsack problem</vt:lpstr>
      <vt:lpstr>Greedy approaches for knapsack problem</vt:lpstr>
      <vt:lpstr>Greedy approaches for knapsack problem</vt:lpstr>
      <vt:lpstr>Greedy approaches for knapsack problem</vt:lpstr>
      <vt:lpstr>PowerPoint Presentation</vt:lpstr>
      <vt:lpstr>Greedy algorithms for knapsack</vt:lpstr>
      <vt:lpstr>Greedy algorithms for knapsack</vt:lpstr>
      <vt:lpstr>Greedy algorithms for knapsack</vt:lpstr>
      <vt:lpstr>Greedy algorithms for knapsack</vt:lpstr>
      <vt:lpstr>Greedy algorithm for knapsack</vt:lpstr>
      <vt:lpstr>Greedy algorithm for knapsack</vt:lpstr>
      <vt:lpstr>Greedy algorithm for knapsack</vt:lpstr>
      <vt:lpstr>Is the algorithm correct?</vt:lpstr>
      <vt:lpstr>Is the algorithm correct?</vt:lpstr>
      <vt:lpstr>Is the algorithm correct?</vt:lpstr>
      <vt:lpstr>Many important problems are intractable</vt:lpstr>
      <vt:lpstr>Many important problems are intractable</vt:lpstr>
      <vt:lpstr>Recent advances in TSP</vt:lpstr>
      <vt:lpstr>Greedy knapsack heuristic</vt:lpstr>
      <vt:lpstr>Greedy knapsack heuristic</vt:lpstr>
      <vt:lpstr>Greedy knapsack heuristic</vt:lpstr>
      <vt:lpstr>Better greedy knapsack heuristic</vt:lpstr>
      <vt:lpstr>Better greedy knapsack heuristic</vt:lpstr>
      <vt:lpstr>Better greedy knapsack heuristic</vt:lpstr>
      <vt:lpstr>Better greedy knapsack heuristic</vt:lpstr>
      <vt:lpstr>Review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Takeaways</vt:lpstr>
      <vt:lpstr>Takeaways</vt:lpstr>
      <vt:lpstr>Takeaways</vt:lpstr>
      <vt:lpstr>PowerPoint Presentation</vt:lpstr>
      <vt:lpstr>PowerPoint Presentation</vt:lpstr>
      <vt:lpstr>What we did not do</vt:lpstr>
      <vt:lpstr>What we did not do</vt:lpstr>
      <vt:lpstr>PowerPoint Presentation</vt:lpstr>
      <vt:lpstr>PowerPoint Presentation</vt:lpstr>
      <vt:lpstr>Personal use cases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Harsha, Achyuthuni</cp:lastModifiedBy>
  <cp:revision>2</cp:revision>
  <dcterms:created xsi:type="dcterms:W3CDTF">2025-09-24T08:35:55Z</dcterms:created>
  <dcterms:modified xsi:type="dcterms:W3CDTF">2025-10-03T06:58:42Z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2025-09-24T00:00:00Z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2025-09-24T00:00:00Z</vt:filetime>
  </property>
  <property fmtid="{D5CDD505-2E9C-101B-9397-08002B2CF9AE}" pid="5" name="Producer">
    <vt:lpwstr>iOS Version 26.0 (Build 23A341) Quartz PDFContext</vt:lpwstr>
  </property>
</Properties>
</file>