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95B45-8A35-CF82-236E-36580C298E1A}" v="97" dt="2025-03-02T01:34:35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6618" y="4950"/>
            <a:ext cx="9144000" cy="155490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endParaRPr lang="en-US" sz="3200" dirty="0">
              <a:solidFill>
                <a:schemeClr val="accent1">
                  <a:lumMod val="49000"/>
                </a:schemeClr>
              </a:solidFill>
              <a:latin typeface="Modern No. 20"/>
            </a:endParaRPr>
          </a:p>
          <a:p>
            <a:r>
              <a:rPr lang="en-US" sz="4400" dirty="0">
                <a:solidFill>
                  <a:schemeClr val="accent1">
                    <a:lumMod val="49000"/>
                  </a:schemeClr>
                </a:solidFill>
                <a:latin typeface="Modern No. 20"/>
              </a:rPr>
              <a:t>BRITISH AIRWAYS </a:t>
            </a:r>
            <a:endParaRPr lang="en-US" sz="4400" dirty="0">
              <a:solidFill>
                <a:schemeClr val="accent1">
                  <a:lumMod val="49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6D813-7A6D-6895-E61D-6403A70D10C5}"/>
              </a:ext>
            </a:extLst>
          </p:cNvPr>
          <p:cNvSpPr txBox="1"/>
          <p:nvPr/>
        </p:nvSpPr>
        <p:spPr>
          <a:xfrm>
            <a:off x="293683" y="1714969"/>
            <a:ext cx="9399290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rtl="0"/>
            <a:r>
              <a:rPr lang="en-US" b="1" baseline="0" dirty="0">
                <a:latin typeface="Times New Roman"/>
                <a:ea typeface="Segoe UI"/>
                <a:cs typeface="Segoe UI"/>
              </a:rPr>
              <a:t>Customer Booking Prediction Model - Insights &amp; Findings</a:t>
            </a:r>
            <a:r>
              <a:rPr lang="en-US" b="1" dirty="0">
                <a:latin typeface="Times New Roman"/>
                <a:ea typeface="Segoe UI"/>
                <a:cs typeface="Segoe UI"/>
              </a:rPr>
              <a:t>​</a:t>
            </a:r>
          </a:p>
          <a:p>
            <a:pPr algn="ctr"/>
            <a:endParaRPr lang="en-US" b="1" dirty="0">
              <a:latin typeface="Times New Roman"/>
              <a:ea typeface="Segoe UI"/>
              <a:cs typeface="Segoe UI"/>
            </a:endParaRPr>
          </a:p>
          <a:p>
            <a:pPr rtl="0"/>
            <a:r>
              <a:rPr lang="en-US" sz="1600" b="1" baseline="0" dirty="0">
                <a:latin typeface="Times New Roman"/>
                <a:ea typeface="Segoe UI"/>
                <a:cs typeface="Segoe UI"/>
              </a:rPr>
              <a:t>Model Performance</a:t>
            </a:r>
            <a:r>
              <a:rPr lang="en-US" sz="1600" b="1" dirty="0">
                <a:latin typeface="Times New Roman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400" baseline="0" dirty="0">
                <a:latin typeface="Times New Roman"/>
                <a:ea typeface="Segoe UI"/>
                <a:cs typeface="Segoe UI"/>
              </a:rPr>
              <a:t>Accuracy: 86% (Good overall prediction power)</a:t>
            </a:r>
            <a:r>
              <a:rPr lang="en-US" sz="1400" dirty="0">
                <a:latin typeface="Times New Roman"/>
                <a:ea typeface="Segoe UI"/>
                <a:cs typeface="Segoe UI"/>
              </a:rPr>
              <a:t>​</a:t>
            </a:r>
            <a:br>
              <a:rPr lang="en-US" sz="1400" dirty="0">
                <a:latin typeface="Times New Roman"/>
                <a:ea typeface="Segoe UI"/>
                <a:cs typeface="Segoe UI"/>
              </a:rPr>
            </a:br>
            <a:r>
              <a:rPr lang="en-US" sz="1400" baseline="0" dirty="0">
                <a:latin typeface="Times New Roman"/>
                <a:ea typeface="Segoe UI"/>
                <a:cs typeface="Segoe UI"/>
              </a:rPr>
              <a:t>Precision (Class 0 - No Booking): 87% (High precision, fewer false positives)</a:t>
            </a:r>
            <a:r>
              <a:rPr lang="en-US" sz="1400" dirty="0">
                <a:latin typeface="Times New Roman"/>
                <a:ea typeface="Segoe UI"/>
                <a:cs typeface="Segoe UI"/>
              </a:rPr>
              <a:t>​</a:t>
            </a:r>
            <a:br>
              <a:rPr lang="en-US" sz="1400" dirty="0">
                <a:latin typeface="Times New Roman"/>
                <a:ea typeface="Segoe UI"/>
                <a:cs typeface="Segoe UI"/>
              </a:rPr>
            </a:br>
            <a:r>
              <a:rPr lang="en-US" sz="1400" baseline="0" dirty="0">
                <a:latin typeface="Times New Roman"/>
                <a:ea typeface="Segoe UI"/>
                <a:cs typeface="Segoe UI"/>
              </a:rPr>
              <a:t>Precision (Class 1 - Booking): 55% (Low precision, high false positives)</a:t>
            </a:r>
            <a:r>
              <a:rPr lang="en-US" sz="1400" dirty="0">
                <a:latin typeface="Times New Roman"/>
                <a:ea typeface="Segoe UI"/>
                <a:cs typeface="Segoe UI"/>
              </a:rPr>
              <a:t>​</a:t>
            </a:r>
            <a:br>
              <a:rPr lang="en-US" sz="1400" dirty="0">
                <a:latin typeface="Times New Roman"/>
                <a:ea typeface="Segoe UI"/>
                <a:cs typeface="Segoe UI"/>
              </a:rPr>
            </a:br>
            <a:r>
              <a:rPr lang="en-US" sz="1400" baseline="0" dirty="0">
                <a:latin typeface="Times New Roman"/>
                <a:ea typeface="Segoe UI"/>
                <a:cs typeface="Segoe UI"/>
              </a:rPr>
              <a:t>Recall (Class 0 - No Booking): 98% (Almost all "No Bookings" predicted correctly)</a:t>
            </a:r>
            <a:r>
              <a:rPr lang="en-US" sz="1400" dirty="0">
                <a:latin typeface="Times New Roman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000" dirty="0">
                <a:latin typeface="Times New Roman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000" dirty="0">
                <a:latin typeface="Times New Roman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600" b="1" baseline="0" dirty="0">
                <a:latin typeface="Times New Roman"/>
                <a:ea typeface="Segoe UI"/>
                <a:cs typeface="Segoe UI"/>
              </a:rPr>
              <a:t>Top Features Driving Predictions:</a:t>
            </a:r>
            <a:r>
              <a:rPr lang="en-US" sz="1600" dirty="0">
                <a:latin typeface="Times New Roman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200" dirty="0">
                <a:latin typeface="Calibri"/>
                <a:ea typeface="Segoe UI"/>
                <a:cs typeface="Segoe UI"/>
              </a:rPr>
              <a:t>​</a:t>
            </a:r>
            <a:br>
              <a:rPr lang="en-US" sz="1200" dirty="0">
                <a:latin typeface="Calibri"/>
                <a:ea typeface="Segoe UI"/>
                <a:cs typeface="Segoe UI"/>
              </a:rPr>
            </a:br>
            <a:r>
              <a:rPr lang="en-US" sz="1400" baseline="0" dirty="0">
                <a:latin typeface="Times New Roman"/>
                <a:ea typeface="Segoe UI"/>
                <a:cs typeface="Segoe UI"/>
              </a:rPr>
              <a:t>Purchase Lead: Most influential customers who book tend to plan ahead.</a:t>
            </a:r>
            <a:r>
              <a:rPr lang="en-US" sz="1400" dirty="0">
                <a:latin typeface="Times New Roman"/>
                <a:ea typeface="Segoe UI"/>
                <a:cs typeface="Segoe UI"/>
              </a:rPr>
              <a:t>​</a:t>
            </a:r>
            <a:br>
              <a:rPr lang="en-US" sz="1400" dirty="0">
                <a:latin typeface="Times New Roman"/>
                <a:ea typeface="Segoe UI"/>
                <a:cs typeface="Segoe UI"/>
              </a:rPr>
            </a:br>
            <a:r>
              <a:rPr lang="en-US" sz="1400" baseline="0" dirty="0">
                <a:latin typeface="Times New Roman"/>
                <a:ea typeface="Segoe UI"/>
                <a:cs typeface="Segoe UI"/>
              </a:rPr>
              <a:t>Flight Hour: Time of flight significantly impacts bookings.</a:t>
            </a:r>
            <a:r>
              <a:rPr lang="en-US" sz="1400" dirty="0">
                <a:latin typeface="Times New Roman"/>
                <a:ea typeface="Segoe UI"/>
                <a:cs typeface="Segoe UI"/>
              </a:rPr>
              <a:t>​</a:t>
            </a:r>
            <a:br>
              <a:rPr lang="en-US" sz="1400" dirty="0">
                <a:latin typeface="Times New Roman"/>
                <a:ea typeface="Segoe UI"/>
                <a:cs typeface="Segoe UI"/>
              </a:rPr>
            </a:br>
            <a:r>
              <a:rPr lang="en-US" sz="1400" baseline="0" dirty="0">
                <a:latin typeface="Times New Roman"/>
                <a:ea typeface="Segoe UI"/>
                <a:cs typeface="Segoe UI"/>
              </a:rPr>
              <a:t>Length of Stay: Longer stays are more likely to be booked.</a:t>
            </a:r>
            <a:r>
              <a:rPr lang="en-US" sz="1400" dirty="0">
                <a:latin typeface="Times New Roman"/>
                <a:ea typeface="Segoe UI"/>
                <a:cs typeface="Segoe UI"/>
              </a:rPr>
              <a:t>​</a:t>
            </a:r>
            <a:br>
              <a:rPr lang="en-US" sz="1400" dirty="0">
                <a:latin typeface="Times New Roman"/>
                <a:ea typeface="Segoe UI"/>
                <a:cs typeface="Segoe UI"/>
              </a:rPr>
            </a:br>
            <a:r>
              <a:rPr lang="en-US" sz="1400" baseline="0" dirty="0">
                <a:latin typeface="Times New Roman"/>
                <a:ea typeface="Segoe UI"/>
                <a:cs typeface="Segoe UI"/>
              </a:rPr>
              <a:t>Number of Passengers: More passengers may indicate higher booking likelihood.</a:t>
            </a:r>
            <a:r>
              <a:rPr lang="en-US" sz="1400" dirty="0">
                <a:latin typeface="Times New Roman"/>
                <a:ea typeface="Segoe UI"/>
                <a:cs typeface="Segoe UI"/>
              </a:rPr>
              <a:t>​</a:t>
            </a:r>
            <a:br>
              <a:rPr lang="en-US" sz="1400" dirty="0">
                <a:latin typeface="Times New Roman"/>
                <a:ea typeface="Segoe UI"/>
                <a:cs typeface="Segoe UI"/>
              </a:rPr>
            </a:br>
            <a:r>
              <a:rPr lang="en-US" sz="1400" baseline="0" dirty="0">
                <a:latin typeface="Times New Roman"/>
                <a:ea typeface="Segoe UI"/>
                <a:cs typeface="Segoe UI"/>
              </a:rPr>
              <a:t>Flight Duration: Affects decision-making for bookings.</a:t>
            </a:r>
            <a:r>
              <a:rPr lang="en-US" sz="1400" dirty="0">
                <a:latin typeface="Times New Roman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200" dirty="0">
                <a:latin typeface="Times New Roman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600" dirty="0">
                <a:latin typeface="Times New Roman"/>
                <a:ea typeface="Segoe UI"/>
                <a:cs typeface="Segoe UI"/>
              </a:rPr>
              <a:t>​</a:t>
            </a:r>
          </a:p>
          <a:p>
            <a:pPr algn="ctr" rtl="0"/>
            <a:r>
              <a:rPr lang="en-US" sz="1600" b="1" baseline="0" dirty="0">
                <a:latin typeface="Times New Roman"/>
                <a:ea typeface="Segoe UI"/>
                <a:cs typeface="Segoe UI"/>
              </a:rPr>
              <a:t>Key Takeaway:</a:t>
            </a:r>
            <a:r>
              <a:rPr lang="en-US" sz="1600" baseline="0" dirty="0">
                <a:latin typeface="Times New Roman"/>
                <a:ea typeface="Segoe UI"/>
                <a:cs typeface="Segoe UI"/>
              </a:rPr>
              <a:t> The model is highly effective at identifying non-booking customers these insights can help in marketing strategies targeting users based on lead time, flight time, and group booking</a:t>
            </a:r>
            <a:endParaRPr lang="en-GB" sz="1600" dirty="0">
              <a:ea typeface="Calibri"/>
              <a:cs typeface="Calibri"/>
            </a:endParaRPr>
          </a:p>
        </p:txBody>
      </p:sp>
      <p:pic>
        <p:nvPicPr>
          <p:cNvPr id="5" name="Picture 4" descr="A red rectangular object on a white background&#10;&#10;AI-generated content may be incorrect.">
            <a:extLst>
              <a:ext uri="{FF2B5EF4-FFF2-40B4-BE49-F238E27FC236}">
                <a16:creationId xmlns:a16="http://schemas.microsoft.com/office/drawing/2014/main" id="{B7A8540F-8B7B-6CFA-223C-7DF9E04D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515" y="339259"/>
            <a:ext cx="1714500" cy="352425"/>
          </a:xfrm>
          <a:prstGeom prst="rect">
            <a:avLst/>
          </a:prstGeom>
        </p:spPr>
      </p:pic>
      <p:pic>
        <p:nvPicPr>
          <p:cNvPr id="8" name="Picture 7" descr="A graph with blue and white bars">
            <a:extLst>
              <a:ext uri="{FF2B5EF4-FFF2-40B4-BE49-F238E27FC236}">
                <a16:creationId xmlns:a16="http://schemas.microsoft.com/office/drawing/2014/main" id="{6F15145C-C10E-65FB-FC68-5E3E5B64E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620" y="3033499"/>
            <a:ext cx="4480162" cy="23661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Jack Skinner</cp:lastModifiedBy>
  <cp:revision>57</cp:revision>
  <dcterms:created xsi:type="dcterms:W3CDTF">2022-12-06T11:13:27Z</dcterms:created>
  <dcterms:modified xsi:type="dcterms:W3CDTF">2025-03-02T01:34:48Z</dcterms:modified>
</cp:coreProperties>
</file>