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059EA-34D1-C52E-713A-05C491789E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5C04F3C-5B35-DF2A-7E6A-9C59C79E6A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84193E-7990-4C83-D535-6679F76EEC19}"/>
              </a:ext>
            </a:extLst>
          </p:cNvPr>
          <p:cNvSpPr>
            <a:spLocks noGrp="1"/>
          </p:cNvSpPr>
          <p:nvPr>
            <p:ph type="dt" sz="half" idx="10"/>
          </p:nvPr>
        </p:nvSpPr>
        <p:spPr/>
        <p:txBody>
          <a:bodyPr/>
          <a:lstStyle/>
          <a:p>
            <a:fld id="{B40C26DB-9E25-4CE5-9564-E23CF30FE2FB}" type="datetimeFigureOut">
              <a:rPr lang="en-US" smtClean="0"/>
              <a:t>7/27/2024</a:t>
            </a:fld>
            <a:endParaRPr lang="en-US"/>
          </a:p>
        </p:txBody>
      </p:sp>
      <p:sp>
        <p:nvSpPr>
          <p:cNvPr id="5" name="Footer Placeholder 4">
            <a:extLst>
              <a:ext uri="{FF2B5EF4-FFF2-40B4-BE49-F238E27FC236}">
                <a16:creationId xmlns:a16="http://schemas.microsoft.com/office/drawing/2014/main" id="{8CEB7866-1D7F-056B-7A9A-21D258C886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30334-CA8C-556A-46F8-608A81B263C0}"/>
              </a:ext>
            </a:extLst>
          </p:cNvPr>
          <p:cNvSpPr>
            <a:spLocks noGrp="1"/>
          </p:cNvSpPr>
          <p:nvPr>
            <p:ph type="sldNum" sz="quarter" idx="12"/>
          </p:nvPr>
        </p:nvSpPr>
        <p:spPr/>
        <p:txBody>
          <a:bodyPr/>
          <a:lstStyle/>
          <a:p>
            <a:fld id="{03A79871-B2F1-4DBC-B582-91D5E1411208}" type="slidenum">
              <a:rPr lang="en-US" smtClean="0"/>
              <a:t>‹#›</a:t>
            </a:fld>
            <a:endParaRPr lang="en-US"/>
          </a:p>
        </p:txBody>
      </p:sp>
    </p:spTree>
    <p:extLst>
      <p:ext uri="{BB962C8B-B14F-4D97-AF65-F5344CB8AC3E}">
        <p14:creationId xmlns:p14="http://schemas.microsoft.com/office/powerpoint/2010/main" val="1144547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20591-3507-20F1-EC0D-DE370E8C79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EC12F4-4AC0-DAE0-5E9C-C2DA70996B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CC2BFF-3F2B-C49E-B129-846152D4A5D8}"/>
              </a:ext>
            </a:extLst>
          </p:cNvPr>
          <p:cNvSpPr>
            <a:spLocks noGrp="1"/>
          </p:cNvSpPr>
          <p:nvPr>
            <p:ph type="dt" sz="half" idx="10"/>
          </p:nvPr>
        </p:nvSpPr>
        <p:spPr/>
        <p:txBody>
          <a:bodyPr/>
          <a:lstStyle/>
          <a:p>
            <a:fld id="{B40C26DB-9E25-4CE5-9564-E23CF30FE2FB}" type="datetimeFigureOut">
              <a:rPr lang="en-US" smtClean="0"/>
              <a:t>7/27/2024</a:t>
            </a:fld>
            <a:endParaRPr lang="en-US"/>
          </a:p>
        </p:txBody>
      </p:sp>
      <p:sp>
        <p:nvSpPr>
          <p:cNvPr id="5" name="Footer Placeholder 4">
            <a:extLst>
              <a:ext uri="{FF2B5EF4-FFF2-40B4-BE49-F238E27FC236}">
                <a16:creationId xmlns:a16="http://schemas.microsoft.com/office/drawing/2014/main" id="{83C11AA4-70E0-D6AA-330B-FD91262D06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1252C6-6DB0-ECE1-7FFA-1CAD7686B338}"/>
              </a:ext>
            </a:extLst>
          </p:cNvPr>
          <p:cNvSpPr>
            <a:spLocks noGrp="1"/>
          </p:cNvSpPr>
          <p:nvPr>
            <p:ph type="sldNum" sz="quarter" idx="12"/>
          </p:nvPr>
        </p:nvSpPr>
        <p:spPr/>
        <p:txBody>
          <a:bodyPr/>
          <a:lstStyle/>
          <a:p>
            <a:fld id="{03A79871-B2F1-4DBC-B582-91D5E1411208}" type="slidenum">
              <a:rPr lang="en-US" smtClean="0"/>
              <a:t>‹#›</a:t>
            </a:fld>
            <a:endParaRPr lang="en-US"/>
          </a:p>
        </p:txBody>
      </p:sp>
    </p:spTree>
    <p:extLst>
      <p:ext uri="{BB962C8B-B14F-4D97-AF65-F5344CB8AC3E}">
        <p14:creationId xmlns:p14="http://schemas.microsoft.com/office/powerpoint/2010/main" val="1728578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B7347A-2EC0-F9B7-8A69-95B3B8DE60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F8979F-948E-DC33-7B05-BCB6A9E6A0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467AF6-1DF6-E702-C480-91B13CE848D0}"/>
              </a:ext>
            </a:extLst>
          </p:cNvPr>
          <p:cNvSpPr>
            <a:spLocks noGrp="1"/>
          </p:cNvSpPr>
          <p:nvPr>
            <p:ph type="dt" sz="half" idx="10"/>
          </p:nvPr>
        </p:nvSpPr>
        <p:spPr/>
        <p:txBody>
          <a:bodyPr/>
          <a:lstStyle/>
          <a:p>
            <a:fld id="{B40C26DB-9E25-4CE5-9564-E23CF30FE2FB}" type="datetimeFigureOut">
              <a:rPr lang="en-US" smtClean="0"/>
              <a:t>7/27/2024</a:t>
            </a:fld>
            <a:endParaRPr lang="en-US"/>
          </a:p>
        </p:txBody>
      </p:sp>
      <p:sp>
        <p:nvSpPr>
          <p:cNvPr id="5" name="Footer Placeholder 4">
            <a:extLst>
              <a:ext uri="{FF2B5EF4-FFF2-40B4-BE49-F238E27FC236}">
                <a16:creationId xmlns:a16="http://schemas.microsoft.com/office/drawing/2014/main" id="{8B87F960-2AB6-A16A-D8BD-DAA96D773D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B06509-80D0-0457-35A3-2FE911C0458F}"/>
              </a:ext>
            </a:extLst>
          </p:cNvPr>
          <p:cNvSpPr>
            <a:spLocks noGrp="1"/>
          </p:cNvSpPr>
          <p:nvPr>
            <p:ph type="sldNum" sz="quarter" idx="12"/>
          </p:nvPr>
        </p:nvSpPr>
        <p:spPr/>
        <p:txBody>
          <a:bodyPr/>
          <a:lstStyle/>
          <a:p>
            <a:fld id="{03A79871-B2F1-4DBC-B582-91D5E1411208}" type="slidenum">
              <a:rPr lang="en-US" smtClean="0"/>
              <a:t>‹#›</a:t>
            </a:fld>
            <a:endParaRPr lang="en-US"/>
          </a:p>
        </p:txBody>
      </p:sp>
    </p:spTree>
    <p:extLst>
      <p:ext uri="{BB962C8B-B14F-4D97-AF65-F5344CB8AC3E}">
        <p14:creationId xmlns:p14="http://schemas.microsoft.com/office/powerpoint/2010/main" val="3657733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8C236-491A-566E-52C5-DF21A2FC35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98E5C5-C301-1D2F-8B6C-B611A2FD1D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C38AB3-3DF7-9BA1-B3EB-16987CE59539}"/>
              </a:ext>
            </a:extLst>
          </p:cNvPr>
          <p:cNvSpPr>
            <a:spLocks noGrp="1"/>
          </p:cNvSpPr>
          <p:nvPr>
            <p:ph type="dt" sz="half" idx="10"/>
          </p:nvPr>
        </p:nvSpPr>
        <p:spPr/>
        <p:txBody>
          <a:bodyPr/>
          <a:lstStyle/>
          <a:p>
            <a:fld id="{B40C26DB-9E25-4CE5-9564-E23CF30FE2FB}" type="datetimeFigureOut">
              <a:rPr lang="en-US" smtClean="0"/>
              <a:t>7/27/2024</a:t>
            </a:fld>
            <a:endParaRPr lang="en-US"/>
          </a:p>
        </p:txBody>
      </p:sp>
      <p:sp>
        <p:nvSpPr>
          <p:cNvPr id="5" name="Footer Placeholder 4">
            <a:extLst>
              <a:ext uri="{FF2B5EF4-FFF2-40B4-BE49-F238E27FC236}">
                <a16:creationId xmlns:a16="http://schemas.microsoft.com/office/drawing/2014/main" id="{AA2F8D08-F64C-9FE1-D9D3-5EBC145403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B9454C-E37C-ED0C-15F3-516648BB313B}"/>
              </a:ext>
            </a:extLst>
          </p:cNvPr>
          <p:cNvSpPr>
            <a:spLocks noGrp="1"/>
          </p:cNvSpPr>
          <p:nvPr>
            <p:ph type="sldNum" sz="quarter" idx="12"/>
          </p:nvPr>
        </p:nvSpPr>
        <p:spPr/>
        <p:txBody>
          <a:bodyPr/>
          <a:lstStyle/>
          <a:p>
            <a:fld id="{03A79871-B2F1-4DBC-B582-91D5E1411208}" type="slidenum">
              <a:rPr lang="en-US" smtClean="0"/>
              <a:t>‹#›</a:t>
            </a:fld>
            <a:endParaRPr lang="en-US"/>
          </a:p>
        </p:txBody>
      </p:sp>
    </p:spTree>
    <p:extLst>
      <p:ext uri="{BB962C8B-B14F-4D97-AF65-F5344CB8AC3E}">
        <p14:creationId xmlns:p14="http://schemas.microsoft.com/office/powerpoint/2010/main" val="990659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7286C-9AA6-5431-64DA-4522A4CB8F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2A5ADE-9F2E-94C7-9312-94EE26177A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398186-1FCB-197C-9D16-4D39BDAEDC9F}"/>
              </a:ext>
            </a:extLst>
          </p:cNvPr>
          <p:cNvSpPr>
            <a:spLocks noGrp="1"/>
          </p:cNvSpPr>
          <p:nvPr>
            <p:ph type="dt" sz="half" idx="10"/>
          </p:nvPr>
        </p:nvSpPr>
        <p:spPr/>
        <p:txBody>
          <a:bodyPr/>
          <a:lstStyle/>
          <a:p>
            <a:fld id="{B40C26DB-9E25-4CE5-9564-E23CF30FE2FB}" type="datetimeFigureOut">
              <a:rPr lang="en-US" smtClean="0"/>
              <a:t>7/27/2024</a:t>
            </a:fld>
            <a:endParaRPr lang="en-US"/>
          </a:p>
        </p:txBody>
      </p:sp>
      <p:sp>
        <p:nvSpPr>
          <p:cNvPr id="5" name="Footer Placeholder 4">
            <a:extLst>
              <a:ext uri="{FF2B5EF4-FFF2-40B4-BE49-F238E27FC236}">
                <a16:creationId xmlns:a16="http://schemas.microsoft.com/office/drawing/2014/main" id="{2AEEBAA1-D148-8E7C-DDAF-9F74419DF9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390945-79EE-F87C-9506-D1958A99E3FF}"/>
              </a:ext>
            </a:extLst>
          </p:cNvPr>
          <p:cNvSpPr>
            <a:spLocks noGrp="1"/>
          </p:cNvSpPr>
          <p:nvPr>
            <p:ph type="sldNum" sz="quarter" idx="12"/>
          </p:nvPr>
        </p:nvSpPr>
        <p:spPr/>
        <p:txBody>
          <a:bodyPr/>
          <a:lstStyle/>
          <a:p>
            <a:fld id="{03A79871-B2F1-4DBC-B582-91D5E1411208}" type="slidenum">
              <a:rPr lang="en-US" smtClean="0"/>
              <a:t>‹#›</a:t>
            </a:fld>
            <a:endParaRPr lang="en-US"/>
          </a:p>
        </p:txBody>
      </p:sp>
    </p:spTree>
    <p:extLst>
      <p:ext uri="{BB962C8B-B14F-4D97-AF65-F5344CB8AC3E}">
        <p14:creationId xmlns:p14="http://schemas.microsoft.com/office/powerpoint/2010/main" val="1444616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EB9C6-8F5F-C1EA-105C-820F428C37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FDC1C2-554D-F215-27B0-EFDC27C213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C95DFD-DB92-96B7-3B25-73F93963F4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E17480-112D-3A5D-DE5C-C1D90223F5A9}"/>
              </a:ext>
            </a:extLst>
          </p:cNvPr>
          <p:cNvSpPr>
            <a:spLocks noGrp="1"/>
          </p:cNvSpPr>
          <p:nvPr>
            <p:ph type="dt" sz="half" idx="10"/>
          </p:nvPr>
        </p:nvSpPr>
        <p:spPr/>
        <p:txBody>
          <a:bodyPr/>
          <a:lstStyle/>
          <a:p>
            <a:fld id="{B40C26DB-9E25-4CE5-9564-E23CF30FE2FB}" type="datetimeFigureOut">
              <a:rPr lang="en-US" smtClean="0"/>
              <a:t>7/27/2024</a:t>
            </a:fld>
            <a:endParaRPr lang="en-US"/>
          </a:p>
        </p:txBody>
      </p:sp>
      <p:sp>
        <p:nvSpPr>
          <p:cNvPr id="6" name="Footer Placeholder 5">
            <a:extLst>
              <a:ext uri="{FF2B5EF4-FFF2-40B4-BE49-F238E27FC236}">
                <a16:creationId xmlns:a16="http://schemas.microsoft.com/office/drawing/2014/main" id="{7781EADC-789E-B44A-5AD6-3DF69719F1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7975F8-81DE-4949-8C71-62B23F549FCE}"/>
              </a:ext>
            </a:extLst>
          </p:cNvPr>
          <p:cNvSpPr>
            <a:spLocks noGrp="1"/>
          </p:cNvSpPr>
          <p:nvPr>
            <p:ph type="sldNum" sz="quarter" idx="12"/>
          </p:nvPr>
        </p:nvSpPr>
        <p:spPr/>
        <p:txBody>
          <a:bodyPr/>
          <a:lstStyle/>
          <a:p>
            <a:fld id="{03A79871-B2F1-4DBC-B582-91D5E1411208}" type="slidenum">
              <a:rPr lang="en-US" smtClean="0"/>
              <a:t>‹#›</a:t>
            </a:fld>
            <a:endParaRPr lang="en-US"/>
          </a:p>
        </p:txBody>
      </p:sp>
    </p:spTree>
    <p:extLst>
      <p:ext uri="{BB962C8B-B14F-4D97-AF65-F5344CB8AC3E}">
        <p14:creationId xmlns:p14="http://schemas.microsoft.com/office/powerpoint/2010/main" val="107854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63354-A557-61BB-8680-6154F35EF2B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5A354E7-61DF-C148-F5A7-5D84BB717A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5FCD45-2798-0463-2C37-87234EE0BF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0CF00D-F0BD-B1C8-3136-4738FD64FE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8FB4EF-B893-C45E-1826-BC7D61452B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214F24-29F0-9FBD-3842-947D6B714020}"/>
              </a:ext>
            </a:extLst>
          </p:cNvPr>
          <p:cNvSpPr>
            <a:spLocks noGrp="1"/>
          </p:cNvSpPr>
          <p:nvPr>
            <p:ph type="dt" sz="half" idx="10"/>
          </p:nvPr>
        </p:nvSpPr>
        <p:spPr/>
        <p:txBody>
          <a:bodyPr/>
          <a:lstStyle/>
          <a:p>
            <a:fld id="{B40C26DB-9E25-4CE5-9564-E23CF30FE2FB}" type="datetimeFigureOut">
              <a:rPr lang="en-US" smtClean="0"/>
              <a:t>7/27/2024</a:t>
            </a:fld>
            <a:endParaRPr lang="en-US"/>
          </a:p>
        </p:txBody>
      </p:sp>
      <p:sp>
        <p:nvSpPr>
          <p:cNvPr id="8" name="Footer Placeholder 7">
            <a:extLst>
              <a:ext uri="{FF2B5EF4-FFF2-40B4-BE49-F238E27FC236}">
                <a16:creationId xmlns:a16="http://schemas.microsoft.com/office/drawing/2014/main" id="{D863EE99-9771-3B1D-5873-FF936495E0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DF2FDD-CD00-3EF4-F137-CFCA3E0D4088}"/>
              </a:ext>
            </a:extLst>
          </p:cNvPr>
          <p:cNvSpPr>
            <a:spLocks noGrp="1"/>
          </p:cNvSpPr>
          <p:nvPr>
            <p:ph type="sldNum" sz="quarter" idx="12"/>
          </p:nvPr>
        </p:nvSpPr>
        <p:spPr/>
        <p:txBody>
          <a:bodyPr/>
          <a:lstStyle/>
          <a:p>
            <a:fld id="{03A79871-B2F1-4DBC-B582-91D5E1411208}" type="slidenum">
              <a:rPr lang="en-US" smtClean="0"/>
              <a:t>‹#›</a:t>
            </a:fld>
            <a:endParaRPr lang="en-US"/>
          </a:p>
        </p:txBody>
      </p:sp>
    </p:spTree>
    <p:extLst>
      <p:ext uri="{BB962C8B-B14F-4D97-AF65-F5344CB8AC3E}">
        <p14:creationId xmlns:p14="http://schemas.microsoft.com/office/powerpoint/2010/main" val="1427135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C3C0E-928E-CDA8-EBA6-134D6F3955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C9E853-4BB0-97FD-9AA0-E196A2E5F8E2}"/>
              </a:ext>
            </a:extLst>
          </p:cNvPr>
          <p:cNvSpPr>
            <a:spLocks noGrp="1"/>
          </p:cNvSpPr>
          <p:nvPr>
            <p:ph type="dt" sz="half" idx="10"/>
          </p:nvPr>
        </p:nvSpPr>
        <p:spPr/>
        <p:txBody>
          <a:bodyPr/>
          <a:lstStyle/>
          <a:p>
            <a:fld id="{B40C26DB-9E25-4CE5-9564-E23CF30FE2FB}" type="datetimeFigureOut">
              <a:rPr lang="en-US" smtClean="0"/>
              <a:t>7/27/2024</a:t>
            </a:fld>
            <a:endParaRPr lang="en-US"/>
          </a:p>
        </p:txBody>
      </p:sp>
      <p:sp>
        <p:nvSpPr>
          <p:cNvPr id="4" name="Footer Placeholder 3">
            <a:extLst>
              <a:ext uri="{FF2B5EF4-FFF2-40B4-BE49-F238E27FC236}">
                <a16:creationId xmlns:a16="http://schemas.microsoft.com/office/drawing/2014/main" id="{3A4494D4-80D3-52F2-7D23-A0087B7702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9D89780-01B1-3D37-78B5-35A88D64A5C9}"/>
              </a:ext>
            </a:extLst>
          </p:cNvPr>
          <p:cNvSpPr>
            <a:spLocks noGrp="1"/>
          </p:cNvSpPr>
          <p:nvPr>
            <p:ph type="sldNum" sz="quarter" idx="12"/>
          </p:nvPr>
        </p:nvSpPr>
        <p:spPr/>
        <p:txBody>
          <a:bodyPr/>
          <a:lstStyle/>
          <a:p>
            <a:fld id="{03A79871-B2F1-4DBC-B582-91D5E1411208}" type="slidenum">
              <a:rPr lang="en-US" smtClean="0"/>
              <a:t>‹#›</a:t>
            </a:fld>
            <a:endParaRPr lang="en-US"/>
          </a:p>
        </p:txBody>
      </p:sp>
    </p:spTree>
    <p:extLst>
      <p:ext uri="{BB962C8B-B14F-4D97-AF65-F5344CB8AC3E}">
        <p14:creationId xmlns:p14="http://schemas.microsoft.com/office/powerpoint/2010/main" val="4068137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AA4052-7464-C9F5-2E92-F4189D271D28}"/>
              </a:ext>
            </a:extLst>
          </p:cNvPr>
          <p:cNvSpPr>
            <a:spLocks noGrp="1"/>
          </p:cNvSpPr>
          <p:nvPr>
            <p:ph type="dt" sz="half" idx="10"/>
          </p:nvPr>
        </p:nvSpPr>
        <p:spPr/>
        <p:txBody>
          <a:bodyPr/>
          <a:lstStyle/>
          <a:p>
            <a:fld id="{B40C26DB-9E25-4CE5-9564-E23CF30FE2FB}" type="datetimeFigureOut">
              <a:rPr lang="en-US" smtClean="0"/>
              <a:t>7/27/2024</a:t>
            </a:fld>
            <a:endParaRPr lang="en-US"/>
          </a:p>
        </p:txBody>
      </p:sp>
      <p:sp>
        <p:nvSpPr>
          <p:cNvPr id="3" name="Footer Placeholder 2">
            <a:extLst>
              <a:ext uri="{FF2B5EF4-FFF2-40B4-BE49-F238E27FC236}">
                <a16:creationId xmlns:a16="http://schemas.microsoft.com/office/drawing/2014/main" id="{3E3512E9-8173-6060-13D5-E9D9688374C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EFB192-2E60-35EA-D662-E581989E5CF3}"/>
              </a:ext>
            </a:extLst>
          </p:cNvPr>
          <p:cNvSpPr>
            <a:spLocks noGrp="1"/>
          </p:cNvSpPr>
          <p:nvPr>
            <p:ph type="sldNum" sz="quarter" idx="12"/>
          </p:nvPr>
        </p:nvSpPr>
        <p:spPr/>
        <p:txBody>
          <a:bodyPr/>
          <a:lstStyle/>
          <a:p>
            <a:fld id="{03A79871-B2F1-4DBC-B582-91D5E1411208}" type="slidenum">
              <a:rPr lang="en-US" smtClean="0"/>
              <a:t>‹#›</a:t>
            </a:fld>
            <a:endParaRPr lang="en-US"/>
          </a:p>
        </p:txBody>
      </p:sp>
    </p:spTree>
    <p:extLst>
      <p:ext uri="{BB962C8B-B14F-4D97-AF65-F5344CB8AC3E}">
        <p14:creationId xmlns:p14="http://schemas.microsoft.com/office/powerpoint/2010/main" val="4198724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C6AD-E77E-C606-2797-E1D44A4351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D3BADEC-E3E5-B748-0BEF-4DEBE88312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814D7FA-21A0-C6AF-9F01-B95A27A4E4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3CFA0C-1CFB-4BA4-54BC-C0592BB612BC}"/>
              </a:ext>
            </a:extLst>
          </p:cNvPr>
          <p:cNvSpPr>
            <a:spLocks noGrp="1"/>
          </p:cNvSpPr>
          <p:nvPr>
            <p:ph type="dt" sz="half" idx="10"/>
          </p:nvPr>
        </p:nvSpPr>
        <p:spPr/>
        <p:txBody>
          <a:bodyPr/>
          <a:lstStyle/>
          <a:p>
            <a:fld id="{B40C26DB-9E25-4CE5-9564-E23CF30FE2FB}" type="datetimeFigureOut">
              <a:rPr lang="en-US" smtClean="0"/>
              <a:t>7/27/2024</a:t>
            </a:fld>
            <a:endParaRPr lang="en-US"/>
          </a:p>
        </p:txBody>
      </p:sp>
      <p:sp>
        <p:nvSpPr>
          <p:cNvPr id="6" name="Footer Placeholder 5">
            <a:extLst>
              <a:ext uri="{FF2B5EF4-FFF2-40B4-BE49-F238E27FC236}">
                <a16:creationId xmlns:a16="http://schemas.microsoft.com/office/drawing/2014/main" id="{D190DECB-B07F-A540-8B52-00C1F6B31D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445596-42EC-AA72-963D-AA15F9849200}"/>
              </a:ext>
            </a:extLst>
          </p:cNvPr>
          <p:cNvSpPr>
            <a:spLocks noGrp="1"/>
          </p:cNvSpPr>
          <p:nvPr>
            <p:ph type="sldNum" sz="quarter" idx="12"/>
          </p:nvPr>
        </p:nvSpPr>
        <p:spPr/>
        <p:txBody>
          <a:bodyPr/>
          <a:lstStyle/>
          <a:p>
            <a:fld id="{03A79871-B2F1-4DBC-B582-91D5E1411208}" type="slidenum">
              <a:rPr lang="en-US" smtClean="0"/>
              <a:t>‹#›</a:t>
            </a:fld>
            <a:endParaRPr lang="en-US"/>
          </a:p>
        </p:txBody>
      </p:sp>
    </p:spTree>
    <p:extLst>
      <p:ext uri="{BB962C8B-B14F-4D97-AF65-F5344CB8AC3E}">
        <p14:creationId xmlns:p14="http://schemas.microsoft.com/office/powerpoint/2010/main" val="2452471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66C59-D4AD-AC64-EF09-CA9B1D5720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0CD6C3C-62D2-8E35-FCDF-4D31F72FD5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66E30D-3ADA-9E0C-7FEB-D0B01EDEEC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0FC1D2-8C20-509C-ABF6-6E39C0215A95}"/>
              </a:ext>
            </a:extLst>
          </p:cNvPr>
          <p:cNvSpPr>
            <a:spLocks noGrp="1"/>
          </p:cNvSpPr>
          <p:nvPr>
            <p:ph type="dt" sz="half" idx="10"/>
          </p:nvPr>
        </p:nvSpPr>
        <p:spPr/>
        <p:txBody>
          <a:bodyPr/>
          <a:lstStyle/>
          <a:p>
            <a:fld id="{B40C26DB-9E25-4CE5-9564-E23CF30FE2FB}" type="datetimeFigureOut">
              <a:rPr lang="en-US" smtClean="0"/>
              <a:t>7/27/2024</a:t>
            </a:fld>
            <a:endParaRPr lang="en-US"/>
          </a:p>
        </p:txBody>
      </p:sp>
      <p:sp>
        <p:nvSpPr>
          <p:cNvPr id="6" name="Footer Placeholder 5">
            <a:extLst>
              <a:ext uri="{FF2B5EF4-FFF2-40B4-BE49-F238E27FC236}">
                <a16:creationId xmlns:a16="http://schemas.microsoft.com/office/drawing/2014/main" id="{AE36D4B1-E6C9-D869-9B89-454DE5D28D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6D6D43-6382-34BB-325F-38DF9F18EC75}"/>
              </a:ext>
            </a:extLst>
          </p:cNvPr>
          <p:cNvSpPr>
            <a:spLocks noGrp="1"/>
          </p:cNvSpPr>
          <p:nvPr>
            <p:ph type="sldNum" sz="quarter" idx="12"/>
          </p:nvPr>
        </p:nvSpPr>
        <p:spPr/>
        <p:txBody>
          <a:bodyPr/>
          <a:lstStyle/>
          <a:p>
            <a:fld id="{03A79871-B2F1-4DBC-B582-91D5E1411208}" type="slidenum">
              <a:rPr lang="en-US" smtClean="0"/>
              <a:t>‹#›</a:t>
            </a:fld>
            <a:endParaRPr lang="en-US"/>
          </a:p>
        </p:txBody>
      </p:sp>
    </p:spTree>
    <p:extLst>
      <p:ext uri="{BB962C8B-B14F-4D97-AF65-F5344CB8AC3E}">
        <p14:creationId xmlns:p14="http://schemas.microsoft.com/office/powerpoint/2010/main" val="3130950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3ECFE7-6B02-4A6E-2F32-B8EEADC328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C833F57-1470-54BA-98F0-63C4D590F1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7412BD-4E38-A117-DBEF-F5B8AA5A4A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0C26DB-9E25-4CE5-9564-E23CF30FE2FB}" type="datetimeFigureOut">
              <a:rPr lang="en-US" smtClean="0"/>
              <a:t>7/27/2024</a:t>
            </a:fld>
            <a:endParaRPr lang="en-US"/>
          </a:p>
        </p:txBody>
      </p:sp>
      <p:sp>
        <p:nvSpPr>
          <p:cNvPr id="5" name="Footer Placeholder 4">
            <a:extLst>
              <a:ext uri="{FF2B5EF4-FFF2-40B4-BE49-F238E27FC236}">
                <a16:creationId xmlns:a16="http://schemas.microsoft.com/office/drawing/2014/main" id="{9460EB68-B617-1201-2BCF-B142394F46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4CDC480-0461-2B6F-A535-84ECDCB579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A79871-B2F1-4DBC-B582-91D5E1411208}" type="slidenum">
              <a:rPr lang="en-US" smtClean="0"/>
              <a:t>‹#›</a:t>
            </a:fld>
            <a:endParaRPr lang="en-US"/>
          </a:p>
        </p:txBody>
      </p:sp>
    </p:spTree>
    <p:extLst>
      <p:ext uri="{BB962C8B-B14F-4D97-AF65-F5344CB8AC3E}">
        <p14:creationId xmlns:p14="http://schemas.microsoft.com/office/powerpoint/2010/main" val="3379605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791B33F-CE76-4EF1-8227-54ED041CD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1C006C-10D0-CD2F-5C67-3A5D4C4A48BE}"/>
              </a:ext>
            </a:extLst>
          </p:cNvPr>
          <p:cNvSpPr>
            <a:spLocks noGrp="1"/>
          </p:cNvSpPr>
          <p:nvPr>
            <p:ph type="ctrTitle"/>
          </p:nvPr>
        </p:nvSpPr>
        <p:spPr>
          <a:xfrm>
            <a:off x="2190750" y="557189"/>
            <a:ext cx="8629358" cy="2956233"/>
          </a:xfrm>
        </p:spPr>
        <p:txBody>
          <a:bodyPr anchor="b">
            <a:normAutofit/>
          </a:bodyPr>
          <a:lstStyle/>
          <a:p>
            <a:pPr algn="l"/>
            <a:r>
              <a:rPr lang="en-US" sz="3600" b="1" dirty="0"/>
              <a:t>Exploring Washington’s Electric Vehicle Adoption</a:t>
            </a:r>
          </a:p>
        </p:txBody>
      </p:sp>
      <p:sp>
        <p:nvSpPr>
          <p:cNvPr id="3" name="Subtitle 2">
            <a:extLst>
              <a:ext uri="{FF2B5EF4-FFF2-40B4-BE49-F238E27FC236}">
                <a16:creationId xmlns:a16="http://schemas.microsoft.com/office/drawing/2014/main" id="{FFBE2058-4746-EA16-9A3F-FCB98CF6FFDD}"/>
              </a:ext>
            </a:extLst>
          </p:cNvPr>
          <p:cNvSpPr>
            <a:spLocks noGrp="1"/>
          </p:cNvSpPr>
          <p:nvPr>
            <p:ph type="subTitle" idx="1"/>
          </p:nvPr>
        </p:nvSpPr>
        <p:spPr>
          <a:xfrm>
            <a:off x="2190749" y="3728614"/>
            <a:ext cx="8629358" cy="1708625"/>
          </a:xfrm>
        </p:spPr>
        <p:txBody>
          <a:bodyPr>
            <a:normAutofit/>
          </a:bodyPr>
          <a:lstStyle/>
          <a:p>
            <a:pPr algn="l"/>
            <a:r>
              <a:rPr lang="en-US" sz="2200" dirty="0"/>
              <a:t>This detailed analysis gets into Washington state's electric vehicle (EV) ecosystem, exploring important trends, traits, and insights that influence the state's transition to sustainable mobility. Using a large dataset, we identify useful patterns and trends that will inform the ongoing development of the EV industry and infrastructure in this dynamic region.</a:t>
            </a:r>
          </a:p>
        </p:txBody>
      </p:sp>
      <p:pic>
        <p:nvPicPr>
          <p:cNvPr id="34" name="Graphic 33" descr="Car">
            <a:extLst>
              <a:ext uri="{FF2B5EF4-FFF2-40B4-BE49-F238E27FC236}">
                <a16:creationId xmlns:a16="http://schemas.microsoft.com/office/drawing/2014/main" id="{CC80C908-C92B-E61B-1CB5-65AF2DC9D51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2650" y="2393949"/>
            <a:ext cx="1136650" cy="1136650"/>
          </a:xfrm>
          <a:prstGeom prst="rect">
            <a:avLst/>
          </a:prstGeom>
        </p:spPr>
      </p:pic>
      <p:sp>
        <p:nvSpPr>
          <p:cNvPr id="5" name="TextBox 4">
            <a:extLst>
              <a:ext uri="{FF2B5EF4-FFF2-40B4-BE49-F238E27FC236}">
                <a16:creationId xmlns:a16="http://schemas.microsoft.com/office/drawing/2014/main" id="{47D228D8-51BF-3A5B-E1AB-6C3FFABFC3E4}"/>
              </a:ext>
            </a:extLst>
          </p:cNvPr>
          <p:cNvSpPr txBox="1"/>
          <p:nvPr/>
        </p:nvSpPr>
        <p:spPr>
          <a:xfrm>
            <a:off x="8013290" y="5778287"/>
            <a:ext cx="3893574" cy="923330"/>
          </a:xfrm>
          <a:prstGeom prst="rect">
            <a:avLst/>
          </a:prstGeom>
          <a:noFill/>
        </p:spPr>
        <p:txBody>
          <a:bodyPr wrap="square">
            <a:spAutoFit/>
          </a:bodyPr>
          <a:lstStyle/>
          <a:p>
            <a:pPr algn="l"/>
            <a:r>
              <a:rPr lang="en-US" dirty="0"/>
              <a:t>Team:</a:t>
            </a:r>
          </a:p>
          <a:p>
            <a:pPr algn="l"/>
            <a:r>
              <a:rPr lang="en-US" sz="1800" dirty="0"/>
              <a:t>Harsha Chakravarthy Bellamkonda</a:t>
            </a:r>
          </a:p>
          <a:p>
            <a:pPr algn="l"/>
            <a:r>
              <a:rPr lang="en-US" dirty="0" err="1"/>
              <a:t>Achyuth</a:t>
            </a:r>
            <a:r>
              <a:rPr lang="en-US" dirty="0"/>
              <a:t> Reddy </a:t>
            </a:r>
            <a:r>
              <a:rPr lang="en-US" dirty="0" err="1"/>
              <a:t>Bokka</a:t>
            </a:r>
            <a:endParaRPr lang="en-US" sz="1800" dirty="0"/>
          </a:p>
        </p:txBody>
      </p:sp>
    </p:spTree>
    <p:extLst>
      <p:ext uri="{BB962C8B-B14F-4D97-AF65-F5344CB8AC3E}">
        <p14:creationId xmlns:p14="http://schemas.microsoft.com/office/powerpoint/2010/main" val="3288412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23993CC-69DE-FDFE-BD5B-6904D9216377}"/>
              </a:ext>
            </a:extLst>
          </p:cNvPr>
          <p:cNvSpPr>
            <a:spLocks noGrp="1"/>
          </p:cNvSpPr>
          <p:nvPr>
            <p:ph type="title"/>
          </p:nvPr>
        </p:nvSpPr>
        <p:spPr>
          <a:xfrm>
            <a:off x="640080" y="1243013"/>
            <a:ext cx="4010578" cy="4154897"/>
          </a:xfrm>
        </p:spPr>
        <p:txBody>
          <a:bodyPr>
            <a:normAutofit/>
          </a:bodyPr>
          <a:lstStyle/>
          <a:p>
            <a:r>
              <a:rPr lang="en-US" sz="3600" kern="0" spc="-131" dirty="0">
                <a:latin typeface="+mn-lt"/>
                <a:ea typeface="Inter" pitchFamily="34" charset="-122"/>
                <a:cs typeface="Inter" pitchFamily="34" charset="-120"/>
              </a:rPr>
              <a:t>EV Adoption Across Washington Counties</a:t>
            </a:r>
            <a:endParaRPr lang="en-US" sz="3600" dirty="0">
              <a:latin typeface="+mn-lt"/>
            </a:endParaRPr>
          </a:p>
        </p:txBody>
      </p:sp>
      <p:sp>
        <p:nvSpPr>
          <p:cNvPr id="3" name="Content Placeholder 2">
            <a:extLst>
              <a:ext uri="{FF2B5EF4-FFF2-40B4-BE49-F238E27FC236}">
                <a16:creationId xmlns:a16="http://schemas.microsoft.com/office/drawing/2014/main" id="{30B68266-0FD8-E082-FE8E-638EF387EFF7}"/>
              </a:ext>
            </a:extLst>
          </p:cNvPr>
          <p:cNvSpPr>
            <a:spLocks noGrp="1"/>
          </p:cNvSpPr>
          <p:nvPr>
            <p:ph idx="1"/>
          </p:nvPr>
        </p:nvSpPr>
        <p:spPr>
          <a:xfrm>
            <a:off x="6172200" y="804672"/>
            <a:ext cx="5221224" cy="5230368"/>
          </a:xfrm>
        </p:spPr>
        <p:txBody>
          <a:bodyPr anchor="ctr">
            <a:normAutofit/>
          </a:bodyPr>
          <a:lstStyle/>
          <a:p>
            <a:pPr marL="0" indent="0">
              <a:buNone/>
            </a:pPr>
            <a:r>
              <a:rPr lang="en-US" sz="1500" u="sng" dirty="0"/>
              <a:t>1. Top EV-Adopting Counties:</a:t>
            </a:r>
          </a:p>
          <a:p>
            <a:r>
              <a:rPr lang="en-US" sz="1500" dirty="0"/>
              <a:t>King County, home to Seattle, leads the state in EV registrations, with over 29,000 electric vehicles registered. Bellevue, a major tech hub, also has a significant EV presence with nearly 9,000 registrations.</a:t>
            </a:r>
          </a:p>
          <a:p>
            <a:pPr marL="0" indent="0">
              <a:buNone/>
            </a:pPr>
            <a:endParaRPr lang="en-US" sz="1500" u="sng" dirty="0"/>
          </a:p>
          <a:p>
            <a:pPr marL="0" indent="0">
              <a:buNone/>
            </a:pPr>
            <a:r>
              <a:rPr lang="en-US" sz="1500" u="sng" dirty="0"/>
              <a:t>2. Emerging EV Hotspots:</a:t>
            </a:r>
          </a:p>
          <a:p>
            <a:r>
              <a:rPr lang="en-US" sz="1500" dirty="0"/>
              <a:t>While major metropolitan areas dominate, numerous smaller counties are seeing significant EV adoption. For example, Whatcom County in the northwest region of the state has over 3,000 registered electric vehicles, demonstrating a growing interest in clean mobility.</a:t>
            </a:r>
          </a:p>
          <a:p>
            <a:endParaRPr lang="en-US" sz="1500" u="sng" dirty="0"/>
          </a:p>
          <a:p>
            <a:pPr marL="0" indent="0">
              <a:buNone/>
            </a:pPr>
            <a:r>
              <a:rPr lang="en-US" sz="1500" u="sng" kern="0" spc="-66" dirty="0">
                <a:ea typeface="Inter" pitchFamily="34" charset="-122"/>
                <a:cs typeface="Inter" pitchFamily="34" charset="-120"/>
              </a:rPr>
              <a:t>3. Opportunities for Expansion:</a:t>
            </a:r>
            <a:endParaRPr lang="en-US" sz="1500" u="sng" dirty="0"/>
          </a:p>
          <a:p>
            <a:r>
              <a:rPr lang="en-US" sz="1500" dirty="0"/>
              <a:t>The data shows that many counties still have space to enhance their EV adoption rates. Focusing on infrastructure development and incentives in these areas might promote additional growth and contribute to the state's sustainability goals.</a:t>
            </a:r>
          </a:p>
          <a:p>
            <a:endParaRPr lang="en-US" sz="1500" dirty="0"/>
          </a:p>
        </p:txBody>
      </p:sp>
    </p:spTree>
    <p:extLst>
      <p:ext uri="{BB962C8B-B14F-4D97-AF65-F5344CB8AC3E}">
        <p14:creationId xmlns:p14="http://schemas.microsoft.com/office/powerpoint/2010/main" val="3532111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02239D2-A05D-4A1C-9F06-FBA7FC730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2EA006-BB91-B40B-C270-707CA243BB4B}"/>
              </a:ext>
            </a:extLst>
          </p:cNvPr>
          <p:cNvSpPr>
            <a:spLocks noGrp="1"/>
          </p:cNvSpPr>
          <p:nvPr>
            <p:ph type="title"/>
          </p:nvPr>
        </p:nvSpPr>
        <p:spPr>
          <a:xfrm>
            <a:off x="2019300" y="538956"/>
            <a:ext cx="8985250" cy="1118394"/>
          </a:xfrm>
        </p:spPr>
        <p:txBody>
          <a:bodyPr anchor="t">
            <a:normAutofit/>
          </a:bodyPr>
          <a:lstStyle/>
          <a:p>
            <a:r>
              <a:rPr lang="en-US" sz="4000" kern="0" spc="-131">
                <a:latin typeface="+mn-lt"/>
                <a:ea typeface="Inter" pitchFamily="34" charset="-122"/>
                <a:cs typeface="Inter" pitchFamily="34" charset="-120"/>
              </a:rPr>
              <a:t>EV Model Preferences in Washington</a:t>
            </a:r>
            <a:endParaRPr lang="en-US" sz="4000">
              <a:latin typeface="+mn-lt"/>
            </a:endParaRPr>
          </a:p>
        </p:txBody>
      </p:sp>
      <p:pic>
        <p:nvPicPr>
          <p:cNvPr id="7" name="Graphic 6" descr="Electric Car">
            <a:extLst>
              <a:ext uri="{FF2B5EF4-FFF2-40B4-BE49-F238E27FC236}">
                <a16:creationId xmlns:a16="http://schemas.microsoft.com/office/drawing/2014/main" id="{429647A2-8577-0711-786F-6A48C1073F0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4900" y="538956"/>
            <a:ext cx="749300" cy="749300"/>
          </a:xfrm>
          <a:prstGeom prst="rect">
            <a:avLst/>
          </a:prstGeom>
        </p:spPr>
      </p:pic>
      <p:sp>
        <p:nvSpPr>
          <p:cNvPr id="3" name="Content Placeholder 2">
            <a:extLst>
              <a:ext uri="{FF2B5EF4-FFF2-40B4-BE49-F238E27FC236}">
                <a16:creationId xmlns:a16="http://schemas.microsoft.com/office/drawing/2014/main" id="{D0622F2A-7672-0E4D-398B-0EB5637EC35D}"/>
              </a:ext>
            </a:extLst>
          </p:cNvPr>
          <p:cNvSpPr>
            <a:spLocks noGrp="1"/>
          </p:cNvSpPr>
          <p:nvPr>
            <p:ph idx="1"/>
          </p:nvPr>
        </p:nvSpPr>
        <p:spPr>
          <a:xfrm>
            <a:off x="1009650" y="1847849"/>
            <a:ext cx="9994900" cy="4254501"/>
          </a:xfrm>
        </p:spPr>
        <p:txBody>
          <a:bodyPr>
            <a:normAutofit/>
          </a:bodyPr>
          <a:lstStyle/>
          <a:p>
            <a:r>
              <a:rPr lang="en-US" sz="1700" u="sng" dirty="0"/>
              <a:t>Tesla Dominance:</a:t>
            </a:r>
          </a:p>
          <a:p>
            <a:r>
              <a:rPr lang="en-US" sz="1700" dirty="0"/>
              <a:t>In Washington, Tesla's Model Y and Model 3 have become the most popular EVs, with over 65,000 registrations combined, demonstrating their market domination.</a:t>
            </a:r>
          </a:p>
          <a:p>
            <a:endParaRPr lang="en-US" sz="1700" dirty="0"/>
          </a:p>
          <a:p>
            <a:r>
              <a:rPr lang="en-US" sz="1700" u="sng" dirty="0"/>
              <a:t>Increasing Variety:</a:t>
            </a:r>
          </a:p>
          <a:p>
            <a:r>
              <a:rPr lang="en-US" sz="1700" dirty="0"/>
              <a:t>Despite Tesla's dominance, other automakers, including Chevrolet, Nissan, and Hyundai, are gaining headway with electric vehicles such as the Bolt, Leaf, and Kona Electric. These alternatives are broadening consumer options in the EV market</a:t>
            </a:r>
          </a:p>
          <a:p>
            <a:endParaRPr lang="en-US" sz="1700" dirty="0"/>
          </a:p>
          <a:p>
            <a:r>
              <a:rPr lang="en-US" sz="1700" u="sng" dirty="0"/>
              <a:t>Emerging Newcomers:</a:t>
            </a:r>
          </a:p>
          <a:p>
            <a:r>
              <a:rPr lang="en-US" sz="1700" dirty="0"/>
              <a:t>The emergence of new electric vehicles, such as the Alfa Romeo </a:t>
            </a:r>
            <a:r>
              <a:rPr lang="en-US" sz="1700" dirty="0" err="1"/>
              <a:t>Tonale</a:t>
            </a:r>
            <a:r>
              <a:rPr lang="en-US" sz="1700" dirty="0"/>
              <a:t>, is further broadening the market. These new entrants provide consumers a wider selection of options to match their diverse requirements and tastes.</a:t>
            </a:r>
          </a:p>
        </p:txBody>
      </p:sp>
    </p:spTree>
    <p:extLst>
      <p:ext uri="{BB962C8B-B14F-4D97-AF65-F5344CB8AC3E}">
        <p14:creationId xmlns:p14="http://schemas.microsoft.com/office/powerpoint/2010/main" val="281704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02239D2-A05D-4A1C-9F06-FBA7FC730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68AFF4-BDC1-3AC9-489E-EFCDFF1EFE4F}"/>
              </a:ext>
            </a:extLst>
          </p:cNvPr>
          <p:cNvSpPr>
            <a:spLocks noGrp="1"/>
          </p:cNvSpPr>
          <p:nvPr>
            <p:ph type="title"/>
          </p:nvPr>
        </p:nvSpPr>
        <p:spPr>
          <a:xfrm>
            <a:off x="2019300" y="538956"/>
            <a:ext cx="8985250" cy="1118394"/>
          </a:xfrm>
        </p:spPr>
        <p:txBody>
          <a:bodyPr anchor="t">
            <a:normAutofit/>
          </a:bodyPr>
          <a:lstStyle/>
          <a:p>
            <a:r>
              <a:rPr lang="en-US" sz="4000">
                <a:latin typeface="+mn-lt"/>
              </a:rPr>
              <a:t>Factors Influencing</a:t>
            </a:r>
          </a:p>
        </p:txBody>
      </p:sp>
      <p:pic>
        <p:nvPicPr>
          <p:cNvPr id="7" name="Graphic 6" descr="Laptop Secure">
            <a:extLst>
              <a:ext uri="{FF2B5EF4-FFF2-40B4-BE49-F238E27FC236}">
                <a16:creationId xmlns:a16="http://schemas.microsoft.com/office/drawing/2014/main" id="{B8A7F96B-55CB-E9B0-ECE2-AA7E6ADF9D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4900" y="538956"/>
            <a:ext cx="749300" cy="749300"/>
          </a:xfrm>
          <a:prstGeom prst="rect">
            <a:avLst/>
          </a:prstGeom>
        </p:spPr>
      </p:pic>
      <p:sp>
        <p:nvSpPr>
          <p:cNvPr id="3" name="Content Placeholder 2">
            <a:extLst>
              <a:ext uri="{FF2B5EF4-FFF2-40B4-BE49-F238E27FC236}">
                <a16:creationId xmlns:a16="http://schemas.microsoft.com/office/drawing/2014/main" id="{B4AB5267-22E7-36B1-FBBE-748606DB10D8}"/>
              </a:ext>
            </a:extLst>
          </p:cNvPr>
          <p:cNvSpPr>
            <a:spLocks noGrp="1"/>
          </p:cNvSpPr>
          <p:nvPr>
            <p:ph idx="1"/>
          </p:nvPr>
        </p:nvSpPr>
        <p:spPr>
          <a:xfrm>
            <a:off x="1009650" y="1847849"/>
            <a:ext cx="9994900" cy="4254501"/>
          </a:xfrm>
        </p:spPr>
        <p:txBody>
          <a:bodyPr>
            <a:normAutofit/>
          </a:bodyPr>
          <a:lstStyle/>
          <a:p>
            <a:r>
              <a:rPr lang="en-US" sz="1700" u="sng"/>
              <a:t>Charging Infrastructure</a:t>
            </a:r>
          </a:p>
          <a:p>
            <a:r>
              <a:rPr lang="en-US" sz="1700"/>
              <a:t>The availability and convenience of public and private charging stations are crucial to promoting electric vehicle (EV) use throughout the state. It is critical to continue investing in these networks to accommodate the growing number of EVs.</a:t>
            </a:r>
          </a:p>
          <a:p>
            <a:endParaRPr lang="en-US" sz="1700"/>
          </a:p>
          <a:p>
            <a:r>
              <a:rPr lang="en-US" sz="1700" u="sng"/>
              <a:t>Incentives and Policies</a:t>
            </a:r>
          </a:p>
          <a:p>
            <a:r>
              <a:rPr lang="en-US" sz="1700"/>
              <a:t>State and local incentives, such as tax rebates, special lane access, and EV purchase subsidies, have successfully encouraged more people to drive electric vehicles. Expanding these incentives can assist accelerate the transition to electric vehicles.</a:t>
            </a:r>
          </a:p>
          <a:p>
            <a:endParaRPr lang="en-US" sz="1700"/>
          </a:p>
          <a:p>
            <a:r>
              <a:rPr lang="en-US" sz="1700" u="sng"/>
              <a:t>Consumer Preferences</a:t>
            </a:r>
          </a:p>
          <a:p>
            <a:r>
              <a:rPr lang="en-US" sz="1700"/>
              <a:t>When purchasing EVs, people consider issues such as driving range, performance, and pricing. Understanding and responding to these preferences can help provide EVs that satisfy the diverse needs of Washington drivers.</a:t>
            </a:r>
          </a:p>
        </p:txBody>
      </p:sp>
    </p:spTree>
    <p:extLst>
      <p:ext uri="{BB962C8B-B14F-4D97-AF65-F5344CB8AC3E}">
        <p14:creationId xmlns:p14="http://schemas.microsoft.com/office/powerpoint/2010/main" val="1806191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363B1-BE4F-D9F9-6172-A1A0D6423AB4}"/>
              </a:ext>
            </a:extLst>
          </p:cNvPr>
          <p:cNvSpPr>
            <a:spLocks noGrp="1"/>
          </p:cNvSpPr>
          <p:nvPr>
            <p:ph type="title"/>
          </p:nvPr>
        </p:nvSpPr>
        <p:spPr>
          <a:xfrm>
            <a:off x="621055" y="691676"/>
            <a:ext cx="4597747" cy="1616203"/>
          </a:xfrm>
        </p:spPr>
        <p:txBody>
          <a:bodyPr anchor="b">
            <a:normAutofit/>
          </a:bodyPr>
          <a:lstStyle/>
          <a:p>
            <a:r>
              <a:rPr lang="en-US" sz="3200" dirty="0">
                <a:latin typeface="+mn-lt"/>
              </a:rPr>
              <a:t>Predictive Modeling:</a:t>
            </a:r>
          </a:p>
        </p:txBody>
      </p:sp>
      <p:sp>
        <p:nvSpPr>
          <p:cNvPr id="7" name="Content Placeholder 6">
            <a:extLst>
              <a:ext uri="{FF2B5EF4-FFF2-40B4-BE49-F238E27FC236}">
                <a16:creationId xmlns:a16="http://schemas.microsoft.com/office/drawing/2014/main" id="{86DC115D-461C-03C8-720F-1E5896AD4731}"/>
              </a:ext>
            </a:extLst>
          </p:cNvPr>
          <p:cNvSpPr>
            <a:spLocks noGrp="1"/>
          </p:cNvSpPr>
          <p:nvPr>
            <p:ph idx="1"/>
          </p:nvPr>
        </p:nvSpPr>
        <p:spPr>
          <a:xfrm>
            <a:off x="621055" y="2464650"/>
            <a:ext cx="4597746" cy="3447832"/>
          </a:xfrm>
        </p:spPr>
        <p:txBody>
          <a:bodyPr anchor="t">
            <a:normAutofit/>
          </a:bodyPr>
          <a:lstStyle/>
          <a:p>
            <a:r>
              <a:rPr lang="en-US" sz="1700" dirty="0"/>
              <a:t>To better understand the factors influencing electric vehicle type, we used a variety of machine learning models to forecast this essential feature. The Random Forest Classifier and Naïve Bayes are the top performers, with R-squared scores surpassing 0.90, suggesting strong predictive ability. These models can be used to guide future EV development and infrastructure design, resulting in a more educated and data-driven approach to assisting the state's transition to sustainable transportation.</a:t>
            </a:r>
          </a:p>
        </p:txBody>
      </p:sp>
      <p:grpSp>
        <p:nvGrpSpPr>
          <p:cNvPr id="12" name="Group 11">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8" name="Rectangle 17">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6" name="Table 5">
            <a:extLst>
              <a:ext uri="{FF2B5EF4-FFF2-40B4-BE49-F238E27FC236}">
                <a16:creationId xmlns:a16="http://schemas.microsoft.com/office/drawing/2014/main" id="{8590C2AC-8F4E-D643-A4BC-C50403C16EE8}"/>
              </a:ext>
            </a:extLst>
          </p:cNvPr>
          <p:cNvGraphicFramePr>
            <a:graphicFrameLocks noGrp="1"/>
          </p:cNvGraphicFramePr>
          <p:nvPr>
            <p:extLst>
              <p:ext uri="{D42A27DB-BD31-4B8C-83A1-F6EECF244321}">
                <p14:modId xmlns:p14="http://schemas.microsoft.com/office/powerpoint/2010/main" val="4249362056"/>
              </p:ext>
            </p:extLst>
          </p:nvPr>
        </p:nvGraphicFramePr>
        <p:xfrm>
          <a:off x="5083277" y="2713703"/>
          <a:ext cx="7000567" cy="1907457"/>
        </p:xfrm>
        <a:graphic>
          <a:graphicData uri="http://schemas.openxmlformats.org/drawingml/2006/table">
            <a:tbl>
              <a:tblPr firstRow="1" bandRow="1">
                <a:tableStyleId>{5C22544A-7EE6-4342-B048-85BDC9FD1C3A}</a:tableStyleId>
              </a:tblPr>
              <a:tblGrid>
                <a:gridCol w="1455175">
                  <a:extLst>
                    <a:ext uri="{9D8B030D-6E8A-4147-A177-3AD203B41FA5}">
                      <a16:colId xmlns:a16="http://schemas.microsoft.com/office/drawing/2014/main" val="3042827846"/>
                    </a:ext>
                  </a:extLst>
                </a:gridCol>
                <a:gridCol w="1406013">
                  <a:extLst>
                    <a:ext uri="{9D8B030D-6E8A-4147-A177-3AD203B41FA5}">
                      <a16:colId xmlns:a16="http://schemas.microsoft.com/office/drawing/2014/main" val="1366831980"/>
                    </a:ext>
                  </a:extLst>
                </a:gridCol>
                <a:gridCol w="1474838">
                  <a:extLst>
                    <a:ext uri="{9D8B030D-6E8A-4147-A177-3AD203B41FA5}">
                      <a16:colId xmlns:a16="http://schemas.microsoft.com/office/drawing/2014/main" val="1196119889"/>
                    </a:ext>
                  </a:extLst>
                </a:gridCol>
                <a:gridCol w="953729">
                  <a:extLst>
                    <a:ext uri="{9D8B030D-6E8A-4147-A177-3AD203B41FA5}">
                      <a16:colId xmlns:a16="http://schemas.microsoft.com/office/drawing/2014/main" val="25700279"/>
                    </a:ext>
                  </a:extLst>
                </a:gridCol>
                <a:gridCol w="875071">
                  <a:extLst>
                    <a:ext uri="{9D8B030D-6E8A-4147-A177-3AD203B41FA5}">
                      <a16:colId xmlns:a16="http://schemas.microsoft.com/office/drawing/2014/main" val="1812989590"/>
                    </a:ext>
                  </a:extLst>
                </a:gridCol>
                <a:gridCol w="835741">
                  <a:extLst>
                    <a:ext uri="{9D8B030D-6E8A-4147-A177-3AD203B41FA5}">
                      <a16:colId xmlns:a16="http://schemas.microsoft.com/office/drawing/2014/main" val="2990205737"/>
                    </a:ext>
                  </a:extLst>
                </a:gridCol>
              </a:tblGrid>
              <a:tr h="306908">
                <a:tc>
                  <a:txBody>
                    <a:bodyPr/>
                    <a:lstStyle/>
                    <a:p>
                      <a:pPr algn="ctr"/>
                      <a:r>
                        <a:rPr lang="en-US" sz="1100" dirty="0"/>
                        <a:t>Model</a:t>
                      </a:r>
                    </a:p>
                  </a:txBody>
                  <a:tcPr marL="55050" marR="55050" marT="27525" marB="27525"/>
                </a:tc>
                <a:tc>
                  <a:txBody>
                    <a:bodyPr/>
                    <a:lstStyle/>
                    <a:p>
                      <a:pPr algn="ctr"/>
                      <a:r>
                        <a:rPr lang="en-US" sz="1100"/>
                        <a:t>Accuracy</a:t>
                      </a:r>
                    </a:p>
                  </a:txBody>
                  <a:tcPr marL="55050" marR="55050" marT="27525" marB="27525"/>
                </a:tc>
                <a:tc>
                  <a:txBody>
                    <a:bodyPr/>
                    <a:lstStyle/>
                    <a:p>
                      <a:pPr algn="ctr"/>
                      <a:r>
                        <a:rPr lang="en-US" sz="1100" dirty="0"/>
                        <a:t>ROC AUC Score</a:t>
                      </a:r>
                    </a:p>
                  </a:txBody>
                  <a:tcPr marL="55050" marR="55050" marT="27525" marB="27525"/>
                </a:tc>
                <a:tc>
                  <a:txBody>
                    <a:bodyPr/>
                    <a:lstStyle/>
                    <a:p>
                      <a:pPr algn="ctr"/>
                      <a:r>
                        <a:rPr lang="en-US" sz="1100"/>
                        <a:t>Precision</a:t>
                      </a:r>
                    </a:p>
                  </a:txBody>
                  <a:tcPr marL="55050" marR="55050" marT="27525" marB="27525"/>
                </a:tc>
                <a:tc>
                  <a:txBody>
                    <a:bodyPr/>
                    <a:lstStyle/>
                    <a:p>
                      <a:pPr algn="ctr"/>
                      <a:r>
                        <a:rPr lang="en-US" sz="1100"/>
                        <a:t>Recall</a:t>
                      </a:r>
                    </a:p>
                  </a:txBody>
                  <a:tcPr marL="55050" marR="55050" marT="27525" marB="27525"/>
                </a:tc>
                <a:tc>
                  <a:txBody>
                    <a:bodyPr/>
                    <a:lstStyle/>
                    <a:p>
                      <a:pPr algn="ctr"/>
                      <a:r>
                        <a:rPr lang="en-US" sz="1100" dirty="0"/>
                        <a:t>F1 - Score</a:t>
                      </a:r>
                    </a:p>
                  </a:txBody>
                  <a:tcPr marL="55050" marR="55050" marT="27525" marB="27525"/>
                </a:tc>
                <a:extLst>
                  <a:ext uri="{0D108BD9-81ED-4DB2-BD59-A6C34878D82A}">
                    <a16:rowId xmlns:a16="http://schemas.microsoft.com/office/drawing/2014/main" val="3363612099"/>
                  </a:ext>
                </a:extLst>
              </a:tr>
              <a:tr h="306908">
                <a:tc>
                  <a:txBody>
                    <a:bodyPr/>
                    <a:lstStyle/>
                    <a:p>
                      <a:pPr algn="l"/>
                      <a:r>
                        <a:rPr lang="en-US" sz="1000"/>
                        <a:t>Navie Bayes</a:t>
                      </a:r>
                    </a:p>
                  </a:txBody>
                  <a:tcPr marL="55050" marR="55050" marT="27525" marB="27525"/>
                </a:tc>
                <a:tc>
                  <a:txBody>
                    <a:bodyPr/>
                    <a:lstStyle/>
                    <a:p>
                      <a:pPr algn="ctr"/>
                      <a:r>
                        <a:rPr lang="en-US" sz="1000" dirty="0"/>
                        <a:t>0.9002479245708276</a:t>
                      </a:r>
                    </a:p>
                  </a:txBody>
                  <a:tcPr marL="55050" marR="55050" marT="27525" marB="27525"/>
                </a:tc>
                <a:tc>
                  <a:txBody>
                    <a:bodyPr/>
                    <a:lstStyle/>
                    <a:p>
                      <a:pPr algn="ctr"/>
                      <a:r>
                        <a:rPr lang="en-US" sz="1000" dirty="0"/>
                        <a:t>0.836433869431756</a:t>
                      </a:r>
                    </a:p>
                  </a:txBody>
                  <a:tcPr marL="55050" marR="55050" marT="27525" marB="27525"/>
                </a:tc>
                <a:tc>
                  <a:txBody>
                    <a:bodyPr/>
                    <a:lstStyle/>
                    <a:p>
                      <a:pPr algn="ctr"/>
                      <a:r>
                        <a:rPr lang="en-US" sz="1000"/>
                        <a:t>0.93</a:t>
                      </a:r>
                    </a:p>
                  </a:txBody>
                  <a:tcPr marL="55050" marR="55050" marT="27525" marB="27525"/>
                </a:tc>
                <a:tc>
                  <a:txBody>
                    <a:bodyPr/>
                    <a:lstStyle/>
                    <a:p>
                      <a:pPr algn="ctr"/>
                      <a:r>
                        <a:rPr lang="en-US" sz="1000"/>
                        <a:t>0.95</a:t>
                      </a:r>
                    </a:p>
                  </a:txBody>
                  <a:tcPr marL="55050" marR="55050" marT="27525" marB="27525"/>
                </a:tc>
                <a:tc>
                  <a:txBody>
                    <a:bodyPr/>
                    <a:lstStyle/>
                    <a:p>
                      <a:pPr algn="ctr"/>
                      <a:r>
                        <a:rPr lang="en-US" sz="1000"/>
                        <a:t>0.94</a:t>
                      </a:r>
                    </a:p>
                  </a:txBody>
                  <a:tcPr marL="55050" marR="55050" marT="27525" marB="27525"/>
                </a:tc>
                <a:extLst>
                  <a:ext uri="{0D108BD9-81ED-4DB2-BD59-A6C34878D82A}">
                    <a16:rowId xmlns:a16="http://schemas.microsoft.com/office/drawing/2014/main" val="277450582"/>
                  </a:ext>
                </a:extLst>
              </a:tr>
              <a:tr h="367028">
                <a:tc>
                  <a:txBody>
                    <a:bodyPr/>
                    <a:lstStyle/>
                    <a:p>
                      <a:pPr algn="l"/>
                      <a:r>
                        <a:rPr lang="en-US" sz="1000" dirty="0"/>
                        <a:t>Logistical Regression</a:t>
                      </a:r>
                    </a:p>
                  </a:txBody>
                  <a:tcPr marL="55050" marR="55050" marT="27525" marB="27525"/>
                </a:tc>
                <a:tc>
                  <a:txBody>
                    <a:bodyPr/>
                    <a:lstStyle/>
                    <a:p>
                      <a:pPr algn="ctr"/>
                      <a:r>
                        <a:rPr lang="en-US" sz="1000" dirty="0"/>
                        <a:t>0.8456857368243116</a:t>
                      </a:r>
                    </a:p>
                  </a:txBody>
                  <a:tcPr marL="55050" marR="55050" marT="27525" marB="27525"/>
                </a:tc>
                <a:tc>
                  <a:txBody>
                    <a:bodyPr/>
                    <a:lstStyle/>
                    <a:p>
                      <a:pPr algn="ctr"/>
                      <a:r>
                        <a:rPr lang="en-US" sz="1000" dirty="0"/>
                        <a:t>0.7087936388180461</a:t>
                      </a:r>
                    </a:p>
                  </a:txBody>
                  <a:tcPr marL="55050" marR="55050" marT="27525" marB="27525"/>
                </a:tc>
                <a:tc>
                  <a:txBody>
                    <a:bodyPr/>
                    <a:lstStyle/>
                    <a:p>
                      <a:pPr algn="ctr"/>
                      <a:r>
                        <a:rPr lang="en-US" sz="1000"/>
                        <a:t>0.87</a:t>
                      </a:r>
                    </a:p>
                  </a:txBody>
                  <a:tcPr marL="55050" marR="55050" marT="27525" marB="27525"/>
                </a:tc>
                <a:tc>
                  <a:txBody>
                    <a:bodyPr/>
                    <a:lstStyle/>
                    <a:p>
                      <a:pPr algn="ctr"/>
                      <a:r>
                        <a:rPr lang="en-US" sz="1000"/>
                        <a:t>0.95</a:t>
                      </a:r>
                    </a:p>
                  </a:txBody>
                  <a:tcPr marL="55050" marR="55050" marT="27525" marB="27525"/>
                </a:tc>
                <a:tc>
                  <a:txBody>
                    <a:bodyPr/>
                    <a:lstStyle/>
                    <a:p>
                      <a:pPr algn="ctr"/>
                      <a:r>
                        <a:rPr lang="en-US" sz="1000"/>
                        <a:t>0.91</a:t>
                      </a:r>
                    </a:p>
                  </a:txBody>
                  <a:tcPr marL="55050" marR="55050" marT="27525" marB="27525"/>
                </a:tc>
                <a:extLst>
                  <a:ext uri="{0D108BD9-81ED-4DB2-BD59-A6C34878D82A}">
                    <a16:rowId xmlns:a16="http://schemas.microsoft.com/office/drawing/2014/main" val="1716855519"/>
                  </a:ext>
                </a:extLst>
              </a:tr>
              <a:tr h="367028">
                <a:tc>
                  <a:txBody>
                    <a:bodyPr/>
                    <a:lstStyle/>
                    <a:p>
                      <a:pPr algn="l"/>
                      <a:r>
                        <a:rPr lang="en-US" sz="1000" dirty="0"/>
                        <a:t>Random Forest Regression</a:t>
                      </a:r>
                    </a:p>
                  </a:txBody>
                  <a:tcPr marL="55050" marR="55050" marT="27525" marB="27525"/>
                </a:tc>
                <a:tc>
                  <a:txBody>
                    <a:bodyPr/>
                    <a:lstStyle/>
                    <a:p>
                      <a:pPr algn="ctr"/>
                      <a:r>
                        <a:rPr lang="en-US" sz="1000"/>
                        <a:t>0.9998685248488036</a:t>
                      </a:r>
                    </a:p>
                  </a:txBody>
                  <a:tcPr marL="55050" marR="55050" marT="27525" marB="27525"/>
                </a:tc>
                <a:tc>
                  <a:txBody>
                    <a:bodyPr/>
                    <a:lstStyle/>
                    <a:p>
                      <a:pPr algn="ctr"/>
                      <a:r>
                        <a:rPr lang="en-US" sz="1000"/>
                        <a:t>0.9997909746513783</a:t>
                      </a:r>
                    </a:p>
                  </a:txBody>
                  <a:tcPr marL="55050" marR="55050" marT="27525" marB="27525"/>
                </a:tc>
                <a:tc>
                  <a:txBody>
                    <a:bodyPr/>
                    <a:lstStyle/>
                    <a:p>
                      <a:pPr algn="ctr"/>
                      <a:r>
                        <a:rPr lang="en-US" sz="1000" dirty="0"/>
                        <a:t>1.00</a:t>
                      </a:r>
                    </a:p>
                  </a:txBody>
                  <a:tcPr marL="55050" marR="55050" marT="27525" marB="27525"/>
                </a:tc>
                <a:tc>
                  <a:txBody>
                    <a:bodyPr/>
                    <a:lstStyle/>
                    <a:p>
                      <a:pPr algn="ctr"/>
                      <a:r>
                        <a:rPr lang="en-US" sz="1000" dirty="0"/>
                        <a:t>1.00</a:t>
                      </a:r>
                    </a:p>
                  </a:txBody>
                  <a:tcPr marL="55050" marR="55050" marT="27525" marB="27525"/>
                </a:tc>
                <a:tc>
                  <a:txBody>
                    <a:bodyPr/>
                    <a:lstStyle/>
                    <a:p>
                      <a:pPr algn="ctr"/>
                      <a:r>
                        <a:rPr lang="en-US" sz="1000" dirty="0"/>
                        <a:t>1.00</a:t>
                      </a:r>
                    </a:p>
                  </a:txBody>
                  <a:tcPr marL="55050" marR="55050" marT="27525" marB="27525"/>
                </a:tc>
                <a:extLst>
                  <a:ext uri="{0D108BD9-81ED-4DB2-BD59-A6C34878D82A}">
                    <a16:rowId xmlns:a16="http://schemas.microsoft.com/office/drawing/2014/main" val="437117912"/>
                  </a:ext>
                </a:extLst>
              </a:tr>
              <a:tr h="559585">
                <a:tc>
                  <a:txBody>
                    <a:bodyPr/>
                    <a:lstStyle/>
                    <a:p>
                      <a:r>
                        <a:rPr lang="en-US" sz="1000" dirty="0"/>
                        <a:t>Gradient Boosting Classifier</a:t>
                      </a:r>
                    </a:p>
                  </a:txBody>
                  <a:tcPr/>
                </a:tc>
                <a:tc>
                  <a:txBody>
                    <a:bodyPr/>
                    <a:lstStyle/>
                    <a:p>
                      <a:pPr algn="ctr"/>
                      <a:r>
                        <a:rPr lang="en-US" sz="1000" dirty="0"/>
                        <a:t>0.9999625180381941</a:t>
                      </a:r>
                    </a:p>
                  </a:txBody>
                  <a:tcPr/>
                </a:tc>
                <a:tc>
                  <a:txBody>
                    <a:bodyPr/>
                    <a:lstStyle/>
                    <a:p>
                      <a:pPr algn="ctr"/>
                      <a:r>
                        <a:rPr lang="en-US" sz="1000" dirty="0"/>
                        <a:t>0.9999449127947211</a:t>
                      </a:r>
                    </a:p>
                  </a:txBody>
                  <a:tcPr/>
                </a:tc>
                <a:tc>
                  <a:txBody>
                    <a:bodyPr/>
                    <a:lstStyle/>
                    <a:p>
                      <a:pPr algn="ctr"/>
                      <a:r>
                        <a:rPr lang="en-US" sz="1000" dirty="0"/>
                        <a:t>1.00</a:t>
                      </a:r>
                    </a:p>
                  </a:txBody>
                  <a:tcPr marL="55050" marR="55050" marT="27525" marB="27525"/>
                </a:tc>
                <a:tc>
                  <a:txBody>
                    <a:bodyPr/>
                    <a:lstStyle/>
                    <a:p>
                      <a:pPr algn="ctr"/>
                      <a:r>
                        <a:rPr lang="en-US" sz="1000" dirty="0"/>
                        <a:t>1.00</a:t>
                      </a:r>
                    </a:p>
                  </a:txBody>
                  <a:tcPr marL="55050" marR="55050" marT="27525" marB="27525"/>
                </a:tc>
                <a:tc>
                  <a:txBody>
                    <a:bodyPr/>
                    <a:lstStyle/>
                    <a:p>
                      <a:pPr algn="ctr"/>
                      <a:r>
                        <a:rPr lang="en-US" sz="1000" dirty="0"/>
                        <a:t>1.00</a:t>
                      </a:r>
                    </a:p>
                  </a:txBody>
                  <a:tcPr marL="55050" marR="55050" marT="27525" marB="27525"/>
                </a:tc>
                <a:extLst>
                  <a:ext uri="{0D108BD9-81ED-4DB2-BD59-A6C34878D82A}">
                    <a16:rowId xmlns:a16="http://schemas.microsoft.com/office/drawing/2014/main" val="2670977535"/>
                  </a:ext>
                </a:extLst>
              </a:tr>
            </a:tbl>
          </a:graphicData>
        </a:graphic>
      </p:graphicFrame>
    </p:spTree>
    <p:extLst>
      <p:ext uri="{BB962C8B-B14F-4D97-AF65-F5344CB8AC3E}">
        <p14:creationId xmlns:p14="http://schemas.microsoft.com/office/powerpoint/2010/main" val="1170000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122530B-4066-38AE-A167-82E927220F45}"/>
              </a:ext>
            </a:extLst>
          </p:cNvPr>
          <p:cNvSpPr>
            <a:spLocks noGrp="1"/>
          </p:cNvSpPr>
          <p:nvPr>
            <p:ph idx="1"/>
          </p:nvPr>
        </p:nvSpPr>
        <p:spPr>
          <a:xfrm>
            <a:off x="804672" y="2421683"/>
            <a:ext cx="3472360" cy="2012666"/>
          </a:xfrm>
        </p:spPr>
        <p:txBody>
          <a:bodyPr anchor="ctr">
            <a:normAutofit/>
          </a:bodyPr>
          <a:lstStyle/>
          <a:p>
            <a:pPr marL="0" indent="0">
              <a:buNone/>
            </a:pPr>
            <a:r>
              <a:rPr lang="en-US" sz="4000" dirty="0"/>
              <a:t>Thankyou</a:t>
            </a: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Car">
            <a:extLst>
              <a:ext uri="{FF2B5EF4-FFF2-40B4-BE49-F238E27FC236}">
                <a16:creationId xmlns:a16="http://schemas.microsoft.com/office/drawing/2014/main" id="{651E2E99-87D6-6DB7-8957-E280AB2C699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8444985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583</Words>
  <Application>Microsoft Office PowerPoint</Application>
  <PresentationFormat>Widescreen</PresentationFormat>
  <Paragraphs>65</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Inter</vt:lpstr>
      <vt:lpstr>Office Theme</vt:lpstr>
      <vt:lpstr>Exploring Washington’s Electric Vehicle Adoption</vt:lpstr>
      <vt:lpstr>EV Adoption Across Washington Counties</vt:lpstr>
      <vt:lpstr>EV Model Preferences in Washington</vt:lpstr>
      <vt:lpstr>Factors Influencing</vt:lpstr>
      <vt:lpstr>Predictive Modeling: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Harsha Chakravarthy</dc:creator>
  <cp:lastModifiedBy>Harsha Chakravarthy</cp:lastModifiedBy>
  <cp:revision>8</cp:revision>
  <dcterms:created xsi:type="dcterms:W3CDTF">2024-07-19T18:40:18Z</dcterms:created>
  <dcterms:modified xsi:type="dcterms:W3CDTF">2024-07-27T19:02:59Z</dcterms:modified>
</cp:coreProperties>
</file>