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336F94-896A-4E01-AD36-2755F1C58B2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7DF33BE-4FE3-4F14-8AB0-6FEE86F5CB4A}">
      <dgm:prSet/>
      <dgm:spPr/>
      <dgm:t>
        <a:bodyPr/>
        <a:lstStyle/>
        <a:p>
          <a:r>
            <a:rPr lang="en-US"/>
            <a:t>Dataset Info</a:t>
          </a:r>
        </a:p>
      </dgm:t>
    </dgm:pt>
    <dgm:pt modelId="{5A34AE8A-06D9-4D3E-A21D-E1C43B059156}" type="parTrans" cxnId="{6B53E988-3391-4B47-9A85-A89F0522DCEA}">
      <dgm:prSet/>
      <dgm:spPr/>
      <dgm:t>
        <a:bodyPr/>
        <a:lstStyle/>
        <a:p>
          <a:endParaRPr lang="en-US"/>
        </a:p>
      </dgm:t>
    </dgm:pt>
    <dgm:pt modelId="{0D152BC6-9BAD-4494-9650-AE39973AED8E}" type="sibTrans" cxnId="{6B53E988-3391-4B47-9A85-A89F0522DCEA}">
      <dgm:prSet/>
      <dgm:spPr/>
      <dgm:t>
        <a:bodyPr/>
        <a:lstStyle/>
        <a:p>
          <a:endParaRPr lang="en-US"/>
        </a:p>
      </dgm:t>
    </dgm:pt>
    <dgm:pt modelId="{A8187698-DF0B-48B3-9546-7C3B4FF92C63}">
      <dgm:prSet/>
      <dgm:spPr/>
      <dgm:t>
        <a:bodyPr/>
        <a:lstStyle/>
        <a:p>
          <a:r>
            <a:rPr lang="en-US"/>
            <a:t>Columns :24</a:t>
          </a:r>
        </a:p>
      </dgm:t>
    </dgm:pt>
    <dgm:pt modelId="{9972A87F-132D-42CC-8DA0-8920B2656359}" type="parTrans" cxnId="{F5B0B5BC-73CB-40CE-B2AF-EC3D478D0277}">
      <dgm:prSet/>
      <dgm:spPr/>
      <dgm:t>
        <a:bodyPr/>
        <a:lstStyle/>
        <a:p>
          <a:endParaRPr lang="en-US"/>
        </a:p>
      </dgm:t>
    </dgm:pt>
    <dgm:pt modelId="{D006A7B9-7912-4BF6-9EC2-E61556A5E33F}" type="sibTrans" cxnId="{F5B0B5BC-73CB-40CE-B2AF-EC3D478D0277}">
      <dgm:prSet/>
      <dgm:spPr/>
      <dgm:t>
        <a:bodyPr/>
        <a:lstStyle/>
        <a:p>
          <a:endParaRPr lang="en-US"/>
        </a:p>
      </dgm:t>
    </dgm:pt>
    <dgm:pt modelId="{4AF2AB84-B441-41C1-B3DC-0509479C3FFC}">
      <dgm:prSet/>
      <dgm:spPr/>
      <dgm:t>
        <a:bodyPr/>
        <a:lstStyle/>
        <a:p>
          <a:r>
            <a:rPr lang="en-US"/>
            <a:t>Rows :593k</a:t>
          </a:r>
        </a:p>
      </dgm:t>
    </dgm:pt>
    <dgm:pt modelId="{B8D53CB9-7E9E-4B2D-A049-40691254D953}" type="parTrans" cxnId="{96881A49-5C9A-4036-BC1D-7D3F39468507}">
      <dgm:prSet/>
      <dgm:spPr/>
      <dgm:t>
        <a:bodyPr/>
        <a:lstStyle/>
        <a:p>
          <a:endParaRPr lang="en-US"/>
        </a:p>
      </dgm:t>
    </dgm:pt>
    <dgm:pt modelId="{7F361932-60FB-4D80-BEF9-975EA3C209BF}" type="sibTrans" cxnId="{96881A49-5C9A-4036-BC1D-7D3F39468507}">
      <dgm:prSet/>
      <dgm:spPr/>
      <dgm:t>
        <a:bodyPr/>
        <a:lstStyle/>
        <a:p>
          <a:endParaRPr lang="en-US"/>
        </a:p>
      </dgm:t>
    </dgm:pt>
    <dgm:pt modelId="{DEF8FDF4-9212-4098-9955-06217B4B08DF}" type="pres">
      <dgm:prSet presAssocID="{8B336F94-896A-4E01-AD36-2755F1C58B2F}" presName="hierChild1" presStyleCnt="0">
        <dgm:presLayoutVars>
          <dgm:chPref val="1"/>
          <dgm:dir/>
          <dgm:animOne val="branch"/>
          <dgm:animLvl val="lvl"/>
          <dgm:resizeHandles/>
        </dgm:presLayoutVars>
      </dgm:prSet>
      <dgm:spPr/>
    </dgm:pt>
    <dgm:pt modelId="{99F8C1E1-058E-41BD-BA8A-4A43A9BFAA74}" type="pres">
      <dgm:prSet presAssocID="{07DF33BE-4FE3-4F14-8AB0-6FEE86F5CB4A}" presName="hierRoot1" presStyleCnt="0"/>
      <dgm:spPr/>
    </dgm:pt>
    <dgm:pt modelId="{CA1E47F8-A2FD-4600-84A1-C053750E2C7F}" type="pres">
      <dgm:prSet presAssocID="{07DF33BE-4FE3-4F14-8AB0-6FEE86F5CB4A}" presName="composite" presStyleCnt="0"/>
      <dgm:spPr/>
    </dgm:pt>
    <dgm:pt modelId="{533B7F71-D0FE-406B-8D46-55DEBF5D7230}" type="pres">
      <dgm:prSet presAssocID="{07DF33BE-4FE3-4F14-8AB0-6FEE86F5CB4A}" presName="background" presStyleLbl="node0" presStyleIdx="0" presStyleCnt="3"/>
      <dgm:spPr/>
    </dgm:pt>
    <dgm:pt modelId="{0718A4D3-75EB-4CE0-B1E8-2D7773A51B82}" type="pres">
      <dgm:prSet presAssocID="{07DF33BE-4FE3-4F14-8AB0-6FEE86F5CB4A}" presName="text" presStyleLbl="fgAcc0" presStyleIdx="0" presStyleCnt="3">
        <dgm:presLayoutVars>
          <dgm:chPref val="3"/>
        </dgm:presLayoutVars>
      </dgm:prSet>
      <dgm:spPr/>
    </dgm:pt>
    <dgm:pt modelId="{FBCBD12B-0CB9-420C-803B-A298E189BD7F}" type="pres">
      <dgm:prSet presAssocID="{07DF33BE-4FE3-4F14-8AB0-6FEE86F5CB4A}" presName="hierChild2" presStyleCnt="0"/>
      <dgm:spPr/>
    </dgm:pt>
    <dgm:pt modelId="{6F56F9F5-D405-4E48-B78D-6CA6EF23D855}" type="pres">
      <dgm:prSet presAssocID="{A8187698-DF0B-48B3-9546-7C3B4FF92C63}" presName="hierRoot1" presStyleCnt="0"/>
      <dgm:spPr/>
    </dgm:pt>
    <dgm:pt modelId="{2987EC2E-48C0-4578-82A2-B53E395413B2}" type="pres">
      <dgm:prSet presAssocID="{A8187698-DF0B-48B3-9546-7C3B4FF92C63}" presName="composite" presStyleCnt="0"/>
      <dgm:spPr/>
    </dgm:pt>
    <dgm:pt modelId="{CE846A4E-1EF4-4F98-A063-5C8934B9D804}" type="pres">
      <dgm:prSet presAssocID="{A8187698-DF0B-48B3-9546-7C3B4FF92C63}" presName="background" presStyleLbl="node0" presStyleIdx="1" presStyleCnt="3"/>
      <dgm:spPr/>
    </dgm:pt>
    <dgm:pt modelId="{21EC311D-BC45-422C-848D-8F5768BE91A5}" type="pres">
      <dgm:prSet presAssocID="{A8187698-DF0B-48B3-9546-7C3B4FF92C63}" presName="text" presStyleLbl="fgAcc0" presStyleIdx="1" presStyleCnt="3">
        <dgm:presLayoutVars>
          <dgm:chPref val="3"/>
        </dgm:presLayoutVars>
      </dgm:prSet>
      <dgm:spPr/>
    </dgm:pt>
    <dgm:pt modelId="{3AC71890-9B70-4F37-A686-8A17B9B76E80}" type="pres">
      <dgm:prSet presAssocID="{A8187698-DF0B-48B3-9546-7C3B4FF92C63}" presName="hierChild2" presStyleCnt="0"/>
      <dgm:spPr/>
    </dgm:pt>
    <dgm:pt modelId="{9BB64CBB-D7AB-4270-9E63-5402E0879A1F}" type="pres">
      <dgm:prSet presAssocID="{4AF2AB84-B441-41C1-B3DC-0509479C3FFC}" presName="hierRoot1" presStyleCnt="0"/>
      <dgm:spPr/>
    </dgm:pt>
    <dgm:pt modelId="{23A7482B-16C0-4C8F-AEA1-D301AF369C1A}" type="pres">
      <dgm:prSet presAssocID="{4AF2AB84-B441-41C1-B3DC-0509479C3FFC}" presName="composite" presStyleCnt="0"/>
      <dgm:spPr/>
    </dgm:pt>
    <dgm:pt modelId="{10016E83-F0F9-4457-AEC0-EC342FFB5711}" type="pres">
      <dgm:prSet presAssocID="{4AF2AB84-B441-41C1-B3DC-0509479C3FFC}" presName="background" presStyleLbl="node0" presStyleIdx="2" presStyleCnt="3"/>
      <dgm:spPr/>
    </dgm:pt>
    <dgm:pt modelId="{9F39F2C9-28BB-4544-9D2B-4F154A1F729B}" type="pres">
      <dgm:prSet presAssocID="{4AF2AB84-B441-41C1-B3DC-0509479C3FFC}" presName="text" presStyleLbl="fgAcc0" presStyleIdx="2" presStyleCnt="3">
        <dgm:presLayoutVars>
          <dgm:chPref val="3"/>
        </dgm:presLayoutVars>
      </dgm:prSet>
      <dgm:spPr/>
    </dgm:pt>
    <dgm:pt modelId="{37F9AD93-39F4-465F-85DB-9B452BD6CB7E}" type="pres">
      <dgm:prSet presAssocID="{4AF2AB84-B441-41C1-B3DC-0509479C3FFC}" presName="hierChild2" presStyleCnt="0"/>
      <dgm:spPr/>
    </dgm:pt>
  </dgm:ptLst>
  <dgm:cxnLst>
    <dgm:cxn modelId="{D4FA9234-38BC-45F6-8BF2-6C0F32695403}" type="presOf" srcId="{A8187698-DF0B-48B3-9546-7C3B4FF92C63}" destId="{21EC311D-BC45-422C-848D-8F5768BE91A5}" srcOrd="0" destOrd="0" presId="urn:microsoft.com/office/officeart/2005/8/layout/hierarchy1"/>
    <dgm:cxn modelId="{96881A49-5C9A-4036-BC1D-7D3F39468507}" srcId="{8B336F94-896A-4E01-AD36-2755F1C58B2F}" destId="{4AF2AB84-B441-41C1-B3DC-0509479C3FFC}" srcOrd="2" destOrd="0" parTransId="{B8D53CB9-7E9E-4B2D-A049-40691254D953}" sibTransId="{7F361932-60FB-4D80-BEF9-975EA3C209BF}"/>
    <dgm:cxn modelId="{6B53E988-3391-4B47-9A85-A89F0522DCEA}" srcId="{8B336F94-896A-4E01-AD36-2755F1C58B2F}" destId="{07DF33BE-4FE3-4F14-8AB0-6FEE86F5CB4A}" srcOrd="0" destOrd="0" parTransId="{5A34AE8A-06D9-4D3E-A21D-E1C43B059156}" sibTransId="{0D152BC6-9BAD-4494-9650-AE39973AED8E}"/>
    <dgm:cxn modelId="{41C76ABC-95E5-4FDA-A4A3-0BE7A43CE08C}" type="presOf" srcId="{8B336F94-896A-4E01-AD36-2755F1C58B2F}" destId="{DEF8FDF4-9212-4098-9955-06217B4B08DF}" srcOrd="0" destOrd="0" presId="urn:microsoft.com/office/officeart/2005/8/layout/hierarchy1"/>
    <dgm:cxn modelId="{995D92BC-0DA2-4836-8546-7763B678B5F3}" type="presOf" srcId="{4AF2AB84-B441-41C1-B3DC-0509479C3FFC}" destId="{9F39F2C9-28BB-4544-9D2B-4F154A1F729B}" srcOrd="0" destOrd="0" presId="urn:microsoft.com/office/officeart/2005/8/layout/hierarchy1"/>
    <dgm:cxn modelId="{F5B0B5BC-73CB-40CE-B2AF-EC3D478D0277}" srcId="{8B336F94-896A-4E01-AD36-2755F1C58B2F}" destId="{A8187698-DF0B-48B3-9546-7C3B4FF92C63}" srcOrd="1" destOrd="0" parTransId="{9972A87F-132D-42CC-8DA0-8920B2656359}" sibTransId="{D006A7B9-7912-4BF6-9EC2-E61556A5E33F}"/>
    <dgm:cxn modelId="{57D8F7FB-6A64-4665-9AC1-6476B6B4C798}" type="presOf" srcId="{07DF33BE-4FE3-4F14-8AB0-6FEE86F5CB4A}" destId="{0718A4D3-75EB-4CE0-B1E8-2D7773A51B82}" srcOrd="0" destOrd="0" presId="urn:microsoft.com/office/officeart/2005/8/layout/hierarchy1"/>
    <dgm:cxn modelId="{808FBE19-EBF2-4858-A00C-F96E5174A3CF}" type="presParOf" srcId="{DEF8FDF4-9212-4098-9955-06217B4B08DF}" destId="{99F8C1E1-058E-41BD-BA8A-4A43A9BFAA74}" srcOrd="0" destOrd="0" presId="urn:microsoft.com/office/officeart/2005/8/layout/hierarchy1"/>
    <dgm:cxn modelId="{9FD97254-CAE6-4EFB-9D98-3BE47A8A6D88}" type="presParOf" srcId="{99F8C1E1-058E-41BD-BA8A-4A43A9BFAA74}" destId="{CA1E47F8-A2FD-4600-84A1-C053750E2C7F}" srcOrd="0" destOrd="0" presId="urn:microsoft.com/office/officeart/2005/8/layout/hierarchy1"/>
    <dgm:cxn modelId="{B5ADAC4D-8D14-4339-80B2-193EABF2C6C7}" type="presParOf" srcId="{CA1E47F8-A2FD-4600-84A1-C053750E2C7F}" destId="{533B7F71-D0FE-406B-8D46-55DEBF5D7230}" srcOrd="0" destOrd="0" presId="urn:microsoft.com/office/officeart/2005/8/layout/hierarchy1"/>
    <dgm:cxn modelId="{B1C0F769-1D9A-47B4-AC76-F05A21411DB9}" type="presParOf" srcId="{CA1E47F8-A2FD-4600-84A1-C053750E2C7F}" destId="{0718A4D3-75EB-4CE0-B1E8-2D7773A51B82}" srcOrd="1" destOrd="0" presId="urn:microsoft.com/office/officeart/2005/8/layout/hierarchy1"/>
    <dgm:cxn modelId="{95A40D37-EDF4-48F9-BFED-049436D68049}" type="presParOf" srcId="{99F8C1E1-058E-41BD-BA8A-4A43A9BFAA74}" destId="{FBCBD12B-0CB9-420C-803B-A298E189BD7F}" srcOrd="1" destOrd="0" presId="urn:microsoft.com/office/officeart/2005/8/layout/hierarchy1"/>
    <dgm:cxn modelId="{4D7EB014-CECD-484E-B48E-6FF531A1E764}" type="presParOf" srcId="{DEF8FDF4-9212-4098-9955-06217B4B08DF}" destId="{6F56F9F5-D405-4E48-B78D-6CA6EF23D855}" srcOrd="1" destOrd="0" presId="urn:microsoft.com/office/officeart/2005/8/layout/hierarchy1"/>
    <dgm:cxn modelId="{4D609D5D-4DB4-4476-90D1-13F50A4010AE}" type="presParOf" srcId="{6F56F9F5-D405-4E48-B78D-6CA6EF23D855}" destId="{2987EC2E-48C0-4578-82A2-B53E395413B2}" srcOrd="0" destOrd="0" presId="urn:microsoft.com/office/officeart/2005/8/layout/hierarchy1"/>
    <dgm:cxn modelId="{9ABDA63C-54D9-487C-9632-0917052ED5F2}" type="presParOf" srcId="{2987EC2E-48C0-4578-82A2-B53E395413B2}" destId="{CE846A4E-1EF4-4F98-A063-5C8934B9D804}" srcOrd="0" destOrd="0" presId="urn:microsoft.com/office/officeart/2005/8/layout/hierarchy1"/>
    <dgm:cxn modelId="{771BADD3-1152-41B0-8314-D9B8AFC964F3}" type="presParOf" srcId="{2987EC2E-48C0-4578-82A2-B53E395413B2}" destId="{21EC311D-BC45-422C-848D-8F5768BE91A5}" srcOrd="1" destOrd="0" presId="urn:microsoft.com/office/officeart/2005/8/layout/hierarchy1"/>
    <dgm:cxn modelId="{616152BE-C525-47FA-96DC-73707CCEC701}" type="presParOf" srcId="{6F56F9F5-D405-4E48-B78D-6CA6EF23D855}" destId="{3AC71890-9B70-4F37-A686-8A17B9B76E80}" srcOrd="1" destOrd="0" presId="urn:microsoft.com/office/officeart/2005/8/layout/hierarchy1"/>
    <dgm:cxn modelId="{DA6D9951-B5F4-4AD6-8CC2-51742716ADDC}" type="presParOf" srcId="{DEF8FDF4-9212-4098-9955-06217B4B08DF}" destId="{9BB64CBB-D7AB-4270-9E63-5402E0879A1F}" srcOrd="2" destOrd="0" presId="urn:microsoft.com/office/officeart/2005/8/layout/hierarchy1"/>
    <dgm:cxn modelId="{2E9D4AAB-F719-4DBF-BE09-95EC0DB54389}" type="presParOf" srcId="{9BB64CBB-D7AB-4270-9E63-5402E0879A1F}" destId="{23A7482B-16C0-4C8F-AEA1-D301AF369C1A}" srcOrd="0" destOrd="0" presId="urn:microsoft.com/office/officeart/2005/8/layout/hierarchy1"/>
    <dgm:cxn modelId="{308EB535-579F-4E4F-9F2B-3CFCD14FC999}" type="presParOf" srcId="{23A7482B-16C0-4C8F-AEA1-D301AF369C1A}" destId="{10016E83-F0F9-4457-AEC0-EC342FFB5711}" srcOrd="0" destOrd="0" presId="urn:microsoft.com/office/officeart/2005/8/layout/hierarchy1"/>
    <dgm:cxn modelId="{EA551A90-A8DE-4971-9F9F-B38DCEF4FBDD}" type="presParOf" srcId="{23A7482B-16C0-4C8F-AEA1-D301AF369C1A}" destId="{9F39F2C9-28BB-4544-9D2B-4F154A1F729B}" srcOrd="1" destOrd="0" presId="urn:microsoft.com/office/officeart/2005/8/layout/hierarchy1"/>
    <dgm:cxn modelId="{BDD31AC0-270F-4287-8233-E2CDDE0AD4BD}" type="presParOf" srcId="{9BB64CBB-D7AB-4270-9E63-5402E0879A1F}" destId="{37F9AD93-39F4-465F-85DB-9B452BD6CB7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B7F71-D0FE-406B-8D46-55DEBF5D7230}">
      <dsp:nvSpPr>
        <dsp:cNvPr id="0" name=""/>
        <dsp:cNvSpPr/>
      </dsp:nvSpPr>
      <dsp:spPr>
        <a:xfrm>
          <a:off x="0" y="1636053"/>
          <a:ext cx="1457324" cy="9254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18A4D3-75EB-4CE0-B1E8-2D7773A51B82}">
      <dsp:nvSpPr>
        <dsp:cNvPr id="0" name=""/>
        <dsp:cNvSpPr/>
      </dsp:nvSpPr>
      <dsp:spPr>
        <a:xfrm>
          <a:off x="161925" y="1789882"/>
          <a:ext cx="1457324" cy="9254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Dataset Info</a:t>
          </a:r>
        </a:p>
      </dsp:txBody>
      <dsp:txXfrm>
        <a:off x="189029" y="1816986"/>
        <a:ext cx="1403116" cy="871193"/>
      </dsp:txXfrm>
    </dsp:sp>
    <dsp:sp modelId="{CE846A4E-1EF4-4F98-A063-5C8934B9D804}">
      <dsp:nvSpPr>
        <dsp:cNvPr id="0" name=""/>
        <dsp:cNvSpPr/>
      </dsp:nvSpPr>
      <dsp:spPr>
        <a:xfrm>
          <a:off x="1781175" y="1636053"/>
          <a:ext cx="1457324" cy="9254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C311D-BC45-422C-848D-8F5768BE91A5}">
      <dsp:nvSpPr>
        <dsp:cNvPr id="0" name=""/>
        <dsp:cNvSpPr/>
      </dsp:nvSpPr>
      <dsp:spPr>
        <a:xfrm>
          <a:off x="1943100" y="1789882"/>
          <a:ext cx="1457324" cy="9254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Columns :24</a:t>
          </a:r>
        </a:p>
      </dsp:txBody>
      <dsp:txXfrm>
        <a:off x="1970204" y="1816986"/>
        <a:ext cx="1403116" cy="871193"/>
      </dsp:txXfrm>
    </dsp:sp>
    <dsp:sp modelId="{10016E83-F0F9-4457-AEC0-EC342FFB5711}">
      <dsp:nvSpPr>
        <dsp:cNvPr id="0" name=""/>
        <dsp:cNvSpPr/>
      </dsp:nvSpPr>
      <dsp:spPr>
        <a:xfrm>
          <a:off x="3562350" y="1636053"/>
          <a:ext cx="1457324" cy="9254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39F2C9-28BB-4544-9D2B-4F154A1F729B}">
      <dsp:nvSpPr>
        <dsp:cNvPr id="0" name=""/>
        <dsp:cNvSpPr/>
      </dsp:nvSpPr>
      <dsp:spPr>
        <a:xfrm>
          <a:off x="3724274" y="1789882"/>
          <a:ext cx="1457324" cy="9254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Rows :593k</a:t>
          </a:r>
        </a:p>
      </dsp:txBody>
      <dsp:txXfrm>
        <a:off x="3751378" y="1816986"/>
        <a:ext cx="1403116" cy="8711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A2AD-81CF-FA8E-FA5F-4473228457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224D7C-0E93-5B34-7506-39A5C56CC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C081ED-5E4C-08E5-DDB4-CA5A60942EC1}"/>
              </a:ext>
            </a:extLst>
          </p:cNvPr>
          <p:cNvSpPr>
            <a:spLocks noGrp="1"/>
          </p:cNvSpPr>
          <p:nvPr>
            <p:ph type="dt" sz="half" idx="10"/>
          </p:nvPr>
        </p:nvSpPr>
        <p:spPr/>
        <p:txBody>
          <a:bodyPr/>
          <a:lstStyle/>
          <a:p>
            <a:fld id="{6E9CEFAD-E969-46A1-A866-CEC14F20DF95}" type="datetimeFigureOut">
              <a:rPr lang="en-US" smtClean="0"/>
              <a:t>8/26/2024</a:t>
            </a:fld>
            <a:endParaRPr lang="en-US"/>
          </a:p>
        </p:txBody>
      </p:sp>
      <p:sp>
        <p:nvSpPr>
          <p:cNvPr id="5" name="Footer Placeholder 4">
            <a:extLst>
              <a:ext uri="{FF2B5EF4-FFF2-40B4-BE49-F238E27FC236}">
                <a16:creationId xmlns:a16="http://schemas.microsoft.com/office/drawing/2014/main" id="{302DE974-2C12-5DF4-3709-BAB82E933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FFD95-D13A-2E8D-1DAD-6032476D806B}"/>
              </a:ext>
            </a:extLst>
          </p:cNvPr>
          <p:cNvSpPr>
            <a:spLocks noGrp="1"/>
          </p:cNvSpPr>
          <p:nvPr>
            <p:ph type="sldNum" sz="quarter" idx="12"/>
          </p:nvPr>
        </p:nvSpPr>
        <p:spPr/>
        <p:txBody>
          <a:bodyPr/>
          <a:lstStyle/>
          <a:p>
            <a:fld id="{61902B83-A476-4B39-9DED-182BFDB35BEB}" type="slidenum">
              <a:rPr lang="en-US" smtClean="0"/>
              <a:t>‹#›</a:t>
            </a:fld>
            <a:endParaRPr lang="en-US"/>
          </a:p>
        </p:txBody>
      </p:sp>
    </p:spTree>
    <p:extLst>
      <p:ext uri="{BB962C8B-B14F-4D97-AF65-F5344CB8AC3E}">
        <p14:creationId xmlns:p14="http://schemas.microsoft.com/office/powerpoint/2010/main" val="416650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EE3A-CCFA-AF12-A3EE-C05E48D3E4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63997-00D8-C170-0452-C273E16C6B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DCED4-D8A4-D42A-1BEC-9EB6F0867491}"/>
              </a:ext>
            </a:extLst>
          </p:cNvPr>
          <p:cNvSpPr>
            <a:spLocks noGrp="1"/>
          </p:cNvSpPr>
          <p:nvPr>
            <p:ph type="dt" sz="half" idx="10"/>
          </p:nvPr>
        </p:nvSpPr>
        <p:spPr/>
        <p:txBody>
          <a:bodyPr/>
          <a:lstStyle/>
          <a:p>
            <a:fld id="{6E9CEFAD-E969-46A1-A866-CEC14F20DF95}" type="datetimeFigureOut">
              <a:rPr lang="en-US" smtClean="0"/>
              <a:t>8/26/2024</a:t>
            </a:fld>
            <a:endParaRPr lang="en-US"/>
          </a:p>
        </p:txBody>
      </p:sp>
      <p:sp>
        <p:nvSpPr>
          <p:cNvPr id="5" name="Footer Placeholder 4">
            <a:extLst>
              <a:ext uri="{FF2B5EF4-FFF2-40B4-BE49-F238E27FC236}">
                <a16:creationId xmlns:a16="http://schemas.microsoft.com/office/drawing/2014/main" id="{23892D32-0FF0-1DAB-F82B-7F8632D16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8EC42-EE70-6903-0F69-37BA974F9CE6}"/>
              </a:ext>
            </a:extLst>
          </p:cNvPr>
          <p:cNvSpPr>
            <a:spLocks noGrp="1"/>
          </p:cNvSpPr>
          <p:nvPr>
            <p:ph type="sldNum" sz="quarter" idx="12"/>
          </p:nvPr>
        </p:nvSpPr>
        <p:spPr/>
        <p:txBody>
          <a:bodyPr/>
          <a:lstStyle/>
          <a:p>
            <a:fld id="{61902B83-A476-4B39-9DED-182BFDB35BEB}" type="slidenum">
              <a:rPr lang="en-US" smtClean="0"/>
              <a:t>‹#›</a:t>
            </a:fld>
            <a:endParaRPr lang="en-US"/>
          </a:p>
        </p:txBody>
      </p:sp>
    </p:spTree>
    <p:extLst>
      <p:ext uri="{BB962C8B-B14F-4D97-AF65-F5344CB8AC3E}">
        <p14:creationId xmlns:p14="http://schemas.microsoft.com/office/powerpoint/2010/main" val="90105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D3976E-D94E-8EF8-A542-9757C84EFA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E2DBCB-1359-9F12-0E38-703C895A4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8488A-0AE2-2C07-FFEB-180B75D8AE22}"/>
              </a:ext>
            </a:extLst>
          </p:cNvPr>
          <p:cNvSpPr>
            <a:spLocks noGrp="1"/>
          </p:cNvSpPr>
          <p:nvPr>
            <p:ph type="dt" sz="half" idx="10"/>
          </p:nvPr>
        </p:nvSpPr>
        <p:spPr/>
        <p:txBody>
          <a:bodyPr/>
          <a:lstStyle/>
          <a:p>
            <a:fld id="{6E9CEFAD-E969-46A1-A866-CEC14F20DF95}" type="datetimeFigureOut">
              <a:rPr lang="en-US" smtClean="0"/>
              <a:t>8/26/2024</a:t>
            </a:fld>
            <a:endParaRPr lang="en-US"/>
          </a:p>
        </p:txBody>
      </p:sp>
      <p:sp>
        <p:nvSpPr>
          <p:cNvPr id="5" name="Footer Placeholder 4">
            <a:extLst>
              <a:ext uri="{FF2B5EF4-FFF2-40B4-BE49-F238E27FC236}">
                <a16:creationId xmlns:a16="http://schemas.microsoft.com/office/drawing/2014/main" id="{B3E71783-0B91-77C1-E55E-D7CAF1D54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06C74-B4C8-FF60-57FB-69C6BD9FC974}"/>
              </a:ext>
            </a:extLst>
          </p:cNvPr>
          <p:cNvSpPr>
            <a:spLocks noGrp="1"/>
          </p:cNvSpPr>
          <p:nvPr>
            <p:ph type="sldNum" sz="quarter" idx="12"/>
          </p:nvPr>
        </p:nvSpPr>
        <p:spPr/>
        <p:txBody>
          <a:bodyPr/>
          <a:lstStyle/>
          <a:p>
            <a:fld id="{61902B83-A476-4B39-9DED-182BFDB35BEB}" type="slidenum">
              <a:rPr lang="en-US" smtClean="0"/>
              <a:t>‹#›</a:t>
            </a:fld>
            <a:endParaRPr lang="en-US"/>
          </a:p>
        </p:txBody>
      </p:sp>
    </p:spTree>
    <p:extLst>
      <p:ext uri="{BB962C8B-B14F-4D97-AF65-F5344CB8AC3E}">
        <p14:creationId xmlns:p14="http://schemas.microsoft.com/office/powerpoint/2010/main" val="240613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04E1-ECB5-CF8C-928B-8DEF4C568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8A5BA-09A6-6866-39BF-DF5BFB3771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DB00E-383E-B4AD-8383-0C86A1DF175B}"/>
              </a:ext>
            </a:extLst>
          </p:cNvPr>
          <p:cNvSpPr>
            <a:spLocks noGrp="1"/>
          </p:cNvSpPr>
          <p:nvPr>
            <p:ph type="dt" sz="half" idx="10"/>
          </p:nvPr>
        </p:nvSpPr>
        <p:spPr/>
        <p:txBody>
          <a:bodyPr/>
          <a:lstStyle/>
          <a:p>
            <a:fld id="{6E9CEFAD-E969-46A1-A866-CEC14F20DF95}" type="datetimeFigureOut">
              <a:rPr lang="en-US" smtClean="0"/>
              <a:t>8/26/2024</a:t>
            </a:fld>
            <a:endParaRPr lang="en-US"/>
          </a:p>
        </p:txBody>
      </p:sp>
      <p:sp>
        <p:nvSpPr>
          <p:cNvPr id="5" name="Footer Placeholder 4">
            <a:extLst>
              <a:ext uri="{FF2B5EF4-FFF2-40B4-BE49-F238E27FC236}">
                <a16:creationId xmlns:a16="http://schemas.microsoft.com/office/drawing/2014/main" id="{BBE21422-AC58-5502-2A64-8A1F9D207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6D1D7-7F6D-C2E8-B25C-9474A07085E7}"/>
              </a:ext>
            </a:extLst>
          </p:cNvPr>
          <p:cNvSpPr>
            <a:spLocks noGrp="1"/>
          </p:cNvSpPr>
          <p:nvPr>
            <p:ph type="sldNum" sz="quarter" idx="12"/>
          </p:nvPr>
        </p:nvSpPr>
        <p:spPr/>
        <p:txBody>
          <a:bodyPr/>
          <a:lstStyle/>
          <a:p>
            <a:fld id="{61902B83-A476-4B39-9DED-182BFDB35BEB}" type="slidenum">
              <a:rPr lang="en-US" smtClean="0"/>
              <a:t>‹#›</a:t>
            </a:fld>
            <a:endParaRPr lang="en-US"/>
          </a:p>
        </p:txBody>
      </p:sp>
    </p:spTree>
    <p:extLst>
      <p:ext uri="{BB962C8B-B14F-4D97-AF65-F5344CB8AC3E}">
        <p14:creationId xmlns:p14="http://schemas.microsoft.com/office/powerpoint/2010/main" val="2783331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B539-05CB-AFDD-064E-AE5F4FD562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AB0AFD-5A03-7FB9-D55E-4357FDC820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AADE50-002C-417A-32A8-A5374B26C0EE}"/>
              </a:ext>
            </a:extLst>
          </p:cNvPr>
          <p:cNvSpPr>
            <a:spLocks noGrp="1"/>
          </p:cNvSpPr>
          <p:nvPr>
            <p:ph type="dt" sz="half" idx="10"/>
          </p:nvPr>
        </p:nvSpPr>
        <p:spPr/>
        <p:txBody>
          <a:bodyPr/>
          <a:lstStyle/>
          <a:p>
            <a:fld id="{6E9CEFAD-E969-46A1-A866-CEC14F20DF95}" type="datetimeFigureOut">
              <a:rPr lang="en-US" smtClean="0"/>
              <a:t>8/26/2024</a:t>
            </a:fld>
            <a:endParaRPr lang="en-US"/>
          </a:p>
        </p:txBody>
      </p:sp>
      <p:sp>
        <p:nvSpPr>
          <p:cNvPr id="5" name="Footer Placeholder 4">
            <a:extLst>
              <a:ext uri="{FF2B5EF4-FFF2-40B4-BE49-F238E27FC236}">
                <a16:creationId xmlns:a16="http://schemas.microsoft.com/office/drawing/2014/main" id="{0387A254-9C51-71FC-EC45-AEA4F5469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91D03-01EF-26F6-AC8A-E1FC43AD8D32}"/>
              </a:ext>
            </a:extLst>
          </p:cNvPr>
          <p:cNvSpPr>
            <a:spLocks noGrp="1"/>
          </p:cNvSpPr>
          <p:nvPr>
            <p:ph type="sldNum" sz="quarter" idx="12"/>
          </p:nvPr>
        </p:nvSpPr>
        <p:spPr/>
        <p:txBody>
          <a:bodyPr/>
          <a:lstStyle/>
          <a:p>
            <a:fld id="{61902B83-A476-4B39-9DED-182BFDB35BEB}" type="slidenum">
              <a:rPr lang="en-US" smtClean="0"/>
              <a:t>‹#›</a:t>
            </a:fld>
            <a:endParaRPr lang="en-US"/>
          </a:p>
        </p:txBody>
      </p:sp>
    </p:spTree>
    <p:extLst>
      <p:ext uri="{BB962C8B-B14F-4D97-AF65-F5344CB8AC3E}">
        <p14:creationId xmlns:p14="http://schemas.microsoft.com/office/powerpoint/2010/main" val="4162468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1FDC-7517-10D2-79DA-818A680F20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C96963-F8C4-8ECD-DDC8-AD7A53109B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5BEC35-CE6A-0E18-9CED-DD454A285B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C21758-8586-8ACB-D0C7-F091F8A72D52}"/>
              </a:ext>
            </a:extLst>
          </p:cNvPr>
          <p:cNvSpPr>
            <a:spLocks noGrp="1"/>
          </p:cNvSpPr>
          <p:nvPr>
            <p:ph type="dt" sz="half" idx="10"/>
          </p:nvPr>
        </p:nvSpPr>
        <p:spPr/>
        <p:txBody>
          <a:bodyPr/>
          <a:lstStyle/>
          <a:p>
            <a:fld id="{6E9CEFAD-E969-46A1-A866-CEC14F20DF95}" type="datetimeFigureOut">
              <a:rPr lang="en-US" smtClean="0"/>
              <a:t>8/26/2024</a:t>
            </a:fld>
            <a:endParaRPr lang="en-US"/>
          </a:p>
        </p:txBody>
      </p:sp>
      <p:sp>
        <p:nvSpPr>
          <p:cNvPr id="6" name="Footer Placeholder 5">
            <a:extLst>
              <a:ext uri="{FF2B5EF4-FFF2-40B4-BE49-F238E27FC236}">
                <a16:creationId xmlns:a16="http://schemas.microsoft.com/office/drawing/2014/main" id="{5484994E-A505-34F2-287C-2D7E064DB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CC506-A467-2F0A-22AA-C027F5229445}"/>
              </a:ext>
            </a:extLst>
          </p:cNvPr>
          <p:cNvSpPr>
            <a:spLocks noGrp="1"/>
          </p:cNvSpPr>
          <p:nvPr>
            <p:ph type="sldNum" sz="quarter" idx="12"/>
          </p:nvPr>
        </p:nvSpPr>
        <p:spPr/>
        <p:txBody>
          <a:bodyPr/>
          <a:lstStyle/>
          <a:p>
            <a:fld id="{61902B83-A476-4B39-9DED-182BFDB35BEB}" type="slidenum">
              <a:rPr lang="en-US" smtClean="0"/>
              <a:t>‹#›</a:t>
            </a:fld>
            <a:endParaRPr lang="en-US"/>
          </a:p>
        </p:txBody>
      </p:sp>
    </p:spTree>
    <p:extLst>
      <p:ext uri="{BB962C8B-B14F-4D97-AF65-F5344CB8AC3E}">
        <p14:creationId xmlns:p14="http://schemas.microsoft.com/office/powerpoint/2010/main" val="216762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7D87-8EC6-ED8E-16D9-A972768F60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D791A6-1584-FD47-C048-165AA95D2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A58AEC-A1C0-009B-9290-D459839C55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67FF1A-E018-CC8C-B1C1-C8E1070F0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291C82-130E-7779-F425-F0C8B829B9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CE7A16-0B91-9BC8-0E54-376B8DE5A6CF}"/>
              </a:ext>
            </a:extLst>
          </p:cNvPr>
          <p:cNvSpPr>
            <a:spLocks noGrp="1"/>
          </p:cNvSpPr>
          <p:nvPr>
            <p:ph type="dt" sz="half" idx="10"/>
          </p:nvPr>
        </p:nvSpPr>
        <p:spPr/>
        <p:txBody>
          <a:bodyPr/>
          <a:lstStyle/>
          <a:p>
            <a:fld id="{6E9CEFAD-E969-46A1-A866-CEC14F20DF95}" type="datetimeFigureOut">
              <a:rPr lang="en-US" smtClean="0"/>
              <a:t>8/26/2024</a:t>
            </a:fld>
            <a:endParaRPr lang="en-US"/>
          </a:p>
        </p:txBody>
      </p:sp>
      <p:sp>
        <p:nvSpPr>
          <p:cNvPr id="8" name="Footer Placeholder 7">
            <a:extLst>
              <a:ext uri="{FF2B5EF4-FFF2-40B4-BE49-F238E27FC236}">
                <a16:creationId xmlns:a16="http://schemas.microsoft.com/office/drawing/2014/main" id="{77A962FB-14B9-4A40-2EB6-7B5885B3B3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0FE35E-998E-A709-8EDD-CC2228538304}"/>
              </a:ext>
            </a:extLst>
          </p:cNvPr>
          <p:cNvSpPr>
            <a:spLocks noGrp="1"/>
          </p:cNvSpPr>
          <p:nvPr>
            <p:ph type="sldNum" sz="quarter" idx="12"/>
          </p:nvPr>
        </p:nvSpPr>
        <p:spPr/>
        <p:txBody>
          <a:bodyPr/>
          <a:lstStyle/>
          <a:p>
            <a:fld id="{61902B83-A476-4B39-9DED-182BFDB35BEB}" type="slidenum">
              <a:rPr lang="en-US" smtClean="0"/>
              <a:t>‹#›</a:t>
            </a:fld>
            <a:endParaRPr lang="en-US"/>
          </a:p>
        </p:txBody>
      </p:sp>
    </p:spTree>
    <p:extLst>
      <p:ext uri="{BB962C8B-B14F-4D97-AF65-F5344CB8AC3E}">
        <p14:creationId xmlns:p14="http://schemas.microsoft.com/office/powerpoint/2010/main" val="47758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55B6-18FE-FC8E-58C3-0B25E46D68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691C98-1B22-2350-B63E-36EAECE4D37D}"/>
              </a:ext>
            </a:extLst>
          </p:cNvPr>
          <p:cNvSpPr>
            <a:spLocks noGrp="1"/>
          </p:cNvSpPr>
          <p:nvPr>
            <p:ph type="dt" sz="half" idx="10"/>
          </p:nvPr>
        </p:nvSpPr>
        <p:spPr/>
        <p:txBody>
          <a:bodyPr/>
          <a:lstStyle/>
          <a:p>
            <a:fld id="{6E9CEFAD-E969-46A1-A866-CEC14F20DF95}" type="datetimeFigureOut">
              <a:rPr lang="en-US" smtClean="0"/>
              <a:t>8/26/2024</a:t>
            </a:fld>
            <a:endParaRPr lang="en-US"/>
          </a:p>
        </p:txBody>
      </p:sp>
      <p:sp>
        <p:nvSpPr>
          <p:cNvPr id="4" name="Footer Placeholder 3">
            <a:extLst>
              <a:ext uri="{FF2B5EF4-FFF2-40B4-BE49-F238E27FC236}">
                <a16:creationId xmlns:a16="http://schemas.microsoft.com/office/drawing/2014/main" id="{9131E7C0-8973-5E8B-9978-FEFF4CB62E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4C2037-9AB4-D5C2-B85D-C03B626B3002}"/>
              </a:ext>
            </a:extLst>
          </p:cNvPr>
          <p:cNvSpPr>
            <a:spLocks noGrp="1"/>
          </p:cNvSpPr>
          <p:nvPr>
            <p:ph type="sldNum" sz="quarter" idx="12"/>
          </p:nvPr>
        </p:nvSpPr>
        <p:spPr/>
        <p:txBody>
          <a:bodyPr/>
          <a:lstStyle/>
          <a:p>
            <a:fld id="{61902B83-A476-4B39-9DED-182BFDB35BEB}" type="slidenum">
              <a:rPr lang="en-US" smtClean="0"/>
              <a:t>‹#›</a:t>
            </a:fld>
            <a:endParaRPr lang="en-US"/>
          </a:p>
        </p:txBody>
      </p:sp>
    </p:spTree>
    <p:extLst>
      <p:ext uri="{BB962C8B-B14F-4D97-AF65-F5344CB8AC3E}">
        <p14:creationId xmlns:p14="http://schemas.microsoft.com/office/powerpoint/2010/main" val="132927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610ECD-8672-7C42-6A50-B8A7B19DC1EB}"/>
              </a:ext>
            </a:extLst>
          </p:cNvPr>
          <p:cNvSpPr>
            <a:spLocks noGrp="1"/>
          </p:cNvSpPr>
          <p:nvPr>
            <p:ph type="dt" sz="half" idx="10"/>
          </p:nvPr>
        </p:nvSpPr>
        <p:spPr/>
        <p:txBody>
          <a:bodyPr/>
          <a:lstStyle/>
          <a:p>
            <a:fld id="{6E9CEFAD-E969-46A1-A866-CEC14F20DF95}" type="datetimeFigureOut">
              <a:rPr lang="en-US" smtClean="0"/>
              <a:t>8/26/2024</a:t>
            </a:fld>
            <a:endParaRPr lang="en-US"/>
          </a:p>
        </p:txBody>
      </p:sp>
      <p:sp>
        <p:nvSpPr>
          <p:cNvPr id="3" name="Footer Placeholder 2">
            <a:extLst>
              <a:ext uri="{FF2B5EF4-FFF2-40B4-BE49-F238E27FC236}">
                <a16:creationId xmlns:a16="http://schemas.microsoft.com/office/drawing/2014/main" id="{89F5457B-CEA9-F1A3-F0BC-C0F1F5438F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BBAF68-7D0B-124B-885B-6AC561D69106}"/>
              </a:ext>
            </a:extLst>
          </p:cNvPr>
          <p:cNvSpPr>
            <a:spLocks noGrp="1"/>
          </p:cNvSpPr>
          <p:nvPr>
            <p:ph type="sldNum" sz="quarter" idx="12"/>
          </p:nvPr>
        </p:nvSpPr>
        <p:spPr/>
        <p:txBody>
          <a:bodyPr/>
          <a:lstStyle/>
          <a:p>
            <a:fld id="{61902B83-A476-4B39-9DED-182BFDB35BEB}" type="slidenum">
              <a:rPr lang="en-US" smtClean="0"/>
              <a:t>‹#›</a:t>
            </a:fld>
            <a:endParaRPr lang="en-US"/>
          </a:p>
        </p:txBody>
      </p:sp>
    </p:spTree>
    <p:extLst>
      <p:ext uri="{BB962C8B-B14F-4D97-AF65-F5344CB8AC3E}">
        <p14:creationId xmlns:p14="http://schemas.microsoft.com/office/powerpoint/2010/main" val="388260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8950-690F-4DD3-2962-BBACBB17F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7B3EB6-D30D-10B4-100E-518DBC44F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BF94B1-EA0D-2958-6C34-D3329DDAE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2AB27-B9AC-4FE0-22D2-AEECADE115D3}"/>
              </a:ext>
            </a:extLst>
          </p:cNvPr>
          <p:cNvSpPr>
            <a:spLocks noGrp="1"/>
          </p:cNvSpPr>
          <p:nvPr>
            <p:ph type="dt" sz="half" idx="10"/>
          </p:nvPr>
        </p:nvSpPr>
        <p:spPr/>
        <p:txBody>
          <a:bodyPr/>
          <a:lstStyle/>
          <a:p>
            <a:fld id="{6E9CEFAD-E969-46A1-A866-CEC14F20DF95}" type="datetimeFigureOut">
              <a:rPr lang="en-US" smtClean="0"/>
              <a:t>8/26/2024</a:t>
            </a:fld>
            <a:endParaRPr lang="en-US"/>
          </a:p>
        </p:txBody>
      </p:sp>
      <p:sp>
        <p:nvSpPr>
          <p:cNvPr id="6" name="Footer Placeholder 5">
            <a:extLst>
              <a:ext uri="{FF2B5EF4-FFF2-40B4-BE49-F238E27FC236}">
                <a16:creationId xmlns:a16="http://schemas.microsoft.com/office/drawing/2014/main" id="{38357964-FF90-10E1-B4AC-B62E886B3D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57830-6C22-9B87-BD5B-FF9B51331472}"/>
              </a:ext>
            </a:extLst>
          </p:cNvPr>
          <p:cNvSpPr>
            <a:spLocks noGrp="1"/>
          </p:cNvSpPr>
          <p:nvPr>
            <p:ph type="sldNum" sz="quarter" idx="12"/>
          </p:nvPr>
        </p:nvSpPr>
        <p:spPr/>
        <p:txBody>
          <a:bodyPr/>
          <a:lstStyle/>
          <a:p>
            <a:fld id="{61902B83-A476-4B39-9DED-182BFDB35BEB}" type="slidenum">
              <a:rPr lang="en-US" smtClean="0"/>
              <a:t>‹#›</a:t>
            </a:fld>
            <a:endParaRPr lang="en-US"/>
          </a:p>
        </p:txBody>
      </p:sp>
    </p:spTree>
    <p:extLst>
      <p:ext uri="{BB962C8B-B14F-4D97-AF65-F5344CB8AC3E}">
        <p14:creationId xmlns:p14="http://schemas.microsoft.com/office/powerpoint/2010/main" val="374737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5E4C-8F42-1933-43C8-2DA2EFF2A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8D8343-A478-E5CF-ADEF-52F46CE02B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2DF6EC-6BB3-4F43-9F6F-7B9320F8B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32439A-D1C1-D3F4-5F3E-1668954F06D5}"/>
              </a:ext>
            </a:extLst>
          </p:cNvPr>
          <p:cNvSpPr>
            <a:spLocks noGrp="1"/>
          </p:cNvSpPr>
          <p:nvPr>
            <p:ph type="dt" sz="half" idx="10"/>
          </p:nvPr>
        </p:nvSpPr>
        <p:spPr/>
        <p:txBody>
          <a:bodyPr/>
          <a:lstStyle/>
          <a:p>
            <a:fld id="{6E9CEFAD-E969-46A1-A866-CEC14F20DF95}" type="datetimeFigureOut">
              <a:rPr lang="en-US" smtClean="0"/>
              <a:t>8/26/2024</a:t>
            </a:fld>
            <a:endParaRPr lang="en-US"/>
          </a:p>
        </p:txBody>
      </p:sp>
      <p:sp>
        <p:nvSpPr>
          <p:cNvPr id="6" name="Footer Placeholder 5">
            <a:extLst>
              <a:ext uri="{FF2B5EF4-FFF2-40B4-BE49-F238E27FC236}">
                <a16:creationId xmlns:a16="http://schemas.microsoft.com/office/drawing/2014/main" id="{F26B277F-CEE4-9A36-4DB2-D3A7EAE5B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6B914-6007-2F7B-F0EE-D3635D459965}"/>
              </a:ext>
            </a:extLst>
          </p:cNvPr>
          <p:cNvSpPr>
            <a:spLocks noGrp="1"/>
          </p:cNvSpPr>
          <p:nvPr>
            <p:ph type="sldNum" sz="quarter" idx="12"/>
          </p:nvPr>
        </p:nvSpPr>
        <p:spPr/>
        <p:txBody>
          <a:bodyPr/>
          <a:lstStyle/>
          <a:p>
            <a:fld id="{61902B83-A476-4B39-9DED-182BFDB35BEB}" type="slidenum">
              <a:rPr lang="en-US" smtClean="0"/>
              <a:t>‹#›</a:t>
            </a:fld>
            <a:endParaRPr lang="en-US"/>
          </a:p>
        </p:txBody>
      </p:sp>
    </p:spTree>
    <p:extLst>
      <p:ext uri="{BB962C8B-B14F-4D97-AF65-F5344CB8AC3E}">
        <p14:creationId xmlns:p14="http://schemas.microsoft.com/office/powerpoint/2010/main" val="2112104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3806EA-2694-4DD8-8966-F78C4B7332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E08679-A6E0-ACB1-27BD-C34235C69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C8845-6EDB-7F10-5A80-D107F2646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9CEFAD-E969-46A1-A866-CEC14F20DF95}" type="datetimeFigureOut">
              <a:rPr lang="en-US" smtClean="0"/>
              <a:t>8/26/2024</a:t>
            </a:fld>
            <a:endParaRPr lang="en-US"/>
          </a:p>
        </p:txBody>
      </p:sp>
      <p:sp>
        <p:nvSpPr>
          <p:cNvPr id="5" name="Footer Placeholder 4">
            <a:extLst>
              <a:ext uri="{FF2B5EF4-FFF2-40B4-BE49-F238E27FC236}">
                <a16:creationId xmlns:a16="http://schemas.microsoft.com/office/drawing/2014/main" id="{6B7037F2-5FA9-2F25-FBEC-0D1E8C4C6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0F10F4-7F32-5D5D-B835-8D84EB837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902B83-A476-4B39-9DED-182BFDB35BEB}" type="slidenum">
              <a:rPr lang="en-US" smtClean="0"/>
              <a:t>‹#›</a:t>
            </a:fld>
            <a:endParaRPr lang="en-US"/>
          </a:p>
        </p:txBody>
      </p:sp>
    </p:spTree>
    <p:extLst>
      <p:ext uri="{BB962C8B-B14F-4D97-AF65-F5344CB8AC3E}">
        <p14:creationId xmlns:p14="http://schemas.microsoft.com/office/powerpoint/2010/main" val="2330977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Slide Background">
            <a:extLst>
              <a:ext uri="{FF2B5EF4-FFF2-40B4-BE49-F238E27FC236}">
                <a16:creationId xmlns:a16="http://schemas.microsoft.com/office/drawing/2014/main" id="{518BCE60-EB58-4019-B93A-1094BA89F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5239C5D7-3A83-4B28-BA16-9364DA5F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5385538" cy="6858000"/>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id="{C0E4BDC5-1DF0-B758-02E4-0AA24AB72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087"/>
            <a:ext cx="6103704" cy="5125412"/>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D401E0-58DC-0917-0F46-8A38E1DFFD06}"/>
              </a:ext>
            </a:extLst>
          </p:cNvPr>
          <p:cNvSpPr>
            <a:spLocks noGrp="1"/>
          </p:cNvSpPr>
          <p:nvPr>
            <p:ph type="ctrTitle"/>
          </p:nvPr>
        </p:nvSpPr>
        <p:spPr>
          <a:xfrm>
            <a:off x="768096" y="777240"/>
            <a:ext cx="4502683" cy="3792070"/>
          </a:xfrm>
        </p:spPr>
        <p:txBody>
          <a:bodyPr vert="horz" lIns="91440" tIns="45720" rIns="91440" bIns="45720" rtlCol="0" anchor="t">
            <a:normAutofit/>
          </a:bodyPr>
          <a:lstStyle/>
          <a:p>
            <a:pPr algn="l"/>
            <a:br>
              <a:rPr lang="en-US" sz="4800" kern="1200" dirty="0">
                <a:latin typeface="+mj-lt"/>
                <a:ea typeface="+mj-ea"/>
                <a:cs typeface="+mj-cs"/>
              </a:rPr>
            </a:br>
            <a:r>
              <a:rPr lang="en-US" sz="4800" kern="1200" dirty="0">
                <a:latin typeface="+mj-lt"/>
                <a:ea typeface="+mj-ea"/>
                <a:cs typeface="+mj-cs"/>
              </a:rPr>
              <a:t>DOB Safety Violations</a:t>
            </a:r>
          </a:p>
        </p:txBody>
      </p:sp>
      <p:sp>
        <p:nvSpPr>
          <p:cNvPr id="3" name="Subtitle 2">
            <a:extLst>
              <a:ext uri="{FF2B5EF4-FFF2-40B4-BE49-F238E27FC236}">
                <a16:creationId xmlns:a16="http://schemas.microsoft.com/office/drawing/2014/main" id="{E6670FDE-93A0-BCBB-DAAF-B3A7899E4ED7}"/>
              </a:ext>
            </a:extLst>
          </p:cNvPr>
          <p:cNvSpPr>
            <a:spLocks noGrp="1"/>
          </p:cNvSpPr>
          <p:nvPr>
            <p:ph type="subTitle" idx="1"/>
          </p:nvPr>
        </p:nvSpPr>
        <p:spPr>
          <a:xfrm>
            <a:off x="760606" y="4227871"/>
            <a:ext cx="4711046" cy="2202426"/>
          </a:xfrm>
        </p:spPr>
        <p:txBody>
          <a:bodyPr vert="horz" lIns="91440" tIns="45720" rIns="91440" bIns="45720" rtlCol="0" anchor="ctr">
            <a:normAutofit fontScale="92500" lnSpcReduction="10000"/>
          </a:bodyPr>
          <a:lstStyle/>
          <a:p>
            <a:pPr indent="-228600" algn="l">
              <a:buFont typeface="Arial" panose="020B0604020202020204" pitchFamily="34" charset="0"/>
              <a:buChar char="•"/>
            </a:pPr>
            <a:r>
              <a:rPr lang="en-US" sz="2800" b="1" dirty="0"/>
              <a:t>Team Members</a:t>
            </a:r>
          </a:p>
          <a:p>
            <a:pPr indent="-228600" algn="l">
              <a:buFont typeface="Arial" panose="020B0604020202020204" pitchFamily="34" charset="0"/>
              <a:buChar char="•"/>
            </a:pPr>
            <a:r>
              <a:rPr lang="en-US" sz="2800" dirty="0"/>
              <a:t>Harsha Chakravarthy B</a:t>
            </a:r>
          </a:p>
          <a:p>
            <a:pPr indent="-228600" algn="l">
              <a:buFont typeface="Arial" panose="020B0604020202020204" pitchFamily="34" charset="0"/>
              <a:buChar char="•"/>
            </a:pPr>
            <a:r>
              <a:rPr lang="en-US" sz="2800" dirty="0" err="1"/>
              <a:t>Premchand</a:t>
            </a:r>
            <a:r>
              <a:rPr lang="en-US" sz="2800" dirty="0"/>
              <a:t> M</a:t>
            </a:r>
          </a:p>
          <a:p>
            <a:pPr indent="-228600" algn="l">
              <a:buFont typeface="Arial" panose="020B0604020202020204" pitchFamily="34" charset="0"/>
              <a:buChar char="•"/>
            </a:pPr>
            <a:r>
              <a:rPr lang="en-US" sz="2800" dirty="0" err="1"/>
              <a:t>Kasthur</a:t>
            </a:r>
            <a:r>
              <a:rPr lang="en-US" sz="2800" dirty="0"/>
              <a:t> Reddy P</a:t>
            </a:r>
          </a:p>
          <a:p>
            <a:pPr indent="-228600" algn="l">
              <a:buFont typeface="Arial" panose="020B0604020202020204" pitchFamily="34" charset="0"/>
              <a:buChar char="•"/>
            </a:pPr>
            <a:r>
              <a:rPr lang="en-US" sz="2800" dirty="0"/>
              <a:t>Neha </a:t>
            </a:r>
            <a:r>
              <a:rPr lang="en-US" sz="2800" dirty="0" err="1"/>
              <a:t>Narayanadas</a:t>
            </a:r>
            <a:r>
              <a:rPr lang="en-US" sz="2800" dirty="0"/>
              <a:t> V</a:t>
            </a:r>
          </a:p>
        </p:txBody>
      </p:sp>
      <p:pic>
        <p:nvPicPr>
          <p:cNvPr id="38" name="Picture 37">
            <a:extLst>
              <a:ext uri="{FF2B5EF4-FFF2-40B4-BE49-F238E27FC236}">
                <a16:creationId xmlns:a16="http://schemas.microsoft.com/office/drawing/2014/main" id="{D8E4845A-87CF-095E-1B51-2825744896B5}"/>
              </a:ext>
            </a:extLst>
          </p:cNvPr>
          <p:cNvPicPr>
            <a:picLocks noChangeAspect="1"/>
          </p:cNvPicPr>
          <p:nvPr/>
        </p:nvPicPr>
        <p:blipFill rotWithShape="1">
          <a:blip r:embed="rId2"/>
          <a:srcRect l="30167" r="7008" b="-1"/>
          <a:stretch/>
        </p:blipFill>
        <p:spPr>
          <a:xfrm>
            <a:off x="6103705" y="10"/>
            <a:ext cx="5385539" cy="6857990"/>
          </a:xfrm>
          <a:prstGeom prst="rect">
            <a:avLst/>
          </a:prstGeom>
        </p:spPr>
      </p:pic>
      <p:sp>
        <p:nvSpPr>
          <p:cNvPr id="48" name="tint">
            <a:extLst>
              <a:ext uri="{FF2B5EF4-FFF2-40B4-BE49-F238E27FC236}">
                <a16:creationId xmlns:a16="http://schemas.microsoft.com/office/drawing/2014/main" id="{49109861-B852-BC17-33D7-416D00A39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92294" y="0"/>
            <a:ext cx="696657"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898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2E8767-F859-4749-9777-2620C8C16B27}"/>
              </a:ext>
            </a:extLst>
          </p:cNvPr>
          <p:cNvPicPr>
            <a:picLocks noChangeAspect="1"/>
          </p:cNvPicPr>
          <p:nvPr/>
        </p:nvPicPr>
        <p:blipFill>
          <a:blip r:embed="rId2"/>
          <a:stretch>
            <a:fillRect/>
          </a:stretch>
        </p:blipFill>
        <p:spPr>
          <a:xfrm>
            <a:off x="621676" y="1253205"/>
            <a:ext cx="3874124" cy="2286408"/>
          </a:xfrm>
          <a:prstGeom prst="rect">
            <a:avLst/>
          </a:prstGeom>
        </p:spPr>
      </p:pic>
      <p:pic>
        <p:nvPicPr>
          <p:cNvPr id="6" name="Picture 5">
            <a:extLst>
              <a:ext uri="{FF2B5EF4-FFF2-40B4-BE49-F238E27FC236}">
                <a16:creationId xmlns:a16="http://schemas.microsoft.com/office/drawing/2014/main" id="{29A45D89-FF10-94AA-4C58-646D536D311B}"/>
              </a:ext>
            </a:extLst>
          </p:cNvPr>
          <p:cNvPicPr>
            <a:picLocks noChangeAspect="1"/>
          </p:cNvPicPr>
          <p:nvPr/>
        </p:nvPicPr>
        <p:blipFill>
          <a:blip r:embed="rId3"/>
          <a:stretch>
            <a:fillRect/>
          </a:stretch>
        </p:blipFill>
        <p:spPr>
          <a:xfrm>
            <a:off x="621676" y="3993465"/>
            <a:ext cx="3874124" cy="1830523"/>
          </a:xfrm>
          <a:prstGeom prst="rect">
            <a:avLst/>
          </a:prstGeom>
        </p:spPr>
      </p:pic>
      <p:sp>
        <p:nvSpPr>
          <p:cNvPr id="15" name="Right Triangle 1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9AAC229-9FF4-1669-26F9-A0F2ABEF8F6E}"/>
              </a:ext>
            </a:extLst>
          </p:cNvPr>
          <p:cNvSpPr txBox="1"/>
          <p:nvPr/>
        </p:nvSpPr>
        <p:spPr>
          <a:xfrm>
            <a:off x="5465660" y="2998278"/>
            <a:ext cx="4505654" cy="272819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900"/>
              <a:t>Random Forest Classifier</a:t>
            </a:r>
          </a:p>
          <a:p>
            <a:pPr indent="-228600">
              <a:lnSpc>
                <a:spcPct val="90000"/>
              </a:lnSpc>
              <a:spcAft>
                <a:spcPts val="600"/>
              </a:spcAft>
              <a:buFont typeface="Arial" panose="020B0604020202020204" pitchFamily="34" charset="0"/>
              <a:buChar char="•"/>
            </a:pPr>
            <a:r>
              <a:rPr lang="en-US" sz="1900" b="0" i="0">
                <a:effectLst/>
                <a:highlight>
                  <a:srgbClr val="FFFFFF"/>
                </a:highlight>
              </a:rPr>
              <a:t>Random forest is a commonly-used machine learning algorithm, trademarked by Leo Breiman and Adele Cutler, that combines the output of multiple decision trees to reach a single result. Its ease of use and flexibility have fueled its adoption, as it handles both classification and regression problems.</a:t>
            </a:r>
            <a:endParaRPr lang="en-US" sz="1900"/>
          </a:p>
        </p:txBody>
      </p:sp>
    </p:spTree>
    <p:extLst>
      <p:ext uri="{BB962C8B-B14F-4D97-AF65-F5344CB8AC3E}">
        <p14:creationId xmlns:p14="http://schemas.microsoft.com/office/powerpoint/2010/main" val="284571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0C28EC-8E1F-913E-8EC8-EFF7ABC9A9C3}"/>
              </a:ext>
            </a:extLst>
          </p:cNvPr>
          <p:cNvSpPr txBox="1"/>
          <p:nvPr/>
        </p:nvSpPr>
        <p:spPr>
          <a:xfrm>
            <a:off x="245806" y="324465"/>
            <a:ext cx="11769213" cy="3139321"/>
          </a:xfrm>
          <a:prstGeom prst="rect">
            <a:avLst/>
          </a:prstGeom>
          <a:noFill/>
        </p:spPr>
        <p:txBody>
          <a:bodyPr wrap="square" rtlCol="0">
            <a:spAutoFit/>
          </a:bodyPr>
          <a:lstStyle/>
          <a:p>
            <a:r>
              <a:rPr lang="en-US" dirty="0"/>
              <a:t>Standard Scalar:</a:t>
            </a:r>
          </a:p>
          <a:p>
            <a:endParaRPr lang="en-US" dirty="0">
              <a:solidFill>
                <a:srgbClr val="273239"/>
              </a:solidFill>
              <a:highlight>
                <a:srgbClr val="FFFFFF"/>
              </a:highlight>
              <a:latin typeface="Nunito" pitchFamily="2" charset="0"/>
            </a:endParaRPr>
          </a:p>
          <a:p>
            <a:r>
              <a:rPr lang="en-US" b="0" i="0" dirty="0">
                <a:solidFill>
                  <a:srgbClr val="273239"/>
                </a:solidFill>
                <a:effectLst/>
                <a:highlight>
                  <a:srgbClr val="FFFFFF"/>
                </a:highlight>
                <a:latin typeface="Nunito" pitchFamily="2" charset="0"/>
              </a:rPr>
              <a:t>StandardScaler, a popular preprocessing technique provided by scikit-learn, offers a simple yet effective method for standardizing feature values.</a:t>
            </a:r>
          </a:p>
          <a:p>
            <a:endParaRPr lang="en-US" dirty="0">
              <a:solidFill>
                <a:srgbClr val="273239"/>
              </a:solidFill>
              <a:highlight>
                <a:srgbClr val="FFFFFF"/>
              </a:highlight>
              <a:latin typeface="Nunito" pitchFamily="2" charset="0"/>
            </a:endParaRPr>
          </a:p>
          <a:p>
            <a:pPr algn="l" rtl="0" fontAlgn="base"/>
            <a:r>
              <a:rPr lang="en-US" b="0" i="0" dirty="0">
                <a:solidFill>
                  <a:srgbClr val="273239"/>
                </a:solidFill>
                <a:effectLst/>
                <a:highlight>
                  <a:srgbClr val="FFFFFF"/>
                </a:highlight>
                <a:latin typeface="Nunito" pitchFamily="2" charset="0"/>
              </a:rPr>
              <a:t>The transformation performed by StandardScaler can be expressed mathematically as:</a:t>
            </a:r>
          </a:p>
          <a:p>
            <a:pPr algn="l" rtl="0" fontAlgn="base"/>
            <a:r>
              <a:rPr lang="en-US" b="0" i="1" dirty="0">
                <a:solidFill>
                  <a:srgbClr val="273239"/>
                </a:solidFill>
                <a:effectLst/>
                <a:highlight>
                  <a:srgbClr val="FFFFFF"/>
                </a:highlight>
                <a:latin typeface="Nunito" pitchFamily="2" charset="0"/>
              </a:rPr>
              <a:t>z</a:t>
            </a:r>
            <a:r>
              <a:rPr lang="en-US" b="0" i="0" dirty="0">
                <a:solidFill>
                  <a:srgbClr val="273239"/>
                </a:solidFill>
                <a:effectLst/>
                <a:highlight>
                  <a:srgbClr val="FFFFFF"/>
                </a:highlight>
                <a:latin typeface="Nunito" pitchFamily="2" charset="0"/>
              </a:rPr>
              <a:t>=</a:t>
            </a:r>
            <a:r>
              <a:rPr lang="en-US" b="0" i="1" dirty="0">
                <a:solidFill>
                  <a:srgbClr val="273239"/>
                </a:solidFill>
                <a:effectLst/>
                <a:highlight>
                  <a:srgbClr val="FFFFFF"/>
                </a:highlight>
                <a:latin typeface="Nunito" pitchFamily="2" charset="0"/>
              </a:rPr>
              <a:t>x</a:t>
            </a:r>
            <a:r>
              <a:rPr lang="en-US" b="0" i="0" dirty="0">
                <a:solidFill>
                  <a:srgbClr val="273239"/>
                </a:solidFill>
                <a:effectLst/>
                <a:highlight>
                  <a:srgbClr val="FFFFFF"/>
                </a:highlight>
                <a:latin typeface="Nunito" pitchFamily="2" charset="0"/>
              </a:rPr>
              <a:t>−</a:t>
            </a:r>
            <a:r>
              <a:rPr lang="en-US" b="0" i="1" dirty="0">
                <a:solidFill>
                  <a:srgbClr val="273239"/>
                </a:solidFill>
                <a:effectLst/>
                <a:highlight>
                  <a:srgbClr val="FFFFFF"/>
                </a:highlight>
                <a:latin typeface="Nunito" pitchFamily="2" charset="0"/>
              </a:rPr>
              <a:t>μ/σ</a:t>
            </a:r>
            <a:endParaRPr lang="en-US" b="0" i="0" dirty="0">
              <a:solidFill>
                <a:srgbClr val="273239"/>
              </a:solidFill>
              <a:effectLst/>
              <a:highlight>
                <a:srgbClr val="FFFFFF"/>
              </a:highlight>
              <a:latin typeface="Nunito" pitchFamily="2" charset="0"/>
            </a:endParaRPr>
          </a:p>
          <a:p>
            <a:endParaRPr lang="en-US" b="0" i="0" dirty="0">
              <a:solidFill>
                <a:srgbClr val="273239"/>
              </a:solidFill>
              <a:effectLst/>
              <a:highlight>
                <a:srgbClr val="FFFFFF"/>
              </a:highlight>
              <a:latin typeface="Nunito" pitchFamily="2" charset="0"/>
            </a:endParaRPr>
          </a:p>
          <a:p>
            <a:endParaRPr lang="en-US" dirty="0"/>
          </a:p>
          <a:p>
            <a:endParaRPr lang="en-US" dirty="0"/>
          </a:p>
          <a:p>
            <a:endParaRPr lang="en-US" dirty="0"/>
          </a:p>
        </p:txBody>
      </p:sp>
      <p:pic>
        <p:nvPicPr>
          <p:cNvPr id="6" name="Picture 5">
            <a:extLst>
              <a:ext uri="{FF2B5EF4-FFF2-40B4-BE49-F238E27FC236}">
                <a16:creationId xmlns:a16="http://schemas.microsoft.com/office/drawing/2014/main" id="{CEBC36F0-FF1A-4FCB-E18B-EBB17E002E06}"/>
              </a:ext>
            </a:extLst>
          </p:cNvPr>
          <p:cNvPicPr>
            <a:picLocks noChangeAspect="1"/>
          </p:cNvPicPr>
          <p:nvPr/>
        </p:nvPicPr>
        <p:blipFill>
          <a:blip r:embed="rId2"/>
          <a:stretch>
            <a:fillRect/>
          </a:stretch>
        </p:blipFill>
        <p:spPr>
          <a:xfrm>
            <a:off x="4761454" y="1987043"/>
            <a:ext cx="7132938" cy="1310754"/>
          </a:xfrm>
          <a:prstGeom prst="rect">
            <a:avLst/>
          </a:prstGeom>
        </p:spPr>
      </p:pic>
    </p:spTree>
    <p:extLst>
      <p:ext uri="{BB962C8B-B14F-4D97-AF65-F5344CB8AC3E}">
        <p14:creationId xmlns:p14="http://schemas.microsoft.com/office/powerpoint/2010/main" val="374194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CA5-44DC-3523-F54B-0FD7506B48DA}"/>
              </a:ext>
            </a:extLst>
          </p:cNvPr>
          <p:cNvSpPr txBox="1"/>
          <p:nvPr/>
        </p:nvSpPr>
        <p:spPr>
          <a:xfrm>
            <a:off x="324465" y="285135"/>
            <a:ext cx="11621729" cy="3016210"/>
          </a:xfrm>
          <a:prstGeom prst="rect">
            <a:avLst/>
          </a:prstGeom>
          <a:noFill/>
        </p:spPr>
        <p:txBody>
          <a:bodyPr wrap="square" rtlCol="0">
            <a:spAutoFit/>
          </a:bodyPr>
          <a:lstStyle/>
          <a:p>
            <a:r>
              <a:rPr lang="en-US" dirty="0"/>
              <a:t>Hyper parameter tuning for Random Forest Classifier:</a:t>
            </a:r>
          </a:p>
          <a:p>
            <a:endParaRPr lang="en-US" dirty="0"/>
          </a:p>
          <a:p>
            <a:r>
              <a:rPr lang="en-US" sz="1400" b="0" i="0" dirty="0" err="1">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Sklearn</a:t>
            </a:r>
            <a:r>
              <a:rPr lang="en-US" sz="1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supports Hyperparameter Tuning algorithms</a:t>
            </a:r>
          </a:p>
          <a:p>
            <a:r>
              <a:rPr lang="en-US" sz="1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that help to fine-tune the Machine learning models. </a:t>
            </a:r>
          </a:p>
          <a:p>
            <a:r>
              <a:rPr lang="en-US" sz="1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 this article, we shall use two different </a:t>
            </a:r>
          </a:p>
          <a:p>
            <a:r>
              <a:rPr lang="en-US" sz="1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Hyperparameter Tuning i.e., </a:t>
            </a:r>
            <a:r>
              <a:rPr lang="en-US" sz="1400" b="0" i="0" dirty="0" err="1">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GridSearchCV</a:t>
            </a:r>
            <a:r>
              <a:rPr lang="en-US" sz="1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and </a:t>
            </a:r>
          </a:p>
          <a:p>
            <a:r>
              <a:rPr lang="en-US" sz="1400" b="0" i="0" dirty="0" err="1">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RandomizedSearchCV</a:t>
            </a:r>
            <a:r>
              <a:rPr lang="en-US" sz="1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p>
          <a:p>
            <a:endParaRPr lang="en-US" sz="1400" dirty="0">
              <a:solidFill>
                <a:srgbClr val="273239"/>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We used </a:t>
            </a:r>
            <a:r>
              <a:rPr lang="en-US" sz="1400" dirty="0" err="1">
                <a:latin typeface="Calibri" panose="020F0502020204030204" pitchFamily="34" charset="0"/>
                <a:ea typeface="Calibri" panose="020F0502020204030204" pitchFamily="34" charset="0"/>
                <a:cs typeface="Calibri" panose="020F0502020204030204" pitchFamily="34" charset="0"/>
              </a:rPr>
              <a:t>GridSearchCV</a:t>
            </a:r>
            <a:r>
              <a:rPr lang="en-US" sz="1400" dirty="0">
                <a:latin typeface="Calibri" panose="020F0502020204030204" pitchFamily="34" charset="0"/>
                <a:ea typeface="Calibri" panose="020F0502020204030204" pitchFamily="34" charset="0"/>
                <a:cs typeface="Calibri" panose="020F0502020204030204" pitchFamily="34" charset="0"/>
              </a:rPr>
              <a:t> in this one.</a:t>
            </a:r>
          </a:p>
          <a:p>
            <a:r>
              <a:rPr lang="en-US" sz="1400" dirty="0">
                <a:latin typeface="Calibri" panose="020F0502020204030204" pitchFamily="34" charset="0"/>
                <a:ea typeface="Calibri" panose="020F0502020204030204" pitchFamily="34" charset="0"/>
                <a:cs typeface="Calibri" panose="020F0502020204030204" pitchFamily="34" charset="0"/>
              </a:rPr>
              <a:t>With the parameters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With the use of </a:t>
            </a:r>
            <a:r>
              <a:rPr lang="en-US" sz="1400" dirty="0" err="1">
                <a:latin typeface="Calibri" panose="020F0502020204030204" pitchFamily="34" charset="0"/>
                <a:ea typeface="Calibri" panose="020F0502020204030204" pitchFamily="34" charset="0"/>
                <a:cs typeface="Calibri" panose="020F0502020204030204" pitchFamily="34" charset="0"/>
              </a:rPr>
              <a:t>HyperTuning</a:t>
            </a:r>
            <a:r>
              <a:rPr lang="en-US" sz="1400" dirty="0">
                <a:latin typeface="Calibri" panose="020F0502020204030204" pitchFamily="34" charset="0"/>
                <a:ea typeface="Calibri" panose="020F0502020204030204" pitchFamily="34" charset="0"/>
                <a:cs typeface="Calibri" panose="020F0502020204030204" pitchFamily="34" charset="0"/>
              </a:rPr>
              <a:t> we improve the accuracy </a:t>
            </a:r>
          </a:p>
          <a:p>
            <a:r>
              <a:rPr lang="en-US" sz="1400" dirty="0">
                <a:latin typeface="Calibri" panose="020F0502020204030204" pitchFamily="34" charset="0"/>
                <a:ea typeface="Calibri" panose="020F0502020204030204" pitchFamily="34" charset="0"/>
                <a:cs typeface="Calibri" panose="020F0502020204030204" pitchFamily="34" charset="0"/>
              </a:rPr>
              <a:t>Of the training data.</a:t>
            </a:r>
          </a:p>
        </p:txBody>
      </p:sp>
      <p:pic>
        <p:nvPicPr>
          <p:cNvPr id="4" name="Picture 3">
            <a:extLst>
              <a:ext uri="{FF2B5EF4-FFF2-40B4-BE49-F238E27FC236}">
                <a16:creationId xmlns:a16="http://schemas.microsoft.com/office/drawing/2014/main" id="{06D06D14-D3BE-60FE-7FE8-5F16F1852E5A}"/>
              </a:ext>
            </a:extLst>
          </p:cNvPr>
          <p:cNvPicPr>
            <a:picLocks noChangeAspect="1"/>
          </p:cNvPicPr>
          <p:nvPr/>
        </p:nvPicPr>
        <p:blipFill>
          <a:blip r:embed="rId2"/>
          <a:stretch>
            <a:fillRect/>
          </a:stretch>
        </p:blipFill>
        <p:spPr>
          <a:xfrm>
            <a:off x="4316361" y="830355"/>
            <a:ext cx="6534931" cy="5197290"/>
          </a:xfrm>
          <a:prstGeom prst="rect">
            <a:avLst/>
          </a:prstGeom>
        </p:spPr>
      </p:pic>
    </p:spTree>
    <p:extLst>
      <p:ext uri="{BB962C8B-B14F-4D97-AF65-F5344CB8AC3E}">
        <p14:creationId xmlns:p14="http://schemas.microsoft.com/office/powerpoint/2010/main" val="11690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D4441C-700F-0E5B-F4EA-1994AC39001F}"/>
              </a:ext>
            </a:extLst>
          </p:cNvPr>
          <p:cNvSpPr txBox="1"/>
          <p:nvPr/>
        </p:nvSpPr>
        <p:spPr>
          <a:xfrm>
            <a:off x="4041058" y="4100052"/>
            <a:ext cx="7433187" cy="2677656"/>
          </a:xfrm>
          <a:prstGeom prst="rect">
            <a:avLst/>
          </a:prstGeom>
          <a:noFill/>
        </p:spPr>
        <p:txBody>
          <a:bodyPr wrap="square" rtlCol="0">
            <a:spAutoFit/>
          </a:bodyPr>
          <a:lstStyle/>
          <a:p>
            <a:r>
              <a:rPr lang="en-US" sz="2800" dirty="0"/>
              <a:t>Thank You</a:t>
            </a:r>
          </a:p>
          <a:p>
            <a:pPr indent="-228600" algn="l">
              <a:buFont typeface="Arial" panose="020B0604020202020204" pitchFamily="34" charset="0"/>
              <a:buChar char="•"/>
            </a:pPr>
            <a:r>
              <a:rPr lang="en-US" sz="2800" dirty="0"/>
              <a:t>Harsha Chakravarthy B</a:t>
            </a:r>
          </a:p>
          <a:p>
            <a:pPr indent="-228600">
              <a:buFont typeface="Arial" panose="020B0604020202020204" pitchFamily="34" charset="0"/>
              <a:buChar char="•"/>
            </a:pPr>
            <a:r>
              <a:rPr lang="en-US" sz="2800" dirty="0" err="1"/>
              <a:t>Premchand</a:t>
            </a:r>
            <a:r>
              <a:rPr lang="en-US" sz="2800" dirty="0"/>
              <a:t> M</a:t>
            </a:r>
          </a:p>
          <a:p>
            <a:pPr indent="-228600" algn="l">
              <a:buFont typeface="Arial" panose="020B0604020202020204" pitchFamily="34" charset="0"/>
              <a:buChar char="•"/>
            </a:pPr>
            <a:r>
              <a:rPr lang="en-US" sz="2800" dirty="0" err="1"/>
              <a:t>Kasthur</a:t>
            </a:r>
            <a:r>
              <a:rPr lang="en-US" sz="2800" dirty="0"/>
              <a:t> Reddy P</a:t>
            </a:r>
          </a:p>
          <a:p>
            <a:pPr indent="-228600" algn="l">
              <a:buFont typeface="Arial" panose="020B0604020202020204" pitchFamily="34" charset="0"/>
              <a:buChar char="•"/>
            </a:pPr>
            <a:r>
              <a:rPr lang="en-US" sz="2800" dirty="0"/>
              <a:t>Neha </a:t>
            </a:r>
            <a:r>
              <a:rPr lang="en-US" sz="2800" dirty="0" err="1"/>
              <a:t>Narayanadas</a:t>
            </a:r>
            <a:r>
              <a:rPr lang="en-US" sz="2800" dirty="0"/>
              <a:t> V</a:t>
            </a:r>
          </a:p>
          <a:p>
            <a:endParaRPr lang="en-US" sz="2800" dirty="0"/>
          </a:p>
        </p:txBody>
      </p:sp>
    </p:spTree>
    <p:extLst>
      <p:ext uri="{BB962C8B-B14F-4D97-AF65-F5344CB8AC3E}">
        <p14:creationId xmlns:p14="http://schemas.microsoft.com/office/powerpoint/2010/main" val="228949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1B4D-9B79-4DAC-F256-5388B585839B}"/>
              </a:ext>
            </a:extLst>
          </p:cNvPr>
          <p:cNvSpPr>
            <a:spLocks noGrp="1"/>
          </p:cNvSpPr>
          <p:nvPr>
            <p:ph type="title"/>
          </p:nvPr>
        </p:nvSpPr>
        <p:spPr/>
        <p:txBody>
          <a:bodyPr/>
          <a:lstStyle/>
          <a:p>
            <a:r>
              <a:rPr lang="en-US"/>
              <a:t>About Dataset</a:t>
            </a:r>
            <a:endParaRPr lang="en-US" dirty="0"/>
          </a:p>
        </p:txBody>
      </p:sp>
      <p:sp>
        <p:nvSpPr>
          <p:cNvPr id="3" name="Content Placeholder 2">
            <a:extLst>
              <a:ext uri="{FF2B5EF4-FFF2-40B4-BE49-F238E27FC236}">
                <a16:creationId xmlns:a16="http://schemas.microsoft.com/office/drawing/2014/main" id="{C3F9D236-9056-E5CD-2ABC-14EFCC48BFBC}"/>
              </a:ext>
            </a:extLst>
          </p:cNvPr>
          <p:cNvSpPr>
            <a:spLocks noGrp="1"/>
          </p:cNvSpPr>
          <p:nvPr>
            <p:ph sz="half" idx="1"/>
          </p:nvPr>
        </p:nvSpPr>
        <p:spPr/>
        <p:txBody>
          <a:bodyPr>
            <a:normAutofit fontScale="92500" lnSpcReduction="10000"/>
          </a:bodyPr>
          <a:lstStyle/>
          <a:p>
            <a:r>
              <a:rPr lang="en-US" b="0" i="0" dirty="0">
                <a:effectLst/>
                <a:highlight>
                  <a:srgbClr val="FFFFFF"/>
                </a:highlight>
                <a:latin typeface="Roboto" panose="02000000000000000000" pitchFamily="2" charset="0"/>
              </a:rPr>
              <a:t>This data set includes violations issued on devices through the New York City Department of Buildings' DOB NOW: Safety Violations module. The data is collected because the Department of Buildings tracks violation issuance and related information. This data include items such as violations number, violations type, violation issuance data, and BIN.</a:t>
            </a:r>
            <a:endParaRPr lang="en-US" dirty="0"/>
          </a:p>
        </p:txBody>
      </p:sp>
      <p:graphicFrame>
        <p:nvGraphicFramePr>
          <p:cNvPr id="6" name="Content Placeholder 3">
            <a:extLst>
              <a:ext uri="{FF2B5EF4-FFF2-40B4-BE49-F238E27FC236}">
                <a16:creationId xmlns:a16="http://schemas.microsoft.com/office/drawing/2014/main" id="{B2D2BF07-B4E7-7E8F-CD34-615DB0DB61AA}"/>
              </a:ext>
            </a:extLst>
          </p:cNvPr>
          <p:cNvGraphicFramePr>
            <a:graphicFrameLocks noGrp="1"/>
          </p:cNvGraphicFramePr>
          <p:nvPr>
            <p:ph sz="half" idx="2"/>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844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23064-C043-E971-B8FE-1E7BE524CF36}"/>
              </a:ext>
            </a:extLst>
          </p:cNvPr>
          <p:cNvSpPr>
            <a:spLocks noGrp="1"/>
          </p:cNvSpPr>
          <p:nvPr>
            <p:ph type="title"/>
          </p:nvPr>
        </p:nvSpPr>
        <p:spPr>
          <a:xfrm>
            <a:off x="761803" y="350196"/>
            <a:ext cx="4646904" cy="1624520"/>
          </a:xfrm>
        </p:spPr>
        <p:txBody>
          <a:bodyPr anchor="ctr">
            <a:normAutofit/>
          </a:bodyPr>
          <a:lstStyle/>
          <a:p>
            <a:r>
              <a:rPr lang="en-US" sz="4000" dirty="0"/>
              <a:t>Objective:</a:t>
            </a:r>
          </a:p>
        </p:txBody>
      </p:sp>
      <p:sp>
        <p:nvSpPr>
          <p:cNvPr id="3" name="Content Placeholder 2">
            <a:extLst>
              <a:ext uri="{FF2B5EF4-FFF2-40B4-BE49-F238E27FC236}">
                <a16:creationId xmlns:a16="http://schemas.microsoft.com/office/drawing/2014/main" id="{D60428C2-BBDE-4BC9-FB03-CBE08FE0C2C2}"/>
              </a:ext>
            </a:extLst>
          </p:cNvPr>
          <p:cNvSpPr>
            <a:spLocks noGrp="1"/>
          </p:cNvSpPr>
          <p:nvPr>
            <p:ph idx="1"/>
          </p:nvPr>
        </p:nvSpPr>
        <p:spPr>
          <a:xfrm>
            <a:off x="761802" y="2743200"/>
            <a:ext cx="4646905" cy="3613149"/>
          </a:xfrm>
        </p:spPr>
        <p:txBody>
          <a:bodyPr anchor="ctr">
            <a:normAutofit/>
          </a:bodyPr>
          <a:lstStyle/>
          <a:p>
            <a:r>
              <a:rPr lang="en-US" sz="2000" dirty="0"/>
              <a:t>The Main Objective of the project is to uncover insights regarding the Violations.</a:t>
            </a:r>
          </a:p>
          <a:p>
            <a:r>
              <a:rPr lang="en-US" sz="2000" dirty="0"/>
              <a:t>To Identify where the most and regular violations recorded and what are main types of violations and pattern of violations.</a:t>
            </a:r>
          </a:p>
        </p:txBody>
      </p:sp>
      <p:pic>
        <p:nvPicPr>
          <p:cNvPr id="5" name="Picture 4" descr="White puzzle with one red piece">
            <a:extLst>
              <a:ext uri="{FF2B5EF4-FFF2-40B4-BE49-F238E27FC236}">
                <a16:creationId xmlns:a16="http://schemas.microsoft.com/office/drawing/2014/main" id="{A80722CF-234C-3F54-E373-9E48917F075F}"/>
              </a:ext>
            </a:extLst>
          </p:cNvPr>
          <p:cNvPicPr>
            <a:picLocks noChangeAspect="1"/>
          </p:cNvPicPr>
          <p:nvPr/>
        </p:nvPicPr>
        <p:blipFill rotWithShape="1">
          <a:blip r:embed="rId2"/>
          <a:srcRect l="25774" r="24170"/>
          <a:stretch/>
        </p:blipFill>
        <p:spPr>
          <a:xfrm>
            <a:off x="6096000" y="1"/>
            <a:ext cx="6102825" cy="6858000"/>
          </a:xfrm>
          <a:prstGeom prst="rect">
            <a:avLst/>
          </a:prstGeom>
        </p:spPr>
      </p:pic>
    </p:spTree>
    <p:extLst>
      <p:ext uri="{BB962C8B-B14F-4D97-AF65-F5344CB8AC3E}">
        <p14:creationId xmlns:p14="http://schemas.microsoft.com/office/powerpoint/2010/main" val="98234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DBD41C-593F-6C60-3AE9-72A0A9EF996D}"/>
              </a:ext>
            </a:extLst>
          </p:cNvPr>
          <p:cNvSpPr>
            <a:spLocks noGrp="1"/>
          </p:cNvSpPr>
          <p:nvPr>
            <p:ph type="title"/>
          </p:nvPr>
        </p:nvSpPr>
        <p:spPr>
          <a:xfrm>
            <a:off x="838200" y="365125"/>
            <a:ext cx="10515600" cy="1828444"/>
          </a:xfrm>
        </p:spPr>
        <p:txBody>
          <a:bodyPr>
            <a:normAutofit/>
          </a:bodyPr>
          <a:lstStyle/>
          <a:p>
            <a:r>
              <a:rPr lang="en-US" sz="5200" dirty="0"/>
              <a:t>Exploratory Data Analysis</a:t>
            </a:r>
          </a:p>
        </p:txBody>
      </p:sp>
      <p:sp>
        <p:nvSpPr>
          <p:cNvPr id="3" name="Content Placeholder 2">
            <a:extLst>
              <a:ext uri="{FF2B5EF4-FFF2-40B4-BE49-F238E27FC236}">
                <a16:creationId xmlns:a16="http://schemas.microsoft.com/office/drawing/2014/main" id="{D0E927A3-BBDE-B90F-D90E-0986A5D5313D}"/>
              </a:ext>
            </a:extLst>
          </p:cNvPr>
          <p:cNvSpPr>
            <a:spLocks noGrp="1"/>
          </p:cNvSpPr>
          <p:nvPr>
            <p:ph sz="half" idx="1"/>
          </p:nvPr>
        </p:nvSpPr>
        <p:spPr>
          <a:xfrm>
            <a:off x="838200" y="2398626"/>
            <a:ext cx="5158427" cy="3730460"/>
          </a:xfrm>
        </p:spPr>
        <p:txBody>
          <a:bodyPr>
            <a:normAutofit/>
          </a:bodyPr>
          <a:lstStyle/>
          <a:p>
            <a:r>
              <a:rPr lang="en-US" sz="2000" b="0" i="0" dirty="0">
                <a:effectLst/>
                <a:highlight>
                  <a:srgbClr val="FFFFFF"/>
                </a:highlight>
                <a:latin typeface="Google Sans"/>
              </a:rPr>
              <a:t>An Analysis approach that identifies general patterns in the data . These patterns include outliers and features of the data that might be unexpected</a:t>
            </a:r>
            <a:endParaRPr lang="en-US" sz="2000" dirty="0"/>
          </a:p>
        </p:txBody>
      </p:sp>
      <p:sp>
        <p:nvSpPr>
          <p:cNvPr id="4" name="Content Placeholder 3">
            <a:extLst>
              <a:ext uri="{FF2B5EF4-FFF2-40B4-BE49-F238E27FC236}">
                <a16:creationId xmlns:a16="http://schemas.microsoft.com/office/drawing/2014/main" id="{FD1E0ACE-179E-785D-34E7-4DDA36244CCE}"/>
              </a:ext>
            </a:extLst>
          </p:cNvPr>
          <p:cNvSpPr>
            <a:spLocks noGrp="1"/>
          </p:cNvSpPr>
          <p:nvPr>
            <p:ph sz="half" idx="2"/>
          </p:nvPr>
        </p:nvSpPr>
        <p:spPr>
          <a:xfrm>
            <a:off x="6189154" y="2398626"/>
            <a:ext cx="5164645" cy="3730460"/>
          </a:xfrm>
        </p:spPr>
        <p:txBody>
          <a:bodyPr>
            <a:normAutofit/>
          </a:bodyPr>
          <a:lstStyle/>
          <a:p>
            <a:r>
              <a:rPr lang="en-US" sz="2000" dirty="0"/>
              <a:t>Why EDA:</a:t>
            </a:r>
          </a:p>
          <a:p>
            <a:r>
              <a:rPr lang="en-US" sz="2000" b="0" i="0" dirty="0">
                <a:effectLst/>
                <a:highlight>
                  <a:srgbClr val="FFFFFF"/>
                </a:highlight>
                <a:latin typeface="Google Sans"/>
              </a:rPr>
              <a:t>The main purpose of EDA is  </a:t>
            </a:r>
            <a:r>
              <a:rPr lang="en-US" sz="2000" dirty="0">
                <a:highlight>
                  <a:srgbClr val="FFFFFF"/>
                </a:highlight>
                <a:latin typeface="Google Sans"/>
              </a:rPr>
              <a:t>t</a:t>
            </a:r>
            <a:r>
              <a:rPr lang="en-US" sz="2000" b="0" i="0" dirty="0">
                <a:effectLst/>
                <a:highlight>
                  <a:srgbClr val="FFFFFF"/>
                </a:highlight>
                <a:latin typeface="Google Sans"/>
              </a:rPr>
              <a:t>o help look at data before making any assumptions .It can help identify obvious errors, as well as better understand patterns within the data, detect outliers or anomalous events, find interesting relations among the variables.</a:t>
            </a:r>
            <a:endParaRPr lang="en-US" sz="2000" dirty="0"/>
          </a:p>
          <a:p>
            <a:endParaRPr lang="en-US" sz="2000" dirty="0"/>
          </a:p>
        </p:txBody>
      </p:sp>
    </p:spTree>
    <p:extLst>
      <p:ext uri="{BB962C8B-B14F-4D97-AF65-F5344CB8AC3E}">
        <p14:creationId xmlns:p14="http://schemas.microsoft.com/office/powerpoint/2010/main" val="270218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71A0E000-A277-8CEA-6465-D9EEA59BC88A}"/>
              </a:ext>
            </a:extLst>
          </p:cNvPr>
          <p:cNvSpPr txBox="1"/>
          <p:nvPr/>
        </p:nvSpPr>
        <p:spPr>
          <a:xfrm>
            <a:off x="828675" y="494414"/>
            <a:ext cx="10534650" cy="8174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kern="1200">
                <a:solidFill>
                  <a:schemeClr val="tx1"/>
                </a:solidFill>
                <a:latin typeface="+mj-lt"/>
                <a:ea typeface="+mj-ea"/>
                <a:cs typeface="+mj-cs"/>
              </a:rPr>
              <a:t>Before Performing EDA</a:t>
            </a:r>
          </a:p>
        </p:txBody>
      </p:sp>
      <p:pic>
        <p:nvPicPr>
          <p:cNvPr id="4" name="Picture 3">
            <a:extLst>
              <a:ext uri="{FF2B5EF4-FFF2-40B4-BE49-F238E27FC236}">
                <a16:creationId xmlns:a16="http://schemas.microsoft.com/office/drawing/2014/main" id="{7CF8E697-8E6D-2BEC-B0CC-99B192EA74FE}"/>
              </a:ext>
            </a:extLst>
          </p:cNvPr>
          <p:cNvPicPr>
            <a:picLocks noChangeAspect="1"/>
          </p:cNvPicPr>
          <p:nvPr/>
        </p:nvPicPr>
        <p:blipFill>
          <a:blip r:embed="rId2"/>
          <a:stretch>
            <a:fillRect/>
          </a:stretch>
        </p:blipFill>
        <p:spPr>
          <a:xfrm>
            <a:off x="2025809" y="2354239"/>
            <a:ext cx="8140381" cy="3948085"/>
          </a:xfrm>
          <a:prstGeom prst="rect">
            <a:avLst/>
          </a:prstGeom>
        </p:spPr>
      </p:pic>
    </p:spTree>
    <p:extLst>
      <p:ext uri="{BB962C8B-B14F-4D97-AF65-F5344CB8AC3E}">
        <p14:creationId xmlns:p14="http://schemas.microsoft.com/office/powerpoint/2010/main" val="128405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F6885309-2D6F-8E12-DF78-EFA0AF3642E8}"/>
              </a:ext>
            </a:extLst>
          </p:cNvPr>
          <p:cNvSpPr txBox="1"/>
          <p:nvPr/>
        </p:nvSpPr>
        <p:spPr>
          <a:xfrm>
            <a:off x="828675" y="494414"/>
            <a:ext cx="10534650" cy="8174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kern="1200" dirty="0">
                <a:solidFill>
                  <a:schemeClr val="tx1"/>
                </a:solidFill>
                <a:latin typeface="+mj-lt"/>
                <a:ea typeface="+mj-ea"/>
                <a:cs typeface="+mj-cs"/>
              </a:rPr>
              <a:t>After Performing EDA</a:t>
            </a:r>
          </a:p>
        </p:txBody>
      </p:sp>
      <p:pic>
        <p:nvPicPr>
          <p:cNvPr id="4" name="Picture 3">
            <a:extLst>
              <a:ext uri="{FF2B5EF4-FFF2-40B4-BE49-F238E27FC236}">
                <a16:creationId xmlns:a16="http://schemas.microsoft.com/office/drawing/2014/main" id="{BDDFEA24-4B43-2868-B558-3BB25FFFDC25}"/>
              </a:ext>
            </a:extLst>
          </p:cNvPr>
          <p:cNvPicPr>
            <a:picLocks noChangeAspect="1"/>
          </p:cNvPicPr>
          <p:nvPr/>
        </p:nvPicPr>
        <p:blipFill>
          <a:blip r:embed="rId2"/>
          <a:stretch>
            <a:fillRect/>
          </a:stretch>
        </p:blipFill>
        <p:spPr>
          <a:xfrm>
            <a:off x="1940120" y="2354239"/>
            <a:ext cx="8311760" cy="3948085"/>
          </a:xfrm>
          <a:prstGeom prst="rect">
            <a:avLst/>
          </a:prstGeom>
        </p:spPr>
      </p:pic>
    </p:spTree>
    <p:extLst>
      <p:ext uri="{BB962C8B-B14F-4D97-AF65-F5344CB8AC3E}">
        <p14:creationId xmlns:p14="http://schemas.microsoft.com/office/powerpoint/2010/main" val="1073094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code&#10;&#10;Description automatically generated">
            <a:extLst>
              <a:ext uri="{FF2B5EF4-FFF2-40B4-BE49-F238E27FC236}">
                <a16:creationId xmlns:a16="http://schemas.microsoft.com/office/drawing/2014/main" id="{B3358976-BCF1-8163-6308-E16B28E2BABE}"/>
              </a:ext>
            </a:extLst>
          </p:cNvPr>
          <p:cNvPicPr>
            <a:picLocks noChangeAspect="1"/>
          </p:cNvPicPr>
          <p:nvPr/>
        </p:nvPicPr>
        <p:blipFill>
          <a:blip r:embed="rId2"/>
          <a:stretch>
            <a:fillRect/>
          </a:stretch>
        </p:blipFill>
        <p:spPr>
          <a:xfrm>
            <a:off x="621676" y="972331"/>
            <a:ext cx="3874124" cy="1946747"/>
          </a:xfrm>
          <a:prstGeom prst="rect">
            <a:avLst/>
          </a:prstGeom>
        </p:spPr>
      </p:pic>
      <p:pic>
        <p:nvPicPr>
          <p:cNvPr id="9" name="Picture 8" descr="A screenshot of a graph&#10;&#10;Description automatically generated">
            <a:extLst>
              <a:ext uri="{FF2B5EF4-FFF2-40B4-BE49-F238E27FC236}">
                <a16:creationId xmlns:a16="http://schemas.microsoft.com/office/drawing/2014/main" id="{25557C92-53D7-79EE-86B2-1B979515EBC0}"/>
              </a:ext>
            </a:extLst>
          </p:cNvPr>
          <p:cNvPicPr>
            <a:picLocks noChangeAspect="1"/>
          </p:cNvPicPr>
          <p:nvPr/>
        </p:nvPicPr>
        <p:blipFill>
          <a:blip r:embed="rId3"/>
          <a:stretch>
            <a:fillRect/>
          </a:stretch>
        </p:blipFill>
        <p:spPr>
          <a:xfrm>
            <a:off x="621676" y="3915983"/>
            <a:ext cx="3874124" cy="1985488"/>
          </a:xfrm>
          <a:prstGeom prst="rect">
            <a:avLst/>
          </a:prstGeom>
        </p:spPr>
      </p:pic>
      <p:sp>
        <p:nvSpPr>
          <p:cNvPr id="16" name="Right Triangle 15">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C63AEF3-0B5F-9EA5-70D8-92A2D5C46862}"/>
              </a:ext>
            </a:extLst>
          </p:cNvPr>
          <p:cNvSpPr txBox="1"/>
          <p:nvPr/>
        </p:nvSpPr>
        <p:spPr>
          <a:xfrm>
            <a:off x="5465659" y="1188637"/>
            <a:ext cx="5642312" cy="15972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a:latin typeface="+mj-lt"/>
                <a:ea typeface="+mj-ea"/>
                <a:cs typeface="+mj-cs"/>
              </a:rPr>
              <a:t>Linear Regression</a:t>
            </a:r>
          </a:p>
        </p:txBody>
      </p:sp>
      <p:sp>
        <p:nvSpPr>
          <p:cNvPr id="3" name="TextBox 2">
            <a:extLst>
              <a:ext uri="{FF2B5EF4-FFF2-40B4-BE49-F238E27FC236}">
                <a16:creationId xmlns:a16="http://schemas.microsoft.com/office/drawing/2014/main" id="{B217B1E3-C8D1-D8F4-2E58-97E8068D4C92}"/>
              </a:ext>
            </a:extLst>
          </p:cNvPr>
          <p:cNvSpPr txBox="1"/>
          <p:nvPr/>
        </p:nvSpPr>
        <p:spPr>
          <a:xfrm>
            <a:off x="5465660" y="2998278"/>
            <a:ext cx="4505654" cy="272819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a:effectLst/>
                <a:highlight>
                  <a:srgbClr val="FFFFFF"/>
                </a:highlight>
              </a:rPr>
              <a:t>Linear regression predicts the relationship between two variables by assuming a linear connection between the independent and dependent variables. It seeks the optimal line that minimizes the sum of squared differences between predicted and actual values. </a:t>
            </a:r>
            <a:endParaRPr lang="en-US" sz="2200"/>
          </a:p>
        </p:txBody>
      </p:sp>
    </p:spTree>
    <p:extLst>
      <p:ext uri="{BB962C8B-B14F-4D97-AF65-F5344CB8AC3E}">
        <p14:creationId xmlns:p14="http://schemas.microsoft.com/office/powerpoint/2010/main" val="301559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E2C3A8-1652-3C62-7D53-FA0EF8400B32}"/>
              </a:ext>
            </a:extLst>
          </p:cNvPr>
          <p:cNvSpPr txBox="1"/>
          <p:nvPr/>
        </p:nvSpPr>
        <p:spPr>
          <a:xfrm>
            <a:off x="570271" y="1424775"/>
            <a:ext cx="5525729" cy="1477328"/>
          </a:xfrm>
          <a:prstGeom prst="rect">
            <a:avLst/>
          </a:prstGeom>
          <a:noFill/>
        </p:spPr>
        <p:txBody>
          <a:bodyPr wrap="square" rtlCol="0">
            <a:spAutoFit/>
          </a:bodyPr>
          <a:lstStyle/>
          <a:p>
            <a:r>
              <a:rPr lang="en-US" sz="1800" dirty="0">
                <a:solidFill>
                  <a:srgbClr val="2C3249"/>
                </a:solidFill>
                <a:latin typeface="Martel Sans" pitchFamily="34" charset="0"/>
                <a:ea typeface="Martel Sans" pitchFamily="34" charset="-122"/>
                <a:cs typeface="Martel Sans" pitchFamily="34" charset="-120"/>
              </a:rPr>
              <a:t>R-squared (R2) is a statistical measure that represents the proportion of the variance in the dependent variable that is explained by the independent variables in a regression model.</a:t>
            </a:r>
            <a:endParaRPr lang="en-US" sz="1800" dirty="0"/>
          </a:p>
          <a:p>
            <a:endParaRPr lang="en-US" dirty="0"/>
          </a:p>
        </p:txBody>
      </p:sp>
      <p:sp>
        <p:nvSpPr>
          <p:cNvPr id="3" name="TextBox 2">
            <a:extLst>
              <a:ext uri="{FF2B5EF4-FFF2-40B4-BE49-F238E27FC236}">
                <a16:creationId xmlns:a16="http://schemas.microsoft.com/office/drawing/2014/main" id="{76D602ED-A64E-EBE9-E59D-2396E195A83F}"/>
              </a:ext>
            </a:extLst>
          </p:cNvPr>
          <p:cNvSpPr txBox="1"/>
          <p:nvPr/>
        </p:nvSpPr>
        <p:spPr>
          <a:xfrm>
            <a:off x="639097" y="698090"/>
            <a:ext cx="5024284" cy="369332"/>
          </a:xfrm>
          <a:prstGeom prst="rect">
            <a:avLst/>
          </a:prstGeom>
          <a:noFill/>
        </p:spPr>
        <p:txBody>
          <a:bodyPr wrap="square" rtlCol="0">
            <a:spAutoFit/>
          </a:bodyPr>
          <a:lstStyle/>
          <a:p>
            <a:r>
              <a:rPr lang="en-US" sz="1800" dirty="0">
                <a:solidFill>
                  <a:srgbClr val="2C3249"/>
                </a:solidFill>
                <a:latin typeface="Martel Sans" pitchFamily="34" charset="0"/>
                <a:ea typeface="Martel Sans" pitchFamily="34" charset="-122"/>
                <a:cs typeface="Martel Sans" pitchFamily="34" charset="-120"/>
              </a:rPr>
              <a:t>R-squared (R2)</a:t>
            </a:r>
            <a:endParaRPr lang="en-US" dirty="0"/>
          </a:p>
        </p:txBody>
      </p:sp>
      <p:sp>
        <p:nvSpPr>
          <p:cNvPr id="4" name="TextBox 3">
            <a:extLst>
              <a:ext uri="{FF2B5EF4-FFF2-40B4-BE49-F238E27FC236}">
                <a16:creationId xmlns:a16="http://schemas.microsoft.com/office/drawing/2014/main" id="{E08344AA-5605-BC10-E247-3CD8364E5F59}"/>
              </a:ext>
            </a:extLst>
          </p:cNvPr>
          <p:cNvSpPr txBox="1"/>
          <p:nvPr/>
        </p:nvSpPr>
        <p:spPr>
          <a:xfrm>
            <a:off x="757084" y="4325230"/>
            <a:ext cx="4630993" cy="369332"/>
          </a:xfrm>
          <a:prstGeom prst="rect">
            <a:avLst/>
          </a:prstGeom>
          <a:noFill/>
        </p:spPr>
        <p:txBody>
          <a:bodyPr wrap="square" rtlCol="0">
            <a:spAutoFit/>
          </a:bodyPr>
          <a:lstStyle/>
          <a:p>
            <a:r>
              <a:rPr lang="en-US" dirty="0"/>
              <a:t>Mean Squared Error</a:t>
            </a:r>
          </a:p>
        </p:txBody>
      </p:sp>
      <p:sp>
        <p:nvSpPr>
          <p:cNvPr id="5" name="TextBox 4">
            <a:extLst>
              <a:ext uri="{FF2B5EF4-FFF2-40B4-BE49-F238E27FC236}">
                <a16:creationId xmlns:a16="http://schemas.microsoft.com/office/drawing/2014/main" id="{A50094CB-1C38-3C99-21A0-DC78100CF899}"/>
              </a:ext>
            </a:extLst>
          </p:cNvPr>
          <p:cNvSpPr txBox="1"/>
          <p:nvPr/>
        </p:nvSpPr>
        <p:spPr>
          <a:xfrm>
            <a:off x="757084" y="5319252"/>
            <a:ext cx="5987845" cy="1200329"/>
          </a:xfrm>
          <a:prstGeom prst="rect">
            <a:avLst/>
          </a:prstGeom>
          <a:noFill/>
        </p:spPr>
        <p:txBody>
          <a:bodyPr wrap="square" rtlCol="0">
            <a:spAutoFit/>
          </a:bodyPr>
          <a:lstStyle/>
          <a:p>
            <a:r>
              <a:rPr lang="en-US" sz="1800" dirty="0">
                <a:solidFill>
                  <a:srgbClr val="2C3249"/>
                </a:solidFill>
                <a:latin typeface="Martel Sans" pitchFamily="34" charset="0"/>
                <a:ea typeface="Martel Sans" pitchFamily="34" charset="-122"/>
                <a:cs typeface="Martel Sans" pitchFamily="34" charset="-120"/>
              </a:rPr>
              <a:t>Mean Squared Error (MSE) is a measure of the average squared difference between predicted values and actual values in a regression model.</a:t>
            </a:r>
            <a:endParaRPr lang="en-US" sz="1800" dirty="0"/>
          </a:p>
          <a:p>
            <a:endParaRPr lang="en-US" dirty="0"/>
          </a:p>
        </p:txBody>
      </p:sp>
      <p:pic>
        <p:nvPicPr>
          <p:cNvPr id="8" name="Picture 7">
            <a:extLst>
              <a:ext uri="{FF2B5EF4-FFF2-40B4-BE49-F238E27FC236}">
                <a16:creationId xmlns:a16="http://schemas.microsoft.com/office/drawing/2014/main" id="{16490EB7-13A5-EEFF-E141-0B1E9CC210A6}"/>
              </a:ext>
            </a:extLst>
          </p:cNvPr>
          <p:cNvPicPr>
            <a:picLocks noChangeAspect="1"/>
          </p:cNvPicPr>
          <p:nvPr/>
        </p:nvPicPr>
        <p:blipFill>
          <a:blip r:embed="rId2"/>
          <a:stretch>
            <a:fillRect/>
          </a:stretch>
        </p:blipFill>
        <p:spPr>
          <a:xfrm>
            <a:off x="6096000" y="1059405"/>
            <a:ext cx="5024284" cy="1929601"/>
          </a:xfrm>
          <a:prstGeom prst="rect">
            <a:avLst/>
          </a:prstGeom>
        </p:spPr>
      </p:pic>
    </p:spTree>
    <p:extLst>
      <p:ext uri="{BB962C8B-B14F-4D97-AF65-F5344CB8AC3E}">
        <p14:creationId xmlns:p14="http://schemas.microsoft.com/office/powerpoint/2010/main" val="1799783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5EEED3B-D772-4BB5-C3E2-D94A2D8A33B6}"/>
              </a:ext>
            </a:extLst>
          </p:cNvPr>
          <p:cNvPicPr>
            <a:picLocks noChangeAspect="1"/>
          </p:cNvPicPr>
          <p:nvPr/>
        </p:nvPicPr>
        <p:blipFill>
          <a:blip r:embed="rId2"/>
          <a:stretch>
            <a:fillRect/>
          </a:stretch>
        </p:blipFill>
        <p:spPr>
          <a:xfrm>
            <a:off x="621676" y="700464"/>
            <a:ext cx="5298894" cy="2490480"/>
          </a:xfrm>
          <a:prstGeom prst="rect">
            <a:avLst/>
          </a:prstGeom>
        </p:spPr>
      </p:pic>
      <p:pic>
        <p:nvPicPr>
          <p:cNvPr id="8" name="Picture 7">
            <a:extLst>
              <a:ext uri="{FF2B5EF4-FFF2-40B4-BE49-F238E27FC236}">
                <a16:creationId xmlns:a16="http://schemas.microsoft.com/office/drawing/2014/main" id="{2EC0E60F-62C7-7AB5-961F-B3845D5948DE}"/>
              </a:ext>
            </a:extLst>
          </p:cNvPr>
          <p:cNvPicPr>
            <a:picLocks noChangeAspect="1"/>
          </p:cNvPicPr>
          <p:nvPr/>
        </p:nvPicPr>
        <p:blipFill>
          <a:blip r:embed="rId3"/>
          <a:stretch>
            <a:fillRect/>
          </a:stretch>
        </p:blipFill>
        <p:spPr>
          <a:xfrm>
            <a:off x="621676" y="4094022"/>
            <a:ext cx="5298894" cy="1629409"/>
          </a:xfrm>
          <a:prstGeom prst="rect">
            <a:avLst/>
          </a:prstGeom>
        </p:spPr>
      </p:pic>
      <p:sp>
        <p:nvSpPr>
          <p:cNvPr id="15" name="Right Triangle 1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A53FAFD-7317-43A1-2FA4-D9C8BD47E8CF}"/>
              </a:ext>
            </a:extLst>
          </p:cNvPr>
          <p:cNvSpPr txBox="1"/>
          <p:nvPr/>
        </p:nvSpPr>
        <p:spPr>
          <a:xfrm>
            <a:off x="6889832" y="2998278"/>
            <a:ext cx="3709743" cy="195938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t>Logistic Regression</a:t>
            </a:r>
          </a:p>
          <a:p>
            <a:pPr indent="-228600">
              <a:lnSpc>
                <a:spcPct val="90000"/>
              </a:lnSpc>
              <a:spcAft>
                <a:spcPts val="600"/>
              </a:spcAft>
              <a:buFont typeface="Arial" panose="020B0604020202020204" pitchFamily="34" charset="0"/>
              <a:buChar char="•"/>
            </a:pPr>
            <a:r>
              <a:rPr lang="en-US" sz="1700">
                <a:effectLst/>
                <a:highlight>
                  <a:srgbClr val="FFFFFF"/>
                </a:highlight>
              </a:rPr>
              <a:t>Logistic regression is defined as a supervised machine learning algorithm that accomplishes binary classification tasks by predicting the probability of an outcome, event, or observation.</a:t>
            </a:r>
            <a:endParaRPr lang="en-US" sz="1700"/>
          </a:p>
        </p:txBody>
      </p:sp>
    </p:spTree>
    <p:extLst>
      <p:ext uri="{BB962C8B-B14F-4D97-AF65-F5344CB8AC3E}">
        <p14:creationId xmlns:p14="http://schemas.microsoft.com/office/powerpoint/2010/main" val="1263146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17498</TotalTime>
  <Words>513</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Aptos Display</vt:lpstr>
      <vt:lpstr>Arial</vt:lpstr>
      <vt:lpstr>Calibri</vt:lpstr>
      <vt:lpstr>Google Sans</vt:lpstr>
      <vt:lpstr>Martel Sans</vt:lpstr>
      <vt:lpstr>Nunito</vt:lpstr>
      <vt:lpstr>Roboto</vt:lpstr>
      <vt:lpstr>Office Theme</vt:lpstr>
      <vt:lpstr> DOB Safety Violations</vt:lpstr>
      <vt:lpstr>About Dataset</vt:lpstr>
      <vt:lpstr>Objective:</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DS-630 Final Project DOB Safety Violations</dc:title>
  <dc:creator>Mullamuri Premchand</dc:creator>
  <cp:lastModifiedBy>Harsha Chakravarthy</cp:lastModifiedBy>
  <cp:revision>9</cp:revision>
  <dcterms:created xsi:type="dcterms:W3CDTF">2024-04-25T05:40:23Z</dcterms:created>
  <dcterms:modified xsi:type="dcterms:W3CDTF">2024-08-26T18:33:50Z</dcterms:modified>
</cp:coreProperties>
</file>