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3BE9-E0E2-9F00-2B75-42B93FA3D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CF007-10E8-6879-AA50-F4EAC048B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C58FD-AFE1-C354-C7EA-9309FC8A4D41}"/>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C5999445-BD32-80B4-0054-504323528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7F0B7-C8E3-6ACA-4803-B352698EB86F}"/>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191727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6F8-F8D1-DEEB-9CB6-59EFCCB2C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2E6C2-ABD8-B5F0-BEFF-42FC1B858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96405-D400-A7E7-20AE-9BE6C023B9B5}"/>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94B88BDA-4002-2C7F-5B2E-D3660EE51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BCF3-2205-2DBB-1226-2B563C218E11}"/>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202650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AE5F0-C8E1-DA2A-DEDB-7D3581A85E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A0A1-BD81-B9F0-9F1A-0AC70D224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60904-EDF3-4E0B-4EE1-EAB8A3A62815}"/>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4F6EC6F2-4910-1684-E823-98519E8E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E925-FEF0-82B5-DF6F-9E3F42158291}"/>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154543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382D-107C-EEAB-F6F5-6F1C97BA2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0BB0A-0436-A6DA-FCAC-C734206D5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E4E7B-486F-BB7B-048C-F851F0D47388}"/>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B1CDBFFF-E0BA-185D-F488-DDBA78565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8B66F-F664-3FA5-8F9F-349896C124F5}"/>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15682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78DB-296B-84CE-E2A4-07A71C929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0250E1-31CE-4EE1-37EF-7C5173FB9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A9A6E-03D0-2831-6182-D6F3BBDAA1A0}"/>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C9FE7051-658E-52BC-0AF7-374E3453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E2E53-34FB-94AD-C17C-0F6949DFE8D3}"/>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242489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FE53-EFE9-C957-910D-FB4F723E4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B9A24-693D-A7B8-B739-FB1E64391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B5D3F-9B7C-3E7C-526F-35495BDBD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1486A-1F4E-BED8-86EB-B33CBF6F932C}"/>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6" name="Footer Placeholder 5">
            <a:extLst>
              <a:ext uri="{FF2B5EF4-FFF2-40B4-BE49-F238E27FC236}">
                <a16:creationId xmlns:a16="http://schemas.microsoft.com/office/drawing/2014/main" id="{E91D2B81-09EA-9D0C-BEF6-E8C696CE2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36D7B-DD11-BDC0-47AF-59244F393636}"/>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111776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A0E5-DDD3-AF71-8E17-D948A4726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AB6F6-4C0D-BB82-152E-23F2E9247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14F31-4A6D-FC15-EFEB-C90B895944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2F603-9466-BFF6-5A86-A074E8C37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42973E-524F-AAF5-D336-60B0C7634A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3D4FED-1909-8FE7-CBAD-08A292C3E49F}"/>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8" name="Footer Placeholder 7">
            <a:extLst>
              <a:ext uri="{FF2B5EF4-FFF2-40B4-BE49-F238E27FC236}">
                <a16:creationId xmlns:a16="http://schemas.microsoft.com/office/drawing/2014/main" id="{56F7CC81-985A-81F6-3D16-BC469AE12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624DC1-089A-87B7-7AB8-CEA0DD50921F}"/>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266975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2D2F-A24A-32CD-7093-C42D492ABB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CA7F9-A3AD-7BB6-D8A2-CA6E090645FD}"/>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4" name="Footer Placeholder 3">
            <a:extLst>
              <a:ext uri="{FF2B5EF4-FFF2-40B4-BE49-F238E27FC236}">
                <a16:creationId xmlns:a16="http://schemas.microsoft.com/office/drawing/2014/main" id="{24848CA5-1E1C-7F3C-24DD-5294CC221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5CB71-469A-3812-E2A0-3B672FAFDC99}"/>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425731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3E005-BE7B-65B2-598A-2B75CB3FB9C2}"/>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3" name="Footer Placeholder 2">
            <a:extLst>
              <a:ext uri="{FF2B5EF4-FFF2-40B4-BE49-F238E27FC236}">
                <a16:creationId xmlns:a16="http://schemas.microsoft.com/office/drawing/2014/main" id="{873BB4D1-7E67-8BF8-E86E-4442141358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87D3D-4A54-6F63-1F15-450CCD39027F}"/>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23437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ED6-F076-574F-F4B7-4D1F347D5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2F52C8-A5ED-7E69-0193-A654A135A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BA660-838A-C0D2-A4FD-4CEAE0CA2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AB95C-101F-F47D-1DB4-2F30F0ECEE91}"/>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6" name="Footer Placeholder 5">
            <a:extLst>
              <a:ext uri="{FF2B5EF4-FFF2-40B4-BE49-F238E27FC236}">
                <a16:creationId xmlns:a16="http://schemas.microsoft.com/office/drawing/2014/main" id="{95742955-E157-80DA-1EE6-1C8BF3F70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6A0A7-0FBD-56F7-FDBF-39B28016E84C}"/>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42931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273A-1EF5-02C3-F536-8E1CF0473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5E517-0A3B-03A0-7158-042BF1BD5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4699F3-1EC8-3E61-0903-F24BA6D95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55DCC-AF35-421D-5BB6-D96300B30E19}"/>
              </a:ext>
            </a:extLst>
          </p:cNvPr>
          <p:cNvSpPr>
            <a:spLocks noGrp="1"/>
          </p:cNvSpPr>
          <p:nvPr>
            <p:ph type="dt" sz="half" idx="10"/>
          </p:nvPr>
        </p:nvSpPr>
        <p:spPr/>
        <p:txBody>
          <a:bodyPr/>
          <a:lstStyle/>
          <a:p>
            <a:fld id="{F86CB8E1-798A-47BE-93F0-9543885B4F9F}" type="datetimeFigureOut">
              <a:rPr lang="en-US" smtClean="0"/>
              <a:t>7/28/2024</a:t>
            </a:fld>
            <a:endParaRPr lang="en-US"/>
          </a:p>
        </p:txBody>
      </p:sp>
      <p:sp>
        <p:nvSpPr>
          <p:cNvPr id="6" name="Footer Placeholder 5">
            <a:extLst>
              <a:ext uri="{FF2B5EF4-FFF2-40B4-BE49-F238E27FC236}">
                <a16:creationId xmlns:a16="http://schemas.microsoft.com/office/drawing/2014/main" id="{B676A964-2D20-795D-4203-C2E73AD0E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F9763-48A7-4AA0-59DF-848225D49E7E}"/>
              </a:ext>
            </a:extLst>
          </p:cNvPr>
          <p:cNvSpPr>
            <a:spLocks noGrp="1"/>
          </p:cNvSpPr>
          <p:nvPr>
            <p:ph type="sldNum" sz="quarter" idx="12"/>
          </p:nvPr>
        </p:nvSpPr>
        <p:spPr/>
        <p:txBody>
          <a:bodyPr/>
          <a:lstStyle/>
          <a:p>
            <a:fld id="{12332D67-0150-454F-BE72-9A628F164C89}" type="slidenum">
              <a:rPr lang="en-US" smtClean="0"/>
              <a:t>‹#›</a:t>
            </a:fld>
            <a:endParaRPr lang="en-US"/>
          </a:p>
        </p:txBody>
      </p:sp>
    </p:spTree>
    <p:extLst>
      <p:ext uri="{BB962C8B-B14F-4D97-AF65-F5344CB8AC3E}">
        <p14:creationId xmlns:p14="http://schemas.microsoft.com/office/powerpoint/2010/main" val="284165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E6C1D-05A0-BB2E-60F6-CC177E2FE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4A6041-96E6-AC80-9AF7-8C759A51C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3A1A0-D6A5-952D-BCAC-EDA535634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CB8E1-798A-47BE-93F0-9543885B4F9F}" type="datetimeFigureOut">
              <a:rPr lang="en-US" smtClean="0"/>
              <a:t>7/28/2024</a:t>
            </a:fld>
            <a:endParaRPr lang="en-US"/>
          </a:p>
        </p:txBody>
      </p:sp>
      <p:sp>
        <p:nvSpPr>
          <p:cNvPr id="5" name="Footer Placeholder 4">
            <a:extLst>
              <a:ext uri="{FF2B5EF4-FFF2-40B4-BE49-F238E27FC236}">
                <a16:creationId xmlns:a16="http://schemas.microsoft.com/office/drawing/2014/main" id="{0980D64F-000D-3A2E-68ED-4F876FCB5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517F6-18E3-CBC5-4CBC-F8CAA6F15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32D67-0150-454F-BE72-9A628F164C89}" type="slidenum">
              <a:rPr lang="en-US" smtClean="0"/>
              <a:t>‹#›</a:t>
            </a:fld>
            <a:endParaRPr lang="en-US"/>
          </a:p>
        </p:txBody>
      </p:sp>
    </p:spTree>
    <p:extLst>
      <p:ext uri="{BB962C8B-B14F-4D97-AF65-F5344CB8AC3E}">
        <p14:creationId xmlns:p14="http://schemas.microsoft.com/office/powerpoint/2010/main" val="94136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2ED-F45D-5B73-2BA2-7C0844AFAA1E}"/>
              </a:ext>
            </a:extLst>
          </p:cNvPr>
          <p:cNvSpPr>
            <a:spLocks noGrp="1"/>
          </p:cNvSpPr>
          <p:nvPr>
            <p:ph type="ctrTitle"/>
          </p:nvPr>
        </p:nvSpPr>
        <p:spPr>
          <a:xfrm>
            <a:off x="1524000" y="2893218"/>
            <a:ext cx="9144000" cy="1071563"/>
          </a:xfrm>
        </p:spPr>
        <p:txBody>
          <a:bodyPr>
            <a:normAutofit/>
          </a:bodyPr>
          <a:lstStyle/>
          <a:p>
            <a:r>
              <a:rPr lang="en-US" dirty="0"/>
              <a:t>Sales Analysis Dashboard</a:t>
            </a:r>
          </a:p>
        </p:txBody>
      </p:sp>
      <p:sp>
        <p:nvSpPr>
          <p:cNvPr id="3" name="Subtitle 2">
            <a:extLst>
              <a:ext uri="{FF2B5EF4-FFF2-40B4-BE49-F238E27FC236}">
                <a16:creationId xmlns:a16="http://schemas.microsoft.com/office/drawing/2014/main" id="{4DB58096-D3FD-1273-2E8A-1CE35277AF62}"/>
              </a:ext>
            </a:extLst>
          </p:cNvPr>
          <p:cNvSpPr>
            <a:spLocks noGrp="1"/>
          </p:cNvSpPr>
          <p:nvPr>
            <p:ph type="subTitle" idx="1"/>
          </p:nvPr>
        </p:nvSpPr>
        <p:spPr>
          <a:xfrm>
            <a:off x="2753033" y="5735637"/>
            <a:ext cx="9144000" cy="725129"/>
          </a:xfrm>
        </p:spPr>
        <p:txBody>
          <a:bodyPr>
            <a:normAutofit/>
          </a:bodyPr>
          <a:lstStyle/>
          <a:p>
            <a:pPr algn="r"/>
            <a:r>
              <a:rPr lang="en-US" sz="1600" dirty="0"/>
              <a:t>DS – 620 Data Visualization</a:t>
            </a:r>
          </a:p>
          <a:p>
            <a:pPr algn="r"/>
            <a:r>
              <a:rPr lang="en-US" sz="1600" dirty="0"/>
              <a:t>Harsha Chakravarthy Bellamkonda</a:t>
            </a:r>
          </a:p>
        </p:txBody>
      </p:sp>
    </p:spTree>
    <p:extLst>
      <p:ext uri="{BB962C8B-B14F-4D97-AF65-F5344CB8AC3E}">
        <p14:creationId xmlns:p14="http://schemas.microsoft.com/office/powerpoint/2010/main" val="55255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A524-FD9B-67ED-5590-2A803A92961C}"/>
              </a:ext>
            </a:extLst>
          </p:cNvPr>
          <p:cNvSpPr>
            <a:spLocks noGrp="1"/>
          </p:cNvSpPr>
          <p:nvPr>
            <p:ph type="title"/>
          </p:nvPr>
        </p:nvSpPr>
        <p:spPr>
          <a:xfrm>
            <a:off x="777977" y="699423"/>
            <a:ext cx="10636045" cy="736088"/>
          </a:xfrm>
        </p:spPr>
        <p:txBody>
          <a:bodyPr>
            <a:normAutofit/>
          </a:bodyPr>
          <a:lstStyle/>
          <a:p>
            <a:pPr algn="ctr"/>
            <a:r>
              <a:rPr lang="en-US" sz="2400" b="1" u="sng" dirty="0"/>
              <a:t>Sales Analysis Dashboard</a:t>
            </a:r>
          </a:p>
        </p:txBody>
      </p:sp>
      <p:pic>
        <p:nvPicPr>
          <p:cNvPr id="5" name="Content Placeholder 4">
            <a:extLst>
              <a:ext uri="{FF2B5EF4-FFF2-40B4-BE49-F238E27FC236}">
                <a16:creationId xmlns:a16="http://schemas.microsoft.com/office/drawing/2014/main" id="{7FFEB069-8634-43D2-9CE8-671D7B97D142}"/>
              </a:ext>
            </a:extLst>
          </p:cNvPr>
          <p:cNvPicPr>
            <a:picLocks noGrp="1" noChangeAspect="1"/>
          </p:cNvPicPr>
          <p:nvPr>
            <p:ph idx="1"/>
          </p:nvPr>
        </p:nvPicPr>
        <p:blipFill>
          <a:blip r:embed="rId2"/>
          <a:stretch>
            <a:fillRect/>
          </a:stretch>
        </p:blipFill>
        <p:spPr>
          <a:xfrm>
            <a:off x="1329279" y="1690688"/>
            <a:ext cx="9533442" cy="4790615"/>
          </a:xfrm>
        </p:spPr>
      </p:pic>
    </p:spTree>
    <p:extLst>
      <p:ext uri="{BB962C8B-B14F-4D97-AF65-F5344CB8AC3E}">
        <p14:creationId xmlns:p14="http://schemas.microsoft.com/office/powerpoint/2010/main" val="163350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8834-5FD8-7D5D-226D-1E26AF663E24}"/>
              </a:ext>
            </a:extLst>
          </p:cNvPr>
          <p:cNvSpPr>
            <a:spLocks noGrp="1"/>
          </p:cNvSpPr>
          <p:nvPr>
            <p:ph type="title"/>
          </p:nvPr>
        </p:nvSpPr>
        <p:spPr>
          <a:xfrm>
            <a:off x="838200" y="596998"/>
            <a:ext cx="10515600" cy="726256"/>
          </a:xfrm>
        </p:spPr>
        <p:txBody>
          <a:bodyPr>
            <a:normAutofit/>
          </a:bodyPr>
          <a:lstStyle/>
          <a:p>
            <a:r>
              <a:rPr lang="en-US" sz="2400" u="sng" dirty="0"/>
              <a:t>Revenue by State</a:t>
            </a:r>
          </a:p>
        </p:txBody>
      </p:sp>
      <p:sp>
        <p:nvSpPr>
          <p:cNvPr id="3" name="Content Placeholder 2">
            <a:extLst>
              <a:ext uri="{FF2B5EF4-FFF2-40B4-BE49-F238E27FC236}">
                <a16:creationId xmlns:a16="http://schemas.microsoft.com/office/drawing/2014/main" id="{0F966F4F-01D2-D532-83FA-C5548BD70A85}"/>
              </a:ext>
            </a:extLst>
          </p:cNvPr>
          <p:cNvSpPr>
            <a:spLocks noGrp="1"/>
          </p:cNvSpPr>
          <p:nvPr>
            <p:ph idx="1"/>
          </p:nvPr>
        </p:nvSpPr>
        <p:spPr>
          <a:xfrm>
            <a:off x="838200" y="1622323"/>
            <a:ext cx="4077929" cy="3912422"/>
          </a:xfrm>
        </p:spPr>
        <p:txBody>
          <a:bodyPr>
            <a:normAutofit/>
          </a:bodyPr>
          <a:lstStyle/>
          <a:p>
            <a:pPr defTabSz="786384">
              <a:spcAft>
                <a:spcPts val="600"/>
              </a:spcAft>
            </a:pPr>
            <a:r>
              <a:rPr lang="en-US" sz="1600" kern="1200" dirty="0">
                <a:solidFill>
                  <a:schemeClr val="tx1"/>
                </a:solidFill>
                <a:latin typeface="+mn-lt"/>
                <a:ea typeface="+mn-ea"/>
                <a:cs typeface="+mn-cs"/>
              </a:rPr>
              <a:t>Here the </a:t>
            </a:r>
            <a:r>
              <a:rPr lang="en-US" sz="1600" dirty="0"/>
              <a:t>g</a:t>
            </a:r>
            <a:r>
              <a:rPr lang="en-US" sz="1600" kern="1200" dirty="0">
                <a:solidFill>
                  <a:schemeClr val="tx1"/>
                </a:solidFill>
                <a:latin typeface="+mn-lt"/>
                <a:ea typeface="+mn-ea"/>
                <a:cs typeface="+mn-cs"/>
              </a:rPr>
              <a:t>raph shows revenue generated by state.</a:t>
            </a:r>
          </a:p>
          <a:p>
            <a:pPr defTabSz="786384">
              <a:spcAft>
                <a:spcPts val="600"/>
              </a:spcAft>
            </a:pPr>
            <a:endParaRPr lang="en-US" sz="1600" kern="1200" dirty="0">
              <a:solidFill>
                <a:schemeClr val="tx1"/>
              </a:solidFill>
              <a:latin typeface="+mn-lt"/>
              <a:ea typeface="+mn-ea"/>
              <a:cs typeface="+mn-cs"/>
            </a:endParaRPr>
          </a:p>
          <a:p>
            <a:pPr defTabSz="786384">
              <a:spcAft>
                <a:spcPts val="600"/>
              </a:spcAft>
            </a:pPr>
            <a:r>
              <a:rPr lang="en-US" sz="1600" kern="1200" dirty="0">
                <a:solidFill>
                  <a:schemeClr val="tx1"/>
                </a:solidFill>
                <a:latin typeface="+mn-lt"/>
                <a:ea typeface="+mn-ea"/>
                <a:cs typeface="+mn-cs"/>
              </a:rPr>
              <a:t>This graph illustrates the revenue distribution in several states. Darker tones indicate more revenue, whereas lighter shades indicate less revenue. The southern states generate the most revenue, with Texas, Florida, and California leading the way.</a:t>
            </a:r>
          </a:p>
        </p:txBody>
      </p:sp>
      <p:pic>
        <p:nvPicPr>
          <p:cNvPr id="9" name="Picture 8">
            <a:extLst>
              <a:ext uri="{FF2B5EF4-FFF2-40B4-BE49-F238E27FC236}">
                <a16:creationId xmlns:a16="http://schemas.microsoft.com/office/drawing/2014/main" id="{203B054E-C980-5E5E-226F-FCECE7444135}"/>
              </a:ext>
            </a:extLst>
          </p:cNvPr>
          <p:cNvPicPr>
            <a:picLocks noChangeAspect="1"/>
          </p:cNvPicPr>
          <p:nvPr/>
        </p:nvPicPr>
        <p:blipFill>
          <a:blip r:embed="rId2"/>
          <a:stretch>
            <a:fillRect/>
          </a:stretch>
        </p:blipFill>
        <p:spPr>
          <a:xfrm>
            <a:off x="4994787" y="1323254"/>
            <a:ext cx="6440129" cy="4211491"/>
          </a:xfrm>
          <a:prstGeom prst="rect">
            <a:avLst/>
          </a:prstGeom>
        </p:spPr>
      </p:pic>
    </p:spTree>
    <p:extLst>
      <p:ext uri="{BB962C8B-B14F-4D97-AF65-F5344CB8AC3E}">
        <p14:creationId xmlns:p14="http://schemas.microsoft.com/office/powerpoint/2010/main" val="317497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2E440E-D582-16E8-FFBF-E2930A6CBE04}"/>
              </a:ext>
            </a:extLst>
          </p:cNvPr>
          <p:cNvSpPr>
            <a:spLocks noGrp="1"/>
          </p:cNvSpPr>
          <p:nvPr>
            <p:ph type="title"/>
          </p:nvPr>
        </p:nvSpPr>
        <p:spPr>
          <a:xfrm>
            <a:off x="838200" y="596998"/>
            <a:ext cx="10515600" cy="726256"/>
          </a:xfrm>
        </p:spPr>
        <p:txBody>
          <a:bodyPr>
            <a:normAutofit/>
          </a:bodyPr>
          <a:lstStyle/>
          <a:p>
            <a:r>
              <a:rPr lang="en-US" sz="2400" u="sng" dirty="0"/>
              <a:t>Revenue by Month</a:t>
            </a:r>
          </a:p>
        </p:txBody>
      </p:sp>
      <p:sp>
        <p:nvSpPr>
          <p:cNvPr id="5" name="Content Placeholder 2">
            <a:extLst>
              <a:ext uri="{FF2B5EF4-FFF2-40B4-BE49-F238E27FC236}">
                <a16:creationId xmlns:a16="http://schemas.microsoft.com/office/drawing/2014/main" id="{0AE1BB20-4008-4841-95F2-62CF4A5CAEDE}"/>
              </a:ext>
            </a:extLst>
          </p:cNvPr>
          <p:cNvSpPr>
            <a:spLocks noGrp="1"/>
          </p:cNvSpPr>
          <p:nvPr>
            <p:ph idx="1"/>
          </p:nvPr>
        </p:nvSpPr>
        <p:spPr>
          <a:xfrm>
            <a:off x="838200" y="1622323"/>
            <a:ext cx="4077929" cy="3912422"/>
          </a:xfrm>
        </p:spPr>
        <p:txBody>
          <a:bodyPr>
            <a:normAutofit/>
          </a:bodyPr>
          <a:lstStyle/>
          <a:p>
            <a:pPr defTabSz="786384">
              <a:spcAft>
                <a:spcPts val="600"/>
              </a:spcAft>
            </a:pPr>
            <a:r>
              <a:rPr lang="en-US" sz="1600" kern="1200" dirty="0">
                <a:solidFill>
                  <a:schemeClr val="tx1"/>
                </a:solidFill>
                <a:latin typeface="+mn-lt"/>
                <a:ea typeface="+mn-ea"/>
                <a:cs typeface="+mn-cs"/>
              </a:rPr>
              <a:t>Here the line graph shows revenue generated by month.</a:t>
            </a:r>
          </a:p>
          <a:p>
            <a:pPr defTabSz="786384">
              <a:spcAft>
                <a:spcPts val="600"/>
              </a:spcAft>
            </a:pPr>
            <a:endParaRPr lang="en-US" sz="1600" kern="1200" dirty="0">
              <a:solidFill>
                <a:schemeClr val="tx1"/>
              </a:solidFill>
              <a:latin typeface="+mn-lt"/>
              <a:ea typeface="+mn-ea"/>
              <a:cs typeface="+mn-cs"/>
            </a:endParaRPr>
          </a:p>
          <a:p>
            <a:pPr defTabSz="786384">
              <a:spcAft>
                <a:spcPts val="600"/>
              </a:spcAft>
            </a:pPr>
            <a:r>
              <a:rPr lang="en-US" sz="1600" kern="1200" dirty="0">
                <a:solidFill>
                  <a:schemeClr val="tx1"/>
                </a:solidFill>
                <a:latin typeface="+mn-lt"/>
                <a:ea typeface="+mn-ea"/>
                <a:cs typeface="+mn-cs"/>
              </a:rPr>
              <a:t>This line chart displays monthly revenue trends over the last year. The largest income was reported in December 2020, as is common during the holiday season. There are substantial revenue peaks in April and July 2021.</a:t>
            </a:r>
          </a:p>
        </p:txBody>
      </p:sp>
      <p:pic>
        <p:nvPicPr>
          <p:cNvPr id="8" name="Picture 7">
            <a:extLst>
              <a:ext uri="{FF2B5EF4-FFF2-40B4-BE49-F238E27FC236}">
                <a16:creationId xmlns:a16="http://schemas.microsoft.com/office/drawing/2014/main" id="{50F526EE-4F08-5FA5-1A89-4DA65A01918F}"/>
              </a:ext>
            </a:extLst>
          </p:cNvPr>
          <p:cNvPicPr>
            <a:picLocks noChangeAspect="1"/>
          </p:cNvPicPr>
          <p:nvPr/>
        </p:nvPicPr>
        <p:blipFill>
          <a:blip r:embed="rId2"/>
          <a:stretch>
            <a:fillRect/>
          </a:stretch>
        </p:blipFill>
        <p:spPr>
          <a:xfrm>
            <a:off x="5159434" y="1622323"/>
            <a:ext cx="6336092" cy="3912422"/>
          </a:xfrm>
          <a:prstGeom prst="rect">
            <a:avLst/>
          </a:prstGeom>
        </p:spPr>
      </p:pic>
    </p:spTree>
    <p:extLst>
      <p:ext uri="{BB962C8B-B14F-4D97-AF65-F5344CB8AC3E}">
        <p14:creationId xmlns:p14="http://schemas.microsoft.com/office/powerpoint/2010/main" val="175314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2CE4AD-E47C-05B2-0C60-34F22746C14F}"/>
              </a:ext>
            </a:extLst>
          </p:cNvPr>
          <p:cNvSpPr>
            <a:spLocks noGrp="1"/>
          </p:cNvSpPr>
          <p:nvPr>
            <p:ph type="title"/>
          </p:nvPr>
        </p:nvSpPr>
        <p:spPr>
          <a:xfrm>
            <a:off x="838200" y="596998"/>
            <a:ext cx="10515600" cy="726256"/>
          </a:xfrm>
        </p:spPr>
        <p:txBody>
          <a:bodyPr>
            <a:normAutofit/>
          </a:bodyPr>
          <a:lstStyle/>
          <a:p>
            <a:r>
              <a:rPr lang="en-US" sz="2400" u="sng" dirty="0"/>
              <a:t>Revenue based on age</a:t>
            </a:r>
          </a:p>
        </p:txBody>
      </p:sp>
      <p:sp>
        <p:nvSpPr>
          <p:cNvPr id="5" name="Content Placeholder 2">
            <a:extLst>
              <a:ext uri="{FF2B5EF4-FFF2-40B4-BE49-F238E27FC236}">
                <a16:creationId xmlns:a16="http://schemas.microsoft.com/office/drawing/2014/main" id="{89A687B7-5FDD-0850-78BE-C65AE8E0BC88}"/>
              </a:ext>
            </a:extLst>
          </p:cNvPr>
          <p:cNvSpPr>
            <a:spLocks noGrp="1"/>
          </p:cNvSpPr>
          <p:nvPr>
            <p:ph idx="1"/>
          </p:nvPr>
        </p:nvSpPr>
        <p:spPr>
          <a:xfrm>
            <a:off x="1280652" y="1809670"/>
            <a:ext cx="4077929" cy="3912422"/>
          </a:xfrm>
        </p:spPr>
        <p:txBody>
          <a:bodyPr>
            <a:normAutofit/>
          </a:bodyPr>
          <a:lstStyle/>
          <a:p>
            <a:pPr defTabSz="786384">
              <a:spcAft>
                <a:spcPts val="600"/>
              </a:spcAft>
            </a:pPr>
            <a:r>
              <a:rPr lang="en-US" sz="1600" kern="1200" dirty="0">
                <a:solidFill>
                  <a:schemeClr val="tx1"/>
                </a:solidFill>
                <a:latin typeface="+mn-lt"/>
                <a:ea typeface="+mn-ea"/>
                <a:cs typeface="+mn-cs"/>
              </a:rPr>
              <a:t>Here the bar graph shows revenue generated based on age.</a:t>
            </a:r>
          </a:p>
          <a:p>
            <a:pPr defTabSz="786384">
              <a:spcAft>
                <a:spcPts val="600"/>
              </a:spcAft>
            </a:pPr>
            <a:endParaRPr lang="en-US" sz="1600" kern="1200" dirty="0">
              <a:solidFill>
                <a:schemeClr val="tx1"/>
              </a:solidFill>
              <a:latin typeface="+mn-lt"/>
              <a:ea typeface="+mn-ea"/>
              <a:cs typeface="+mn-cs"/>
            </a:endParaRPr>
          </a:p>
          <a:p>
            <a:pPr defTabSz="786384">
              <a:spcAft>
                <a:spcPts val="600"/>
              </a:spcAft>
            </a:pPr>
            <a:r>
              <a:rPr lang="en-US" sz="1600" kern="1200" dirty="0">
                <a:solidFill>
                  <a:schemeClr val="tx1"/>
                </a:solidFill>
                <a:latin typeface="+mn-lt"/>
                <a:ea typeface="+mn-ea"/>
                <a:cs typeface="+mn-cs"/>
              </a:rPr>
              <a:t>This bar chart shows revenue distribution across various age groups. The age group 30-40 had the largest revenue, followed by the 40-50 and 50-60 age groups. The revenue for the under-20 and over-70 age groups is much lower.</a:t>
            </a:r>
          </a:p>
          <a:p>
            <a:pPr defTabSz="786384">
              <a:spcAft>
                <a:spcPts val="600"/>
              </a:spcAft>
            </a:pPr>
            <a:endParaRPr lang="en-US" sz="1600" kern="1200" dirty="0">
              <a:solidFill>
                <a:schemeClr val="tx1"/>
              </a:solidFill>
              <a:latin typeface="+mn-lt"/>
              <a:ea typeface="+mn-ea"/>
              <a:cs typeface="+mn-cs"/>
            </a:endParaRPr>
          </a:p>
        </p:txBody>
      </p:sp>
      <p:pic>
        <p:nvPicPr>
          <p:cNvPr id="10" name="Picture 9">
            <a:extLst>
              <a:ext uri="{FF2B5EF4-FFF2-40B4-BE49-F238E27FC236}">
                <a16:creationId xmlns:a16="http://schemas.microsoft.com/office/drawing/2014/main" id="{F60817C8-8627-D095-3955-F9B57ACC9592}"/>
              </a:ext>
            </a:extLst>
          </p:cNvPr>
          <p:cNvPicPr>
            <a:picLocks noChangeAspect="1"/>
          </p:cNvPicPr>
          <p:nvPr/>
        </p:nvPicPr>
        <p:blipFill>
          <a:blip r:embed="rId2"/>
          <a:stretch>
            <a:fillRect/>
          </a:stretch>
        </p:blipFill>
        <p:spPr>
          <a:xfrm>
            <a:off x="6447612" y="1135907"/>
            <a:ext cx="3478760" cy="4586185"/>
          </a:xfrm>
          <a:prstGeom prst="rect">
            <a:avLst/>
          </a:prstGeom>
        </p:spPr>
      </p:pic>
    </p:spTree>
    <p:extLst>
      <p:ext uri="{BB962C8B-B14F-4D97-AF65-F5344CB8AC3E}">
        <p14:creationId xmlns:p14="http://schemas.microsoft.com/office/powerpoint/2010/main" val="24207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5917B5-25AE-AF17-E1F7-810B9CFCD07F}"/>
              </a:ext>
            </a:extLst>
          </p:cNvPr>
          <p:cNvSpPr>
            <a:spLocks noGrp="1"/>
          </p:cNvSpPr>
          <p:nvPr>
            <p:ph type="title"/>
          </p:nvPr>
        </p:nvSpPr>
        <p:spPr>
          <a:xfrm>
            <a:off x="838200" y="596998"/>
            <a:ext cx="10515600" cy="726256"/>
          </a:xfrm>
        </p:spPr>
        <p:txBody>
          <a:bodyPr>
            <a:normAutofit/>
          </a:bodyPr>
          <a:lstStyle/>
          <a:p>
            <a:r>
              <a:rPr lang="en-US" sz="2400" u="sng" dirty="0"/>
              <a:t>Revenue by Region</a:t>
            </a:r>
          </a:p>
        </p:txBody>
      </p:sp>
      <p:sp>
        <p:nvSpPr>
          <p:cNvPr id="5" name="Content Placeholder 2">
            <a:extLst>
              <a:ext uri="{FF2B5EF4-FFF2-40B4-BE49-F238E27FC236}">
                <a16:creationId xmlns:a16="http://schemas.microsoft.com/office/drawing/2014/main" id="{C91E854E-B094-B661-BFCD-815F4C3DDF2E}"/>
              </a:ext>
            </a:extLst>
          </p:cNvPr>
          <p:cNvSpPr>
            <a:spLocks noGrp="1"/>
          </p:cNvSpPr>
          <p:nvPr>
            <p:ph idx="1"/>
          </p:nvPr>
        </p:nvSpPr>
        <p:spPr>
          <a:xfrm>
            <a:off x="1302772" y="1986116"/>
            <a:ext cx="4077929" cy="3912422"/>
          </a:xfrm>
        </p:spPr>
        <p:txBody>
          <a:bodyPr>
            <a:normAutofit/>
          </a:bodyPr>
          <a:lstStyle/>
          <a:p>
            <a:pPr defTabSz="786384">
              <a:spcAft>
                <a:spcPts val="600"/>
              </a:spcAft>
            </a:pPr>
            <a:r>
              <a:rPr lang="en-US" sz="1600" kern="1200" dirty="0">
                <a:solidFill>
                  <a:schemeClr val="tx1"/>
                </a:solidFill>
                <a:latin typeface="+mn-lt"/>
                <a:ea typeface="+mn-ea"/>
                <a:cs typeface="+mn-cs"/>
              </a:rPr>
              <a:t>Here the </a:t>
            </a:r>
            <a:r>
              <a:rPr lang="en-US" sz="1600" dirty="0"/>
              <a:t>pie chart </a:t>
            </a:r>
            <a:r>
              <a:rPr lang="en-US" sz="1600" kern="1200" dirty="0">
                <a:solidFill>
                  <a:schemeClr val="tx1"/>
                </a:solidFill>
                <a:latin typeface="+mn-lt"/>
                <a:ea typeface="+mn-ea"/>
                <a:cs typeface="+mn-cs"/>
              </a:rPr>
              <a:t>shows revenue generated by region.</a:t>
            </a:r>
          </a:p>
          <a:p>
            <a:pPr defTabSz="786384">
              <a:spcAft>
                <a:spcPts val="600"/>
              </a:spcAft>
            </a:pPr>
            <a:endParaRPr lang="en-US" sz="1600" dirty="0"/>
          </a:p>
          <a:p>
            <a:pPr defTabSz="786384">
              <a:spcAft>
                <a:spcPts val="600"/>
              </a:spcAft>
            </a:pPr>
            <a:r>
              <a:rPr lang="en-US" sz="1600" kern="1200" dirty="0">
                <a:solidFill>
                  <a:schemeClr val="tx1"/>
                </a:solidFill>
                <a:latin typeface="+mn-lt"/>
                <a:ea typeface="+mn-ea"/>
                <a:cs typeface="+mn-cs"/>
              </a:rPr>
              <a:t>This pie chart shows the revenue contribution by region. The South generates the most revenue (38.37%), followed by the Midwest (26.93%), the West (17.60%), and the Northeast (17.10%).</a:t>
            </a:r>
          </a:p>
        </p:txBody>
      </p:sp>
      <p:pic>
        <p:nvPicPr>
          <p:cNvPr id="12" name="Picture 11">
            <a:extLst>
              <a:ext uri="{FF2B5EF4-FFF2-40B4-BE49-F238E27FC236}">
                <a16:creationId xmlns:a16="http://schemas.microsoft.com/office/drawing/2014/main" id="{3AD4A13E-CA1C-5551-823C-A083C11C3218}"/>
              </a:ext>
            </a:extLst>
          </p:cNvPr>
          <p:cNvPicPr>
            <a:picLocks noChangeAspect="1"/>
          </p:cNvPicPr>
          <p:nvPr/>
        </p:nvPicPr>
        <p:blipFill>
          <a:blip r:embed="rId2"/>
          <a:stretch>
            <a:fillRect/>
          </a:stretch>
        </p:blipFill>
        <p:spPr>
          <a:xfrm>
            <a:off x="5555227" y="1078026"/>
            <a:ext cx="5624047" cy="4701947"/>
          </a:xfrm>
          <a:prstGeom prst="rect">
            <a:avLst/>
          </a:prstGeom>
        </p:spPr>
      </p:pic>
    </p:spTree>
    <p:extLst>
      <p:ext uri="{BB962C8B-B14F-4D97-AF65-F5344CB8AC3E}">
        <p14:creationId xmlns:p14="http://schemas.microsoft.com/office/powerpoint/2010/main" val="85797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69981E-FACD-C49B-03B0-AD557B875E42}"/>
              </a:ext>
            </a:extLst>
          </p:cNvPr>
          <p:cNvSpPr>
            <a:spLocks noGrp="1"/>
          </p:cNvSpPr>
          <p:nvPr>
            <p:ph type="title"/>
          </p:nvPr>
        </p:nvSpPr>
        <p:spPr>
          <a:xfrm>
            <a:off x="838200" y="605673"/>
            <a:ext cx="10515600" cy="726256"/>
          </a:xfrm>
        </p:spPr>
        <p:txBody>
          <a:bodyPr>
            <a:normAutofit/>
          </a:bodyPr>
          <a:lstStyle/>
          <a:p>
            <a:r>
              <a:rPr lang="en-US" sz="2400" u="sng" dirty="0"/>
              <a:t>Revenue per category by gender</a:t>
            </a:r>
          </a:p>
        </p:txBody>
      </p:sp>
      <p:sp>
        <p:nvSpPr>
          <p:cNvPr id="5" name="Content Placeholder 2">
            <a:extLst>
              <a:ext uri="{FF2B5EF4-FFF2-40B4-BE49-F238E27FC236}">
                <a16:creationId xmlns:a16="http://schemas.microsoft.com/office/drawing/2014/main" id="{FDA71075-45A6-EEAF-6FD3-563E5589D3B9}"/>
              </a:ext>
            </a:extLst>
          </p:cNvPr>
          <p:cNvSpPr>
            <a:spLocks noGrp="1"/>
          </p:cNvSpPr>
          <p:nvPr>
            <p:ph idx="1"/>
          </p:nvPr>
        </p:nvSpPr>
        <p:spPr>
          <a:xfrm>
            <a:off x="838200" y="1436841"/>
            <a:ext cx="10164097" cy="1592826"/>
          </a:xfrm>
        </p:spPr>
        <p:txBody>
          <a:bodyPr>
            <a:normAutofit/>
          </a:bodyPr>
          <a:lstStyle/>
          <a:p>
            <a:pPr defTabSz="786384">
              <a:spcAft>
                <a:spcPts val="600"/>
              </a:spcAft>
            </a:pPr>
            <a:r>
              <a:rPr lang="en-US" sz="1600" kern="1200" dirty="0">
                <a:solidFill>
                  <a:schemeClr val="tx1"/>
                </a:solidFill>
                <a:latin typeface="+mn-lt"/>
                <a:ea typeface="+mn-ea"/>
                <a:cs typeface="+mn-cs"/>
              </a:rPr>
              <a:t>Here the bar </a:t>
            </a:r>
            <a:r>
              <a:rPr lang="en-US" sz="1600" dirty="0"/>
              <a:t>g</a:t>
            </a:r>
            <a:r>
              <a:rPr lang="en-US" sz="1600" kern="1200" dirty="0">
                <a:solidFill>
                  <a:schemeClr val="tx1"/>
                </a:solidFill>
                <a:latin typeface="+mn-lt"/>
                <a:ea typeface="+mn-ea"/>
                <a:cs typeface="+mn-cs"/>
              </a:rPr>
              <a:t>raph shows revenue generated per category by gender.</a:t>
            </a:r>
          </a:p>
          <a:p>
            <a:pPr defTabSz="786384">
              <a:spcAft>
                <a:spcPts val="600"/>
              </a:spcAft>
            </a:pPr>
            <a:r>
              <a:rPr lang="en-US" sz="1600" kern="1200" dirty="0">
                <a:solidFill>
                  <a:schemeClr val="tx1"/>
                </a:solidFill>
                <a:latin typeface="+mn-lt"/>
                <a:ea typeface="+mn-ea"/>
                <a:cs typeface="+mn-cs"/>
              </a:rPr>
              <a:t>This bar chart shows the revenue distribution across several product categories, divided by gender. Mobiles and tablets provide the most revenue for both men and women, followed by Appliances and Entertainment. There is a clear gender difference in categories such as Women's Fashion and Men's Fashion.</a:t>
            </a:r>
          </a:p>
          <a:p>
            <a:pPr defTabSz="786384">
              <a:spcAft>
                <a:spcPts val="600"/>
              </a:spcAft>
            </a:pPr>
            <a:endParaRPr lang="en-US" sz="1600" kern="1200" dirty="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52815CA2-255C-63E3-A1EC-411B5458C8EC}"/>
              </a:ext>
            </a:extLst>
          </p:cNvPr>
          <p:cNvPicPr>
            <a:picLocks noChangeAspect="1"/>
          </p:cNvPicPr>
          <p:nvPr/>
        </p:nvPicPr>
        <p:blipFill>
          <a:blip r:embed="rId2"/>
          <a:stretch>
            <a:fillRect/>
          </a:stretch>
        </p:blipFill>
        <p:spPr>
          <a:xfrm>
            <a:off x="1911966" y="3132713"/>
            <a:ext cx="8195595" cy="3119614"/>
          </a:xfrm>
          <a:prstGeom prst="rect">
            <a:avLst/>
          </a:prstGeom>
        </p:spPr>
      </p:pic>
    </p:spTree>
    <p:extLst>
      <p:ext uri="{BB962C8B-B14F-4D97-AF65-F5344CB8AC3E}">
        <p14:creationId xmlns:p14="http://schemas.microsoft.com/office/powerpoint/2010/main" val="35750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3835-8876-4F83-BBA0-363F5D8E98CD}"/>
              </a:ext>
            </a:extLst>
          </p:cNvPr>
          <p:cNvSpPr>
            <a:spLocks noGrp="1"/>
          </p:cNvSpPr>
          <p:nvPr>
            <p:ph type="title"/>
          </p:nvPr>
        </p:nvSpPr>
        <p:spPr>
          <a:xfrm>
            <a:off x="838200" y="596998"/>
            <a:ext cx="10515600" cy="726256"/>
          </a:xfrm>
        </p:spPr>
        <p:txBody>
          <a:bodyPr>
            <a:normAutofit/>
          </a:bodyPr>
          <a:lstStyle/>
          <a:p>
            <a:r>
              <a:rPr lang="en-US" sz="2400" u="sng" dirty="0"/>
              <a:t>Quantity Ordered By Region</a:t>
            </a:r>
          </a:p>
        </p:txBody>
      </p:sp>
      <p:sp>
        <p:nvSpPr>
          <p:cNvPr id="5" name="Content Placeholder 2">
            <a:extLst>
              <a:ext uri="{FF2B5EF4-FFF2-40B4-BE49-F238E27FC236}">
                <a16:creationId xmlns:a16="http://schemas.microsoft.com/office/drawing/2014/main" id="{A5A5E72C-8FBC-B796-249F-776552E0E836}"/>
              </a:ext>
            </a:extLst>
          </p:cNvPr>
          <p:cNvSpPr>
            <a:spLocks noGrp="1"/>
          </p:cNvSpPr>
          <p:nvPr>
            <p:ph idx="1"/>
          </p:nvPr>
        </p:nvSpPr>
        <p:spPr>
          <a:xfrm>
            <a:off x="838200" y="1622323"/>
            <a:ext cx="4077929" cy="3912422"/>
          </a:xfrm>
        </p:spPr>
        <p:txBody>
          <a:bodyPr>
            <a:normAutofit/>
          </a:bodyPr>
          <a:lstStyle/>
          <a:p>
            <a:pPr defTabSz="786384">
              <a:spcAft>
                <a:spcPts val="600"/>
              </a:spcAft>
            </a:pPr>
            <a:r>
              <a:rPr lang="en-US" sz="1600" kern="1200" dirty="0">
                <a:solidFill>
                  <a:schemeClr val="tx1"/>
                </a:solidFill>
                <a:latin typeface="+mn-lt"/>
                <a:ea typeface="+mn-ea"/>
                <a:cs typeface="+mn-cs"/>
              </a:rPr>
              <a:t>Here the bar </a:t>
            </a:r>
            <a:r>
              <a:rPr lang="en-US" sz="1600" dirty="0"/>
              <a:t>g</a:t>
            </a:r>
            <a:r>
              <a:rPr lang="en-US" sz="1600" kern="1200" dirty="0">
                <a:solidFill>
                  <a:schemeClr val="tx1"/>
                </a:solidFill>
                <a:latin typeface="+mn-lt"/>
                <a:ea typeface="+mn-ea"/>
                <a:cs typeface="+mn-cs"/>
              </a:rPr>
              <a:t>raph shows quantity ordered by region.</a:t>
            </a:r>
          </a:p>
          <a:p>
            <a:pPr defTabSz="786384">
              <a:spcAft>
                <a:spcPts val="600"/>
              </a:spcAft>
            </a:pPr>
            <a:endParaRPr lang="en-US" sz="1600" kern="1200" dirty="0">
              <a:solidFill>
                <a:schemeClr val="tx1"/>
              </a:solidFill>
              <a:latin typeface="+mn-lt"/>
              <a:ea typeface="+mn-ea"/>
              <a:cs typeface="+mn-cs"/>
            </a:endParaRPr>
          </a:p>
          <a:p>
            <a:pPr defTabSz="786384">
              <a:spcAft>
                <a:spcPts val="600"/>
              </a:spcAft>
            </a:pPr>
            <a:r>
              <a:rPr lang="en-US" sz="1600" kern="1200" dirty="0">
                <a:solidFill>
                  <a:schemeClr val="tx1"/>
                </a:solidFill>
                <a:latin typeface="+mn-lt"/>
                <a:ea typeface="+mn-ea"/>
                <a:cs typeface="+mn-cs"/>
              </a:rPr>
              <a:t>This bar chart displays the number of things ordered by region, organized by week of the month. The biggest quantity ordered is seen in the South area in December 2020, with noticeable peaks in other months for different regions.</a:t>
            </a:r>
          </a:p>
        </p:txBody>
      </p:sp>
      <p:pic>
        <p:nvPicPr>
          <p:cNvPr id="8" name="Picture 7">
            <a:extLst>
              <a:ext uri="{FF2B5EF4-FFF2-40B4-BE49-F238E27FC236}">
                <a16:creationId xmlns:a16="http://schemas.microsoft.com/office/drawing/2014/main" id="{736DD774-7CE5-7F2F-CF37-F10DBB6B7EEC}"/>
              </a:ext>
            </a:extLst>
          </p:cNvPr>
          <p:cNvPicPr>
            <a:picLocks noChangeAspect="1"/>
          </p:cNvPicPr>
          <p:nvPr/>
        </p:nvPicPr>
        <p:blipFill>
          <a:blip r:embed="rId2"/>
          <a:stretch>
            <a:fillRect/>
          </a:stretch>
        </p:blipFill>
        <p:spPr>
          <a:xfrm>
            <a:off x="5546756" y="1323254"/>
            <a:ext cx="6048306" cy="4210423"/>
          </a:xfrm>
          <a:prstGeom prst="rect">
            <a:avLst/>
          </a:prstGeom>
        </p:spPr>
      </p:pic>
    </p:spTree>
    <p:extLst>
      <p:ext uri="{BB962C8B-B14F-4D97-AF65-F5344CB8AC3E}">
        <p14:creationId xmlns:p14="http://schemas.microsoft.com/office/powerpoint/2010/main" val="422106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B9CC-70F4-00B5-2776-96FD7345EF61}"/>
              </a:ext>
            </a:extLst>
          </p:cNvPr>
          <p:cNvSpPr>
            <a:spLocks noGrp="1"/>
          </p:cNvSpPr>
          <p:nvPr>
            <p:ph type="title"/>
          </p:nvPr>
        </p:nvSpPr>
        <p:spPr>
          <a:xfrm>
            <a:off x="838200" y="365126"/>
            <a:ext cx="10515600" cy="745920"/>
          </a:xfrm>
        </p:spPr>
        <p:txBody>
          <a:bodyPr>
            <a:normAutofit/>
          </a:bodyPr>
          <a:lstStyle/>
          <a:p>
            <a:r>
              <a:rPr lang="en-US" sz="2400" u="sng" dirty="0"/>
              <a:t>Conclusion and Recommendations</a:t>
            </a:r>
          </a:p>
        </p:txBody>
      </p:sp>
      <p:sp>
        <p:nvSpPr>
          <p:cNvPr id="3" name="Content Placeholder 2">
            <a:extLst>
              <a:ext uri="{FF2B5EF4-FFF2-40B4-BE49-F238E27FC236}">
                <a16:creationId xmlns:a16="http://schemas.microsoft.com/office/drawing/2014/main" id="{714C880D-95B1-5CA9-8171-ADC055BD1596}"/>
              </a:ext>
            </a:extLst>
          </p:cNvPr>
          <p:cNvSpPr>
            <a:spLocks noGrp="1"/>
          </p:cNvSpPr>
          <p:nvPr>
            <p:ph idx="1"/>
          </p:nvPr>
        </p:nvSpPr>
        <p:spPr>
          <a:xfrm>
            <a:off x="838200" y="1248697"/>
            <a:ext cx="10515600" cy="4928266"/>
          </a:xfrm>
        </p:spPr>
        <p:txBody>
          <a:bodyPr>
            <a:normAutofit/>
          </a:bodyPr>
          <a:lstStyle/>
          <a:p>
            <a:r>
              <a:rPr lang="en-US" sz="1800" u="sng" dirty="0"/>
              <a:t>Summary:</a:t>
            </a:r>
          </a:p>
          <a:p>
            <a:r>
              <a:rPr lang="en-US" sz="1600" dirty="0"/>
              <a:t>The report emphasizes significant revenue trends across states, months, age groups, regions, and product categories by gender.</a:t>
            </a:r>
          </a:p>
          <a:p>
            <a:endParaRPr lang="en-US" sz="1600" dirty="0"/>
          </a:p>
          <a:p>
            <a:r>
              <a:rPr lang="en-US" sz="1800" u="sng" dirty="0"/>
              <a:t>Recommendations:</a:t>
            </a:r>
          </a:p>
          <a:p>
            <a:r>
              <a:rPr lang="en-US" sz="1600" dirty="0"/>
              <a:t>To optimize sales, focus your marketing efforts on high-revenue states and months.</a:t>
            </a:r>
          </a:p>
          <a:p>
            <a:r>
              <a:rPr lang="en-US" sz="1600" dirty="0"/>
              <a:t>Tailor marketing techniques to the 30-60 age range.</a:t>
            </a:r>
          </a:p>
          <a:p>
            <a:r>
              <a:rPr lang="en-US" sz="1600" dirty="0"/>
              <a:t>Increase market presence in the South while pursuing growth prospects in the Northeast and West.</a:t>
            </a:r>
          </a:p>
          <a:p>
            <a:r>
              <a:rPr lang="en-US" sz="1600" dirty="0"/>
              <a:t>Create gender-specific marketing strategies for categories with significant purchasing discrepancies.</a:t>
            </a:r>
          </a:p>
          <a:p>
            <a:r>
              <a:rPr lang="en-US" sz="1600" dirty="0"/>
              <a:t>Ensure adequate supply and arrange targeted promotions for peak demand periods in the South region.</a:t>
            </a:r>
          </a:p>
        </p:txBody>
      </p:sp>
    </p:spTree>
    <p:extLst>
      <p:ext uri="{BB962C8B-B14F-4D97-AF65-F5344CB8AC3E}">
        <p14:creationId xmlns:p14="http://schemas.microsoft.com/office/powerpoint/2010/main" val="311172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Sales Analysis Dashboard</vt:lpstr>
      <vt:lpstr>Sales Analysis Dashboard</vt:lpstr>
      <vt:lpstr>Revenue by State</vt:lpstr>
      <vt:lpstr>Revenue by Month</vt:lpstr>
      <vt:lpstr>Revenue based on age</vt:lpstr>
      <vt:lpstr>Revenue by Region</vt:lpstr>
      <vt:lpstr>Revenue per category by gender</vt:lpstr>
      <vt:lpstr>Quantity Ordered By Region</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Chakravarthy</dc:creator>
  <cp:lastModifiedBy>Harsha Chakravarthy</cp:lastModifiedBy>
  <cp:revision>1</cp:revision>
  <dcterms:created xsi:type="dcterms:W3CDTF">2024-07-28T15:37:10Z</dcterms:created>
  <dcterms:modified xsi:type="dcterms:W3CDTF">2024-07-28T15:37:27Z</dcterms:modified>
</cp:coreProperties>
</file>