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58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Data</a:t>
          </a:r>
        </a:p>
        <a:p>
          <a:pPr>
            <a:lnSpc>
              <a:spcPct val="100000"/>
            </a:lnSpc>
          </a:pPr>
          <a:r>
            <a:rPr lang="en-ZA" dirty="0"/>
            <a:t>Pre-processing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Classification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 custLinFactNeighborY="-3569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X="803" custLinFactNeighborY="2397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32748" custLinFactNeighborX="8138" custLinFactNeighborY="4152"/>
      <dgm:spPr>
        <a:blipFill dpi="0"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X="-85" custLinFactNeighborY="25394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 custLinFactNeighborY="-3569"/>
      <dgm:spPr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X="-1071" custLinFactNeighborY="14377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43174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80698" y="2763528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Data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Pre-processing</a:t>
          </a:r>
          <a:endParaRPr lang="en-US" sz="1900" kern="1200" dirty="0"/>
        </a:p>
      </dsp:txBody>
      <dsp:txXfrm>
        <a:off x="80698" y="2763528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428088" y="645346"/>
          <a:ext cx="2285995" cy="1925210"/>
        </a:xfrm>
        <a:prstGeom prst="rect">
          <a:avLst/>
        </a:prstGeom>
        <a:blipFill dpi="0"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38907" y="2838910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Classification</a:t>
          </a:r>
        </a:p>
      </dsp:txBody>
      <dsp:txXfrm>
        <a:off x="3838907" y="2838910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43174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593957" y="2849784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</a:t>
          </a:r>
        </a:p>
      </dsp:txBody>
      <dsp:txXfrm>
        <a:off x="7593957" y="2849784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F884-3548-4703-96C9-3BA476573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06CF-1A05-4F01-8847-ACF14136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1AB5-4DDD-4EBB-9D9C-6911C428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5E94A-17A1-4C18-8EE7-8F9D33A8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C71B-F2DA-4D4D-83F5-EEE6016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7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EE72-85FF-48B6-9B02-59EB62B7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44D77-BE43-44B4-8EEE-1C74A8685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88E3-C5B9-458B-AFDF-542A02DD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72BB-D3BC-4D4B-B124-160AA150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0AA6-9C46-4C5C-B476-1A80D6E7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98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911EB-39AC-4783-8CE0-A49E0FE2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5684-A0B4-4853-99A6-08C4B676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6348-515C-4865-A2E6-19D0E7A6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7D2CD-86EE-49F3-959D-00A9148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159B-B3C1-419E-91D0-B5072BE4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D475-E995-404B-8ACC-D9D451EB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8938-BA4E-453B-BB67-0EA78F021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40C47-CCCE-4BAB-AB06-1BA32CB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566-A8C8-43F0-9A49-E73D0815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89B3-B2EE-4D99-8516-143F81AE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3525-A8FC-44AA-860A-1AA3AB78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6176-A183-41BC-ABA6-B8092677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5893-1381-496D-81EA-ED2320B3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F95F-EA1D-4151-9505-AD9CB2E0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9ADA-E98B-4B73-A94A-82F1F57D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836E-29E4-429D-9099-2FD90D8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182B-CEA0-42F5-A42D-24EFD23ED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6DDE4-AAD4-4316-A727-9221C118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5B29-BFED-483E-AEBB-FDB34FB2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8CE3F-3C1D-47FC-8637-0D8C14FF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5940-8589-498F-A172-B716040F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7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1978-F0A2-4AA8-BE45-00417EE7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94C7C-0F30-49A3-B455-D64C77B4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01ADC-3AF6-4140-9682-7829D3D8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46713-5048-4BEE-9F0A-A877677B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FCB9A-200C-46A0-B3DB-9F7B2326C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B39B6-098F-4156-B2C6-169BBDF9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66618-9F81-492B-BF69-7188E6DF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6A549-76BA-4D2C-9B20-73527E91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8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E5F6-86A9-468B-A454-E4918A44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17852-7D69-4CC1-A0DA-23A0297F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B3E4A-6241-4167-86C9-C2E9D487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25077-1104-4121-8ADE-4CA0F26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E43AD-999F-461C-B200-3C39BE4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76BE7-0560-4554-97E2-3B23E11D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62434-1643-4AFD-B8EB-4E960DC1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D74A-9FCF-4839-A35B-03B246FE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E7F7-087C-4F32-9E2D-D46635BD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018F5-3419-441B-A830-0625ADED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86AA-D398-4AAD-A643-10C75A1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4F760-02FC-4852-AFB2-3428A2F5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ABF70-FE4C-46A5-89AB-175BC7B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4D07-D38E-434B-9798-9C8C877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5CE0-C9B2-42A0-80AC-4B1AD07F1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6DB0-9B99-4434-AAAA-7885F9E6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D480A-6D3E-4C8A-8A92-4686E261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8E708-C8E4-433C-A52E-A9FDEC70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4F065-4F7A-4DE7-8C45-5771EA7A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8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CD9FE-147E-4283-9093-82C5B832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35898-BCE3-439B-BF7C-1E880619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FF1F-E486-456D-8FC2-E7DCE359D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974E-C732-4545-BF91-DC5C05E5036C}" type="datetimeFigureOut">
              <a:rPr lang="en-IN" smtClean="0"/>
              <a:t>25-12-2018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5F3E5-F00F-4D96-B92F-912D56744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8EE9-C5B7-4166-9025-2F34BFBD7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4A51-EAB5-4EB1-8C51-69E6B0D43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672DB0-1353-42BE-B0FC-6E5C45E781A2}"/>
              </a:ext>
            </a:extLst>
          </p:cNvPr>
          <p:cNvSpPr/>
          <p:nvPr/>
        </p:nvSpPr>
        <p:spPr>
          <a:xfrm>
            <a:off x="1069675" y="4572000"/>
            <a:ext cx="10317193" cy="1544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STATISTICAL ARBITRAGE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FOR NATIONAL STOCK EXCHANGE (NSE) DATA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1EEED-5913-40EC-A194-940AA639EA78}"/>
              </a:ext>
            </a:extLst>
          </p:cNvPr>
          <p:cNvSpPr/>
          <p:nvPr/>
        </p:nvSpPr>
        <p:spPr>
          <a:xfrm>
            <a:off x="388190" y="5089585"/>
            <a:ext cx="10446588" cy="10783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STEPS OF PROCEDURE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695481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D931-3C29-4043-A525-BB702327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Selecting Features and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4418-D683-43A0-85F4-8A0898E8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2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For the NSE stock exchange data,</a:t>
            </a:r>
          </a:p>
          <a:p>
            <a:pPr marL="0" indent="0">
              <a:buNone/>
            </a:pPr>
            <a:r>
              <a:rPr lang="en-IN" sz="1800" dirty="0"/>
              <a:t>Features are ['OPEN', 'HIGH', 'LOW’, 'TOTTRDQTY', 'Date', 'PREVCLOSE', 'TOTTRDVAL', 'TOTALTRADES’]</a:t>
            </a:r>
          </a:p>
          <a:p>
            <a:pPr marL="0" indent="0">
              <a:buNone/>
            </a:pPr>
            <a:r>
              <a:rPr lang="en-IN" sz="1800" dirty="0"/>
              <a:t>And the target variable is [‘CLOSE’] and the plot is</a:t>
            </a:r>
          </a:p>
          <a:p>
            <a:pPr marL="0" indent="0">
              <a:buNone/>
            </a:pPr>
            <a:r>
              <a:rPr lang="en-IN" sz="1800" dirty="0"/>
              <a:t>					</a:t>
            </a:r>
          </a:p>
          <a:p>
            <a:pPr marL="0" indent="0">
              <a:buNone/>
            </a:pPr>
            <a:r>
              <a:rPr lang="en-IN" sz="1800" dirty="0"/>
              <a:t>					We introduce a new parameter which calculate High     low 					%change i.e., [‘HC_PCT’] which acts as common feature to</a:t>
            </a:r>
          </a:p>
          <a:p>
            <a:pPr marL="0" indent="0">
              <a:buNone/>
            </a:pPr>
            <a:r>
              <a:rPr lang="en-IN" sz="1800" dirty="0"/>
              <a:t>					[‘HIGH’] and [‘LOW’] </a:t>
            </a:r>
          </a:p>
          <a:p>
            <a:pPr marL="0" indent="0">
              <a:buNone/>
            </a:pPr>
            <a:r>
              <a:rPr lang="en-IN" sz="1800" dirty="0"/>
              <a:t>					 </a:t>
            </a:r>
          </a:p>
          <a:p>
            <a:pPr marL="0" indent="0">
              <a:buNone/>
            </a:pPr>
            <a:r>
              <a:rPr lang="en-IN" sz="1800" dirty="0"/>
              <a:t>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0845A-7710-4800-BE9A-6EB8DAD50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7" t="43379" r="48632" b="20853"/>
          <a:stretch/>
        </p:blipFill>
        <p:spPr>
          <a:xfrm>
            <a:off x="838200" y="3309548"/>
            <a:ext cx="4589252" cy="20272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50E47F-58EA-43F1-B19B-783A6DA5293F}"/>
              </a:ext>
            </a:extLst>
          </p:cNvPr>
          <p:cNvCxnSpPr>
            <a:cxnSpLocks/>
          </p:cNvCxnSpPr>
          <p:nvPr/>
        </p:nvCxnSpPr>
        <p:spPr>
          <a:xfrm>
            <a:off x="838200" y="3529523"/>
            <a:ext cx="4589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04E1A-7097-4CB0-B20A-CE1EAE299DFB}"/>
              </a:ext>
            </a:extLst>
          </p:cNvPr>
          <p:cNvCxnSpPr>
            <a:cxnSpLocks/>
          </p:cNvCxnSpPr>
          <p:nvPr/>
        </p:nvCxnSpPr>
        <p:spPr>
          <a:xfrm>
            <a:off x="838200" y="5217425"/>
            <a:ext cx="4589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4474C3-BB01-4ADE-AB48-D299E38B57D3}"/>
              </a:ext>
            </a:extLst>
          </p:cNvPr>
          <p:cNvSpPr txBox="1"/>
          <p:nvPr/>
        </p:nvSpPr>
        <p:spPr>
          <a:xfrm>
            <a:off x="4895490" y="3308223"/>
            <a:ext cx="95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5CC99-9B2F-4258-9AEC-0468494A1F1F}"/>
              </a:ext>
            </a:extLst>
          </p:cNvPr>
          <p:cNvSpPr txBox="1"/>
          <p:nvPr/>
        </p:nvSpPr>
        <p:spPr>
          <a:xfrm>
            <a:off x="4895490" y="4979885"/>
            <a:ext cx="95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D59F5-2D1E-4961-B190-02338016268C}"/>
              </a:ext>
            </a:extLst>
          </p:cNvPr>
          <p:cNvCxnSpPr>
            <a:cxnSpLocks/>
          </p:cNvCxnSpPr>
          <p:nvPr/>
        </p:nvCxnSpPr>
        <p:spPr>
          <a:xfrm>
            <a:off x="10377577" y="3648960"/>
            <a:ext cx="20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D65013-ABF4-42AA-A73A-5B024FCE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35" y="4570072"/>
            <a:ext cx="5733781" cy="2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F90BE9-BE28-45EF-9516-226BC24BE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97748"/>
            <a:ext cx="5181600" cy="204889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01BDB-D35B-433E-B336-2E4CBBF6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93467"/>
            <a:ext cx="5181600" cy="822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TIME SERIES ANALYSIS: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88928-4417-4861-93C0-A371A57A0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6"/>
          <a:stretch/>
        </p:blipFill>
        <p:spPr>
          <a:xfrm>
            <a:off x="906492" y="4344448"/>
            <a:ext cx="5045015" cy="2079416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F742E81-7C2C-442F-BC78-DF7555F468FD}"/>
              </a:ext>
            </a:extLst>
          </p:cNvPr>
          <p:cNvSpPr txBox="1">
            <a:spLocks/>
          </p:cNvSpPr>
          <p:nvPr/>
        </p:nvSpPr>
        <p:spPr>
          <a:xfrm>
            <a:off x="838200" y="3996781"/>
            <a:ext cx="5181600" cy="24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SPLITTING TRAIN &amp; TEST DATA: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FAB07AF-C3D8-4323-8AE8-8D546DC23C42}"/>
              </a:ext>
            </a:extLst>
          </p:cNvPr>
          <p:cNvSpPr txBox="1">
            <a:spLocks/>
          </p:cNvSpPr>
          <p:nvPr/>
        </p:nvSpPr>
        <p:spPr>
          <a:xfrm>
            <a:off x="6172202" y="1493467"/>
            <a:ext cx="5181600" cy="24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Extracting data from dictionaries: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77DDC-B6F5-4FF9-AF78-72E48D6F5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2" r="3601"/>
          <a:stretch/>
        </p:blipFill>
        <p:spPr>
          <a:xfrm>
            <a:off x="6172202" y="1906438"/>
            <a:ext cx="5627298" cy="3155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9B79D-E4BD-4BAB-A8EE-92545CAF5E2F}"/>
              </a:ext>
            </a:extLst>
          </p:cNvPr>
          <p:cNvSpPr txBox="1"/>
          <p:nvPr/>
        </p:nvSpPr>
        <p:spPr>
          <a:xfrm>
            <a:off x="7663136" y="5278124"/>
            <a:ext cx="413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“Splitting on basis of time series analysis,</a:t>
            </a:r>
          </a:p>
          <a:p>
            <a:r>
              <a:rPr lang="en-IN" dirty="0"/>
              <a:t>2016 reports as training data and</a:t>
            </a:r>
          </a:p>
          <a:p>
            <a:r>
              <a:rPr lang="en-IN" dirty="0"/>
              <a:t>2017 reports as testing data.”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F5C5122-C560-4163-8138-3BBAA27DFC15}"/>
              </a:ext>
            </a:extLst>
          </p:cNvPr>
          <p:cNvSpPr/>
          <p:nvPr/>
        </p:nvSpPr>
        <p:spPr>
          <a:xfrm flipH="1">
            <a:off x="6172201" y="5364533"/>
            <a:ext cx="1255141" cy="684075"/>
          </a:xfrm>
          <a:prstGeom prst="rightArrow">
            <a:avLst>
              <a:gd name="adj1" fmla="val 47478"/>
              <a:gd name="adj2" fmla="val 66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634-A030-44F4-8412-48D3F1D8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7AFC5-F443-4DB8-BEAA-CF8955C9A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1866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“In statistics, </a:t>
            </a:r>
            <a:r>
              <a:rPr lang="en-IN" sz="2000" b="1" dirty="0"/>
              <a:t>linear regression</a:t>
            </a:r>
            <a:r>
              <a:rPr lang="en-IN" sz="2000" dirty="0"/>
              <a:t> is a </a:t>
            </a:r>
            <a:r>
              <a:rPr lang="en-IN" sz="2000" b="1" dirty="0"/>
              <a:t>linear</a:t>
            </a:r>
            <a:r>
              <a:rPr lang="en-IN" sz="2000" dirty="0"/>
              <a:t> approach to modelling the relationship between a scalar response (or dependent variable) and one or more explanatory variables (or independent variables). The case of one explanatory variable is called simple </a:t>
            </a:r>
            <a:r>
              <a:rPr lang="en-IN" sz="2000" b="1" dirty="0"/>
              <a:t>linear regression</a:t>
            </a:r>
            <a:r>
              <a:rPr lang="en-IN" sz="2000" dirty="0"/>
              <a:t>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6E0B-0E12-4278-B7B1-190C7B34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83943"/>
            <a:ext cx="7460411" cy="1789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15D72-0E12-4798-9ED2-9FFEE892A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92"/>
          <a:stretch/>
        </p:blipFill>
        <p:spPr>
          <a:xfrm>
            <a:off x="838199" y="5365630"/>
            <a:ext cx="8566435" cy="3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2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8373-E1EE-4435-A2C3-B5075DFF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the prediction over 2017 dataset: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B3F10-99F8-4104-8D38-B82A83FF45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r="4452"/>
          <a:stretch/>
        </p:blipFill>
        <p:spPr>
          <a:xfrm>
            <a:off x="2691441" y="1418003"/>
            <a:ext cx="9207652" cy="4686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CE695-6E68-42AC-BBC6-C7588011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6612"/>
            <a:ext cx="2231860" cy="22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0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339E6-C46D-4424-8012-DAD284C4DF5A}"/>
              </a:ext>
            </a:extLst>
          </p:cNvPr>
          <p:cNvSpPr/>
          <p:nvPr/>
        </p:nvSpPr>
        <p:spPr>
          <a:xfrm>
            <a:off x="8117457" y="723899"/>
            <a:ext cx="3804249" cy="56769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0421" y="3764240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Dannina Harsha Sai Manoj Kumar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CA717B-8C6B-480B-AC00-F21B1949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95" y="1244484"/>
            <a:ext cx="1999171" cy="19991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66C5FFE-C995-4BDF-B52D-BE48C4571B82}"/>
              </a:ext>
            </a:extLst>
          </p:cNvPr>
          <p:cNvSpPr txBox="1">
            <a:spLocks/>
          </p:cNvSpPr>
          <p:nvPr/>
        </p:nvSpPr>
        <p:spPr>
          <a:xfrm>
            <a:off x="8019084" y="4947113"/>
            <a:ext cx="3804249" cy="1142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STATISTICAL ARBITRAGE MODEL</vt:lpstr>
      <vt:lpstr>STEPS OF PROCEDURE</vt:lpstr>
      <vt:lpstr>Selecting Features and labels:</vt:lpstr>
      <vt:lpstr>Data Pre-Processing</vt:lpstr>
      <vt:lpstr>Classification:</vt:lpstr>
      <vt:lpstr>Plotting the prediction over 2017 dataset: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ARBITRAGE MODEL</dc:title>
  <dc:creator>Harsha Manoj</dc:creator>
  <cp:lastModifiedBy>Harsha Manoj</cp:lastModifiedBy>
  <cp:revision>11</cp:revision>
  <dcterms:created xsi:type="dcterms:W3CDTF">2018-12-25T07:38:31Z</dcterms:created>
  <dcterms:modified xsi:type="dcterms:W3CDTF">2018-12-25T09:37:12Z</dcterms:modified>
</cp:coreProperties>
</file>