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2"/>
  </p:notesMasterIdLst>
  <p:sldIdLst>
    <p:sldId id="256" r:id="rId2"/>
    <p:sldId id="257" r:id="rId3"/>
    <p:sldId id="258" r:id="rId4"/>
    <p:sldId id="259" r:id="rId5"/>
    <p:sldId id="262" r:id="rId6"/>
    <p:sldId id="265" r:id="rId7"/>
    <p:sldId id="264"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E8AFC-DD17-4D8E-95E8-BBD7CF68BD39}" type="datetimeFigureOut">
              <a:rPr lang="en-US" smtClean="0"/>
              <a:t>06-May-18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5FFF7-E28B-4110-A65E-A690583D3E19}" type="slidenum">
              <a:rPr lang="en-US" smtClean="0"/>
              <a:t>‹#›</a:t>
            </a:fld>
            <a:endParaRPr lang="en-US"/>
          </a:p>
        </p:txBody>
      </p:sp>
    </p:spTree>
    <p:extLst>
      <p:ext uri="{BB962C8B-B14F-4D97-AF65-F5344CB8AC3E}">
        <p14:creationId xmlns:p14="http://schemas.microsoft.com/office/powerpoint/2010/main" val="225579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E7EBCD-27EE-46F3-B6C4-64D4042441FA}" type="datetime1">
              <a:rPr lang="en-US" smtClean="0"/>
              <a:t>06-May-18</a:t>
            </a:fld>
            <a:endParaRPr lang="en-US"/>
          </a:p>
        </p:txBody>
      </p:sp>
      <p:sp>
        <p:nvSpPr>
          <p:cNvPr id="5" name="Footer Placeholder 4"/>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6" name="Slide Number Placeholder 5"/>
          <p:cNvSpPr>
            <a:spLocks noGrp="1"/>
          </p:cNvSpPr>
          <p:nvPr>
            <p:ph type="sldNum" sz="quarter" idx="12"/>
          </p:nvPr>
        </p:nvSpPr>
        <p:spPr/>
        <p:txBody>
          <a:bodyPr/>
          <a:lstStyle/>
          <a:p>
            <a:fld id="{696F627F-11CF-4C31-868C-79F4DD7C6A4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10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C08F8-FA0E-4A0B-8C92-D4E6FAF789FD}" type="datetime1">
              <a:rPr lang="en-US" smtClean="0"/>
              <a:t>06-May-18</a:t>
            </a:fld>
            <a:endParaRPr lang="en-US"/>
          </a:p>
        </p:txBody>
      </p:sp>
      <p:sp>
        <p:nvSpPr>
          <p:cNvPr id="5" name="Footer Placeholder 4"/>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6" name="Slide Number Placeholder 5"/>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342742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5EFCC-0654-4763-86C1-9F0699228DC8}" type="datetime1">
              <a:rPr lang="en-US" smtClean="0"/>
              <a:t>06-May-18</a:t>
            </a:fld>
            <a:endParaRPr lang="en-US"/>
          </a:p>
        </p:txBody>
      </p:sp>
      <p:sp>
        <p:nvSpPr>
          <p:cNvPr id="5" name="Footer Placeholder 4"/>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6" name="Slide Number Placeholder 5"/>
          <p:cNvSpPr>
            <a:spLocks noGrp="1"/>
          </p:cNvSpPr>
          <p:nvPr>
            <p:ph type="sldNum" sz="quarter" idx="12"/>
          </p:nvPr>
        </p:nvSpPr>
        <p:spPr/>
        <p:txBody>
          <a:bodyPr/>
          <a:lstStyle/>
          <a:p>
            <a:fld id="{696F627F-11CF-4C31-868C-79F4DD7C6A4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82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B75BF1-9B3B-469E-83A7-2B1BCE8CC0A9}" type="datetime1">
              <a:rPr lang="en-US" smtClean="0"/>
              <a:t>06-May-18</a:t>
            </a:fld>
            <a:endParaRPr lang="en-US"/>
          </a:p>
        </p:txBody>
      </p:sp>
      <p:sp>
        <p:nvSpPr>
          <p:cNvPr id="5" name="Footer Placeholder 4"/>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6" name="Slide Number Placeholder 5"/>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191332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EDA002-D684-4608-A0BE-CA7D574F09FE}" type="datetime1">
              <a:rPr lang="en-US" smtClean="0"/>
              <a:t>06-May-18</a:t>
            </a:fld>
            <a:endParaRPr lang="en-US"/>
          </a:p>
        </p:txBody>
      </p:sp>
      <p:sp>
        <p:nvSpPr>
          <p:cNvPr id="5" name="Footer Placeholder 4"/>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6" name="Slide Number Placeholder 5"/>
          <p:cNvSpPr>
            <a:spLocks noGrp="1"/>
          </p:cNvSpPr>
          <p:nvPr>
            <p:ph type="sldNum" sz="quarter" idx="12"/>
          </p:nvPr>
        </p:nvSpPr>
        <p:spPr/>
        <p:txBody>
          <a:bodyPr/>
          <a:lstStyle/>
          <a:p>
            <a:fld id="{696F627F-11CF-4C31-868C-79F4DD7C6A4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76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006163-679E-4F8B-A588-3FFC91982FB9}" type="datetime1">
              <a:rPr lang="en-US" smtClean="0"/>
              <a:t>06-May-18</a:t>
            </a:fld>
            <a:endParaRPr lang="en-US"/>
          </a:p>
        </p:txBody>
      </p:sp>
      <p:sp>
        <p:nvSpPr>
          <p:cNvPr id="6" name="Footer Placeholder 5"/>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7" name="Slide Number Placeholder 6"/>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133871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AACAFC-BE25-424A-A96A-90BB8BC4632C}" type="datetime1">
              <a:rPr lang="en-US" smtClean="0"/>
              <a:t>06-May-18</a:t>
            </a:fld>
            <a:endParaRPr lang="en-US"/>
          </a:p>
        </p:txBody>
      </p:sp>
      <p:sp>
        <p:nvSpPr>
          <p:cNvPr id="8" name="Footer Placeholder 7"/>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9" name="Slide Number Placeholder 8"/>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359821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16E827-59E7-4DB6-B86D-A536C826CFB8}" type="datetime1">
              <a:rPr lang="en-US" smtClean="0"/>
              <a:t>06-May-18</a:t>
            </a:fld>
            <a:endParaRPr lang="en-US"/>
          </a:p>
        </p:txBody>
      </p:sp>
      <p:sp>
        <p:nvSpPr>
          <p:cNvPr id="4" name="Footer Placeholder 3"/>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5" name="Slide Number Placeholder 4"/>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129426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74017-6188-47B3-8012-13EDE0A7A151}" type="datetime1">
              <a:rPr lang="en-US" smtClean="0"/>
              <a:t>06-May-18</a:t>
            </a:fld>
            <a:endParaRPr lang="en-US"/>
          </a:p>
        </p:txBody>
      </p:sp>
      <p:sp>
        <p:nvSpPr>
          <p:cNvPr id="3" name="Footer Placeholder 2"/>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4" name="Slide Number Placeholder 3"/>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21995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12DE28-0FA7-4550-97B5-A0674486C423}" type="datetime1">
              <a:rPr lang="en-US" smtClean="0"/>
              <a:t>06-May-18</a:t>
            </a:fld>
            <a:endParaRPr lang="en-US"/>
          </a:p>
        </p:txBody>
      </p:sp>
      <p:sp>
        <p:nvSpPr>
          <p:cNvPr id="6" name="Footer Placeholder 5"/>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7" name="Slide Number Placeholder 6"/>
          <p:cNvSpPr>
            <a:spLocks noGrp="1"/>
          </p:cNvSpPr>
          <p:nvPr>
            <p:ph type="sldNum" sz="quarter" idx="12"/>
          </p:nvPr>
        </p:nvSpPr>
        <p:spPr/>
        <p:txBody>
          <a:bodyPr/>
          <a:lstStyle/>
          <a:p>
            <a:fld id="{696F627F-11CF-4C31-868C-79F4DD7C6A4D}" type="slidenum">
              <a:rPr lang="en-US" smtClean="0"/>
              <a:t>‹#›</a:t>
            </a:fld>
            <a:endParaRPr lang="en-US"/>
          </a:p>
        </p:txBody>
      </p:sp>
    </p:spTree>
    <p:extLst>
      <p:ext uri="{BB962C8B-B14F-4D97-AF65-F5344CB8AC3E}">
        <p14:creationId xmlns:p14="http://schemas.microsoft.com/office/powerpoint/2010/main" val="69815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C9867C-5F9E-434A-A1D1-D6B011F2B211}" type="datetime1">
              <a:rPr lang="en-US" smtClean="0"/>
              <a:t>06-May-18</a:t>
            </a:fld>
            <a:endParaRPr lang="en-US"/>
          </a:p>
        </p:txBody>
      </p:sp>
      <p:sp>
        <p:nvSpPr>
          <p:cNvPr id="6" name="Footer Placeholder 5"/>
          <p:cNvSpPr>
            <a:spLocks noGrp="1"/>
          </p:cNvSpPr>
          <p:nvPr>
            <p:ph type="ftr" sz="quarter" idx="11"/>
          </p:nvPr>
        </p:nvSpPr>
        <p:spPr/>
        <p:txBody>
          <a:bodyPr/>
          <a:lstStyle/>
          <a:p>
            <a:r>
              <a:rPr lang="en-US" smtClean="0"/>
              <a:t>Using cluster ensembles for detection and addressing of concept drifts in data streams</a:t>
            </a:r>
            <a:endParaRPr lang="en-US"/>
          </a:p>
        </p:txBody>
      </p:sp>
      <p:sp>
        <p:nvSpPr>
          <p:cNvPr id="7" name="Slide Number Placeholder 6"/>
          <p:cNvSpPr>
            <a:spLocks noGrp="1"/>
          </p:cNvSpPr>
          <p:nvPr>
            <p:ph type="sldNum" sz="quarter" idx="12"/>
          </p:nvPr>
        </p:nvSpPr>
        <p:spPr/>
        <p:txBody>
          <a:bodyPr/>
          <a:lstStyle/>
          <a:p>
            <a:fld id="{696F627F-11CF-4C31-868C-79F4DD7C6A4D}"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30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1A3395E-8889-4068-A8B5-EF99BEB92B55}" type="datetime1">
              <a:rPr lang="en-US" smtClean="0"/>
              <a:t>06-May-18</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en-US" smtClean="0"/>
              <a:t>Using cluster ensembles for detection and addressing of concept drifts in data streams</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96F627F-11CF-4C31-868C-79F4DD7C6A4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826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Using cluster ensembles for detection and addressing of concept drifts in data streams</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smtClean="0"/>
              <a:t>Sriharsha</a:t>
            </a:r>
            <a:r>
              <a:rPr lang="en-US" dirty="0" smtClean="0"/>
              <a:t> Daparti	140953194</a:t>
            </a:r>
          </a:p>
          <a:p>
            <a:r>
              <a:rPr lang="en-US" dirty="0" err="1" smtClean="0"/>
              <a:t>Visal</a:t>
            </a:r>
            <a:r>
              <a:rPr lang="en-US" dirty="0" smtClean="0"/>
              <a:t> </a:t>
            </a:r>
            <a:r>
              <a:rPr lang="en-US" dirty="0" err="1" smtClean="0"/>
              <a:t>Kancharla</a:t>
            </a:r>
            <a:r>
              <a:rPr lang="en-US" dirty="0" smtClean="0"/>
              <a:t>	140953148</a:t>
            </a:r>
          </a:p>
          <a:p>
            <a:endParaRPr lang="en-US" dirty="0"/>
          </a:p>
          <a:p>
            <a:r>
              <a:rPr lang="en-US" dirty="0" smtClean="0"/>
              <a:t>Under the Guidance of</a:t>
            </a:r>
          </a:p>
          <a:p>
            <a:r>
              <a:rPr lang="en-US" dirty="0" smtClean="0"/>
              <a:t>Mr. </a:t>
            </a:r>
            <a:r>
              <a:rPr lang="en-US" dirty="0" err="1" smtClean="0"/>
              <a:t>Nirmal</a:t>
            </a:r>
            <a:r>
              <a:rPr lang="en-US" dirty="0" smtClean="0"/>
              <a:t> Kumar </a:t>
            </a:r>
            <a:r>
              <a:rPr lang="en-US" dirty="0" smtClean="0"/>
              <a:t>Nigam </a:t>
            </a:r>
            <a:endParaRPr lang="en-US" dirty="0" smtClean="0"/>
          </a:p>
          <a:p>
            <a:r>
              <a:rPr lang="en-US" dirty="0" smtClean="0"/>
              <a:t>Asst. Professor – Sr. Scale</a:t>
            </a:r>
            <a:endParaRPr lang="en-US" dirty="0"/>
          </a:p>
        </p:txBody>
      </p:sp>
      <p:pic>
        <p:nvPicPr>
          <p:cNvPr id="5" name="Picture 4"/>
          <p:cNvPicPr/>
          <p:nvPr/>
        </p:nvPicPr>
        <p:blipFill>
          <a:blip r:embed="rId2"/>
          <a:stretch>
            <a:fillRect/>
          </a:stretch>
        </p:blipFill>
        <p:spPr>
          <a:xfrm>
            <a:off x="2686929" y="323556"/>
            <a:ext cx="7019926" cy="1127616"/>
          </a:xfrm>
          <a:prstGeom prst="rect">
            <a:avLst/>
          </a:prstGeom>
          <a:noFill/>
        </p:spPr>
      </p:pic>
      <p:sp>
        <p:nvSpPr>
          <p:cNvPr id="7" name="AutoShape 4" descr="Image result for mahe new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1020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aim of the project was to construct cluster ensembles and help formulate a comparison between regular clustering techniques and cluster ensembles. It was also intended to detect concept drifts of any kind in the data streams or large datasets (which can practically be assumed as data streams).</a:t>
            </a:r>
          </a:p>
          <a:p>
            <a:r>
              <a:rPr lang="en-US" dirty="0"/>
              <a:t>It constitutes a successful implementation of data type conversion i.e., from categorical to numerical, for working with the partitioning algorithms and hence be able to process and cluster any data with mixed data types. </a:t>
            </a:r>
          </a:p>
          <a:p>
            <a:r>
              <a:rPr lang="en-US" dirty="0"/>
              <a:t>The project demonstrates a way to design an ensemble using clustering algorithms with the help of ensemble techniques.</a:t>
            </a:r>
          </a:p>
          <a:p>
            <a:endParaRPr lang="en-US" dirty="0"/>
          </a:p>
        </p:txBody>
      </p:sp>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10</a:t>
            </a:fld>
            <a:endParaRPr lang="en-US"/>
          </a:p>
        </p:txBody>
      </p:sp>
    </p:spTree>
    <p:extLst>
      <p:ext uri="{BB962C8B-B14F-4D97-AF65-F5344CB8AC3E}">
        <p14:creationId xmlns:p14="http://schemas.microsoft.com/office/powerpoint/2010/main" val="31204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Data mining vs Data analysis</a:t>
            </a:r>
          </a:p>
          <a:p>
            <a:pPr>
              <a:buFont typeface="Arial" panose="020B0604020202020204" pitchFamily="34" charset="0"/>
              <a:buChar char="•"/>
            </a:pPr>
            <a:r>
              <a:rPr lang="en-US" dirty="0" smtClean="0"/>
              <a:t>Reasons for choosing clustering</a:t>
            </a:r>
          </a:p>
          <a:p>
            <a:pPr>
              <a:buFont typeface="Arial" panose="020B0604020202020204" pitchFamily="34" charset="0"/>
              <a:buChar char="•"/>
            </a:pPr>
            <a:r>
              <a:rPr lang="en-US" dirty="0" smtClean="0"/>
              <a:t>Clusters vs Cluster Ensembles</a:t>
            </a:r>
          </a:p>
          <a:p>
            <a:pPr>
              <a:buFont typeface="Arial" panose="020B0604020202020204" pitchFamily="34" charset="0"/>
              <a:buChar char="•"/>
            </a:pPr>
            <a:r>
              <a:rPr lang="en-US" dirty="0" smtClean="0"/>
              <a:t>Ensemble techniques - Basic</a:t>
            </a:r>
          </a:p>
          <a:p>
            <a:pPr>
              <a:buFont typeface="Arial" panose="020B0604020202020204" pitchFamily="34" charset="0"/>
              <a:buChar char="•"/>
            </a:pPr>
            <a:r>
              <a:rPr lang="en-US" dirty="0" smtClean="0"/>
              <a:t>Data streams</a:t>
            </a:r>
          </a:p>
          <a:p>
            <a:pPr>
              <a:buFont typeface="Arial" panose="020B0604020202020204" pitchFamily="34" charset="0"/>
              <a:buChar char="•"/>
            </a:pPr>
            <a:r>
              <a:rPr lang="en-US" dirty="0" smtClean="0"/>
              <a:t>Concept drifts</a:t>
            </a:r>
          </a:p>
          <a:p>
            <a:pPr>
              <a:buFont typeface="Arial" panose="020B0604020202020204" pitchFamily="34" charset="0"/>
              <a:buChar char="•"/>
            </a:pPr>
            <a:endParaRPr lang="en-US" dirty="0" smtClean="0"/>
          </a:p>
        </p:txBody>
      </p:sp>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2</a:t>
            </a:fld>
            <a:endParaRPr lang="en-US"/>
          </a:p>
        </p:txBody>
      </p:sp>
    </p:spTree>
    <p:extLst>
      <p:ext uri="{BB962C8B-B14F-4D97-AF65-F5344CB8AC3E}">
        <p14:creationId xmlns:p14="http://schemas.microsoft.com/office/powerpoint/2010/main" val="6948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To identify (or develop) clustering algorithms for detection of concept drifts in data </a:t>
            </a:r>
            <a:r>
              <a:rPr lang="en-US" dirty="0" smtClean="0"/>
              <a:t>streams</a:t>
            </a:r>
            <a:endParaRPr lang="en-IN" dirty="0"/>
          </a:p>
        </p:txBody>
      </p:sp>
      <p:sp>
        <p:nvSpPr>
          <p:cNvPr id="4" name="Footer Placeholder 3"/>
          <p:cNvSpPr>
            <a:spLocks noGrp="1"/>
          </p:cNvSpPr>
          <p:nvPr>
            <p:ph type="ftr" sz="quarter" idx="11"/>
          </p:nvPr>
        </p:nvSpPr>
        <p:spPr/>
        <p:txBody>
          <a:bodyPr/>
          <a:lstStyle/>
          <a:p>
            <a:r>
              <a:rPr lang="en-US" sz="1400" dirty="0" smtClean="0">
                <a:cs typeface="Times New Roman" panose="02020603050405020304" pitchFamily="18" charset="0"/>
              </a:rPr>
              <a:t>Using cluster ensembles for detection and addressing of concept drifts in data streams</a:t>
            </a:r>
            <a:endParaRPr lang="en-US" sz="1400"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6F627F-11CF-4C31-868C-79F4DD7C6A4D}" type="slidenum">
              <a:rPr lang="en-US" smtClean="0"/>
              <a:t>3</a:t>
            </a:fld>
            <a:endParaRPr lang="en-US"/>
          </a:p>
        </p:txBody>
      </p:sp>
    </p:spTree>
    <p:extLst>
      <p:ext uri="{BB962C8B-B14F-4D97-AF65-F5344CB8AC3E}">
        <p14:creationId xmlns:p14="http://schemas.microsoft.com/office/powerpoint/2010/main" val="78837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626780"/>
            <a:ext cx="9720072" cy="1499616"/>
          </a:xfrm>
        </p:spPr>
        <p:txBody>
          <a:bodyPr/>
          <a:lstStyle/>
          <a:p>
            <a:r>
              <a:rPr lang="en-US" dirty="0" smtClean="0"/>
              <a:t>Methodology</a:t>
            </a:r>
            <a:endParaRPr lang="en-US" dirty="0"/>
          </a:p>
        </p:txBody>
      </p:sp>
      <p:sp>
        <p:nvSpPr>
          <p:cNvPr id="3" name="Content Placeholder 2"/>
          <p:cNvSpPr>
            <a:spLocks noGrp="1"/>
          </p:cNvSpPr>
          <p:nvPr>
            <p:ph idx="1"/>
          </p:nvPr>
        </p:nvSpPr>
        <p:spPr>
          <a:xfrm>
            <a:off x="1024128" y="2286000"/>
            <a:ext cx="4830739" cy="4023360"/>
          </a:xfrm>
        </p:spPr>
        <p:txBody>
          <a:bodyPr>
            <a:normAutofit/>
          </a:bodyPr>
          <a:lstStyle/>
          <a:p>
            <a:pPr marL="457200" indent="-457200">
              <a:buFont typeface="+mj-lt"/>
              <a:buAutoNum type="arabicPeriod"/>
            </a:pPr>
            <a:r>
              <a:rPr lang="en-US" dirty="0" smtClean="0"/>
              <a:t>Dataset Acquisition</a:t>
            </a:r>
          </a:p>
          <a:p>
            <a:pPr marL="457200" indent="-457200">
              <a:buFont typeface="+mj-lt"/>
              <a:buAutoNum type="arabicPeriod"/>
            </a:pPr>
            <a:r>
              <a:rPr lang="en-US" dirty="0" smtClean="0"/>
              <a:t>About the dataset</a:t>
            </a:r>
          </a:p>
          <a:p>
            <a:pPr marL="457200" indent="-457200">
              <a:buFont typeface="+mj-lt"/>
              <a:buAutoNum type="arabicPeriod"/>
            </a:pPr>
            <a:r>
              <a:rPr lang="en-US" dirty="0"/>
              <a:t>Use of </a:t>
            </a:r>
            <a:r>
              <a:rPr lang="en-US" dirty="0" smtClean="0"/>
              <a:t>database</a:t>
            </a:r>
          </a:p>
          <a:p>
            <a:pPr marL="457200" indent="-457200">
              <a:buFont typeface="+mj-lt"/>
              <a:buAutoNum type="arabicPeriod"/>
            </a:pPr>
            <a:r>
              <a:rPr lang="en-US" dirty="0" smtClean="0"/>
              <a:t>Mixed Attributes</a:t>
            </a:r>
          </a:p>
          <a:p>
            <a:pPr marL="457200" indent="-457200">
              <a:buFont typeface="+mj-lt"/>
              <a:buAutoNum type="arabicPeriod"/>
            </a:pPr>
            <a:r>
              <a:rPr lang="en-US" dirty="0" smtClean="0"/>
              <a:t>Handling mixed data</a:t>
            </a:r>
          </a:p>
          <a:p>
            <a:pPr marL="457200" indent="-457200">
              <a:buFont typeface="+mj-lt"/>
              <a:buAutoNum type="arabicPeriod"/>
            </a:pPr>
            <a:r>
              <a:rPr lang="en-US" dirty="0" smtClean="0"/>
              <a:t>Medium of processing &amp; clustering</a:t>
            </a:r>
          </a:p>
          <a:p>
            <a:pPr marL="457200" indent="-457200">
              <a:buFont typeface="+mj-lt"/>
              <a:buAutoNum type="arabicPeriod"/>
            </a:pPr>
            <a:r>
              <a:rPr lang="en-US" dirty="0" smtClean="0"/>
              <a:t>Algorithms – Trails and assumptions</a:t>
            </a:r>
          </a:p>
          <a:p>
            <a:pPr marL="457200" indent="-457200">
              <a:buFont typeface="+mj-lt"/>
              <a:buAutoNum type="arabicPeriod"/>
            </a:pPr>
            <a:r>
              <a:rPr lang="en-US" dirty="0" smtClean="0"/>
              <a:t>Algorithms – Final selection &amp; reason</a:t>
            </a:r>
            <a:endParaRPr lang="en-US" dirty="0"/>
          </a:p>
        </p:txBody>
      </p:sp>
      <p:sp>
        <p:nvSpPr>
          <p:cNvPr id="6" name="Content Placeholder 2"/>
          <p:cNvSpPr txBox="1">
            <a:spLocks/>
          </p:cNvSpPr>
          <p:nvPr/>
        </p:nvSpPr>
        <p:spPr>
          <a:xfrm>
            <a:off x="5913461" y="2286000"/>
            <a:ext cx="4830739"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startAt="9"/>
            </a:pPr>
            <a:r>
              <a:rPr lang="en-US" dirty="0" smtClean="0"/>
              <a:t>Available ensemble techniques</a:t>
            </a:r>
          </a:p>
          <a:p>
            <a:pPr marL="457200" indent="-457200">
              <a:buFont typeface="+mj-lt"/>
              <a:buAutoNum type="arabicPeriod" startAt="9"/>
            </a:pPr>
            <a:r>
              <a:rPr lang="en-US" dirty="0" smtClean="0"/>
              <a:t>Consensus clustering – Not the best fit</a:t>
            </a:r>
          </a:p>
          <a:p>
            <a:pPr marL="457200" indent="-457200">
              <a:buFont typeface="+mj-lt"/>
              <a:buAutoNum type="arabicPeriod" startAt="9"/>
            </a:pPr>
            <a:r>
              <a:rPr lang="en-US" dirty="0" smtClean="0"/>
              <a:t>Stacking implementation</a:t>
            </a:r>
          </a:p>
          <a:p>
            <a:pPr marL="457200" indent="-457200">
              <a:buFont typeface="+mj-lt"/>
              <a:buAutoNum type="arabicPeriod" startAt="9"/>
            </a:pPr>
            <a:r>
              <a:rPr lang="en-US" dirty="0" smtClean="0"/>
              <a:t>Validation - Silhouette</a:t>
            </a:r>
          </a:p>
        </p:txBody>
      </p:sp>
      <p:sp>
        <p:nvSpPr>
          <p:cNvPr id="7" name="Footer Placeholder 6"/>
          <p:cNvSpPr>
            <a:spLocks noGrp="1"/>
          </p:cNvSpPr>
          <p:nvPr>
            <p:ph type="ftr" sz="quarter" idx="11"/>
          </p:nvPr>
        </p:nvSpPr>
        <p:spPr/>
        <p:txBody>
          <a:bodyPr/>
          <a:lstStyle/>
          <a:p>
            <a:r>
              <a:rPr lang="en-US" sz="1400" dirty="0" smtClean="0">
                <a:cs typeface="Times New Roman" panose="02020603050405020304" pitchFamily="18" charset="0"/>
              </a:rPr>
              <a:t>Using cluster ensembles for detection and addressing of concept drifts in data streams</a:t>
            </a:r>
            <a:endParaRPr lang="en-US" sz="1400" dirty="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96F627F-11CF-4C31-868C-79F4DD7C6A4D}" type="slidenum">
              <a:rPr lang="en-US" smtClean="0"/>
              <a:t>4</a:t>
            </a:fld>
            <a:endParaRPr lang="en-US"/>
          </a:p>
        </p:txBody>
      </p:sp>
    </p:spTree>
    <p:extLst>
      <p:ext uri="{BB962C8B-B14F-4D97-AF65-F5344CB8AC3E}">
        <p14:creationId xmlns:p14="http://schemas.microsoft.com/office/powerpoint/2010/main" val="402988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 calcmode="lin" valueType="num">
                                      <p:cBhvr additive="base">
                                        <p:cTn id="5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anim calcmode="lin" valueType="num">
                                      <p:cBhvr additive="base">
                                        <p:cTn id="6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 calcmode="lin" valueType="num">
                                      <p:cBhvr additive="base">
                                        <p:cTn id="6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anim calcmode="lin" valueType="num">
                                      <p:cBhvr additive="base">
                                        <p:cTn id="7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measure - silhouette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What is Silhouette Coefficient?</a:t>
            </a:r>
            <a:endParaRPr lang="en-US" dirty="0"/>
          </a:p>
          <a:p>
            <a:pPr>
              <a:buFont typeface="Arial" panose="020B0604020202020204" pitchFamily="34" charset="0"/>
              <a:buChar char="•"/>
            </a:pPr>
            <a:r>
              <a:rPr lang="en-US" dirty="0" smtClean="0"/>
              <a:t>Cohesion</a:t>
            </a:r>
          </a:p>
          <a:p>
            <a:pPr>
              <a:buFont typeface="Arial" panose="020B0604020202020204" pitchFamily="34" charset="0"/>
              <a:buChar char="•"/>
            </a:pPr>
            <a:r>
              <a:rPr lang="en-US" dirty="0" smtClean="0"/>
              <a:t>Separation</a:t>
            </a:r>
          </a:p>
          <a:p>
            <a:pPr>
              <a:buFont typeface="Arial" panose="020B0604020202020204" pitchFamily="34" charset="0"/>
              <a:buChar char="•"/>
            </a:pPr>
            <a:r>
              <a:rPr lang="en-US" dirty="0" smtClean="0"/>
              <a:t>Calculation</a:t>
            </a:r>
          </a:p>
          <a:p>
            <a:pPr>
              <a:buFont typeface="Arial" panose="020B0604020202020204" pitchFamily="34" charset="0"/>
              <a:buChar char="•"/>
            </a:pPr>
            <a:r>
              <a:rPr lang="en-US" dirty="0" smtClean="0"/>
              <a:t>Reasons for selecting silhouette</a:t>
            </a:r>
          </a:p>
          <a:p>
            <a:pPr>
              <a:buFont typeface="Arial" panose="020B0604020202020204" pitchFamily="34" charset="0"/>
              <a:buChar char="•"/>
            </a:pPr>
            <a:endParaRPr lang="en-US" dirty="0" smtClean="0"/>
          </a:p>
        </p:txBody>
      </p:sp>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5</a:t>
            </a:fld>
            <a:endParaRPr lang="en-US"/>
          </a:p>
        </p:txBody>
      </p:sp>
    </p:spTree>
    <p:extLst>
      <p:ext uri="{BB962C8B-B14F-4D97-AF65-F5344CB8AC3E}">
        <p14:creationId xmlns:p14="http://schemas.microsoft.com/office/powerpoint/2010/main" val="304844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471954"/>
            <a:ext cx="9720072" cy="1043932"/>
          </a:xfrm>
        </p:spPr>
        <p:txBody>
          <a:bodyPr/>
          <a:lstStyle/>
          <a:p>
            <a:r>
              <a:rPr lang="en-US" dirty="0" smtClean="0"/>
              <a:t>Performance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4316141"/>
              </p:ext>
            </p:extLst>
          </p:nvPr>
        </p:nvGraphicFramePr>
        <p:xfrm>
          <a:off x="3151163" y="1515886"/>
          <a:ext cx="5739787" cy="4079628"/>
        </p:xfrm>
        <a:graphic>
          <a:graphicData uri="http://schemas.openxmlformats.org/drawingml/2006/table">
            <a:tbl>
              <a:tblPr firstRow="1" firstCol="1" bandRow="1">
                <a:tableStyleId>{21E4AEA4-8DFA-4A89-87EB-49C32662AFE0}</a:tableStyleId>
              </a:tblPr>
              <a:tblGrid>
                <a:gridCol w="1913050">
                  <a:extLst>
                    <a:ext uri="{9D8B030D-6E8A-4147-A177-3AD203B41FA5}">
                      <a16:colId xmlns:a16="http://schemas.microsoft.com/office/drawing/2014/main" val="3173074690"/>
                    </a:ext>
                  </a:extLst>
                </a:gridCol>
                <a:gridCol w="1913050">
                  <a:extLst>
                    <a:ext uri="{9D8B030D-6E8A-4147-A177-3AD203B41FA5}">
                      <a16:colId xmlns:a16="http://schemas.microsoft.com/office/drawing/2014/main" val="1987300256"/>
                    </a:ext>
                  </a:extLst>
                </a:gridCol>
                <a:gridCol w="1913687">
                  <a:extLst>
                    <a:ext uri="{9D8B030D-6E8A-4147-A177-3AD203B41FA5}">
                      <a16:colId xmlns:a16="http://schemas.microsoft.com/office/drawing/2014/main" val="3882253375"/>
                    </a:ext>
                  </a:extLst>
                </a:gridCol>
              </a:tblGrid>
              <a:tr h="448202">
                <a:tc>
                  <a:txBody>
                    <a:bodyPr/>
                    <a:lstStyle/>
                    <a:p>
                      <a:pPr marL="6350" marR="0" indent="-6350" algn="just">
                        <a:spcBef>
                          <a:spcPts val="0"/>
                        </a:spcBef>
                        <a:spcAft>
                          <a:spcPts val="0"/>
                        </a:spcAft>
                      </a:pPr>
                      <a:r>
                        <a:rPr lang="en-IN" sz="1400" dirty="0">
                          <a:effectLst/>
                        </a:rPr>
                        <a:t>No of Clusters(k)</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Distance Measure</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Cluster Sizes(no of data points /cluster)</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2738989820"/>
                  </a:ext>
                </a:extLst>
              </a:tr>
              <a:tr h="242605">
                <a:tc>
                  <a:txBody>
                    <a:bodyPr/>
                    <a:lstStyle/>
                    <a:p>
                      <a:pPr marL="6350" marR="0" indent="-6350" algn="just">
                        <a:spcBef>
                          <a:spcPts val="0"/>
                        </a:spcBef>
                        <a:spcAft>
                          <a:spcPts val="0"/>
                        </a:spcAft>
                      </a:pPr>
                      <a:r>
                        <a:rPr lang="en-IN" sz="1400" dirty="0">
                          <a:effectLst/>
                        </a:rPr>
                        <a:t>2</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Euclidean</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96,4</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4176484993"/>
                  </a:ext>
                </a:extLst>
              </a:tr>
              <a:tr h="242605">
                <a:tc>
                  <a:txBody>
                    <a:bodyPr/>
                    <a:lstStyle/>
                    <a:p>
                      <a:pPr marL="6350" marR="0" indent="-6350" algn="just">
                        <a:spcBef>
                          <a:spcPts val="0"/>
                        </a:spcBef>
                        <a:spcAft>
                          <a:spcPts val="0"/>
                        </a:spcAft>
                      </a:pPr>
                      <a:r>
                        <a:rPr lang="en-IN" sz="1400">
                          <a:effectLst/>
                        </a:rPr>
                        <a:t>2</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Manhattan</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4,96</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2093040704"/>
                  </a:ext>
                </a:extLst>
              </a:tr>
              <a:tr h="242605">
                <a:tc>
                  <a:txBody>
                    <a:bodyPr/>
                    <a:lstStyle/>
                    <a:p>
                      <a:pPr marL="6350" marR="0" indent="-6350" algn="just">
                        <a:spcBef>
                          <a:spcPts val="0"/>
                        </a:spcBef>
                        <a:spcAft>
                          <a:spcPts val="0"/>
                        </a:spcAft>
                      </a:pPr>
                      <a:r>
                        <a:rPr lang="en-IN" sz="1400">
                          <a:effectLst/>
                        </a:rPr>
                        <a:t>2</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Least Squares</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8,92</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926775564"/>
                  </a:ext>
                </a:extLst>
              </a:tr>
              <a:tr h="242605">
                <a:tc>
                  <a:txBody>
                    <a:bodyPr/>
                    <a:lstStyle/>
                    <a:p>
                      <a:pPr marL="6350" marR="0" indent="-6350" algn="just">
                        <a:spcBef>
                          <a:spcPts val="0"/>
                        </a:spcBef>
                        <a:spcAft>
                          <a:spcPts val="0"/>
                        </a:spcAft>
                      </a:pPr>
                      <a:r>
                        <a:rPr lang="en-IN" sz="1400">
                          <a:effectLst/>
                        </a:rPr>
                        <a:t> </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 </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 </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501186658"/>
                  </a:ext>
                </a:extLst>
              </a:tr>
              <a:tr h="242605">
                <a:tc>
                  <a:txBody>
                    <a:bodyPr/>
                    <a:lstStyle/>
                    <a:p>
                      <a:pPr marL="6350" marR="0" indent="-6350" algn="just">
                        <a:spcBef>
                          <a:spcPts val="0"/>
                        </a:spcBef>
                        <a:spcAft>
                          <a:spcPts val="0"/>
                        </a:spcAft>
                      </a:pPr>
                      <a:r>
                        <a:rPr lang="en-IN" sz="1400">
                          <a:effectLst/>
                        </a:rPr>
                        <a:t>3</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Euclidean</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4,82,14</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225012909"/>
                  </a:ext>
                </a:extLst>
              </a:tr>
              <a:tr h="242605">
                <a:tc>
                  <a:txBody>
                    <a:bodyPr/>
                    <a:lstStyle/>
                    <a:p>
                      <a:pPr marL="6350" marR="0" indent="-6350" algn="just">
                        <a:spcBef>
                          <a:spcPts val="0"/>
                        </a:spcBef>
                        <a:spcAft>
                          <a:spcPts val="0"/>
                        </a:spcAft>
                      </a:pPr>
                      <a:r>
                        <a:rPr lang="en-IN" sz="1400">
                          <a:effectLst/>
                        </a:rPr>
                        <a:t>3</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Manhattan</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4,82,14</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569458393"/>
                  </a:ext>
                </a:extLst>
              </a:tr>
              <a:tr h="242605">
                <a:tc>
                  <a:txBody>
                    <a:bodyPr/>
                    <a:lstStyle/>
                    <a:p>
                      <a:pPr marL="6350" marR="0" indent="-6350" algn="just">
                        <a:spcBef>
                          <a:spcPts val="0"/>
                        </a:spcBef>
                        <a:spcAft>
                          <a:spcPts val="0"/>
                        </a:spcAft>
                      </a:pPr>
                      <a:r>
                        <a:rPr lang="en-IN" sz="1400">
                          <a:effectLst/>
                        </a:rPr>
                        <a:t>3</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Least Squares</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4,82,14</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2787042814"/>
                  </a:ext>
                </a:extLst>
              </a:tr>
              <a:tr h="242605">
                <a:tc>
                  <a:txBody>
                    <a:bodyPr/>
                    <a:lstStyle/>
                    <a:p>
                      <a:pPr marL="6350" marR="0" indent="-6350" algn="just">
                        <a:spcBef>
                          <a:spcPts val="0"/>
                        </a:spcBef>
                        <a:spcAft>
                          <a:spcPts val="0"/>
                        </a:spcAft>
                      </a:pPr>
                      <a:r>
                        <a:rPr lang="en-IN" sz="1400">
                          <a:effectLst/>
                        </a:rPr>
                        <a:t> </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 </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 </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2082260253"/>
                  </a:ext>
                </a:extLst>
              </a:tr>
              <a:tr h="242605">
                <a:tc>
                  <a:txBody>
                    <a:bodyPr/>
                    <a:lstStyle/>
                    <a:p>
                      <a:pPr marL="6350" marR="0" indent="-6350" algn="just">
                        <a:spcBef>
                          <a:spcPts val="0"/>
                        </a:spcBef>
                        <a:spcAft>
                          <a:spcPts val="0"/>
                        </a:spcAft>
                      </a:pPr>
                      <a:r>
                        <a:rPr lang="en-IN" sz="1400">
                          <a:effectLst/>
                        </a:rPr>
                        <a:t>4</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Euclidean</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66,10,3,21</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740846300"/>
                  </a:ext>
                </a:extLst>
              </a:tr>
              <a:tr h="242605">
                <a:tc>
                  <a:txBody>
                    <a:bodyPr/>
                    <a:lstStyle/>
                    <a:p>
                      <a:pPr marL="6350" marR="0" indent="-6350" algn="just">
                        <a:spcBef>
                          <a:spcPts val="0"/>
                        </a:spcBef>
                        <a:spcAft>
                          <a:spcPts val="0"/>
                        </a:spcAft>
                      </a:pPr>
                      <a:r>
                        <a:rPr lang="en-IN" sz="1400">
                          <a:effectLst/>
                        </a:rPr>
                        <a:t>4</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Manhattan</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20,3,70,7</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343771265"/>
                  </a:ext>
                </a:extLst>
              </a:tr>
              <a:tr h="242605">
                <a:tc>
                  <a:txBody>
                    <a:bodyPr/>
                    <a:lstStyle/>
                    <a:p>
                      <a:pPr marL="6350" marR="0" indent="-6350" algn="just">
                        <a:spcBef>
                          <a:spcPts val="0"/>
                        </a:spcBef>
                        <a:spcAft>
                          <a:spcPts val="0"/>
                        </a:spcAft>
                      </a:pPr>
                      <a:r>
                        <a:rPr lang="en-IN" sz="1400">
                          <a:effectLst/>
                        </a:rPr>
                        <a:t>4</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Least Squares</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4,64,22,10</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181156400"/>
                  </a:ext>
                </a:extLst>
              </a:tr>
              <a:tr h="242605">
                <a:tc>
                  <a:txBody>
                    <a:bodyPr/>
                    <a:lstStyle/>
                    <a:p>
                      <a:pPr marL="6350" marR="0" indent="-6350" algn="just">
                        <a:spcBef>
                          <a:spcPts val="0"/>
                        </a:spcBef>
                        <a:spcAft>
                          <a:spcPts val="0"/>
                        </a:spcAft>
                      </a:pPr>
                      <a:r>
                        <a:rPr lang="en-IN" sz="1400">
                          <a:effectLst/>
                        </a:rPr>
                        <a:t> </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 </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 </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648552873"/>
                  </a:ext>
                </a:extLst>
              </a:tr>
              <a:tr h="242605">
                <a:tc>
                  <a:txBody>
                    <a:bodyPr/>
                    <a:lstStyle/>
                    <a:p>
                      <a:pPr marL="6350" marR="0" indent="-6350" algn="just">
                        <a:spcBef>
                          <a:spcPts val="0"/>
                        </a:spcBef>
                        <a:spcAft>
                          <a:spcPts val="0"/>
                        </a:spcAft>
                      </a:pPr>
                      <a:r>
                        <a:rPr lang="en-IN" sz="1400">
                          <a:effectLst/>
                        </a:rPr>
                        <a:t>5</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Euclidean</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12,58,7,4,19</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1681696084"/>
                  </a:ext>
                </a:extLst>
              </a:tr>
              <a:tr h="234956">
                <a:tc>
                  <a:txBody>
                    <a:bodyPr/>
                    <a:lstStyle/>
                    <a:p>
                      <a:pPr marL="6350" marR="0" indent="-6350" algn="just">
                        <a:spcBef>
                          <a:spcPts val="0"/>
                        </a:spcBef>
                        <a:spcAft>
                          <a:spcPts val="0"/>
                        </a:spcAft>
                      </a:pPr>
                      <a:r>
                        <a:rPr lang="en-IN" sz="1400">
                          <a:effectLst/>
                        </a:rPr>
                        <a:t>5</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Manhattan</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9,18,59,4,10</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2384388160"/>
                  </a:ext>
                </a:extLst>
              </a:tr>
              <a:tr h="242605">
                <a:tc>
                  <a:txBody>
                    <a:bodyPr/>
                    <a:lstStyle/>
                    <a:p>
                      <a:pPr marL="6350" marR="0" indent="-6350" algn="just">
                        <a:spcBef>
                          <a:spcPts val="0"/>
                        </a:spcBef>
                        <a:spcAft>
                          <a:spcPts val="0"/>
                        </a:spcAft>
                      </a:pPr>
                      <a:r>
                        <a:rPr lang="en-IN" sz="1400" dirty="0">
                          <a:effectLst/>
                        </a:rPr>
                        <a:t>5</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a:effectLst/>
                        </a:rPr>
                        <a:t>Least Squares</a:t>
                      </a:r>
                      <a:endParaRPr lang="en-US" sz="14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tc>
                  <a:txBody>
                    <a:bodyPr/>
                    <a:lstStyle/>
                    <a:p>
                      <a:pPr marL="6350" marR="0" indent="-6350" algn="just">
                        <a:spcBef>
                          <a:spcPts val="0"/>
                        </a:spcBef>
                        <a:spcAft>
                          <a:spcPts val="0"/>
                        </a:spcAft>
                      </a:pPr>
                      <a:r>
                        <a:rPr lang="en-IN" sz="1400" dirty="0">
                          <a:effectLst/>
                        </a:rPr>
                        <a:t>10,2,22,2,64</a:t>
                      </a:r>
                      <a:endParaRPr lang="en-US" sz="14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8893" marR="58893" marT="0" marB="0"/>
                </a:tc>
                <a:extLst>
                  <a:ext uri="{0D108BD9-81ED-4DB2-BD59-A6C34878D82A}">
                    <a16:rowId xmlns:a16="http://schemas.microsoft.com/office/drawing/2014/main" val="3331417780"/>
                  </a:ext>
                </a:extLst>
              </a:tr>
            </a:tbl>
          </a:graphicData>
        </a:graphic>
      </p:graphicFrame>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6</a:t>
            </a:fld>
            <a:endParaRPr lang="en-US"/>
          </a:p>
        </p:txBody>
      </p:sp>
      <p:sp>
        <p:nvSpPr>
          <p:cNvPr id="7" name="Rectangle 6"/>
          <p:cNvSpPr/>
          <p:nvPr/>
        </p:nvSpPr>
        <p:spPr>
          <a:xfrm>
            <a:off x="2973056" y="5709943"/>
            <a:ext cx="6096000" cy="646331"/>
          </a:xfrm>
          <a:prstGeom prst="rect">
            <a:avLst/>
          </a:prstGeom>
        </p:spPr>
        <p:txBody>
          <a:bodyPr>
            <a:spAutoFit/>
          </a:bodyPr>
          <a:lstStyle/>
          <a:p>
            <a:pPr algn="ctr">
              <a:spcAft>
                <a:spcPts val="1000"/>
              </a:spcAft>
            </a:pPr>
            <a:r>
              <a:rPr lang="en-US" b="1" dirty="0" smtClean="0">
                <a:solidFill>
                  <a:schemeClr val="accent2">
                    <a:lumMod val="50000"/>
                  </a:schemeClr>
                </a:solidFill>
                <a:latin typeface="Times New Roman" panose="02020603050405020304" pitchFamily="18" charset="0"/>
                <a:ea typeface="Cambria" panose="02040503050406030204" pitchFamily="18" charset="0"/>
                <a:cs typeface="Cambria" panose="02040503050406030204" pitchFamily="18" charset="0"/>
              </a:rPr>
              <a:t>Table1. Table </a:t>
            </a:r>
            <a:r>
              <a:rPr lang="en-US" b="1" dirty="0">
                <a:solidFill>
                  <a:schemeClr val="accent2">
                    <a:lumMod val="50000"/>
                  </a:schemeClr>
                </a:solidFill>
                <a:latin typeface="Times New Roman" panose="02020603050405020304" pitchFamily="18" charset="0"/>
                <a:ea typeface="Cambria" panose="02040503050406030204" pitchFamily="18" charset="0"/>
                <a:cs typeface="Cambria" panose="02040503050406030204" pitchFamily="18" charset="0"/>
              </a:rPr>
              <a:t>showing Clusters with various k value and distance metrics</a:t>
            </a:r>
            <a:endParaRPr lang="en-US" sz="1600" i="1" dirty="0">
              <a:solidFill>
                <a:schemeClr val="accent2">
                  <a:lumMod val="50000"/>
                </a:schemeClr>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99086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666880"/>
            <a:ext cx="9720072" cy="1499616"/>
          </a:xfrm>
        </p:spPr>
        <p:txBody>
          <a:bodyPr/>
          <a:lstStyle/>
          <a:p>
            <a:r>
              <a:rPr lang="en-US" dirty="0" smtClean="0"/>
              <a:t>Performance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01960197"/>
              </p:ext>
            </p:extLst>
          </p:nvPr>
        </p:nvGraphicFramePr>
        <p:xfrm>
          <a:off x="914241" y="2084832"/>
          <a:ext cx="5444355" cy="3837667"/>
        </p:xfrm>
        <a:graphic>
          <a:graphicData uri="http://schemas.openxmlformats.org/drawingml/2006/table">
            <a:tbl>
              <a:tblPr firstRow="1" firstCol="1" bandRow="1">
                <a:tableStyleId>{21E4AEA4-8DFA-4A89-87EB-49C32662AFE0}</a:tableStyleId>
              </a:tblPr>
              <a:tblGrid>
                <a:gridCol w="1231777">
                  <a:extLst>
                    <a:ext uri="{9D8B030D-6E8A-4147-A177-3AD203B41FA5}">
                      <a16:colId xmlns:a16="http://schemas.microsoft.com/office/drawing/2014/main" val="964852523"/>
                    </a:ext>
                  </a:extLst>
                </a:gridCol>
                <a:gridCol w="1282713">
                  <a:extLst>
                    <a:ext uri="{9D8B030D-6E8A-4147-A177-3AD203B41FA5}">
                      <a16:colId xmlns:a16="http://schemas.microsoft.com/office/drawing/2014/main" val="1099046665"/>
                    </a:ext>
                  </a:extLst>
                </a:gridCol>
                <a:gridCol w="1210255">
                  <a:extLst>
                    <a:ext uri="{9D8B030D-6E8A-4147-A177-3AD203B41FA5}">
                      <a16:colId xmlns:a16="http://schemas.microsoft.com/office/drawing/2014/main" val="1028645533"/>
                    </a:ext>
                  </a:extLst>
                </a:gridCol>
                <a:gridCol w="1719610">
                  <a:extLst>
                    <a:ext uri="{9D8B030D-6E8A-4147-A177-3AD203B41FA5}">
                      <a16:colId xmlns:a16="http://schemas.microsoft.com/office/drawing/2014/main" val="4148351758"/>
                    </a:ext>
                  </a:extLst>
                </a:gridCol>
              </a:tblGrid>
              <a:tr h="998392">
                <a:tc>
                  <a:txBody>
                    <a:bodyPr/>
                    <a:lstStyle/>
                    <a:p>
                      <a:pPr marL="0" marR="0" algn="l">
                        <a:lnSpc>
                          <a:spcPct val="120000"/>
                        </a:lnSpc>
                        <a:spcBef>
                          <a:spcPts val="0"/>
                        </a:spcBef>
                        <a:spcAft>
                          <a:spcPts val="0"/>
                        </a:spcAft>
                      </a:pPr>
                      <a:r>
                        <a:rPr lang="en-IN" sz="1200">
                          <a:effectLst/>
                        </a:rPr>
                        <a:t>K clusters with specified metrics</a:t>
                      </a:r>
                      <a:r>
                        <a:rPr lang="en-IN" sz="1200" baseline="300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gridSpan="3">
                  <a:txBody>
                    <a:bodyPr/>
                    <a:lstStyle/>
                    <a:p>
                      <a:pPr marL="0" marR="0" algn="l">
                        <a:lnSpc>
                          <a:spcPct val="120000"/>
                        </a:lnSpc>
                        <a:spcBef>
                          <a:spcPts val="0"/>
                        </a:spcBef>
                        <a:spcAft>
                          <a:spcPts val="0"/>
                        </a:spcAft>
                      </a:pPr>
                      <a:r>
                        <a:rPr lang="en-IN" sz="1200">
                          <a:effectLst/>
                        </a:rPr>
                        <a:t>Average Silhouette Width</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41091113"/>
                  </a:ext>
                </a:extLst>
              </a:tr>
              <a:tr h="315475">
                <a:tc>
                  <a:txBody>
                    <a:bodyPr/>
                    <a:lstStyle/>
                    <a:p>
                      <a:pPr marL="0" marR="0" algn="l">
                        <a:lnSpc>
                          <a:spcPct val="120000"/>
                        </a:lnSpc>
                        <a:spcBef>
                          <a:spcPts val="0"/>
                        </a:spcBef>
                        <a:spcAft>
                          <a:spcPts val="0"/>
                        </a:spcAft>
                      </a:pPr>
                      <a:r>
                        <a:rPr lang="en-IN" sz="1200">
                          <a:effectLst/>
                        </a:rPr>
                        <a:t> </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Independent</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Self-Ensemble</a:t>
                      </a:r>
                      <a:r>
                        <a:rPr lang="en-IN" sz="1200" baseline="300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Cross Ensemble</a:t>
                      </a:r>
                      <a:r>
                        <a:rPr lang="en-IN" sz="1200" baseline="300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404966714"/>
                  </a:ext>
                </a:extLst>
              </a:tr>
              <a:tr h="315475">
                <a:tc>
                  <a:txBody>
                    <a:bodyPr/>
                    <a:lstStyle/>
                    <a:p>
                      <a:pPr marL="0" marR="0" algn="l">
                        <a:lnSpc>
                          <a:spcPct val="120000"/>
                        </a:lnSpc>
                        <a:spcBef>
                          <a:spcPts val="0"/>
                        </a:spcBef>
                        <a:spcAft>
                          <a:spcPts val="0"/>
                        </a:spcAft>
                      </a:pPr>
                      <a:r>
                        <a:rPr lang="en-IN" sz="1200">
                          <a:effectLst/>
                        </a:rPr>
                        <a:t>2 -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0.84</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0.83</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0.72</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744737135"/>
                  </a:ext>
                </a:extLst>
              </a:tr>
              <a:tr h="315475">
                <a:tc>
                  <a:txBody>
                    <a:bodyPr/>
                    <a:lstStyle/>
                    <a:p>
                      <a:pPr marL="0" marR="0" algn="l">
                        <a:lnSpc>
                          <a:spcPct val="120000"/>
                        </a:lnSpc>
                        <a:spcBef>
                          <a:spcPts val="0"/>
                        </a:spcBef>
                        <a:spcAft>
                          <a:spcPts val="0"/>
                        </a:spcAft>
                      </a:pPr>
                      <a:r>
                        <a:rPr lang="en-IN" sz="1200">
                          <a:effectLst/>
                        </a:rPr>
                        <a:t>2 -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0.83</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0.84</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0.83</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29449000"/>
                  </a:ext>
                </a:extLst>
              </a:tr>
              <a:tr h="315475">
                <a:tc>
                  <a:txBody>
                    <a:bodyPr/>
                    <a:lstStyle/>
                    <a:p>
                      <a:pPr marL="0" marR="0" algn="l">
                        <a:lnSpc>
                          <a:spcPct val="120000"/>
                        </a:lnSpc>
                        <a:spcBef>
                          <a:spcPts val="0"/>
                        </a:spcBef>
                        <a:spcAft>
                          <a:spcPts val="0"/>
                        </a:spcAft>
                      </a:pPr>
                      <a:r>
                        <a:rPr lang="en-IN" sz="1200">
                          <a:effectLst/>
                        </a:rPr>
                        <a:t>3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0.72</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0.69</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29054365"/>
                  </a:ext>
                </a:extLst>
              </a:tr>
              <a:tr h="315475">
                <a:tc>
                  <a:txBody>
                    <a:bodyPr/>
                    <a:lstStyle/>
                    <a:p>
                      <a:pPr marL="0" marR="0" algn="l">
                        <a:lnSpc>
                          <a:spcPct val="120000"/>
                        </a:lnSpc>
                        <a:spcBef>
                          <a:spcPts val="0"/>
                        </a:spcBef>
                        <a:spcAft>
                          <a:spcPts val="0"/>
                        </a:spcAft>
                      </a:pPr>
                      <a:r>
                        <a:rPr lang="en-IN" sz="1200">
                          <a:effectLst/>
                        </a:rPr>
                        <a:t>3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0.69</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0.72</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718764832"/>
                  </a:ext>
                </a:extLst>
              </a:tr>
              <a:tr h="315475">
                <a:tc>
                  <a:txBody>
                    <a:bodyPr/>
                    <a:lstStyle/>
                    <a:p>
                      <a:pPr marL="0" marR="0" algn="l">
                        <a:lnSpc>
                          <a:spcPct val="120000"/>
                        </a:lnSpc>
                        <a:spcBef>
                          <a:spcPts val="0"/>
                        </a:spcBef>
                        <a:spcAft>
                          <a:spcPts val="0"/>
                        </a:spcAft>
                      </a:pPr>
                      <a:r>
                        <a:rPr lang="en-IN" sz="1200">
                          <a:effectLst/>
                        </a:rPr>
                        <a:t>4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0.61</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0.58</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274601894"/>
                  </a:ext>
                </a:extLst>
              </a:tr>
              <a:tr h="315475">
                <a:tc>
                  <a:txBody>
                    <a:bodyPr/>
                    <a:lstStyle/>
                    <a:p>
                      <a:pPr marL="0" marR="0" algn="l">
                        <a:lnSpc>
                          <a:spcPct val="120000"/>
                        </a:lnSpc>
                        <a:spcBef>
                          <a:spcPts val="0"/>
                        </a:spcBef>
                        <a:spcAft>
                          <a:spcPts val="0"/>
                        </a:spcAft>
                      </a:pPr>
                      <a:r>
                        <a:rPr lang="en-IN" sz="1200">
                          <a:effectLst/>
                        </a:rPr>
                        <a:t>4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0.58</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0.62</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317650105"/>
                  </a:ext>
                </a:extLst>
              </a:tr>
              <a:tr h="315475">
                <a:tc>
                  <a:txBody>
                    <a:bodyPr/>
                    <a:lstStyle/>
                    <a:p>
                      <a:pPr marL="0" marR="0" algn="l">
                        <a:lnSpc>
                          <a:spcPct val="120000"/>
                        </a:lnSpc>
                        <a:spcBef>
                          <a:spcPts val="0"/>
                        </a:spcBef>
                        <a:spcAft>
                          <a:spcPts val="0"/>
                        </a:spcAft>
                      </a:pPr>
                      <a:r>
                        <a:rPr lang="en-IN" sz="1200">
                          <a:effectLst/>
                        </a:rPr>
                        <a:t>5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0.50</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203265641"/>
                  </a:ext>
                </a:extLst>
              </a:tr>
              <a:tr h="315475">
                <a:tc>
                  <a:txBody>
                    <a:bodyPr/>
                    <a:lstStyle/>
                    <a:p>
                      <a:pPr marL="0" marR="0" algn="l">
                        <a:lnSpc>
                          <a:spcPct val="120000"/>
                        </a:lnSpc>
                        <a:spcBef>
                          <a:spcPts val="0"/>
                        </a:spcBef>
                        <a:spcAft>
                          <a:spcPts val="0"/>
                        </a:spcAft>
                      </a:pPr>
                      <a:r>
                        <a:rPr lang="en-IN" sz="1200">
                          <a:effectLst/>
                        </a:rPr>
                        <a:t>5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0.47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a:effectLst/>
                        </a:rPr>
                        <a:t>0.59</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693515664"/>
                  </a:ext>
                </a:extLst>
              </a:tr>
            </a:tbl>
          </a:graphicData>
        </a:graphic>
      </p:graphicFrame>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74891425"/>
              </p:ext>
            </p:extLst>
          </p:nvPr>
        </p:nvGraphicFramePr>
        <p:xfrm>
          <a:off x="6358596" y="3159241"/>
          <a:ext cx="5657850" cy="877824"/>
        </p:xfrm>
        <a:graphic>
          <a:graphicData uri="http://schemas.openxmlformats.org/drawingml/2006/table">
            <a:tbl>
              <a:tblPr firstRow="1" firstCol="1" bandRow="1">
                <a:tableStyleId>{21E4AEA4-8DFA-4A89-87EB-49C32662AFE0}</a:tableStyleId>
              </a:tblPr>
              <a:tblGrid>
                <a:gridCol w="1529080">
                  <a:extLst>
                    <a:ext uri="{9D8B030D-6E8A-4147-A177-3AD203B41FA5}">
                      <a16:colId xmlns:a16="http://schemas.microsoft.com/office/drawing/2014/main" val="1505152657"/>
                    </a:ext>
                  </a:extLst>
                </a:gridCol>
                <a:gridCol w="1402080">
                  <a:extLst>
                    <a:ext uri="{9D8B030D-6E8A-4147-A177-3AD203B41FA5}">
                      <a16:colId xmlns:a16="http://schemas.microsoft.com/office/drawing/2014/main" val="626809125"/>
                    </a:ext>
                  </a:extLst>
                </a:gridCol>
                <a:gridCol w="1402715">
                  <a:extLst>
                    <a:ext uri="{9D8B030D-6E8A-4147-A177-3AD203B41FA5}">
                      <a16:colId xmlns:a16="http://schemas.microsoft.com/office/drawing/2014/main" val="427799447"/>
                    </a:ext>
                  </a:extLst>
                </a:gridCol>
                <a:gridCol w="1323975">
                  <a:extLst>
                    <a:ext uri="{9D8B030D-6E8A-4147-A177-3AD203B41FA5}">
                      <a16:colId xmlns:a16="http://schemas.microsoft.com/office/drawing/2014/main" val="1779125121"/>
                    </a:ext>
                  </a:extLst>
                </a:gridCol>
              </a:tblGrid>
              <a:tr h="169545">
                <a:tc>
                  <a:txBody>
                    <a:bodyPr/>
                    <a:lstStyle/>
                    <a:p>
                      <a:pPr marL="0" marR="0" algn="l">
                        <a:lnSpc>
                          <a:spcPct val="120000"/>
                        </a:lnSpc>
                        <a:spcBef>
                          <a:spcPts val="0"/>
                        </a:spcBef>
                        <a:spcAft>
                          <a:spcPts val="0"/>
                        </a:spcAft>
                      </a:pPr>
                      <a:r>
                        <a:rPr lang="en-IN" sz="1200">
                          <a:effectLst/>
                        </a:rPr>
                        <a:t>2 - CLARA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0.72</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0.71</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0.84</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627019843"/>
                  </a:ext>
                </a:extLst>
              </a:tr>
              <a:tr h="160020">
                <a:tc>
                  <a:txBody>
                    <a:bodyPr/>
                    <a:lstStyle/>
                    <a:p>
                      <a:pPr marL="0" marR="0" algn="l">
                        <a:lnSpc>
                          <a:spcPct val="120000"/>
                        </a:lnSpc>
                        <a:spcBef>
                          <a:spcPts val="0"/>
                        </a:spcBef>
                        <a:spcAft>
                          <a:spcPts val="0"/>
                        </a:spcAft>
                      </a:pPr>
                      <a:r>
                        <a:rPr lang="en-IN" sz="1200">
                          <a:effectLst/>
                        </a:rPr>
                        <a:t>2 - CLARA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0.68</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0.72</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l">
                        <a:lnSpc>
                          <a:spcPct val="120000"/>
                        </a:lnSpc>
                        <a:spcBef>
                          <a:spcPts val="0"/>
                        </a:spcBef>
                        <a:spcAft>
                          <a:spcPts val="0"/>
                        </a:spcAft>
                      </a:pPr>
                      <a:r>
                        <a:rPr lang="en-IN" sz="1200" dirty="0">
                          <a:effectLst/>
                        </a:rPr>
                        <a:t>0.83</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763968919"/>
                  </a:ext>
                </a:extLst>
              </a:tr>
            </a:tbl>
          </a:graphicData>
        </a:graphic>
      </p:graphicFrame>
      <p:sp>
        <p:nvSpPr>
          <p:cNvPr id="8" name="Rectangle 7"/>
          <p:cNvSpPr/>
          <p:nvPr/>
        </p:nvSpPr>
        <p:spPr>
          <a:xfrm>
            <a:off x="6358596" y="4250427"/>
            <a:ext cx="5657850" cy="1569660"/>
          </a:xfrm>
          <a:prstGeom prst="rect">
            <a:avLst/>
          </a:prstGeom>
        </p:spPr>
        <p:txBody>
          <a:bodyPr wrap="square">
            <a:spAutoFit/>
          </a:bodyPr>
          <a:lstStyle/>
          <a:p>
            <a:r>
              <a:rPr lang="en-US" sz="1600" dirty="0" smtClean="0"/>
              <a:t>* Default clustering algorithm is k-means</a:t>
            </a:r>
          </a:p>
          <a:p>
            <a:r>
              <a:rPr lang="en-US" sz="1600" dirty="0" smtClean="0"/>
              <a:t># If the initial clustering is done with Euclidean, </a:t>
            </a:r>
            <a:r>
              <a:rPr lang="en-US" sz="1600" dirty="0" err="1" smtClean="0"/>
              <a:t>ensembling</a:t>
            </a:r>
            <a:r>
              <a:rPr lang="en-US" sz="1600" dirty="0" smtClean="0"/>
              <a:t> is done with Manhattan (using the same algorithm) and vice-versa</a:t>
            </a:r>
          </a:p>
          <a:p>
            <a:r>
              <a:rPr lang="en-US" sz="1600" dirty="0" smtClean="0"/>
              <a:t>∞ If the initial clustering is done with Euclidean, </a:t>
            </a:r>
            <a:r>
              <a:rPr lang="en-US" sz="1600" dirty="0" err="1" smtClean="0"/>
              <a:t>ensembling</a:t>
            </a:r>
            <a:r>
              <a:rPr lang="en-US" sz="1600" dirty="0" smtClean="0"/>
              <a:t> is also done with the same measure but using a different clustering. Here the cross was done between CLARA and k-means</a:t>
            </a:r>
            <a:endParaRPr lang="en-US" sz="1600" dirty="0"/>
          </a:p>
        </p:txBody>
      </p:sp>
      <p:sp>
        <p:nvSpPr>
          <p:cNvPr id="9" name="Rectangle 8"/>
          <p:cNvSpPr/>
          <p:nvPr/>
        </p:nvSpPr>
        <p:spPr>
          <a:xfrm>
            <a:off x="1781394" y="5980257"/>
            <a:ext cx="3710055" cy="338554"/>
          </a:xfrm>
          <a:prstGeom prst="rect">
            <a:avLst/>
          </a:prstGeom>
        </p:spPr>
        <p:txBody>
          <a:bodyPr wrap="none">
            <a:spAutoFit/>
          </a:bodyPr>
          <a:lstStyle/>
          <a:p>
            <a:pPr algn="ctr"/>
            <a:r>
              <a:rPr lang="en-US" sz="1600" b="1" dirty="0" smtClean="0">
                <a:solidFill>
                  <a:schemeClr val="accent2">
                    <a:lumMod val="50000"/>
                  </a:schemeClr>
                </a:solidFill>
                <a:latin typeface="Times New Roman" panose="02020603050405020304" pitchFamily="18" charset="0"/>
                <a:ea typeface="Cambria" panose="02040503050406030204" pitchFamily="18" charset="0"/>
              </a:rPr>
              <a:t>Table2. Comparison </a:t>
            </a:r>
            <a:r>
              <a:rPr lang="en-US" sz="1600" b="1" dirty="0">
                <a:solidFill>
                  <a:schemeClr val="accent2">
                    <a:lumMod val="50000"/>
                  </a:schemeClr>
                </a:solidFill>
                <a:latin typeface="Times New Roman" panose="02020603050405020304" pitchFamily="18" charset="0"/>
                <a:ea typeface="Cambria" panose="02040503050406030204" pitchFamily="18" charset="0"/>
              </a:rPr>
              <a:t>using </a:t>
            </a:r>
            <a:r>
              <a:rPr lang="en-US" sz="1600" b="1" dirty="0" smtClean="0">
                <a:solidFill>
                  <a:schemeClr val="accent2">
                    <a:lumMod val="50000"/>
                  </a:schemeClr>
                </a:solidFill>
                <a:latin typeface="Times New Roman" panose="02020603050405020304" pitchFamily="18" charset="0"/>
                <a:ea typeface="Cambria" panose="02040503050406030204" pitchFamily="18" charset="0"/>
              </a:rPr>
              <a:t>Silhouette - I </a:t>
            </a:r>
            <a:endParaRPr lang="en-US" sz="1600" dirty="0">
              <a:solidFill>
                <a:schemeClr val="accent2">
                  <a:lumMod val="50000"/>
                </a:schemeClr>
              </a:solidFill>
            </a:endParaRPr>
          </a:p>
        </p:txBody>
      </p:sp>
    </p:spTree>
    <p:extLst>
      <p:ext uri="{BB962C8B-B14F-4D97-AF65-F5344CB8AC3E}">
        <p14:creationId xmlns:p14="http://schemas.microsoft.com/office/powerpoint/2010/main" val="694099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2472467"/>
              </p:ext>
            </p:extLst>
          </p:nvPr>
        </p:nvGraphicFramePr>
        <p:xfrm>
          <a:off x="816451" y="2084832"/>
          <a:ext cx="4791710" cy="2194560"/>
        </p:xfrm>
        <a:graphic>
          <a:graphicData uri="http://schemas.openxmlformats.org/drawingml/2006/table">
            <a:tbl>
              <a:tblPr firstRow="1" firstCol="1" bandRow="1">
                <a:tableStyleId>{21E4AEA4-8DFA-4A89-87EB-49C32662AFE0}</a:tableStyleId>
              </a:tblPr>
              <a:tblGrid>
                <a:gridCol w="1083945">
                  <a:extLst>
                    <a:ext uri="{9D8B030D-6E8A-4147-A177-3AD203B41FA5}">
                      <a16:colId xmlns:a16="http://schemas.microsoft.com/office/drawing/2014/main" val="3538987590"/>
                    </a:ext>
                  </a:extLst>
                </a:gridCol>
                <a:gridCol w="1128395">
                  <a:extLst>
                    <a:ext uri="{9D8B030D-6E8A-4147-A177-3AD203B41FA5}">
                      <a16:colId xmlns:a16="http://schemas.microsoft.com/office/drawing/2014/main" val="2668604574"/>
                    </a:ext>
                  </a:extLst>
                </a:gridCol>
                <a:gridCol w="1064895">
                  <a:extLst>
                    <a:ext uri="{9D8B030D-6E8A-4147-A177-3AD203B41FA5}">
                      <a16:colId xmlns:a16="http://schemas.microsoft.com/office/drawing/2014/main" val="2341187071"/>
                    </a:ext>
                  </a:extLst>
                </a:gridCol>
                <a:gridCol w="1514475">
                  <a:extLst>
                    <a:ext uri="{9D8B030D-6E8A-4147-A177-3AD203B41FA5}">
                      <a16:colId xmlns:a16="http://schemas.microsoft.com/office/drawing/2014/main" val="3679729026"/>
                    </a:ext>
                  </a:extLst>
                </a:gridCol>
              </a:tblGrid>
              <a:tr h="302260">
                <a:tc>
                  <a:txBody>
                    <a:bodyPr/>
                    <a:lstStyle/>
                    <a:p>
                      <a:pPr marL="6350" marR="0" indent="-6350" algn="just">
                        <a:spcBef>
                          <a:spcPts val="0"/>
                        </a:spcBef>
                        <a:spcAft>
                          <a:spcPts val="0"/>
                        </a:spcAft>
                      </a:pPr>
                      <a:r>
                        <a:rPr lang="en-IN" sz="1200" dirty="0">
                          <a:effectLst/>
                        </a:rPr>
                        <a:t>K clusters with specified </a:t>
                      </a:r>
                      <a:r>
                        <a:rPr lang="en-IN" sz="1200" dirty="0" smtClean="0">
                          <a:effectLst/>
                        </a:rPr>
                        <a:t>metrics</a:t>
                      </a:r>
                      <a:r>
                        <a:rPr lang="en-IN" sz="1200" baseline="30000" dirty="0" smtClean="0">
                          <a:effectLst/>
                        </a:rPr>
                        <a:t>*</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gridSpan="3">
                  <a:txBody>
                    <a:bodyPr/>
                    <a:lstStyle/>
                    <a:p>
                      <a:pPr marL="6350" marR="0" indent="-6350" algn="just">
                        <a:spcBef>
                          <a:spcPts val="0"/>
                        </a:spcBef>
                        <a:spcAft>
                          <a:spcPts val="0"/>
                        </a:spcAft>
                      </a:pPr>
                      <a:r>
                        <a:rPr lang="en-IN" sz="1200">
                          <a:effectLst/>
                        </a:rPr>
                        <a:t>Average Silhouette Width</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2612643"/>
                  </a:ext>
                </a:extLst>
              </a:tr>
              <a:tr h="150495">
                <a:tc>
                  <a:txBody>
                    <a:bodyPr/>
                    <a:lstStyle/>
                    <a:p>
                      <a:pPr marL="6350" marR="0" indent="-6350" algn="just">
                        <a:spcBef>
                          <a:spcPts val="0"/>
                        </a:spcBef>
                        <a:spcAft>
                          <a:spcPts val="0"/>
                        </a:spcAft>
                      </a:pPr>
                      <a:r>
                        <a:rPr lang="en-IN" sz="1200">
                          <a:effectLst/>
                        </a:rPr>
                        <a:t> </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Independent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Self-Ensemble</a:t>
                      </a:r>
                      <a:r>
                        <a:rPr lang="en-IN" sz="1200" baseline="300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Cross Ensemble</a:t>
                      </a:r>
                      <a:r>
                        <a:rPr lang="en-IN" sz="1200" baseline="30000">
                          <a:effectLst/>
                        </a:rPr>
                        <a: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670437386"/>
                  </a:ext>
                </a:extLst>
              </a:tr>
              <a:tr h="141605">
                <a:tc>
                  <a:txBody>
                    <a:bodyPr/>
                    <a:lstStyle/>
                    <a:p>
                      <a:pPr marL="6350" marR="0" indent="-6350" algn="just">
                        <a:spcBef>
                          <a:spcPts val="0"/>
                        </a:spcBef>
                        <a:spcAft>
                          <a:spcPts val="0"/>
                        </a:spcAft>
                      </a:pPr>
                      <a:r>
                        <a:rPr lang="en-IN" sz="1200">
                          <a:effectLst/>
                        </a:rPr>
                        <a:t>5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0.55</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0.51</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0.53</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909375122"/>
                  </a:ext>
                </a:extLst>
              </a:tr>
              <a:tr h="150495">
                <a:tc>
                  <a:txBody>
                    <a:bodyPr/>
                    <a:lstStyle/>
                    <a:p>
                      <a:pPr marL="6350" marR="0" indent="-6350" algn="just">
                        <a:spcBef>
                          <a:spcPts val="0"/>
                        </a:spcBef>
                        <a:spcAft>
                          <a:spcPts val="0"/>
                        </a:spcAft>
                      </a:pPr>
                      <a:r>
                        <a:rPr lang="en-IN" sz="1200">
                          <a:effectLst/>
                        </a:rPr>
                        <a:t>5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smtClean="0">
                          <a:effectLst/>
                        </a:rPr>
                        <a:t>0.51</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0.55</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0.36</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061623250"/>
                  </a:ext>
                </a:extLst>
              </a:tr>
              <a:tr h="150495">
                <a:tc>
                  <a:txBody>
                    <a:bodyPr/>
                    <a:lstStyle/>
                    <a:p>
                      <a:pPr marL="6350" marR="0" indent="-6350" algn="just">
                        <a:spcBef>
                          <a:spcPts val="0"/>
                        </a:spcBef>
                        <a:spcAft>
                          <a:spcPts val="0"/>
                        </a:spcAft>
                      </a:pPr>
                      <a:r>
                        <a:rPr lang="en-IN" sz="1200">
                          <a:effectLst/>
                        </a:rPr>
                        <a:t>10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0.40</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0.35</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0.38</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772842016"/>
                  </a:ext>
                </a:extLst>
              </a:tr>
              <a:tr h="141605">
                <a:tc>
                  <a:txBody>
                    <a:bodyPr/>
                    <a:lstStyle/>
                    <a:p>
                      <a:pPr marL="6350" marR="0" indent="-6350" algn="just">
                        <a:spcBef>
                          <a:spcPts val="0"/>
                        </a:spcBef>
                        <a:spcAft>
                          <a:spcPts val="0"/>
                        </a:spcAft>
                      </a:pPr>
                      <a:r>
                        <a:rPr lang="en-IN" sz="1200">
                          <a:effectLst/>
                        </a:rPr>
                        <a:t>10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0.38</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0.34</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25244636"/>
                  </a:ext>
                </a:extLst>
              </a:tr>
              <a:tr h="150495">
                <a:tc>
                  <a:txBody>
                    <a:bodyPr/>
                    <a:lstStyle/>
                    <a:p>
                      <a:pPr marL="6350" marR="0" indent="-6350" algn="just">
                        <a:spcBef>
                          <a:spcPts val="0"/>
                        </a:spcBef>
                        <a:spcAft>
                          <a:spcPts val="0"/>
                        </a:spcAft>
                      </a:pPr>
                      <a:r>
                        <a:rPr lang="en-IN" sz="1200">
                          <a:effectLst/>
                        </a:rPr>
                        <a:t>20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0.32</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0.30</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06066190"/>
                  </a:ext>
                </a:extLst>
              </a:tr>
              <a:tr h="141605">
                <a:tc>
                  <a:txBody>
                    <a:bodyPr/>
                    <a:lstStyle/>
                    <a:p>
                      <a:pPr marL="6350" marR="0" indent="-6350" algn="just">
                        <a:spcBef>
                          <a:spcPts val="0"/>
                        </a:spcBef>
                        <a:spcAft>
                          <a:spcPts val="0"/>
                        </a:spcAft>
                      </a:pPr>
                      <a:r>
                        <a:rPr lang="en-IN" sz="1200">
                          <a:effectLst/>
                        </a:rPr>
                        <a:t>20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0.34</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0.35</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0.29</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877993330"/>
                  </a:ext>
                </a:extLst>
              </a:tr>
            </a:tbl>
          </a:graphicData>
        </a:graphic>
      </p:graphicFrame>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08903383"/>
              </p:ext>
            </p:extLst>
          </p:nvPr>
        </p:nvGraphicFramePr>
        <p:xfrm>
          <a:off x="5815838" y="2084832"/>
          <a:ext cx="5586095" cy="2194560"/>
        </p:xfrm>
        <a:graphic>
          <a:graphicData uri="http://schemas.openxmlformats.org/drawingml/2006/table">
            <a:tbl>
              <a:tblPr firstRow="1" firstCol="1" bandRow="1">
                <a:tableStyleId>{21E4AEA4-8DFA-4A89-87EB-49C32662AFE0}</a:tableStyleId>
              </a:tblPr>
              <a:tblGrid>
                <a:gridCol w="1502410">
                  <a:extLst>
                    <a:ext uri="{9D8B030D-6E8A-4147-A177-3AD203B41FA5}">
                      <a16:colId xmlns:a16="http://schemas.microsoft.com/office/drawing/2014/main" val="801943566"/>
                    </a:ext>
                  </a:extLst>
                </a:gridCol>
                <a:gridCol w="1320165">
                  <a:extLst>
                    <a:ext uri="{9D8B030D-6E8A-4147-A177-3AD203B41FA5}">
                      <a16:colId xmlns:a16="http://schemas.microsoft.com/office/drawing/2014/main" val="901265277"/>
                    </a:ext>
                  </a:extLst>
                </a:gridCol>
                <a:gridCol w="1381760">
                  <a:extLst>
                    <a:ext uri="{9D8B030D-6E8A-4147-A177-3AD203B41FA5}">
                      <a16:colId xmlns:a16="http://schemas.microsoft.com/office/drawing/2014/main" val="2779672052"/>
                    </a:ext>
                  </a:extLst>
                </a:gridCol>
                <a:gridCol w="1381760">
                  <a:extLst>
                    <a:ext uri="{9D8B030D-6E8A-4147-A177-3AD203B41FA5}">
                      <a16:colId xmlns:a16="http://schemas.microsoft.com/office/drawing/2014/main" val="57350684"/>
                    </a:ext>
                  </a:extLst>
                </a:gridCol>
              </a:tblGrid>
              <a:tr h="163195">
                <a:tc>
                  <a:txBody>
                    <a:bodyPr/>
                    <a:lstStyle/>
                    <a:p>
                      <a:pPr marL="6350" marR="0" indent="-6350" algn="just">
                        <a:spcBef>
                          <a:spcPts val="0"/>
                        </a:spcBef>
                        <a:spcAft>
                          <a:spcPts val="0"/>
                        </a:spcAft>
                      </a:pPr>
                      <a:r>
                        <a:rPr lang="en-IN" sz="1200">
                          <a:effectLst/>
                        </a:rPr>
                        <a:t>5 - CLARA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0.53</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0.38</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0.55</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399658244"/>
                  </a:ext>
                </a:extLst>
              </a:tr>
              <a:tr h="153035">
                <a:tc>
                  <a:txBody>
                    <a:bodyPr/>
                    <a:lstStyle/>
                    <a:p>
                      <a:pPr marL="6350" marR="0" indent="-6350" algn="just">
                        <a:spcBef>
                          <a:spcPts val="0"/>
                        </a:spcBef>
                        <a:spcAft>
                          <a:spcPts val="0"/>
                        </a:spcAft>
                      </a:pPr>
                      <a:r>
                        <a:rPr lang="en-IN" sz="1200">
                          <a:effectLst/>
                        </a:rPr>
                        <a:t>5 - CLARA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0.47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0.51</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805196614"/>
                  </a:ext>
                </a:extLst>
              </a:tr>
              <a:tr h="163195">
                <a:tc>
                  <a:txBody>
                    <a:bodyPr/>
                    <a:lstStyle/>
                    <a:p>
                      <a:pPr marL="6350" marR="0" indent="-6350" algn="just">
                        <a:spcBef>
                          <a:spcPts val="0"/>
                        </a:spcBef>
                        <a:spcAft>
                          <a:spcPts val="0"/>
                        </a:spcAft>
                      </a:pPr>
                      <a:r>
                        <a:rPr lang="en-IN" sz="1200">
                          <a:effectLst/>
                        </a:rPr>
                        <a:t>10 - CLARA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0.37</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0.34</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0.40</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169242628"/>
                  </a:ext>
                </a:extLst>
              </a:tr>
              <a:tr h="163195">
                <a:tc>
                  <a:txBody>
                    <a:bodyPr/>
                    <a:lstStyle/>
                    <a:p>
                      <a:pPr marL="6350" marR="0" indent="-6350" algn="just">
                        <a:spcBef>
                          <a:spcPts val="0"/>
                        </a:spcBef>
                        <a:spcAft>
                          <a:spcPts val="0"/>
                        </a:spcAft>
                      </a:pPr>
                      <a:r>
                        <a:rPr lang="en-IN" sz="1200">
                          <a:effectLst/>
                        </a:rPr>
                        <a:t>10 - CLARA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0.33</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3374396967"/>
                  </a:ext>
                </a:extLst>
              </a:tr>
              <a:tr h="153035">
                <a:tc>
                  <a:txBody>
                    <a:bodyPr/>
                    <a:lstStyle/>
                    <a:p>
                      <a:pPr marL="6350" marR="0" indent="-6350" algn="just">
                        <a:spcBef>
                          <a:spcPts val="0"/>
                        </a:spcBef>
                        <a:spcAft>
                          <a:spcPts val="0"/>
                        </a:spcAft>
                      </a:pPr>
                      <a:r>
                        <a:rPr lang="en-IN" sz="1200">
                          <a:effectLst/>
                        </a:rPr>
                        <a:t>20 - CLARA – Euclidean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0.33</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0.30</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0.36</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873441872"/>
                  </a:ext>
                </a:extLst>
              </a:tr>
              <a:tr h="163195">
                <a:tc>
                  <a:txBody>
                    <a:bodyPr/>
                    <a:lstStyle/>
                    <a:p>
                      <a:pPr marL="6350" marR="0" indent="-6350" algn="just">
                        <a:spcBef>
                          <a:spcPts val="0"/>
                        </a:spcBef>
                        <a:spcAft>
                          <a:spcPts val="0"/>
                        </a:spcAft>
                      </a:pPr>
                      <a:r>
                        <a:rPr lang="en-IN" sz="1200">
                          <a:effectLst/>
                        </a:rPr>
                        <a:t>20 - CLARA - Manhattan</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0.29</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0.36</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0.31</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53160868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6608114"/>
              </p:ext>
            </p:extLst>
          </p:nvPr>
        </p:nvGraphicFramePr>
        <p:xfrm>
          <a:off x="5814568" y="4472840"/>
          <a:ext cx="5587365" cy="914400"/>
        </p:xfrm>
        <a:graphic>
          <a:graphicData uri="http://schemas.openxmlformats.org/drawingml/2006/table">
            <a:tbl>
              <a:tblPr firstRow="1" firstCol="1" bandRow="1">
                <a:tableStyleId>{21E4AEA4-8DFA-4A89-87EB-49C32662AFE0}</a:tableStyleId>
              </a:tblPr>
              <a:tblGrid>
                <a:gridCol w="1421130">
                  <a:extLst>
                    <a:ext uri="{9D8B030D-6E8A-4147-A177-3AD203B41FA5}">
                      <a16:colId xmlns:a16="http://schemas.microsoft.com/office/drawing/2014/main" val="3700744067"/>
                    </a:ext>
                  </a:extLst>
                </a:gridCol>
                <a:gridCol w="1522730">
                  <a:extLst>
                    <a:ext uri="{9D8B030D-6E8A-4147-A177-3AD203B41FA5}">
                      <a16:colId xmlns:a16="http://schemas.microsoft.com/office/drawing/2014/main" val="431818110"/>
                    </a:ext>
                  </a:extLst>
                </a:gridCol>
                <a:gridCol w="1393190">
                  <a:extLst>
                    <a:ext uri="{9D8B030D-6E8A-4147-A177-3AD203B41FA5}">
                      <a16:colId xmlns:a16="http://schemas.microsoft.com/office/drawing/2014/main" val="2867763447"/>
                    </a:ext>
                  </a:extLst>
                </a:gridCol>
                <a:gridCol w="1250315">
                  <a:extLst>
                    <a:ext uri="{9D8B030D-6E8A-4147-A177-3AD203B41FA5}">
                      <a16:colId xmlns:a16="http://schemas.microsoft.com/office/drawing/2014/main" val="352152454"/>
                    </a:ext>
                  </a:extLst>
                </a:gridCol>
              </a:tblGrid>
              <a:tr h="260985">
                <a:tc>
                  <a:txBody>
                    <a:bodyPr/>
                    <a:lstStyle/>
                    <a:p>
                      <a:pPr marL="6350" marR="0" indent="-6350" algn="just">
                        <a:spcBef>
                          <a:spcPts val="0"/>
                        </a:spcBef>
                        <a:spcAft>
                          <a:spcPts val="0"/>
                        </a:spcAft>
                      </a:pPr>
                      <a:r>
                        <a:rPr lang="en-IN" sz="1200">
                          <a:effectLst/>
                        </a:rPr>
                        <a:t>K (Used only with k-means)</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K-means on HDBSCAN</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HDBSCAN on K-means</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HDBSCAN (Independent)</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4000710282"/>
                  </a:ext>
                </a:extLst>
              </a:tr>
              <a:tr h="130175">
                <a:tc>
                  <a:txBody>
                    <a:bodyPr/>
                    <a:lstStyle/>
                    <a:p>
                      <a:pPr marL="6350" marR="0" indent="-6350" algn="just">
                        <a:spcBef>
                          <a:spcPts val="0"/>
                        </a:spcBef>
                        <a:spcAft>
                          <a:spcPts val="0"/>
                        </a:spcAft>
                      </a:pPr>
                      <a:r>
                        <a:rPr lang="en-IN" sz="1200">
                          <a:effectLst/>
                        </a:rPr>
                        <a:t>5</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0.44</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813254611"/>
                  </a:ext>
                </a:extLst>
              </a:tr>
              <a:tr h="121920">
                <a:tc>
                  <a:txBody>
                    <a:bodyPr/>
                    <a:lstStyle/>
                    <a:p>
                      <a:pPr marL="6350" marR="0" indent="-6350" algn="just">
                        <a:spcBef>
                          <a:spcPts val="0"/>
                        </a:spcBef>
                        <a:spcAft>
                          <a:spcPts val="0"/>
                        </a:spcAft>
                      </a:pPr>
                      <a:r>
                        <a:rPr lang="en-IN" sz="1200">
                          <a:effectLst/>
                        </a:rPr>
                        <a:t>10</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0.41</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0.38</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104146157"/>
                  </a:ext>
                </a:extLst>
              </a:tr>
              <a:tr h="130175">
                <a:tc>
                  <a:txBody>
                    <a:bodyPr/>
                    <a:lstStyle/>
                    <a:p>
                      <a:pPr marL="6350" marR="0" indent="-6350" algn="just">
                        <a:spcBef>
                          <a:spcPts val="0"/>
                        </a:spcBef>
                        <a:spcAft>
                          <a:spcPts val="0"/>
                        </a:spcAft>
                      </a:pPr>
                      <a:r>
                        <a:rPr lang="en-IN" sz="1200">
                          <a:effectLst/>
                        </a:rPr>
                        <a:t>20</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0.35</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a:effectLst/>
                        </a:rPr>
                        <a:t>0.37</a:t>
                      </a:r>
                      <a:endPar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6350" marR="0" indent="-6350" algn="just">
                        <a:spcBef>
                          <a:spcPts val="0"/>
                        </a:spcBef>
                        <a:spcAft>
                          <a:spcPts val="0"/>
                        </a:spcAft>
                      </a:pPr>
                      <a:r>
                        <a:rPr lang="en-IN" sz="1200" dirty="0">
                          <a:effectLst/>
                        </a:rPr>
                        <a:t>0.37</a:t>
                      </a:r>
                      <a:endPar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104349628"/>
                  </a:ext>
                </a:extLst>
              </a:tr>
            </a:tbl>
          </a:graphicData>
        </a:graphic>
      </p:graphicFrame>
      <p:sp>
        <p:nvSpPr>
          <p:cNvPr id="9" name="Rectangle 8"/>
          <p:cNvSpPr/>
          <p:nvPr/>
        </p:nvSpPr>
        <p:spPr>
          <a:xfrm>
            <a:off x="1718948" y="4503129"/>
            <a:ext cx="3790205" cy="338554"/>
          </a:xfrm>
          <a:prstGeom prst="rect">
            <a:avLst/>
          </a:prstGeom>
        </p:spPr>
        <p:txBody>
          <a:bodyPr wrap="none">
            <a:spAutoFit/>
          </a:bodyPr>
          <a:lstStyle/>
          <a:p>
            <a:r>
              <a:rPr lang="en-US" sz="1600" b="1" dirty="0" smtClean="0">
                <a:solidFill>
                  <a:schemeClr val="accent2">
                    <a:lumMod val="50000"/>
                  </a:schemeClr>
                </a:solidFill>
                <a:latin typeface="Times New Roman" panose="02020603050405020304" pitchFamily="18" charset="0"/>
                <a:ea typeface="Cambria" panose="02040503050406030204" pitchFamily="18" charset="0"/>
              </a:rPr>
              <a:t>Table3. Comparison </a:t>
            </a:r>
            <a:r>
              <a:rPr lang="en-US" sz="1600" b="1" dirty="0">
                <a:solidFill>
                  <a:schemeClr val="accent2">
                    <a:lumMod val="50000"/>
                  </a:schemeClr>
                </a:solidFill>
                <a:latin typeface="Times New Roman" panose="02020603050405020304" pitchFamily="18" charset="0"/>
                <a:ea typeface="Cambria" panose="02040503050406030204" pitchFamily="18" charset="0"/>
              </a:rPr>
              <a:t>using </a:t>
            </a:r>
            <a:r>
              <a:rPr lang="en-US" sz="1600" b="1" dirty="0" smtClean="0">
                <a:solidFill>
                  <a:schemeClr val="accent2">
                    <a:lumMod val="50000"/>
                  </a:schemeClr>
                </a:solidFill>
                <a:latin typeface="Times New Roman" panose="02020603050405020304" pitchFamily="18" charset="0"/>
                <a:ea typeface="Cambria" panose="02040503050406030204" pitchFamily="18" charset="0"/>
              </a:rPr>
              <a:t>Silhouette - II </a:t>
            </a:r>
            <a:endParaRPr lang="en-US" sz="1600" dirty="0">
              <a:solidFill>
                <a:schemeClr val="accent2">
                  <a:lumMod val="50000"/>
                </a:schemeClr>
              </a:solidFill>
            </a:endParaRPr>
          </a:p>
        </p:txBody>
      </p:sp>
    </p:spTree>
    <p:extLst>
      <p:ext uri="{BB962C8B-B14F-4D97-AF65-F5344CB8AC3E}">
        <p14:creationId xmlns:p14="http://schemas.microsoft.com/office/powerpoint/2010/main" val="3919800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Drift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C</a:t>
            </a:r>
            <a:r>
              <a:rPr lang="en-US" dirty="0" smtClean="0"/>
              <a:t>oncept </a:t>
            </a:r>
            <a:r>
              <a:rPr lang="en-US" dirty="0"/>
              <a:t>drifts are posed by data </a:t>
            </a:r>
            <a:r>
              <a:rPr lang="en-US" dirty="0" smtClean="0"/>
              <a:t>streams.</a:t>
            </a:r>
          </a:p>
          <a:p>
            <a:pPr>
              <a:buFont typeface="Arial" panose="020B0604020202020204" pitchFamily="34" charset="0"/>
              <a:buChar char="•"/>
            </a:pPr>
            <a:r>
              <a:rPr lang="en-US" dirty="0" smtClean="0"/>
              <a:t>Lack </a:t>
            </a:r>
            <a:r>
              <a:rPr lang="en-US" dirty="0"/>
              <a:t>of a live data </a:t>
            </a:r>
            <a:r>
              <a:rPr lang="en-US" dirty="0" smtClean="0"/>
              <a:t>stream</a:t>
            </a:r>
            <a:endParaRPr lang="en-US" dirty="0"/>
          </a:p>
          <a:p>
            <a:pPr>
              <a:buFont typeface="Arial" panose="020B0604020202020204" pitchFamily="34" charset="0"/>
              <a:buChar char="•"/>
            </a:pPr>
            <a:r>
              <a:rPr lang="en-US" dirty="0" smtClean="0"/>
              <a:t>Static data manipulation</a:t>
            </a:r>
          </a:p>
          <a:p>
            <a:pPr>
              <a:buFont typeface="Arial" panose="020B0604020202020204" pitchFamily="34" charset="0"/>
              <a:buChar char="•"/>
            </a:pPr>
            <a:r>
              <a:rPr lang="en-US" dirty="0" smtClean="0"/>
              <a:t>Application of Cluster Ensembles</a:t>
            </a:r>
          </a:p>
          <a:p>
            <a:pPr>
              <a:buFont typeface="Arial" panose="020B0604020202020204" pitchFamily="34" charset="0"/>
              <a:buChar char="•"/>
            </a:pPr>
            <a:r>
              <a:rPr lang="en-US" dirty="0" smtClean="0"/>
              <a:t>Observation and detection</a:t>
            </a: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z="1400" dirty="0" smtClean="0"/>
              <a:t>Using cluster ensembles for detection and addressing of concept drifts in data streams</a:t>
            </a:r>
            <a:endParaRPr lang="en-US" sz="1400" dirty="0"/>
          </a:p>
        </p:txBody>
      </p:sp>
      <p:sp>
        <p:nvSpPr>
          <p:cNvPr id="5" name="Slide Number Placeholder 4"/>
          <p:cNvSpPr>
            <a:spLocks noGrp="1"/>
          </p:cNvSpPr>
          <p:nvPr>
            <p:ph type="sldNum" sz="quarter" idx="12"/>
          </p:nvPr>
        </p:nvSpPr>
        <p:spPr/>
        <p:txBody>
          <a:bodyPr/>
          <a:lstStyle/>
          <a:p>
            <a:fld id="{696F627F-11CF-4C31-868C-79F4DD7C6A4D}" type="slidenum">
              <a:rPr lang="en-US" smtClean="0"/>
              <a:t>9</a:t>
            </a:fld>
            <a:endParaRPr lang="en-US"/>
          </a:p>
        </p:txBody>
      </p:sp>
    </p:spTree>
    <p:extLst>
      <p:ext uri="{BB962C8B-B14F-4D97-AF65-F5344CB8AC3E}">
        <p14:creationId xmlns:p14="http://schemas.microsoft.com/office/powerpoint/2010/main" val="321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860</TotalTime>
  <Words>730</Words>
  <Application>Microsoft Office PowerPoint</Application>
  <PresentationFormat>Widescreen</PresentationFormat>
  <Paragraphs>236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Times New Roman</vt:lpstr>
      <vt:lpstr>Tw Cen MT</vt:lpstr>
      <vt:lpstr>Tw Cen MT Condensed</vt:lpstr>
      <vt:lpstr>Wingdings 3</vt:lpstr>
      <vt:lpstr>Integral</vt:lpstr>
      <vt:lpstr>Using cluster ensembles for detection and addressing of concept drifts in data streams</vt:lpstr>
      <vt:lpstr>Introduction</vt:lpstr>
      <vt:lpstr>Objective</vt:lpstr>
      <vt:lpstr>Methodology</vt:lpstr>
      <vt:lpstr>Validation measure - silhouette</vt:lpstr>
      <vt:lpstr>Performance analysis</vt:lpstr>
      <vt:lpstr>Performance Analysis</vt:lpstr>
      <vt:lpstr>Performance Analysis</vt:lpstr>
      <vt:lpstr>Concept Drift</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cluster ensembles for detection and addressing of concept drifts in data streams</dc:title>
  <dc:creator>Harsha Daparti</dc:creator>
  <cp:lastModifiedBy>Harsha Daparti</cp:lastModifiedBy>
  <cp:revision>16</cp:revision>
  <dcterms:created xsi:type="dcterms:W3CDTF">2018-05-05T16:28:18Z</dcterms:created>
  <dcterms:modified xsi:type="dcterms:W3CDTF">2018-05-06T16:13:44Z</dcterms:modified>
</cp:coreProperties>
</file>