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5576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C1B77-FA8F-471D-AFC5-76A857BF12A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39071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9068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278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19722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4145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46395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64613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0304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14079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7751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C1B77-FA8F-471D-AFC5-76A857BF12A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95445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C1B77-FA8F-471D-AFC5-76A857BF12A7}"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45259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421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08323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FC1B77-FA8F-471D-AFC5-76A857BF12A7}" type="datetimeFigureOut">
              <a:rPr lang="en-US" smtClean="0"/>
              <a:t>12/9/2019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89515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C1B77-FA8F-471D-AFC5-76A857BF12A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24849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FC1B77-FA8F-471D-AFC5-76A857BF12A7}" type="datetimeFigureOut">
              <a:rPr lang="en-US" smtClean="0"/>
              <a:t>12/9/2019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954C3C-9919-4BE2-9624-2900AE99D608}" type="slidenum">
              <a:rPr lang="en-US" smtClean="0"/>
              <a:t>‹#›</a:t>
            </a:fld>
            <a:endParaRPr lang="en-US"/>
          </a:p>
        </p:txBody>
      </p:sp>
    </p:spTree>
    <p:extLst>
      <p:ext uri="{BB962C8B-B14F-4D97-AF65-F5344CB8AC3E}">
        <p14:creationId xmlns:p14="http://schemas.microsoft.com/office/powerpoint/2010/main" val="32014270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sheninger.blogspot.com/2014/04/inquiry-based-constructivist-learning.html"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ultimothymooney/denver-crime-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BE0F-6C7A-4CC1-A174-41696FBC625F}"/>
              </a:ext>
            </a:extLst>
          </p:cNvPr>
          <p:cNvSpPr>
            <a:spLocks noGrp="1"/>
          </p:cNvSpPr>
          <p:nvPr>
            <p:ph type="ctrTitle"/>
          </p:nvPr>
        </p:nvSpPr>
        <p:spPr>
          <a:xfrm>
            <a:off x="960933" y="960241"/>
            <a:ext cx="6849699" cy="4203872"/>
          </a:xfrm>
        </p:spPr>
        <p:txBody>
          <a:bodyPr anchor="ctr">
            <a:normAutofit fontScale="90000"/>
          </a:bodyPr>
          <a:lstStyle/>
          <a:p>
            <a:pPr algn="ctr"/>
            <a:r>
              <a:rPr lang="en-US" sz="5400" dirty="0"/>
              <a:t>DATA 603</a:t>
            </a:r>
            <a:br>
              <a:rPr lang="en-US" sz="5400" dirty="0"/>
            </a:br>
            <a:r>
              <a:rPr lang="en-US" sz="5400" dirty="0"/>
              <a:t>Group project Presentation</a:t>
            </a:r>
            <a:br>
              <a:rPr lang="en-US" sz="5400" dirty="0"/>
            </a:br>
            <a:r>
              <a:rPr lang="en-US" sz="5400" dirty="0"/>
              <a:t>on </a:t>
            </a:r>
            <a:br>
              <a:rPr lang="en-US" sz="5400" dirty="0"/>
            </a:br>
            <a:r>
              <a:rPr lang="en-US" sz="5400" dirty="0"/>
              <a:t>Denver Crime data</a:t>
            </a:r>
          </a:p>
        </p:txBody>
      </p:sp>
      <p:sp>
        <p:nvSpPr>
          <p:cNvPr id="3" name="Subtitle 2">
            <a:extLst>
              <a:ext uri="{FF2B5EF4-FFF2-40B4-BE49-F238E27FC236}">
                <a16:creationId xmlns:a16="http://schemas.microsoft.com/office/drawing/2014/main" id="{5CEA09D3-28A3-4D8A-BB58-D295A040B085}"/>
              </a:ext>
            </a:extLst>
          </p:cNvPr>
          <p:cNvSpPr>
            <a:spLocks noGrp="1"/>
          </p:cNvSpPr>
          <p:nvPr>
            <p:ph type="subTitle" idx="1"/>
          </p:nvPr>
        </p:nvSpPr>
        <p:spPr>
          <a:xfrm>
            <a:off x="8453071" y="964028"/>
            <a:ext cx="2770873" cy="4196299"/>
          </a:xfrm>
        </p:spPr>
        <p:txBody>
          <a:bodyPr anchor="ctr">
            <a:normAutofit/>
          </a:bodyPr>
          <a:lstStyle/>
          <a:p>
            <a:r>
              <a:rPr lang="en-US" dirty="0"/>
              <a:t>Team members:</a:t>
            </a:r>
          </a:p>
          <a:p>
            <a:r>
              <a:rPr lang="en-US" dirty="0"/>
              <a:t>Harsha Daparti</a:t>
            </a:r>
          </a:p>
          <a:p>
            <a:r>
              <a:rPr lang="en-US" dirty="0"/>
              <a:t>Laxmi Prasanna Chennadi</a:t>
            </a:r>
          </a:p>
          <a:p>
            <a:r>
              <a:rPr lang="en-US" dirty="0"/>
              <a:t>Srinivasa Akhil Vutukuri</a:t>
            </a:r>
          </a:p>
        </p:txBody>
      </p:sp>
    </p:spTree>
    <p:extLst>
      <p:ext uri="{BB962C8B-B14F-4D97-AF65-F5344CB8AC3E}">
        <p14:creationId xmlns:p14="http://schemas.microsoft.com/office/powerpoint/2010/main" val="1868072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18DEF-0A4E-41D4-8399-446DAB4FBBE7}"/>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231" r="-1" b="9767"/>
          <a:stretch/>
        </p:blipFill>
        <p:spPr>
          <a:xfrm>
            <a:off x="305" y="10"/>
            <a:ext cx="12191695" cy="6857990"/>
          </a:xfrm>
          <a:prstGeom prst="rect">
            <a:avLst/>
          </a:prstGeom>
        </p:spPr>
      </p:pic>
      <p:sp>
        <p:nvSpPr>
          <p:cNvPr id="2" name="Title 1">
            <a:extLst>
              <a:ext uri="{FF2B5EF4-FFF2-40B4-BE49-F238E27FC236}">
                <a16:creationId xmlns:a16="http://schemas.microsoft.com/office/drawing/2014/main" id="{1BCA498A-867B-47E3-8020-284829C1E3AB}"/>
              </a:ext>
            </a:extLst>
          </p:cNvPr>
          <p:cNvSpPr>
            <a:spLocks noGrp="1"/>
          </p:cNvSpPr>
          <p:nvPr>
            <p:ph type="title"/>
          </p:nvPr>
        </p:nvSpPr>
        <p:spPr>
          <a:xfrm>
            <a:off x="1130271" y="1193800"/>
            <a:ext cx="3193050" cy="4699000"/>
          </a:xfrm>
        </p:spPr>
        <p:txBody>
          <a:bodyPr anchor="ctr">
            <a:normAutofit/>
          </a:bodyPr>
          <a:lstStyle/>
          <a:p>
            <a:r>
              <a:rPr lang="en-US" dirty="0"/>
              <a:t>Learnings</a:t>
            </a:r>
          </a:p>
        </p:txBody>
      </p:sp>
      <p:sp>
        <p:nvSpPr>
          <p:cNvPr id="3" name="Content Placeholder 2">
            <a:extLst>
              <a:ext uri="{FF2B5EF4-FFF2-40B4-BE49-F238E27FC236}">
                <a16:creationId xmlns:a16="http://schemas.microsoft.com/office/drawing/2014/main" id="{A4298A76-082A-4558-8309-7C1F740858BE}"/>
              </a:ext>
            </a:extLst>
          </p:cNvPr>
          <p:cNvSpPr>
            <a:spLocks noGrp="1"/>
          </p:cNvSpPr>
          <p:nvPr>
            <p:ph idx="1"/>
          </p:nvPr>
        </p:nvSpPr>
        <p:spPr>
          <a:xfrm>
            <a:off x="4976636" y="1193800"/>
            <a:ext cx="6085091" cy="4699000"/>
          </a:xfrm>
        </p:spPr>
        <p:txBody>
          <a:bodyPr anchor="ctr">
            <a:normAutofit/>
          </a:bodyPr>
          <a:lstStyle/>
          <a:p>
            <a:r>
              <a:rPr lang="en-US" dirty="0"/>
              <a:t>Using all the technologies together and creating a suitable environment was the biggest hurdle in this project.</a:t>
            </a:r>
          </a:p>
        </p:txBody>
      </p:sp>
    </p:spTree>
    <p:extLst>
      <p:ext uri="{BB962C8B-B14F-4D97-AF65-F5344CB8AC3E}">
        <p14:creationId xmlns:p14="http://schemas.microsoft.com/office/powerpoint/2010/main" val="20490721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A63F-6B8A-48E8-9669-492980D0FE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77AFB3-E776-4423-9F7C-4171B4DD13F9}"/>
              </a:ext>
            </a:extLst>
          </p:cNvPr>
          <p:cNvSpPr>
            <a:spLocks noGrp="1"/>
          </p:cNvSpPr>
          <p:nvPr>
            <p:ph idx="1"/>
          </p:nvPr>
        </p:nvSpPr>
        <p:spPr/>
        <p:txBody>
          <a:bodyPr/>
          <a:lstStyle/>
          <a:p>
            <a:r>
              <a:rPr lang="en-US" dirty="0"/>
              <a:t>The data we took is crime data of Denver.  The reasons of the crime, traffic crimes, place, time of the crime is recorded in the dataset  </a:t>
            </a:r>
          </a:p>
          <a:p>
            <a:r>
              <a:rPr lang="en-US" dirty="0"/>
              <a:t>This dataset includes criminal offenses in the City and County of Denver for the previous five calendar years plus the current year to date. The data is based on the National Incident Based Reporting System (NIBRS) which includes all victims of person crimes and all crimes within an incident </a:t>
            </a:r>
          </a:p>
          <a:p>
            <a:r>
              <a:rPr lang="en-US" dirty="0"/>
              <a:t>Data Link : </a:t>
            </a:r>
            <a:r>
              <a:rPr lang="en-US" dirty="0">
                <a:hlinkClick r:id="rId2"/>
              </a:rPr>
              <a:t>https://www.kaggle.com/paultimothymooney/denver-crime-data</a:t>
            </a:r>
            <a:r>
              <a:rPr lang="en-US" dirty="0"/>
              <a:t> </a:t>
            </a:r>
          </a:p>
        </p:txBody>
      </p:sp>
    </p:spTree>
    <p:extLst>
      <p:ext uri="{BB962C8B-B14F-4D97-AF65-F5344CB8AC3E}">
        <p14:creationId xmlns:p14="http://schemas.microsoft.com/office/powerpoint/2010/main" val="226903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E627-10D0-4C9C-9FAB-6D9E46CE5A97}"/>
              </a:ext>
            </a:extLst>
          </p:cNvPr>
          <p:cNvSpPr>
            <a:spLocks noGrp="1"/>
          </p:cNvSpPr>
          <p:nvPr>
            <p:ph type="title"/>
          </p:nvPr>
        </p:nvSpPr>
        <p:spPr/>
        <p:txBody>
          <a:bodyPr/>
          <a:lstStyle/>
          <a:p>
            <a:r>
              <a:rPr lang="en-IN" dirty="0"/>
              <a:t>About the Dataset</a:t>
            </a:r>
            <a:endParaRPr lang="en-US" dirty="0"/>
          </a:p>
        </p:txBody>
      </p:sp>
      <p:sp>
        <p:nvSpPr>
          <p:cNvPr id="3" name="Content Placeholder 2">
            <a:extLst>
              <a:ext uri="{FF2B5EF4-FFF2-40B4-BE49-F238E27FC236}">
                <a16:creationId xmlns:a16="http://schemas.microsoft.com/office/drawing/2014/main" id="{42837A34-97F6-48B7-AB92-3D525C7926F9}"/>
              </a:ext>
            </a:extLst>
          </p:cNvPr>
          <p:cNvSpPr>
            <a:spLocks noGrp="1"/>
          </p:cNvSpPr>
          <p:nvPr>
            <p:ph idx="1"/>
          </p:nvPr>
        </p:nvSpPr>
        <p:spPr/>
        <p:txBody>
          <a:bodyPr/>
          <a:lstStyle/>
          <a:p>
            <a:r>
              <a:rPr lang="en-IN" dirty="0"/>
              <a:t>19 Columns in the data set namely – </a:t>
            </a:r>
          </a:p>
          <a:p>
            <a:r>
              <a:rPr lang="en-US" dirty="0"/>
              <a:t>INCIDENT_ID, OFFENSE_ID, OFFENSE_CODE, OFFENSE_CODE_EXTENSION, OFFENSE_TYPE_ID, OFFENSE_CATEGORY_ID, FIRST_OCCURRENCE_DATE, LAST_OCCURRENCE_DATE, REPORTED_DATE, INCIDENT_ADDRESS, GEO_X, GEO_Y, GEO_LON, GEO_LAT, DISTRICT_ID, PRECINCT_ID, NEIGHBORHOOD_ID, IS_CRIME, IS_TRAFFIC</a:t>
            </a:r>
          </a:p>
          <a:p>
            <a:r>
              <a:rPr lang="en-US" dirty="0"/>
              <a:t>Around half a million records</a:t>
            </a:r>
          </a:p>
          <a:p>
            <a:r>
              <a:rPr lang="en-US" dirty="0"/>
              <a:t>For the EDA, the incidents were analyzed using </a:t>
            </a:r>
            <a:r>
              <a:rPr lang="en-US" dirty="0" err="1"/>
              <a:t>First_Occurrence_Date</a:t>
            </a:r>
            <a:r>
              <a:rPr lang="en-US" dirty="0"/>
              <a:t> and were categorized using </a:t>
            </a:r>
            <a:r>
              <a:rPr lang="en-US" dirty="0" err="1"/>
              <a:t>Offense_Type_ID</a:t>
            </a:r>
            <a:r>
              <a:rPr lang="en-US" dirty="0"/>
              <a:t> and </a:t>
            </a:r>
            <a:r>
              <a:rPr lang="en-US" dirty="0" err="1"/>
              <a:t>Offense_Category_ID</a:t>
            </a:r>
            <a:endParaRPr lang="en-US" dirty="0"/>
          </a:p>
        </p:txBody>
      </p:sp>
    </p:spTree>
    <p:extLst>
      <p:ext uri="{BB962C8B-B14F-4D97-AF65-F5344CB8AC3E}">
        <p14:creationId xmlns:p14="http://schemas.microsoft.com/office/powerpoint/2010/main" val="76267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843-C2B5-48DC-B99D-A0ECB13C11FC}"/>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372AB4D2-D849-4BEA-93D0-D36187D41388}"/>
              </a:ext>
            </a:extLst>
          </p:cNvPr>
          <p:cNvSpPr>
            <a:spLocks noGrp="1"/>
          </p:cNvSpPr>
          <p:nvPr>
            <p:ph idx="1"/>
          </p:nvPr>
        </p:nvSpPr>
        <p:spPr/>
        <p:txBody>
          <a:bodyPr/>
          <a:lstStyle/>
          <a:p>
            <a:r>
              <a:rPr lang="en-US" dirty="0"/>
              <a:t>Mongo DB</a:t>
            </a:r>
          </a:p>
          <a:p>
            <a:r>
              <a:rPr lang="en-US" dirty="0"/>
              <a:t>Apache spark SQL</a:t>
            </a:r>
          </a:p>
          <a:p>
            <a:r>
              <a:rPr lang="en-US" dirty="0"/>
              <a:t>Python</a:t>
            </a:r>
          </a:p>
          <a:p>
            <a:r>
              <a:rPr lang="en-US" dirty="0"/>
              <a:t>Anaconda ( integration with jupyter notebook)</a:t>
            </a:r>
          </a:p>
          <a:p>
            <a:endParaRPr lang="en-US" dirty="0"/>
          </a:p>
        </p:txBody>
      </p:sp>
    </p:spTree>
    <p:extLst>
      <p:ext uri="{BB962C8B-B14F-4D97-AF65-F5344CB8AC3E}">
        <p14:creationId xmlns:p14="http://schemas.microsoft.com/office/powerpoint/2010/main" val="189326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C4F4-2F70-4F0E-967D-5C2F55F540F8}"/>
              </a:ext>
            </a:extLst>
          </p:cNvPr>
          <p:cNvSpPr>
            <a:spLocks noGrp="1"/>
          </p:cNvSpPr>
          <p:nvPr>
            <p:ph type="title"/>
          </p:nvPr>
        </p:nvSpPr>
        <p:spPr>
          <a:xfrm>
            <a:off x="1451579" y="804519"/>
            <a:ext cx="5550357" cy="1049235"/>
          </a:xfrm>
        </p:spPr>
        <p:txBody>
          <a:bodyPr>
            <a:normAutofit/>
          </a:bodyPr>
          <a:lstStyle/>
          <a:p>
            <a:r>
              <a:rPr lang="en-US" dirty="0"/>
              <a:t>Results</a:t>
            </a:r>
          </a:p>
        </p:txBody>
      </p:sp>
      <p:pic>
        <p:nvPicPr>
          <p:cNvPr id="5" name="Content Placeholder 4">
            <a:extLst>
              <a:ext uri="{FF2B5EF4-FFF2-40B4-BE49-F238E27FC236}">
                <a16:creationId xmlns:a16="http://schemas.microsoft.com/office/drawing/2014/main" id="{A378E072-2CD4-482C-8C1F-F799C1CAB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9" y="1935213"/>
            <a:ext cx="5106965" cy="2987573"/>
          </a:xfrm>
          <a:prstGeom prst="rect">
            <a:avLst/>
          </a:prstGeom>
        </p:spPr>
      </p:pic>
      <p:pic>
        <p:nvPicPr>
          <p:cNvPr id="7" name="Picture 6">
            <a:extLst>
              <a:ext uri="{FF2B5EF4-FFF2-40B4-BE49-F238E27FC236}">
                <a16:creationId xmlns:a16="http://schemas.microsoft.com/office/drawing/2014/main" id="{1AE5C238-B2F2-4C95-9061-F6B5FD0B8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893" y="1935213"/>
            <a:ext cx="6459596" cy="2987562"/>
          </a:xfrm>
          <a:prstGeom prst="rect">
            <a:avLst/>
          </a:prstGeom>
        </p:spPr>
      </p:pic>
      <p:sp>
        <p:nvSpPr>
          <p:cNvPr id="3" name="TextBox 2">
            <a:extLst>
              <a:ext uri="{FF2B5EF4-FFF2-40B4-BE49-F238E27FC236}">
                <a16:creationId xmlns:a16="http://schemas.microsoft.com/office/drawing/2014/main" id="{D2EB778B-BE48-4F61-839A-8A77D44DF668}"/>
              </a:ext>
            </a:extLst>
          </p:cNvPr>
          <p:cNvSpPr txBox="1"/>
          <p:nvPr/>
        </p:nvSpPr>
        <p:spPr>
          <a:xfrm flipH="1">
            <a:off x="357109" y="5220070"/>
            <a:ext cx="510696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Excluding accidents most recorded crimes were public disorders</a:t>
            </a:r>
          </a:p>
          <a:p>
            <a:pPr marL="285750" indent="-285750">
              <a:buFont typeface="Arial" panose="020B0604020202020204" pitchFamily="34" charset="0"/>
              <a:buChar char="•"/>
            </a:pPr>
            <a:r>
              <a:rPr lang="en-IN" dirty="0"/>
              <a:t>Then its larceny (burglaries or thefts)</a:t>
            </a:r>
          </a:p>
          <a:p>
            <a:pPr marL="285750" indent="-285750">
              <a:buFont typeface="Arial" panose="020B0604020202020204" pitchFamily="34" charset="0"/>
              <a:buChar char="•"/>
            </a:pPr>
            <a:r>
              <a:rPr lang="en-IN" dirty="0"/>
              <a:t>Murder is very rare in the chosen data</a:t>
            </a:r>
            <a:endParaRPr lang="en-US" dirty="0"/>
          </a:p>
        </p:txBody>
      </p:sp>
      <p:sp>
        <p:nvSpPr>
          <p:cNvPr id="4" name="TextBox 3">
            <a:extLst>
              <a:ext uri="{FF2B5EF4-FFF2-40B4-BE49-F238E27FC236}">
                <a16:creationId xmlns:a16="http://schemas.microsoft.com/office/drawing/2014/main" id="{C4A31915-CE55-4302-9263-C8BC3A5C5F7B}"/>
              </a:ext>
            </a:extLst>
          </p:cNvPr>
          <p:cNvSpPr txBox="1"/>
          <p:nvPr/>
        </p:nvSpPr>
        <p:spPr>
          <a:xfrm>
            <a:off x="5575893" y="5220069"/>
            <a:ext cx="645959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Large number of vehicle related crimes</a:t>
            </a:r>
          </a:p>
          <a:p>
            <a:pPr marL="285750" indent="-285750">
              <a:buFont typeface="Arial" panose="020B0604020202020204" pitchFamily="34" charset="0"/>
              <a:buChar char="•"/>
            </a:pPr>
            <a:r>
              <a:rPr lang="en-IN" dirty="0"/>
              <a:t>Public disorder is seen quite a bit and there was one riot</a:t>
            </a:r>
          </a:p>
          <a:p>
            <a:pPr marL="285750" indent="-285750">
              <a:buFont typeface="Arial" panose="020B0604020202020204" pitchFamily="34" charset="0"/>
              <a:buChar char="•"/>
            </a:pPr>
            <a:r>
              <a:rPr lang="en-IN" dirty="0"/>
              <a:t>Theft of cable services?</a:t>
            </a:r>
            <a:endParaRPr lang="en-US" dirty="0"/>
          </a:p>
        </p:txBody>
      </p:sp>
    </p:spTree>
    <p:extLst>
      <p:ext uri="{BB962C8B-B14F-4D97-AF65-F5344CB8AC3E}">
        <p14:creationId xmlns:p14="http://schemas.microsoft.com/office/powerpoint/2010/main" val="48547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D225-6D11-412F-AF1C-A0C45D64C599}"/>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FF27BE55-967E-4279-98FA-E2A9B9F8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7889" y="1623760"/>
            <a:ext cx="7316221" cy="3610479"/>
          </a:xfrm>
        </p:spPr>
      </p:pic>
      <p:sp>
        <p:nvSpPr>
          <p:cNvPr id="3" name="TextBox 2">
            <a:extLst>
              <a:ext uri="{FF2B5EF4-FFF2-40B4-BE49-F238E27FC236}">
                <a16:creationId xmlns:a16="http://schemas.microsoft.com/office/drawing/2014/main" id="{19B9B39D-1D94-456E-B0A9-FC0FF39DDF7E}"/>
              </a:ext>
            </a:extLst>
          </p:cNvPr>
          <p:cNvSpPr txBox="1"/>
          <p:nvPr/>
        </p:nvSpPr>
        <p:spPr>
          <a:xfrm>
            <a:off x="2437889" y="5397623"/>
            <a:ext cx="731622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Among most common offenses criminal trespassing was prominent</a:t>
            </a:r>
          </a:p>
          <a:p>
            <a:pPr marL="285750" indent="-285750">
              <a:buFont typeface="Arial" panose="020B0604020202020204" pitchFamily="34" charset="0"/>
              <a:buChar char="•"/>
            </a:pPr>
            <a:r>
              <a:rPr lang="en-IN" dirty="0"/>
              <a:t>Possessing explosives and money laundering are the least common offenses</a:t>
            </a:r>
            <a:endParaRPr lang="en-US" dirty="0"/>
          </a:p>
        </p:txBody>
      </p:sp>
    </p:spTree>
    <p:extLst>
      <p:ext uri="{BB962C8B-B14F-4D97-AF65-F5344CB8AC3E}">
        <p14:creationId xmlns:p14="http://schemas.microsoft.com/office/powerpoint/2010/main" val="232908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D63-C731-45F0-9B5E-D978DF5196F6}"/>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E71D962E-1788-42AE-BD29-E07A41B1F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705" y="2024330"/>
            <a:ext cx="7268589" cy="3448531"/>
          </a:xfrm>
        </p:spPr>
      </p:pic>
      <p:sp>
        <p:nvSpPr>
          <p:cNvPr id="3" name="TextBox 2">
            <a:extLst>
              <a:ext uri="{FF2B5EF4-FFF2-40B4-BE49-F238E27FC236}">
                <a16:creationId xmlns:a16="http://schemas.microsoft.com/office/drawing/2014/main" id="{BA88324C-44BB-46FF-85ED-84720561AA8D}"/>
              </a:ext>
            </a:extLst>
          </p:cNvPr>
          <p:cNvSpPr txBox="1"/>
          <p:nvPr/>
        </p:nvSpPr>
        <p:spPr>
          <a:xfrm>
            <a:off x="2461704" y="5643943"/>
            <a:ext cx="726858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above visualizations were made using the binary attributes IS_CRIME and IS_TRAFFIC</a:t>
            </a:r>
          </a:p>
          <a:p>
            <a:pPr marL="285750" indent="-285750">
              <a:buFont typeface="Arial" panose="020B0604020202020204" pitchFamily="34" charset="0"/>
              <a:buChar char="•"/>
            </a:pPr>
            <a:r>
              <a:rPr lang="en-IN" dirty="0"/>
              <a:t>It can be observed that May and June have a spike in both traffic accidents and crimes.</a:t>
            </a:r>
            <a:endParaRPr lang="en-US" dirty="0"/>
          </a:p>
        </p:txBody>
      </p:sp>
    </p:spTree>
    <p:extLst>
      <p:ext uri="{BB962C8B-B14F-4D97-AF65-F5344CB8AC3E}">
        <p14:creationId xmlns:p14="http://schemas.microsoft.com/office/powerpoint/2010/main" val="213764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5779-D18C-4A14-BE5E-04125E46EA47}"/>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DB7A20F8-88C2-411C-B3D1-C0DA9257A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549" y="1731591"/>
            <a:ext cx="5760901" cy="3394817"/>
          </a:xfrm>
        </p:spPr>
      </p:pic>
      <p:sp>
        <p:nvSpPr>
          <p:cNvPr id="3" name="TextBox 2">
            <a:extLst>
              <a:ext uri="{FF2B5EF4-FFF2-40B4-BE49-F238E27FC236}">
                <a16:creationId xmlns:a16="http://schemas.microsoft.com/office/drawing/2014/main" id="{5E644FE7-038A-4FEE-84A2-9D82127782E9}"/>
              </a:ext>
            </a:extLst>
          </p:cNvPr>
          <p:cNvSpPr txBox="1"/>
          <p:nvPr/>
        </p:nvSpPr>
        <p:spPr>
          <a:xfrm>
            <a:off x="3215549" y="5424257"/>
            <a:ext cx="5760901"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most crimes occurred were recorded around 4-6PM and a spike is seen again at midnight.</a:t>
            </a:r>
            <a:endParaRPr lang="en-US" dirty="0"/>
          </a:p>
        </p:txBody>
      </p:sp>
    </p:spTree>
    <p:extLst>
      <p:ext uri="{BB962C8B-B14F-4D97-AF65-F5344CB8AC3E}">
        <p14:creationId xmlns:p14="http://schemas.microsoft.com/office/powerpoint/2010/main" val="191511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F251-F1CE-4AB7-933C-FEA21E94F64A}"/>
              </a:ext>
            </a:extLst>
          </p:cNvPr>
          <p:cNvSpPr>
            <a:spLocks noGrp="1"/>
          </p:cNvSpPr>
          <p:nvPr>
            <p:ph type="title"/>
          </p:nvPr>
        </p:nvSpPr>
        <p:spPr>
          <a:xfrm>
            <a:off x="5196457" y="804519"/>
            <a:ext cx="5550357" cy="1049235"/>
          </a:xfrm>
        </p:spPr>
        <p:txBody>
          <a:bodyPr>
            <a:normAutofit/>
          </a:bodyPr>
          <a:lstStyle/>
          <a:p>
            <a:r>
              <a:rPr lang="en-US"/>
              <a:t>Results extended…</a:t>
            </a:r>
            <a:endParaRPr lang="en-US" dirty="0"/>
          </a:p>
        </p:txBody>
      </p:sp>
      <p:pic>
        <p:nvPicPr>
          <p:cNvPr id="7" name="Picture 6">
            <a:extLst>
              <a:ext uri="{FF2B5EF4-FFF2-40B4-BE49-F238E27FC236}">
                <a16:creationId xmlns:a16="http://schemas.microsoft.com/office/drawing/2014/main" id="{CB4B1BFA-0411-4920-A14B-60B42702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18116"/>
            <a:ext cx="5751113" cy="2329200"/>
          </a:xfrm>
          <a:prstGeom prst="rect">
            <a:avLst/>
          </a:prstGeom>
        </p:spPr>
      </p:pic>
      <p:pic>
        <p:nvPicPr>
          <p:cNvPr id="5" name="Content Placeholder 4">
            <a:extLst>
              <a:ext uri="{FF2B5EF4-FFF2-40B4-BE49-F238E27FC236}">
                <a16:creationId xmlns:a16="http://schemas.microsoft.com/office/drawing/2014/main" id="{19C9CD34-828E-4F1B-B6A5-D7F8E9065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35" y="2618116"/>
            <a:ext cx="5480472" cy="2329200"/>
          </a:xfrm>
          <a:prstGeom prst="rect">
            <a:avLst/>
          </a:prstGeom>
        </p:spPr>
      </p:pic>
      <p:sp>
        <p:nvSpPr>
          <p:cNvPr id="3" name="TextBox 2">
            <a:extLst>
              <a:ext uri="{FF2B5EF4-FFF2-40B4-BE49-F238E27FC236}">
                <a16:creationId xmlns:a16="http://schemas.microsoft.com/office/drawing/2014/main" id="{5B7960FE-3582-4005-A4AB-CD2B269534F4}"/>
              </a:ext>
            </a:extLst>
          </p:cNvPr>
          <p:cNvSpPr txBox="1"/>
          <p:nvPr/>
        </p:nvSpPr>
        <p:spPr>
          <a:xfrm>
            <a:off x="224735" y="5220071"/>
            <a:ext cx="116223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overall trend seems to be increasing, and there's a slightly decrease in 2019. </a:t>
            </a:r>
          </a:p>
          <a:p>
            <a:pPr marL="285750" indent="-285750">
              <a:buFont typeface="Arial" panose="020B0604020202020204" pitchFamily="34" charset="0"/>
              <a:buChar char="•"/>
            </a:pPr>
            <a:r>
              <a:rPr lang="en-US" dirty="0"/>
              <a:t>February 2014 is the best month with 4211 crimes. Also February of every year is observed to be the month with least number of incidents.</a:t>
            </a:r>
            <a:br>
              <a:rPr lang="en-US" dirty="0"/>
            </a:br>
            <a:endParaRPr lang="en-US" dirty="0"/>
          </a:p>
        </p:txBody>
      </p:sp>
    </p:spTree>
    <p:extLst>
      <p:ext uri="{BB962C8B-B14F-4D97-AF65-F5344CB8AC3E}">
        <p14:creationId xmlns:p14="http://schemas.microsoft.com/office/powerpoint/2010/main" val="1231597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TotalTime>
  <Words>447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DATA 603 Group project Presentation on  Denver Crime data</vt:lpstr>
      <vt:lpstr>Introduction:</vt:lpstr>
      <vt:lpstr>About the Dataset</vt:lpstr>
      <vt:lpstr>Tools used</vt:lpstr>
      <vt:lpstr>Results</vt:lpstr>
      <vt:lpstr>Results extended…</vt:lpstr>
      <vt:lpstr>Results extended…</vt:lpstr>
      <vt:lpstr>Results extended…</vt:lpstr>
      <vt:lpstr>Results extended…</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Group project Presentation on  Denver Crime data</dc:title>
  <dc:creator>Akhil Vutukuri</dc:creator>
  <cp:lastModifiedBy>Harsha Daparti</cp:lastModifiedBy>
  <cp:revision>11</cp:revision>
  <dcterms:created xsi:type="dcterms:W3CDTF">2019-12-02T03:55:47Z</dcterms:created>
  <dcterms:modified xsi:type="dcterms:W3CDTF">2019-12-10T00:41:05Z</dcterms:modified>
</cp:coreProperties>
</file>