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77"/>
      <p:regular r:id="rId26"/>
      <p:bold r:id="rId27"/>
      <p:italic r:id="rId28"/>
      <p:boldItalic r:id="rId29"/>
    </p:embeddedFont>
    <p:embeddedFont>
      <p:font typeface="Raleway" panose="020B0503030101060003" pitchFamily="34"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659BBF-CFFC-4E44-9A2C-2673361154D3}">
  <a:tblStyle styleId="{9D659BBF-CFFC-4E44-9A2C-2673361154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6"/>
  </p:normalViewPr>
  <p:slideViewPr>
    <p:cSldViewPr snapToGrid="0">
      <p:cViewPr varScale="1">
        <p:scale>
          <a:sx n="136" d="100"/>
          <a:sy n="136" d="100"/>
        </p:scale>
        <p:origin x="42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21705a29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21705a29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21705a299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21705a29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21705a299_0_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21705a29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a6e4090b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a6e4090b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21705a29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21705a29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21705a29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21705a29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21705a299_0_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21705a29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21705a29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21705a29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a6e4090b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a6e4090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21705a29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21705a29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21705a29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21705a29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a6e4090b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a6e4090b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21705a299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21705a29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21705a299_0_1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21705a29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21705a299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21705a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21705a299_0_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21705a29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21705a29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21705a2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a6e4090b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a6e4090b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21705a29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21705a29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21705a29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21705a29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of 2006 Pike’s Peak 10K Race </a:t>
            </a:r>
            <a:endParaRPr/>
          </a:p>
        </p:txBody>
      </p:sp>
      <p:sp>
        <p:nvSpPr>
          <p:cNvPr id="87" name="Google Shape;87;p13"/>
          <p:cNvSpPr txBox="1">
            <a:spLocks noGrp="1"/>
          </p:cNvSpPr>
          <p:nvPr>
            <p:ph type="subTitle" idx="1"/>
          </p:nvPr>
        </p:nvSpPr>
        <p:spPr>
          <a:xfrm>
            <a:off x="1413702" y="4518300"/>
            <a:ext cx="7688100" cy="5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By Harsha Goonewardana, Data Scientist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733950"/>
            <a:ext cx="7688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latin typeface="Arial"/>
                <a:ea typeface="Arial"/>
                <a:cs typeface="Arial"/>
                <a:sym typeface="Arial"/>
              </a:rPr>
              <a:t>Gun time comparison- Gender</a:t>
            </a:r>
            <a:endParaRPr sz="3600" u="sng">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 sz="3600">
                <a:solidFill>
                  <a:srgbClr val="000000"/>
                </a:solidFill>
                <a:latin typeface="Arial"/>
                <a:ea typeface="Arial"/>
                <a:cs typeface="Arial"/>
                <a:sym typeface="Arial"/>
              </a:rPr>
              <a:t>41%</a:t>
            </a:r>
            <a:r>
              <a:rPr lang="en" sz="3600">
                <a:latin typeface="Arial"/>
                <a:ea typeface="Arial"/>
                <a:cs typeface="Arial"/>
                <a:sym typeface="Arial"/>
              </a:rPr>
              <a:t> of males were faster than the mean time of females and</a:t>
            </a:r>
            <a:r>
              <a:rPr lang="en" sz="3600">
                <a:solidFill>
                  <a:srgbClr val="000000"/>
                </a:solidFill>
                <a:latin typeface="Arial"/>
                <a:ea typeface="Arial"/>
                <a:cs typeface="Arial"/>
                <a:sym typeface="Arial"/>
              </a:rPr>
              <a:t> 11%</a:t>
            </a:r>
            <a:r>
              <a:rPr lang="en" sz="3600">
                <a:latin typeface="Arial"/>
                <a:ea typeface="Arial"/>
                <a:cs typeface="Arial"/>
                <a:sym typeface="Arial"/>
              </a:rPr>
              <a:t> of females were faster than the mean time of males.</a:t>
            </a:r>
            <a:endParaRPr sz="3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733950"/>
            <a:ext cx="7688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dirty="0">
                <a:latin typeface="Arial"/>
                <a:ea typeface="Arial"/>
                <a:cs typeface="Arial"/>
                <a:sym typeface="Arial"/>
              </a:rPr>
              <a:t>Net time comparison- Gender</a:t>
            </a:r>
            <a:endParaRPr sz="3600" u="sng" dirty="0">
              <a:latin typeface="Arial"/>
              <a:ea typeface="Arial"/>
              <a:cs typeface="Arial"/>
              <a:sym typeface="Arial"/>
            </a:endParaRPr>
          </a:p>
          <a:p>
            <a:pPr marL="0" lvl="0" indent="0" algn="l" rtl="0">
              <a:spcBef>
                <a:spcPts val="0"/>
              </a:spcBef>
              <a:spcAft>
                <a:spcPts val="0"/>
              </a:spcAft>
              <a:buNone/>
            </a:pPr>
            <a:endParaRPr sz="3600" dirty="0">
              <a:latin typeface="Arial"/>
              <a:ea typeface="Arial"/>
              <a:cs typeface="Arial"/>
              <a:sym typeface="Arial"/>
            </a:endParaRPr>
          </a:p>
          <a:p>
            <a:pPr marL="0" lvl="0" indent="0" algn="l" rtl="0">
              <a:spcBef>
                <a:spcPts val="0"/>
              </a:spcBef>
              <a:spcAft>
                <a:spcPts val="0"/>
              </a:spcAft>
              <a:buNone/>
            </a:pPr>
            <a:r>
              <a:rPr lang="en" sz="3600" dirty="0">
                <a:solidFill>
                  <a:srgbClr val="000000"/>
                </a:solidFill>
                <a:latin typeface="Arial"/>
                <a:ea typeface="Arial"/>
                <a:cs typeface="Arial"/>
                <a:sym typeface="Arial"/>
              </a:rPr>
              <a:t>35%</a:t>
            </a:r>
            <a:r>
              <a:rPr lang="en" sz="3600" dirty="0">
                <a:latin typeface="Arial"/>
                <a:ea typeface="Arial"/>
                <a:cs typeface="Arial"/>
                <a:sym typeface="Arial"/>
              </a:rPr>
              <a:t> of males were faster than the mean time of females and</a:t>
            </a:r>
            <a:r>
              <a:rPr lang="en" sz="3600" dirty="0">
                <a:solidFill>
                  <a:srgbClr val="000000"/>
                </a:solidFill>
                <a:latin typeface="Arial"/>
                <a:ea typeface="Arial"/>
                <a:cs typeface="Arial"/>
                <a:sym typeface="Arial"/>
              </a:rPr>
              <a:t> 12%</a:t>
            </a:r>
            <a:r>
              <a:rPr lang="en" sz="3600" dirty="0">
                <a:latin typeface="Arial"/>
                <a:ea typeface="Arial"/>
                <a:cs typeface="Arial"/>
                <a:sym typeface="Arial"/>
              </a:rPr>
              <a:t> of females were faster than the mean males.</a:t>
            </a:r>
            <a:endParaRPr sz="36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22450"/>
            <a:ext cx="7688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of Race Measurement Metrics</a:t>
            </a:r>
            <a:endParaRPr/>
          </a:p>
        </p:txBody>
      </p:sp>
      <p:sp>
        <p:nvSpPr>
          <p:cNvPr id="156" name="Google Shape;156;p24"/>
          <p:cNvSpPr txBox="1"/>
          <p:nvPr/>
        </p:nvSpPr>
        <p:spPr>
          <a:xfrm>
            <a:off x="1490125" y="2628150"/>
            <a:ext cx="6294000" cy="19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sz="2400" b="1" i="1">
                <a:solidFill>
                  <a:schemeClr val="lt1"/>
                </a:solidFill>
                <a:latin typeface="Raleway"/>
                <a:ea typeface="Raleway"/>
                <a:cs typeface="Raleway"/>
                <a:sym typeface="Raleway"/>
              </a:rPr>
              <a:t>Gun</a:t>
            </a:r>
            <a:r>
              <a:rPr lang="en" sz="2400" i="1"/>
              <a:t> </a:t>
            </a:r>
            <a:r>
              <a:rPr lang="en" sz="2400" b="1" i="1">
                <a:solidFill>
                  <a:schemeClr val="lt1"/>
                </a:solidFill>
                <a:latin typeface="Raleway"/>
                <a:ea typeface="Raleway"/>
                <a:cs typeface="Raleway"/>
                <a:sym typeface="Raleway"/>
              </a:rPr>
              <a:t>time vs Net time</a:t>
            </a:r>
            <a:endParaRPr sz="24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5"/>
          <p:cNvPicPr preferRelativeResize="0"/>
          <p:nvPr/>
        </p:nvPicPr>
        <p:blipFill>
          <a:blip r:embed="rId3">
            <a:alphaModFix/>
          </a:blip>
          <a:stretch>
            <a:fillRect/>
          </a:stretch>
        </p:blipFill>
        <p:spPr>
          <a:xfrm>
            <a:off x="485463" y="293900"/>
            <a:ext cx="8173075" cy="4413300"/>
          </a:xfrm>
          <a:prstGeom prst="rect">
            <a:avLst/>
          </a:prstGeom>
          <a:noFill/>
          <a:ln>
            <a:noFill/>
          </a:ln>
        </p:spPr>
      </p:pic>
      <p:sp>
        <p:nvSpPr>
          <p:cNvPr id="162" name="Google Shape;162;p25"/>
          <p:cNvSpPr txBox="1"/>
          <p:nvPr/>
        </p:nvSpPr>
        <p:spPr>
          <a:xfrm>
            <a:off x="960875" y="4548950"/>
            <a:ext cx="7449600" cy="57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The 70-79 division has the lowest difference between Gun time and Net time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p:nvPr/>
        </p:nvSpPr>
        <p:spPr>
          <a:xfrm>
            <a:off x="474775" y="4566975"/>
            <a:ext cx="8365200" cy="4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The high correlation between Pace and lag time as well as the high correlation between the metrics  indicate that the fastest qualifiers were clustered near the front of the race as expected. </a:t>
            </a:r>
            <a:endParaRPr b="1"/>
          </a:p>
        </p:txBody>
      </p:sp>
      <p:pic>
        <p:nvPicPr>
          <p:cNvPr id="168" name="Google Shape;168;p26"/>
          <p:cNvPicPr preferRelativeResize="0"/>
          <p:nvPr/>
        </p:nvPicPr>
        <p:blipFill>
          <a:blip r:embed="rId3">
            <a:alphaModFix/>
          </a:blip>
          <a:stretch>
            <a:fillRect/>
          </a:stretch>
        </p:blipFill>
        <p:spPr>
          <a:xfrm>
            <a:off x="122325" y="905250"/>
            <a:ext cx="4449676" cy="3288675"/>
          </a:xfrm>
          <a:prstGeom prst="rect">
            <a:avLst/>
          </a:prstGeom>
          <a:noFill/>
          <a:ln>
            <a:noFill/>
          </a:ln>
        </p:spPr>
      </p:pic>
      <p:pic>
        <p:nvPicPr>
          <p:cNvPr id="169" name="Google Shape;169;p26"/>
          <p:cNvPicPr preferRelativeResize="0"/>
          <p:nvPr/>
        </p:nvPicPr>
        <p:blipFill>
          <a:blip r:embed="rId4">
            <a:alphaModFix/>
          </a:blip>
          <a:stretch>
            <a:fillRect/>
          </a:stretch>
        </p:blipFill>
        <p:spPr>
          <a:xfrm>
            <a:off x="4701800" y="905250"/>
            <a:ext cx="4267201" cy="335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7800" y="7195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using Gun time or Net time make a difference? NO</a:t>
            </a:r>
            <a:endParaRPr/>
          </a:p>
        </p:txBody>
      </p:sp>
      <p:sp>
        <p:nvSpPr>
          <p:cNvPr id="175" name="Google Shape;175;p27"/>
          <p:cNvSpPr txBox="1">
            <a:spLocks noGrp="1"/>
          </p:cNvSpPr>
          <p:nvPr>
            <p:ph type="body" idx="1"/>
          </p:nvPr>
        </p:nvSpPr>
        <p:spPr>
          <a:xfrm>
            <a:off x="394325" y="1683225"/>
            <a:ext cx="4051200" cy="39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latin typeface="Arial"/>
                <a:ea typeface="Arial"/>
                <a:cs typeface="Arial"/>
                <a:sym typeface="Arial"/>
              </a:rPr>
              <a:t>Placement  - Male </a:t>
            </a:r>
            <a:endParaRPr sz="1400" b="1">
              <a:solidFill>
                <a:srgbClr val="000000"/>
              </a:solidFill>
              <a:latin typeface="Arial"/>
              <a:ea typeface="Arial"/>
              <a:cs typeface="Arial"/>
              <a:sym typeface="Arial"/>
            </a:endParaRPr>
          </a:p>
        </p:txBody>
      </p:sp>
      <p:graphicFrame>
        <p:nvGraphicFramePr>
          <p:cNvPr id="176" name="Google Shape;176;p27"/>
          <p:cNvGraphicFramePr/>
          <p:nvPr/>
        </p:nvGraphicFramePr>
        <p:xfrm>
          <a:off x="394325" y="2078875"/>
          <a:ext cx="3836400" cy="3017340"/>
        </p:xfrm>
        <a:graphic>
          <a:graphicData uri="http://schemas.openxmlformats.org/drawingml/2006/table">
            <a:tbl>
              <a:tblPr>
                <a:noFill/>
                <a:tableStyleId>{9D659BBF-CFFC-4E44-9A2C-2673361154D3}</a:tableStyleId>
              </a:tblPr>
              <a:tblGrid>
                <a:gridCol w="1278800">
                  <a:extLst>
                    <a:ext uri="{9D8B030D-6E8A-4147-A177-3AD203B41FA5}">
                      <a16:colId xmlns:a16="http://schemas.microsoft.com/office/drawing/2014/main" val="20000"/>
                    </a:ext>
                  </a:extLst>
                </a:gridCol>
                <a:gridCol w="1278800">
                  <a:extLst>
                    <a:ext uri="{9D8B030D-6E8A-4147-A177-3AD203B41FA5}">
                      <a16:colId xmlns:a16="http://schemas.microsoft.com/office/drawing/2014/main" val="20001"/>
                    </a:ext>
                  </a:extLst>
                </a:gridCol>
                <a:gridCol w="127880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endParaRPr/>
                    </a:p>
                  </a:txBody>
                  <a:tcPr marL="91425" marR="91425" marT="91425" marB="91425">
                    <a:solidFill>
                      <a:srgbClr val="FFF2CC"/>
                    </a:solidFill>
                  </a:tcPr>
                </a:tc>
                <a:tc>
                  <a:txBody>
                    <a:bodyPr/>
                    <a:lstStyle/>
                    <a:p>
                      <a:pPr marL="0" lvl="0" indent="0" algn="l" rtl="0">
                        <a:spcBef>
                          <a:spcPts val="0"/>
                        </a:spcBef>
                        <a:spcAft>
                          <a:spcPts val="0"/>
                        </a:spcAft>
                        <a:buNone/>
                      </a:pPr>
                      <a:r>
                        <a:rPr lang="en" b="1"/>
                        <a:t>Gun Time</a:t>
                      </a:r>
                      <a:endParaRPr b="1"/>
                    </a:p>
                  </a:txBody>
                  <a:tcPr marL="91425" marR="91425" marT="91425" marB="91425">
                    <a:solidFill>
                      <a:srgbClr val="FFF2CC"/>
                    </a:solidFill>
                  </a:tcPr>
                </a:tc>
                <a:tc>
                  <a:txBody>
                    <a:bodyPr/>
                    <a:lstStyle/>
                    <a:p>
                      <a:pPr marL="0" lvl="0" indent="0" algn="l" rtl="0">
                        <a:spcBef>
                          <a:spcPts val="0"/>
                        </a:spcBef>
                        <a:spcAft>
                          <a:spcPts val="0"/>
                        </a:spcAft>
                        <a:buNone/>
                      </a:pPr>
                      <a:r>
                        <a:rPr lang="en" b="1"/>
                        <a:t>Net time </a:t>
                      </a:r>
                      <a:endParaRPr b="1"/>
                    </a:p>
                  </a:txBody>
                  <a:tcPr marL="91425" marR="91425" marT="91425" marB="91425">
                    <a:solidFill>
                      <a:srgbClr val="FFF2CC"/>
                    </a:solidFill>
                  </a:tcPr>
                </a:tc>
                <a:extLst>
                  <a:ext uri="{0D108BD9-81ED-4DB2-BD59-A6C34878D82A}">
                    <a16:rowId xmlns:a16="http://schemas.microsoft.com/office/drawing/2014/main" val="10000"/>
                  </a:ext>
                </a:extLst>
              </a:tr>
              <a:tr h="587800">
                <a:tc>
                  <a:txBody>
                    <a:bodyPr/>
                    <a:lstStyle/>
                    <a:p>
                      <a:pPr marL="0" lvl="0" indent="0" algn="l" rtl="0">
                        <a:spcBef>
                          <a:spcPts val="0"/>
                        </a:spcBef>
                        <a:spcAft>
                          <a:spcPts val="0"/>
                        </a:spcAft>
                        <a:buNone/>
                      </a:pPr>
                      <a:r>
                        <a:rPr lang="en"/>
                        <a:t>Joshua Kemei	</a:t>
                      </a:r>
                      <a:endParaRPr/>
                    </a:p>
                  </a:txBody>
                  <a:tcPr marL="91425" marR="91425" marT="91425" marB="91425">
                    <a:solidFill>
                      <a:srgbClr val="FFF2CC"/>
                    </a:solidFill>
                  </a:tcPr>
                </a:tc>
                <a:tc>
                  <a:txBody>
                    <a:bodyPr/>
                    <a:lstStyle/>
                    <a:p>
                      <a:pPr marL="0" lvl="0" indent="0" algn="ctr" rtl="0">
                        <a:spcBef>
                          <a:spcPts val="0"/>
                        </a:spcBef>
                        <a:spcAft>
                          <a:spcPts val="0"/>
                        </a:spcAft>
                        <a:buNone/>
                      </a:pPr>
                      <a:r>
                        <a:rPr lang="en" b="1"/>
                        <a:t>1</a:t>
                      </a:r>
                      <a:endParaRPr b="1"/>
                    </a:p>
                  </a:txBody>
                  <a:tcPr marL="91425" marR="91425" marT="91425" marB="91425">
                    <a:solidFill>
                      <a:srgbClr val="FFF2CC"/>
                    </a:solidFill>
                  </a:tcPr>
                </a:tc>
                <a:tc>
                  <a:txBody>
                    <a:bodyPr/>
                    <a:lstStyle/>
                    <a:p>
                      <a:pPr marL="0" lvl="0" indent="0" algn="ctr" rtl="0">
                        <a:spcBef>
                          <a:spcPts val="0"/>
                        </a:spcBef>
                        <a:spcAft>
                          <a:spcPts val="0"/>
                        </a:spcAft>
                        <a:buNone/>
                      </a:pPr>
                      <a:r>
                        <a:rPr lang="en" b="1"/>
                        <a:t>1</a:t>
                      </a:r>
                      <a:endParaRPr b="1"/>
                    </a:p>
                  </a:txBody>
                  <a:tcPr marL="91425" marR="91425" marT="91425" marB="91425">
                    <a:solidFill>
                      <a:srgbClr val="FFF2CC"/>
                    </a:solidFill>
                  </a:tcPr>
                </a:tc>
                <a:extLst>
                  <a:ext uri="{0D108BD9-81ED-4DB2-BD59-A6C34878D82A}">
                    <a16:rowId xmlns:a16="http://schemas.microsoft.com/office/drawing/2014/main" val="10001"/>
                  </a:ext>
                </a:extLst>
              </a:tr>
              <a:tr h="587800">
                <a:tc>
                  <a:txBody>
                    <a:bodyPr/>
                    <a:lstStyle/>
                    <a:p>
                      <a:pPr marL="0" lvl="0" indent="0" algn="l" rtl="0">
                        <a:spcBef>
                          <a:spcPts val="0"/>
                        </a:spcBef>
                        <a:spcAft>
                          <a:spcPts val="0"/>
                        </a:spcAft>
                        <a:buNone/>
                      </a:pPr>
                      <a:r>
                        <a:rPr lang="en"/>
                        <a:t>George Kirwa Misoi	</a:t>
                      </a:r>
                      <a:endParaRPr/>
                    </a:p>
                  </a:txBody>
                  <a:tcPr marL="91425" marR="91425" marT="91425" marB="91425">
                    <a:solidFill>
                      <a:srgbClr val="FFF2CC"/>
                    </a:solidFill>
                  </a:tcPr>
                </a:tc>
                <a:tc>
                  <a:txBody>
                    <a:bodyPr/>
                    <a:lstStyle/>
                    <a:p>
                      <a:pPr marL="0" lvl="0" indent="0" algn="ctr" rtl="0">
                        <a:spcBef>
                          <a:spcPts val="0"/>
                        </a:spcBef>
                        <a:spcAft>
                          <a:spcPts val="0"/>
                        </a:spcAft>
                        <a:buNone/>
                      </a:pPr>
                      <a:r>
                        <a:rPr lang="en" b="1"/>
                        <a:t>2</a:t>
                      </a:r>
                      <a:endParaRPr b="1"/>
                    </a:p>
                  </a:txBody>
                  <a:tcPr marL="91425" marR="91425" marT="91425" marB="91425">
                    <a:solidFill>
                      <a:srgbClr val="FFF2CC"/>
                    </a:solidFill>
                  </a:tcPr>
                </a:tc>
                <a:tc>
                  <a:txBody>
                    <a:bodyPr/>
                    <a:lstStyle/>
                    <a:p>
                      <a:pPr marL="0" lvl="0" indent="0" algn="ctr" rtl="0">
                        <a:spcBef>
                          <a:spcPts val="0"/>
                        </a:spcBef>
                        <a:spcAft>
                          <a:spcPts val="0"/>
                        </a:spcAft>
                        <a:buNone/>
                      </a:pPr>
                      <a:r>
                        <a:rPr lang="en" b="1"/>
                        <a:t>2</a:t>
                      </a:r>
                      <a:endParaRPr b="1"/>
                    </a:p>
                  </a:txBody>
                  <a:tcPr marL="91425" marR="91425" marT="91425" marB="91425">
                    <a:solidFill>
                      <a:srgbClr val="FFF2CC"/>
                    </a:solidFill>
                  </a:tcPr>
                </a:tc>
                <a:extLst>
                  <a:ext uri="{0D108BD9-81ED-4DB2-BD59-A6C34878D82A}">
                    <a16:rowId xmlns:a16="http://schemas.microsoft.com/office/drawing/2014/main" val="10002"/>
                  </a:ext>
                </a:extLst>
              </a:tr>
              <a:tr h="352175">
                <a:tc>
                  <a:txBody>
                    <a:bodyPr/>
                    <a:lstStyle/>
                    <a:p>
                      <a:pPr marL="0" lvl="0" indent="0" algn="l" rtl="0">
                        <a:spcBef>
                          <a:spcPts val="0"/>
                        </a:spcBef>
                        <a:spcAft>
                          <a:spcPts val="0"/>
                        </a:spcAft>
                        <a:buNone/>
                      </a:pPr>
                      <a:r>
                        <a:rPr lang="en"/>
                        <a:t>Jacob Frey	</a:t>
                      </a:r>
                      <a:endParaRPr/>
                    </a:p>
                  </a:txBody>
                  <a:tcPr marL="91425" marR="91425" marT="91425" marB="91425">
                    <a:solidFill>
                      <a:srgbClr val="FFF2CC"/>
                    </a:solidFill>
                  </a:tcPr>
                </a:tc>
                <a:tc>
                  <a:txBody>
                    <a:bodyPr/>
                    <a:lstStyle/>
                    <a:p>
                      <a:pPr marL="0" lvl="0" indent="0" algn="ctr" rtl="0">
                        <a:spcBef>
                          <a:spcPts val="0"/>
                        </a:spcBef>
                        <a:spcAft>
                          <a:spcPts val="0"/>
                        </a:spcAft>
                        <a:buNone/>
                      </a:pPr>
                      <a:r>
                        <a:rPr lang="en" b="1"/>
                        <a:t>3</a:t>
                      </a:r>
                      <a:endParaRPr b="1"/>
                    </a:p>
                  </a:txBody>
                  <a:tcPr marL="91425" marR="91425" marT="91425" marB="91425">
                    <a:solidFill>
                      <a:srgbClr val="FFF2CC"/>
                    </a:solidFill>
                  </a:tcPr>
                </a:tc>
                <a:tc>
                  <a:txBody>
                    <a:bodyPr/>
                    <a:lstStyle/>
                    <a:p>
                      <a:pPr marL="0" lvl="0" indent="0" algn="ctr" rtl="0">
                        <a:spcBef>
                          <a:spcPts val="0"/>
                        </a:spcBef>
                        <a:spcAft>
                          <a:spcPts val="0"/>
                        </a:spcAft>
                        <a:buNone/>
                      </a:pPr>
                      <a:r>
                        <a:rPr lang="en" b="1"/>
                        <a:t>3</a:t>
                      </a:r>
                      <a:endParaRPr b="1"/>
                    </a:p>
                  </a:txBody>
                  <a:tcPr marL="91425" marR="91425" marT="91425" marB="91425">
                    <a:solidFill>
                      <a:srgbClr val="FFF2CC"/>
                    </a:solidFill>
                  </a:tcPr>
                </a:tc>
                <a:extLst>
                  <a:ext uri="{0D108BD9-81ED-4DB2-BD59-A6C34878D82A}">
                    <a16:rowId xmlns:a16="http://schemas.microsoft.com/office/drawing/2014/main" val="10003"/>
                  </a:ext>
                </a:extLst>
              </a:tr>
              <a:tr h="352175">
                <a:tc>
                  <a:txBody>
                    <a:bodyPr/>
                    <a:lstStyle/>
                    <a:p>
                      <a:pPr marL="0" lvl="0" indent="0" algn="l" rtl="0">
                        <a:spcBef>
                          <a:spcPts val="0"/>
                        </a:spcBef>
                        <a:spcAft>
                          <a:spcPts val="0"/>
                        </a:spcAft>
                        <a:buNone/>
                      </a:pPr>
                      <a:r>
                        <a:rPr lang="en"/>
                        <a:t>Gurmessa Kumsa	</a:t>
                      </a:r>
                      <a:endParaRPr/>
                    </a:p>
                  </a:txBody>
                  <a:tcPr marL="91425" marR="91425" marT="91425" marB="91425">
                    <a:solidFill>
                      <a:srgbClr val="FFF2CC"/>
                    </a:solidFill>
                  </a:tcPr>
                </a:tc>
                <a:tc>
                  <a:txBody>
                    <a:bodyPr/>
                    <a:lstStyle/>
                    <a:p>
                      <a:pPr marL="0" lvl="0" indent="0" algn="ctr" rtl="0">
                        <a:spcBef>
                          <a:spcPts val="0"/>
                        </a:spcBef>
                        <a:spcAft>
                          <a:spcPts val="0"/>
                        </a:spcAft>
                        <a:buNone/>
                      </a:pPr>
                      <a:r>
                        <a:rPr lang="en" b="1"/>
                        <a:t>4</a:t>
                      </a:r>
                      <a:endParaRPr b="1"/>
                    </a:p>
                  </a:txBody>
                  <a:tcPr marL="91425" marR="91425" marT="91425" marB="91425">
                    <a:solidFill>
                      <a:srgbClr val="FFF2CC"/>
                    </a:solidFill>
                  </a:tcPr>
                </a:tc>
                <a:tc>
                  <a:txBody>
                    <a:bodyPr/>
                    <a:lstStyle/>
                    <a:p>
                      <a:pPr marL="0" lvl="0" indent="0" algn="ctr" rtl="0">
                        <a:spcBef>
                          <a:spcPts val="0"/>
                        </a:spcBef>
                        <a:spcAft>
                          <a:spcPts val="0"/>
                        </a:spcAft>
                        <a:buNone/>
                      </a:pPr>
                      <a:r>
                        <a:rPr lang="en" b="1"/>
                        <a:t>4</a:t>
                      </a:r>
                      <a:endParaRPr b="1"/>
                    </a:p>
                  </a:txBody>
                  <a:tcPr marL="91425" marR="91425" marT="91425" marB="91425">
                    <a:solidFill>
                      <a:srgbClr val="FFF2CC"/>
                    </a:solidFill>
                  </a:tcPr>
                </a:tc>
                <a:extLst>
                  <a:ext uri="{0D108BD9-81ED-4DB2-BD59-A6C34878D82A}">
                    <a16:rowId xmlns:a16="http://schemas.microsoft.com/office/drawing/2014/main" val="10004"/>
                  </a:ext>
                </a:extLst>
              </a:tr>
              <a:tr h="352175">
                <a:tc>
                  <a:txBody>
                    <a:bodyPr/>
                    <a:lstStyle/>
                    <a:p>
                      <a:pPr marL="0" lvl="0" indent="0" algn="l" rtl="0">
                        <a:spcBef>
                          <a:spcPts val="0"/>
                        </a:spcBef>
                        <a:spcAft>
                          <a:spcPts val="0"/>
                        </a:spcAft>
                        <a:buNone/>
                      </a:pPr>
                      <a:r>
                        <a:rPr lang="en"/>
                        <a:t>Mike Baird	</a:t>
                      </a:r>
                      <a:endParaRPr/>
                    </a:p>
                  </a:txBody>
                  <a:tcPr marL="91425" marR="91425" marT="91425" marB="91425">
                    <a:solidFill>
                      <a:srgbClr val="FFF2CC"/>
                    </a:solidFill>
                  </a:tcPr>
                </a:tc>
                <a:tc>
                  <a:txBody>
                    <a:bodyPr/>
                    <a:lstStyle/>
                    <a:p>
                      <a:pPr marL="0" lvl="0" indent="0" algn="ctr" rtl="0">
                        <a:spcBef>
                          <a:spcPts val="0"/>
                        </a:spcBef>
                        <a:spcAft>
                          <a:spcPts val="0"/>
                        </a:spcAft>
                        <a:buNone/>
                      </a:pPr>
                      <a:r>
                        <a:rPr lang="en" b="1"/>
                        <a:t>5</a:t>
                      </a:r>
                      <a:endParaRPr b="1"/>
                    </a:p>
                  </a:txBody>
                  <a:tcPr marL="91425" marR="91425" marT="91425" marB="91425">
                    <a:solidFill>
                      <a:srgbClr val="FFF2CC"/>
                    </a:solidFill>
                  </a:tcPr>
                </a:tc>
                <a:tc>
                  <a:txBody>
                    <a:bodyPr/>
                    <a:lstStyle/>
                    <a:p>
                      <a:pPr marL="0" lvl="0" indent="0" algn="ctr" rtl="0">
                        <a:spcBef>
                          <a:spcPts val="0"/>
                        </a:spcBef>
                        <a:spcAft>
                          <a:spcPts val="0"/>
                        </a:spcAft>
                        <a:buNone/>
                      </a:pPr>
                      <a:r>
                        <a:rPr lang="en" b="1"/>
                        <a:t>5</a:t>
                      </a:r>
                      <a:endParaRPr b="1"/>
                    </a:p>
                  </a:txBody>
                  <a:tcPr marL="91425" marR="91425" marT="91425" marB="91425">
                    <a:solidFill>
                      <a:srgbClr val="FFF2CC"/>
                    </a:solidFill>
                  </a:tcPr>
                </a:tc>
                <a:extLst>
                  <a:ext uri="{0D108BD9-81ED-4DB2-BD59-A6C34878D82A}">
                    <a16:rowId xmlns:a16="http://schemas.microsoft.com/office/drawing/2014/main" val="10005"/>
                  </a:ext>
                </a:extLst>
              </a:tr>
            </a:tbl>
          </a:graphicData>
        </a:graphic>
      </p:graphicFrame>
      <p:sp>
        <p:nvSpPr>
          <p:cNvPr id="177" name="Google Shape;177;p27"/>
          <p:cNvSpPr txBox="1">
            <a:spLocks noGrp="1"/>
          </p:cNvSpPr>
          <p:nvPr>
            <p:ph type="body" idx="1"/>
          </p:nvPr>
        </p:nvSpPr>
        <p:spPr>
          <a:xfrm>
            <a:off x="4445525" y="1683225"/>
            <a:ext cx="3774300" cy="39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latin typeface="Arial"/>
                <a:ea typeface="Arial"/>
                <a:cs typeface="Arial"/>
                <a:sym typeface="Arial"/>
              </a:rPr>
              <a:t> Placement  - Female </a:t>
            </a:r>
            <a:endParaRPr sz="1400" b="1">
              <a:solidFill>
                <a:srgbClr val="000000"/>
              </a:solidFill>
              <a:latin typeface="Arial"/>
              <a:ea typeface="Arial"/>
              <a:cs typeface="Arial"/>
              <a:sym typeface="Arial"/>
            </a:endParaRPr>
          </a:p>
        </p:txBody>
      </p:sp>
      <p:graphicFrame>
        <p:nvGraphicFramePr>
          <p:cNvPr id="178" name="Google Shape;178;p27"/>
          <p:cNvGraphicFramePr/>
          <p:nvPr/>
        </p:nvGraphicFramePr>
        <p:xfrm>
          <a:off x="4621925" y="2062825"/>
          <a:ext cx="4395975" cy="3018305"/>
        </p:xfrm>
        <a:graphic>
          <a:graphicData uri="http://schemas.openxmlformats.org/drawingml/2006/table">
            <a:tbl>
              <a:tblPr>
                <a:noFill/>
                <a:tableStyleId>{9D659BBF-CFFC-4E44-9A2C-2673361154D3}</a:tableStyleId>
              </a:tblPr>
              <a:tblGrid>
                <a:gridCol w="1288225">
                  <a:extLst>
                    <a:ext uri="{9D8B030D-6E8A-4147-A177-3AD203B41FA5}">
                      <a16:colId xmlns:a16="http://schemas.microsoft.com/office/drawing/2014/main" val="20000"/>
                    </a:ext>
                  </a:extLst>
                </a:gridCol>
                <a:gridCol w="1412575">
                  <a:extLst>
                    <a:ext uri="{9D8B030D-6E8A-4147-A177-3AD203B41FA5}">
                      <a16:colId xmlns:a16="http://schemas.microsoft.com/office/drawing/2014/main" val="20001"/>
                    </a:ext>
                  </a:extLst>
                </a:gridCol>
                <a:gridCol w="1695175">
                  <a:extLst>
                    <a:ext uri="{9D8B030D-6E8A-4147-A177-3AD203B41FA5}">
                      <a16:colId xmlns:a16="http://schemas.microsoft.com/office/drawing/2014/main" val="20002"/>
                    </a:ext>
                  </a:extLst>
                </a:gridCol>
              </a:tblGrid>
              <a:tr h="261425">
                <a:tc>
                  <a:txBody>
                    <a:bodyPr/>
                    <a:lstStyle/>
                    <a:p>
                      <a:pPr marL="0" lvl="0" indent="0" algn="l" rtl="0">
                        <a:spcBef>
                          <a:spcPts val="0"/>
                        </a:spcBef>
                        <a:spcAft>
                          <a:spcPts val="0"/>
                        </a:spcAft>
                        <a:buNone/>
                      </a:pPr>
                      <a:endParaRPr/>
                    </a:p>
                  </a:txBody>
                  <a:tcPr marL="91425" marR="91425" marT="91425" marB="91425">
                    <a:solidFill>
                      <a:srgbClr val="E6B8AF"/>
                    </a:solidFill>
                  </a:tcPr>
                </a:tc>
                <a:tc>
                  <a:txBody>
                    <a:bodyPr/>
                    <a:lstStyle/>
                    <a:p>
                      <a:pPr marL="0" lvl="0" indent="0" algn="l" rtl="0">
                        <a:spcBef>
                          <a:spcPts val="0"/>
                        </a:spcBef>
                        <a:spcAft>
                          <a:spcPts val="0"/>
                        </a:spcAft>
                        <a:buNone/>
                      </a:pPr>
                      <a:r>
                        <a:rPr lang="en" b="1"/>
                        <a:t>Gun Time</a:t>
                      </a:r>
                      <a:endParaRPr b="1"/>
                    </a:p>
                  </a:txBody>
                  <a:tcPr marL="91425" marR="91425" marT="91425" marB="91425">
                    <a:solidFill>
                      <a:srgbClr val="E6B8AF"/>
                    </a:solidFill>
                  </a:tcPr>
                </a:tc>
                <a:tc>
                  <a:txBody>
                    <a:bodyPr/>
                    <a:lstStyle/>
                    <a:p>
                      <a:pPr marL="0" lvl="0" indent="0" algn="l" rtl="0">
                        <a:spcBef>
                          <a:spcPts val="0"/>
                        </a:spcBef>
                        <a:spcAft>
                          <a:spcPts val="0"/>
                        </a:spcAft>
                        <a:buNone/>
                      </a:pPr>
                      <a:r>
                        <a:rPr lang="en" b="1"/>
                        <a:t>Net time </a:t>
                      </a:r>
                      <a:endParaRPr b="1"/>
                    </a:p>
                  </a:txBody>
                  <a:tcPr marL="91425" marR="91425" marT="91425" marB="91425">
                    <a:solidFill>
                      <a:srgbClr val="E6B8AF"/>
                    </a:solidFill>
                  </a:tcPr>
                </a:tc>
                <a:extLst>
                  <a:ext uri="{0D108BD9-81ED-4DB2-BD59-A6C34878D82A}">
                    <a16:rowId xmlns:a16="http://schemas.microsoft.com/office/drawing/2014/main" val="10000"/>
                  </a:ext>
                </a:extLst>
              </a:tr>
              <a:tr h="397175">
                <a:tc>
                  <a:txBody>
                    <a:bodyPr/>
                    <a:lstStyle/>
                    <a:p>
                      <a:pPr marL="0" lvl="0" indent="0" algn="l" rtl="0">
                        <a:spcBef>
                          <a:spcPts val="0"/>
                        </a:spcBef>
                        <a:spcAft>
                          <a:spcPts val="0"/>
                        </a:spcAft>
                        <a:buNone/>
                      </a:pPr>
                      <a:r>
                        <a:rPr lang="en"/>
                        <a:t>Florence Jepkosgei	</a:t>
                      </a:r>
                      <a:endParaRPr/>
                    </a:p>
                  </a:txBody>
                  <a:tcPr marL="91425" marR="91425" marT="91425" marB="91425">
                    <a:solidFill>
                      <a:srgbClr val="E6B8AF"/>
                    </a:solidFill>
                  </a:tcPr>
                </a:tc>
                <a:tc>
                  <a:txBody>
                    <a:bodyPr/>
                    <a:lstStyle/>
                    <a:p>
                      <a:pPr marL="0" lvl="0" indent="0" algn="ctr" rtl="0">
                        <a:spcBef>
                          <a:spcPts val="0"/>
                        </a:spcBef>
                        <a:spcAft>
                          <a:spcPts val="0"/>
                        </a:spcAft>
                        <a:buNone/>
                      </a:pPr>
                      <a:r>
                        <a:rPr lang="en" b="1"/>
                        <a:t>1</a:t>
                      </a:r>
                      <a:endParaRPr b="1"/>
                    </a:p>
                  </a:txBody>
                  <a:tcPr marL="91425" marR="91425" marT="91425" marB="91425">
                    <a:solidFill>
                      <a:srgbClr val="E6B8AF"/>
                    </a:solidFill>
                  </a:tcPr>
                </a:tc>
                <a:tc>
                  <a:txBody>
                    <a:bodyPr/>
                    <a:lstStyle/>
                    <a:p>
                      <a:pPr marL="0" lvl="0" indent="0" algn="ctr" rtl="0">
                        <a:spcBef>
                          <a:spcPts val="0"/>
                        </a:spcBef>
                        <a:spcAft>
                          <a:spcPts val="0"/>
                        </a:spcAft>
                        <a:buNone/>
                      </a:pPr>
                      <a:r>
                        <a:rPr lang="en" b="1"/>
                        <a:t>1</a:t>
                      </a:r>
                      <a:endParaRPr b="1"/>
                    </a:p>
                  </a:txBody>
                  <a:tcPr marL="91425" marR="91425" marT="91425" marB="91425">
                    <a:solidFill>
                      <a:srgbClr val="E6B8AF"/>
                    </a:solidFill>
                  </a:tcPr>
                </a:tc>
                <a:extLst>
                  <a:ext uri="{0D108BD9-81ED-4DB2-BD59-A6C34878D82A}">
                    <a16:rowId xmlns:a16="http://schemas.microsoft.com/office/drawing/2014/main" val="10001"/>
                  </a:ext>
                </a:extLst>
              </a:tr>
              <a:tr h="397175">
                <a:tc>
                  <a:txBody>
                    <a:bodyPr/>
                    <a:lstStyle/>
                    <a:p>
                      <a:pPr marL="0" lvl="0" indent="0" algn="l" rtl="0">
                        <a:spcBef>
                          <a:spcPts val="0"/>
                        </a:spcBef>
                        <a:spcAft>
                          <a:spcPts val="0"/>
                        </a:spcAft>
                        <a:buNone/>
                      </a:pPr>
                      <a:r>
                        <a:rPr lang="en"/>
                        <a:t>Eunice Chepkirui	</a:t>
                      </a:r>
                      <a:endParaRPr/>
                    </a:p>
                  </a:txBody>
                  <a:tcPr marL="91425" marR="91425" marT="91425" marB="91425">
                    <a:solidFill>
                      <a:srgbClr val="E6B8AF"/>
                    </a:solidFill>
                  </a:tcPr>
                </a:tc>
                <a:tc>
                  <a:txBody>
                    <a:bodyPr/>
                    <a:lstStyle/>
                    <a:p>
                      <a:pPr marL="0" lvl="0" indent="0" algn="ctr" rtl="0">
                        <a:spcBef>
                          <a:spcPts val="0"/>
                        </a:spcBef>
                        <a:spcAft>
                          <a:spcPts val="0"/>
                        </a:spcAft>
                        <a:buNone/>
                      </a:pPr>
                      <a:r>
                        <a:rPr lang="en" b="1"/>
                        <a:t>2</a:t>
                      </a:r>
                      <a:endParaRPr b="1"/>
                    </a:p>
                  </a:txBody>
                  <a:tcPr marL="91425" marR="91425" marT="91425" marB="91425">
                    <a:solidFill>
                      <a:srgbClr val="E6B8AF"/>
                    </a:solidFill>
                  </a:tcPr>
                </a:tc>
                <a:tc>
                  <a:txBody>
                    <a:bodyPr/>
                    <a:lstStyle/>
                    <a:p>
                      <a:pPr marL="0" lvl="0" indent="0" algn="ctr" rtl="0">
                        <a:spcBef>
                          <a:spcPts val="0"/>
                        </a:spcBef>
                        <a:spcAft>
                          <a:spcPts val="0"/>
                        </a:spcAft>
                        <a:buNone/>
                      </a:pPr>
                      <a:r>
                        <a:rPr lang="en" b="1"/>
                        <a:t>2</a:t>
                      </a:r>
                      <a:endParaRPr b="1"/>
                    </a:p>
                  </a:txBody>
                  <a:tcPr marL="91425" marR="91425" marT="91425" marB="91425">
                    <a:solidFill>
                      <a:srgbClr val="E6B8AF"/>
                    </a:solidFill>
                  </a:tcPr>
                </a:tc>
                <a:extLst>
                  <a:ext uri="{0D108BD9-81ED-4DB2-BD59-A6C34878D82A}">
                    <a16:rowId xmlns:a16="http://schemas.microsoft.com/office/drawing/2014/main" val="10002"/>
                  </a:ext>
                </a:extLst>
              </a:tr>
              <a:tr h="397175">
                <a:tc>
                  <a:txBody>
                    <a:bodyPr/>
                    <a:lstStyle/>
                    <a:p>
                      <a:pPr marL="0" lvl="0" indent="0" algn="l" rtl="0">
                        <a:spcBef>
                          <a:spcPts val="0"/>
                        </a:spcBef>
                        <a:spcAft>
                          <a:spcPts val="0"/>
                        </a:spcAft>
                        <a:buNone/>
                      </a:pPr>
                      <a:r>
                        <a:rPr lang="en"/>
                        <a:t>Elena Orlo	</a:t>
                      </a:r>
                      <a:endParaRPr/>
                    </a:p>
                  </a:txBody>
                  <a:tcPr marL="91425" marR="91425" marT="91425" marB="91425">
                    <a:solidFill>
                      <a:srgbClr val="E6B8AF"/>
                    </a:solidFill>
                  </a:tcPr>
                </a:tc>
                <a:tc>
                  <a:txBody>
                    <a:bodyPr/>
                    <a:lstStyle/>
                    <a:p>
                      <a:pPr marL="0" lvl="0" indent="0" algn="ctr" rtl="0">
                        <a:spcBef>
                          <a:spcPts val="0"/>
                        </a:spcBef>
                        <a:spcAft>
                          <a:spcPts val="0"/>
                        </a:spcAft>
                        <a:buNone/>
                      </a:pPr>
                      <a:r>
                        <a:rPr lang="en" b="1"/>
                        <a:t>3</a:t>
                      </a:r>
                      <a:endParaRPr b="1"/>
                    </a:p>
                  </a:txBody>
                  <a:tcPr marL="91425" marR="91425" marT="91425" marB="91425">
                    <a:solidFill>
                      <a:srgbClr val="E6B8AF"/>
                    </a:solidFill>
                  </a:tcPr>
                </a:tc>
                <a:tc>
                  <a:txBody>
                    <a:bodyPr/>
                    <a:lstStyle/>
                    <a:p>
                      <a:pPr marL="0" lvl="0" indent="0" algn="ctr" rtl="0">
                        <a:spcBef>
                          <a:spcPts val="0"/>
                        </a:spcBef>
                        <a:spcAft>
                          <a:spcPts val="0"/>
                        </a:spcAft>
                        <a:buNone/>
                      </a:pPr>
                      <a:r>
                        <a:rPr lang="en" b="1"/>
                        <a:t>3</a:t>
                      </a:r>
                      <a:endParaRPr b="1"/>
                    </a:p>
                  </a:txBody>
                  <a:tcPr marL="91425" marR="91425" marT="91425" marB="91425">
                    <a:solidFill>
                      <a:srgbClr val="E6B8AF"/>
                    </a:solidFill>
                  </a:tcPr>
                </a:tc>
                <a:extLst>
                  <a:ext uri="{0D108BD9-81ED-4DB2-BD59-A6C34878D82A}">
                    <a16:rowId xmlns:a16="http://schemas.microsoft.com/office/drawing/2014/main" val="10003"/>
                  </a:ext>
                </a:extLst>
              </a:tr>
              <a:tr h="397175">
                <a:tc>
                  <a:txBody>
                    <a:bodyPr/>
                    <a:lstStyle/>
                    <a:p>
                      <a:pPr marL="0" lvl="0" indent="0" algn="l" rtl="0">
                        <a:spcBef>
                          <a:spcPts val="0"/>
                        </a:spcBef>
                        <a:spcAft>
                          <a:spcPts val="0"/>
                        </a:spcAft>
                        <a:buNone/>
                      </a:pPr>
                      <a:r>
                        <a:rPr lang="en"/>
                        <a:t>Susannah Kvasnicka	</a:t>
                      </a:r>
                      <a:endParaRPr/>
                    </a:p>
                  </a:txBody>
                  <a:tcPr marL="91425" marR="91425" marT="91425" marB="91425">
                    <a:solidFill>
                      <a:srgbClr val="E6B8AF"/>
                    </a:solidFill>
                  </a:tcPr>
                </a:tc>
                <a:tc>
                  <a:txBody>
                    <a:bodyPr/>
                    <a:lstStyle/>
                    <a:p>
                      <a:pPr marL="0" lvl="0" indent="0" algn="ctr" rtl="0">
                        <a:spcBef>
                          <a:spcPts val="0"/>
                        </a:spcBef>
                        <a:spcAft>
                          <a:spcPts val="0"/>
                        </a:spcAft>
                        <a:buNone/>
                      </a:pPr>
                      <a:r>
                        <a:rPr lang="en" b="1"/>
                        <a:t>4</a:t>
                      </a:r>
                      <a:endParaRPr b="1"/>
                    </a:p>
                  </a:txBody>
                  <a:tcPr marL="91425" marR="91425" marT="91425" marB="91425">
                    <a:solidFill>
                      <a:srgbClr val="E6B8AF"/>
                    </a:solidFill>
                  </a:tcPr>
                </a:tc>
                <a:tc>
                  <a:txBody>
                    <a:bodyPr/>
                    <a:lstStyle/>
                    <a:p>
                      <a:pPr marL="0" lvl="0" indent="0" algn="ctr" rtl="0">
                        <a:spcBef>
                          <a:spcPts val="0"/>
                        </a:spcBef>
                        <a:spcAft>
                          <a:spcPts val="0"/>
                        </a:spcAft>
                        <a:buNone/>
                      </a:pPr>
                      <a:r>
                        <a:rPr lang="en" b="1"/>
                        <a:t>4</a:t>
                      </a:r>
                      <a:endParaRPr b="1"/>
                    </a:p>
                  </a:txBody>
                  <a:tcPr marL="91425" marR="91425" marT="91425" marB="91425">
                    <a:solidFill>
                      <a:srgbClr val="E6B8AF"/>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a:t>Casey Smith</a:t>
                      </a:r>
                      <a:endParaRPr/>
                    </a:p>
                  </a:txBody>
                  <a:tcPr marL="91425" marR="91425" marT="91425" marB="91425">
                    <a:solidFill>
                      <a:srgbClr val="E6B8AF"/>
                    </a:solidFill>
                  </a:tcPr>
                </a:tc>
                <a:tc>
                  <a:txBody>
                    <a:bodyPr/>
                    <a:lstStyle/>
                    <a:p>
                      <a:pPr marL="0" lvl="0" indent="0" algn="ctr" rtl="0">
                        <a:spcBef>
                          <a:spcPts val="0"/>
                        </a:spcBef>
                        <a:spcAft>
                          <a:spcPts val="0"/>
                        </a:spcAft>
                        <a:buNone/>
                      </a:pPr>
                      <a:r>
                        <a:rPr lang="en" b="1"/>
                        <a:t>5</a:t>
                      </a:r>
                      <a:endParaRPr b="1"/>
                    </a:p>
                  </a:txBody>
                  <a:tcPr marL="91425" marR="91425" marT="91425" marB="91425">
                    <a:solidFill>
                      <a:srgbClr val="E6B8AF"/>
                    </a:solidFill>
                  </a:tcPr>
                </a:tc>
                <a:tc>
                  <a:txBody>
                    <a:bodyPr/>
                    <a:lstStyle/>
                    <a:p>
                      <a:pPr marL="0" lvl="0" indent="0" algn="ctr" rtl="0">
                        <a:spcBef>
                          <a:spcPts val="0"/>
                        </a:spcBef>
                        <a:spcAft>
                          <a:spcPts val="0"/>
                        </a:spcAft>
                        <a:buNone/>
                      </a:pPr>
                      <a:r>
                        <a:rPr lang="en" b="1"/>
                        <a:t>5</a:t>
                      </a:r>
                      <a:endParaRPr b="1"/>
                    </a:p>
                  </a:txBody>
                  <a:tcPr marL="91425" marR="91425" marT="91425" marB="91425">
                    <a:solidFill>
                      <a:srgbClr val="E6B8A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F9000"/>
                </a:solidFill>
              </a:rPr>
              <a:t>Chris Doe </a:t>
            </a:r>
            <a:br>
              <a:rPr lang="en"/>
            </a:br>
            <a:r>
              <a:rPr lang="en"/>
              <a:t>44 years old</a:t>
            </a:r>
            <a:br>
              <a:rPr lang="en"/>
            </a:br>
            <a:r>
              <a:rPr lang="en"/>
              <a:t>535th place</a:t>
            </a:r>
            <a:br>
              <a:rPr lang="en"/>
            </a:br>
            <a:r>
              <a:rPr lang="en"/>
              <a:t>40-49 Male division</a:t>
            </a:r>
            <a:br>
              <a:rPr lang="en"/>
            </a:br>
            <a:endParaRPr/>
          </a:p>
        </p:txBody>
      </p:sp>
      <p:sp>
        <p:nvSpPr>
          <p:cNvPr id="184" name="Google Shape;184;p28"/>
          <p:cNvSpPr txBox="1"/>
          <p:nvPr/>
        </p:nvSpPr>
        <p:spPr>
          <a:xfrm>
            <a:off x="936200" y="2628150"/>
            <a:ext cx="6294000" cy="19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solidFill>
                  <a:srgbClr val="FFFFFF"/>
                </a:solidFill>
              </a:rPr>
              <a:t>Compared to the top 10%:</a:t>
            </a:r>
            <a:endParaRPr sz="4200">
              <a:solidFill>
                <a:srgbClr val="FFFFFF"/>
              </a:solidFill>
            </a:endParaRPr>
          </a:p>
          <a:p>
            <a:pPr marL="0" lvl="0" indent="0" algn="l" rtl="0">
              <a:spcBef>
                <a:spcPts val="0"/>
              </a:spcBef>
              <a:spcAft>
                <a:spcPts val="0"/>
              </a:spcAft>
              <a:buNone/>
            </a:pPr>
            <a:r>
              <a:rPr lang="en" sz="2400" b="0">
                <a:solidFill>
                  <a:srgbClr val="FFFFFF"/>
                </a:solidFill>
              </a:rPr>
              <a:t>In minutes</a:t>
            </a:r>
            <a:endParaRPr sz="2400" b="0">
              <a:solidFill>
                <a:srgbClr val="FFFFFF"/>
              </a:solidFill>
            </a:endParaRPr>
          </a:p>
          <a:p>
            <a:pPr marL="0" lvl="0" indent="0" algn="l" rtl="0">
              <a:spcBef>
                <a:spcPts val="0"/>
              </a:spcBef>
              <a:spcAft>
                <a:spcPts val="0"/>
              </a:spcAft>
              <a:buNone/>
            </a:pPr>
            <a:r>
              <a:rPr lang="en" sz="3600" u="sng">
                <a:solidFill>
                  <a:srgbClr val="FFFFFF"/>
                </a:solidFill>
              </a:rPr>
              <a:t>Gun Time:</a:t>
            </a:r>
            <a:r>
              <a:rPr lang="en" sz="3600">
                <a:solidFill>
                  <a:srgbClr val="FFFFFF"/>
                </a:solidFill>
              </a:rPr>
              <a:t> 53.12 </a:t>
            </a:r>
            <a:endParaRPr sz="3600">
              <a:solidFill>
                <a:srgbClr val="FFFFFF"/>
              </a:solidFill>
            </a:endParaRPr>
          </a:p>
          <a:p>
            <a:pPr marL="0" lvl="0" indent="0" algn="l" rtl="0">
              <a:spcBef>
                <a:spcPts val="0"/>
              </a:spcBef>
              <a:spcAft>
                <a:spcPts val="0"/>
              </a:spcAft>
              <a:buNone/>
            </a:pPr>
            <a:r>
              <a:rPr lang="en" sz="3600">
                <a:solidFill>
                  <a:srgbClr val="FFFFFF"/>
                </a:solidFill>
              </a:rPr>
              <a:t>	</a:t>
            </a:r>
            <a:r>
              <a:rPr lang="en" sz="3600">
                <a:solidFill>
                  <a:srgbClr val="FF0000"/>
                </a:solidFill>
              </a:rPr>
              <a:t>Slower by 10.3</a:t>
            </a:r>
            <a:endParaRPr sz="3600">
              <a:solidFill>
                <a:srgbClr val="FF0000"/>
              </a:solidFill>
            </a:endParaRPr>
          </a:p>
          <a:p>
            <a:pPr marL="0" lvl="0" indent="0" algn="l" rtl="0">
              <a:spcBef>
                <a:spcPts val="0"/>
              </a:spcBef>
              <a:spcAft>
                <a:spcPts val="0"/>
              </a:spcAft>
              <a:buNone/>
            </a:pPr>
            <a:r>
              <a:rPr lang="en" sz="3600">
                <a:solidFill>
                  <a:srgbClr val="FFFFFF"/>
                </a:solidFill>
              </a:rPr>
              <a:t> </a:t>
            </a:r>
            <a:endParaRPr sz="3600">
              <a:solidFill>
                <a:srgbClr val="FFFFFF"/>
              </a:solidFill>
            </a:endParaRPr>
          </a:p>
          <a:p>
            <a:pPr marL="0" lvl="0" indent="0" algn="l" rtl="0">
              <a:spcBef>
                <a:spcPts val="0"/>
              </a:spcBef>
              <a:spcAft>
                <a:spcPts val="0"/>
              </a:spcAft>
              <a:buNone/>
            </a:pPr>
            <a:r>
              <a:rPr lang="en" sz="3600" u="sng">
                <a:solidFill>
                  <a:srgbClr val="FFFFFF"/>
                </a:solidFill>
              </a:rPr>
              <a:t>Net Time:</a:t>
            </a:r>
            <a:r>
              <a:rPr lang="en" sz="3600">
                <a:solidFill>
                  <a:srgbClr val="FFFFFF"/>
                </a:solidFill>
              </a:rPr>
              <a:t> 49.72</a:t>
            </a:r>
            <a:r>
              <a:rPr lang="en" sz="3600"/>
              <a:t> </a:t>
            </a:r>
            <a:endParaRPr sz="3600"/>
          </a:p>
          <a:p>
            <a:pPr marL="0" lvl="0" indent="0" algn="l" rtl="0">
              <a:spcBef>
                <a:spcPts val="0"/>
              </a:spcBef>
              <a:spcAft>
                <a:spcPts val="0"/>
              </a:spcAft>
              <a:buNone/>
            </a:pPr>
            <a:r>
              <a:rPr lang="en" sz="3600"/>
              <a:t>	</a:t>
            </a:r>
            <a:r>
              <a:rPr lang="en" sz="3600">
                <a:solidFill>
                  <a:srgbClr val="FF0000"/>
                </a:solidFill>
              </a:rPr>
              <a:t>Slower by 8.03</a:t>
            </a:r>
            <a:r>
              <a:rPr lang="en" sz="4800">
                <a:solidFill>
                  <a:srgbClr val="FF0000"/>
                </a:solidFill>
              </a:rPr>
              <a:t> </a:t>
            </a:r>
            <a:endParaRPr sz="4800">
              <a:solidFill>
                <a:srgbClr val="FF0000"/>
              </a:solidFill>
            </a:endParaRPr>
          </a:p>
          <a:p>
            <a:pPr marL="0" lvl="0" indent="0" algn="l" rtl="0">
              <a:spcBef>
                <a:spcPts val="0"/>
              </a:spcBef>
              <a:spcAft>
                <a:spcPts val="0"/>
              </a:spcAft>
              <a:buNone/>
            </a:pPr>
            <a:endParaRPr sz="4800"/>
          </a:p>
          <a:p>
            <a:pPr marL="0" lvl="0" indent="0" algn="l" rtl="0">
              <a:spcBef>
                <a:spcPts val="0"/>
              </a:spcBef>
              <a:spcAft>
                <a:spcPts val="0"/>
              </a:spcAft>
              <a:buNone/>
            </a:pP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Divisional Segmentation</a:t>
            </a:r>
            <a:endParaRPr/>
          </a:p>
        </p:txBody>
      </p:sp>
      <p:sp>
        <p:nvSpPr>
          <p:cNvPr id="195" name="Google Shape;195;p30"/>
          <p:cNvSpPr txBox="1"/>
          <p:nvPr/>
        </p:nvSpPr>
        <p:spPr>
          <a:xfrm>
            <a:off x="936200" y="2628150"/>
            <a:ext cx="6294000" cy="19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p:nvPr/>
        </p:nvSpPr>
        <p:spPr>
          <a:xfrm>
            <a:off x="2165700" y="146625"/>
            <a:ext cx="53241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ctr" rtl="0">
              <a:spcBef>
                <a:spcPts val="0"/>
              </a:spcBef>
              <a:spcAft>
                <a:spcPts val="0"/>
              </a:spcAft>
              <a:buNone/>
            </a:pPr>
            <a:endParaRPr b="1"/>
          </a:p>
        </p:txBody>
      </p:sp>
      <p:graphicFrame>
        <p:nvGraphicFramePr>
          <p:cNvPr id="201" name="Google Shape;201;p31"/>
          <p:cNvGraphicFramePr/>
          <p:nvPr/>
        </p:nvGraphicFramePr>
        <p:xfrm>
          <a:off x="4572000" y="-11608"/>
          <a:ext cx="4441300" cy="5159867"/>
        </p:xfrm>
        <a:graphic>
          <a:graphicData uri="http://schemas.openxmlformats.org/drawingml/2006/table">
            <a:tbl>
              <a:tblPr>
                <a:noFill/>
                <a:tableStyleId>{9D659BBF-CFFC-4E44-9A2C-2673361154D3}</a:tableStyleId>
              </a:tblPr>
              <a:tblGrid>
                <a:gridCol w="1110325">
                  <a:extLst>
                    <a:ext uri="{9D8B030D-6E8A-4147-A177-3AD203B41FA5}">
                      <a16:colId xmlns:a16="http://schemas.microsoft.com/office/drawing/2014/main" val="20000"/>
                    </a:ext>
                  </a:extLst>
                </a:gridCol>
                <a:gridCol w="1110325">
                  <a:extLst>
                    <a:ext uri="{9D8B030D-6E8A-4147-A177-3AD203B41FA5}">
                      <a16:colId xmlns:a16="http://schemas.microsoft.com/office/drawing/2014/main" val="20001"/>
                    </a:ext>
                  </a:extLst>
                </a:gridCol>
                <a:gridCol w="1110325">
                  <a:extLst>
                    <a:ext uri="{9D8B030D-6E8A-4147-A177-3AD203B41FA5}">
                      <a16:colId xmlns:a16="http://schemas.microsoft.com/office/drawing/2014/main" val="20002"/>
                    </a:ext>
                  </a:extLst>
                </a:gridCol>
                <a:gridCol w="1110325">
                  <a:extLst>
                    <a:ext uri="{9D8B030D-6E8A-4147-A177-3AD203B41FA5}">
                      <a16:colId xmlns:a16="http://schemas.microsoft.com/office/drawing/2014/main" val="20003"/>
                    </a:ext>
                  </a:extLst>
                </a:gridCol>
              </a:tblGrid>
              <a:tr h="443550">
                <a:tc>
                  <a:txBody>
                    <a:bodyPr/>
                    <a:lstStyle/>
                    <a:p>
                      <a:pPr marL="0" lvl="0" indent="0" algn="ctr" rtl="0">
                        <a:spcBef>
                          <a:spcPts val="0"/>
                        </a:spcBef>
                        <a:spcAft>
                          <a:spcPts val="0"/>
                        </a:spcAft>
                        <a:buNone/>
                      </a:pPr>
                      <a:r>
                        <a:rPr lang="en" sz="1800" b="1"/>
                        <a:t>Division</a:t>
                      </a:r>
                      <a:endParaRPr sz="1800"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t>Male</a:t>
                      </a:r>
                      <a:endParaRPr sz="1800"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t>Female</a:t>
                      </a:r>
                      <a:endParaRPr sz="1800"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t>Total</a:t>
                      </a:r>
                      <a:endParaRPr sz="1800" b="1"/>
                    </a:p>
                  </a:txBody>
                  <a:tcPr marL="91425" marR="91425" marT="91425" marB="91425" anchor="ctr">
                    <a:solidFill>
                      <a:srgbClr val="93C47D"/>
                    </a:solidFill>
                  </a:tcPr>
                </a:tc>
                <a:extLst>
                  <a:ext uri="{0D108BD9-81ED-4DB2-BD59-A6C34878D82A}">
                    <a16:rowId xmlns:a16="http://schemas.microsoft.com/office/drawing/2014/main" val="10000"/>
                  </a:ext>
                </a:extLst>
              </a:tr>
              <a:tr h="443550">
                <a:tc>
                  <a:txBody>
                    <a:bodyPr/>
                    <a:lstStyle/>
                    <a:p>
                      <a:pPr marL="0" lvl="0" indent="0" algn="ctr" rtl="0">
                        <a:lnSpc>
                          <a:spcPct val="115000"/>
                        </a:lnSpc>
                        <a:spcBef>
                          <a:spcPts val="0"/>
                        </a:spcBef>
                        <a:spcAft>
                          <a:spcPts val="0"/>
                        </a:spcAft>
                        <a:buNone/>
                      </a:pPr>
                      <a:r>
                        <a:rPr lang="en" b="1"/>
                        <a:t>14 or less</a:t>
                      </a: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26</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13</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39</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1"/>
                  </a:ext>
                </a:extLst>
              </a:tr>
              <a:tr h="443550">
                <a:tc>
                  <a:txBody>
                    <a:bodyPr/>
                    <a:lstStyle/>
                    <a:p>
                      <a:pPr marL="0" lvl="0" indent="0" algn="ctr" rtl="0">
                        <a:lnSpc>
                          <a:spcPct val="115000"/>
                        </a:lnSpc>
                        <a:spcBef>
                          <a:spcPts val="0"/>
                        </a:spcBef>
                        <a:spcAft>
                          <a:spcPts val="0"/>
                        </a:spcAft>
                        <a:buNone/>
                      </a:pPr>
                      <a:r>
                        <a:rPr lang="en" b="1"/>
                        <a:t>15-19</a:t>
                      </a: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45</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26</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71</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2"/>
                  </a:ext>
                </a:extLst>
              </a:tr>
              <a:tr h="618425">
                <a:tc>
                  <a:txBody>
                    <a:bodyPr/>
                    <a:lstStyle/>
                    <a:p>
                      <a:pPr marL="0" lvl="0" indent="0" algn="ctr" rtl="0">
                        <a:lnSpc>
                          <a:spcPct val="115000"/>
                        </a:lnSpc>
                        <a:spcBef>
                          <a:spcPts val="0"/>
                        </a:spcBef>
                        <a:spcAft>
                          <a:spcPts val="0"/>
                        </a:spcAft>
                        <a:buNone/>
                      </a:pPr>
                      <a:r>
                        <a:rPr lang="en" b="1"/>
                        <a:t>20-29 </a:t>
                      </a:r>
                      <a:endParaRPr b="1"/>
                    </a:p>
                    <a:p>
                      <a:pPr marL="0" lvl="0" indent="0" algn="ctr" rtl="0">
                        <a:spcBef>
                          <a:spcPts val="0"/>
                        </a:spcBef>
                        <a:spcAft>
                          <a:spcPts val="0"/>
                        </a:spcAft>
                        <a:buNone/>
                      </a:pP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144</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228</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372</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3"/>
                  </a:ext>
                </a:extLst>
              </a:tr>
              <a:tr h="443550">
                <a:tc>
                  <a:txBody>
                    <a:bodyPr/>
                    <a:lstStyle/>
                    <a:p>
                      <a:pPr marL="0" lvl="0" indent="0" algn="ctr" rtl="0">
                        <a:lnSpc>
                          <a:spcPct val="115000"/>
                        </a:lnSpc>
                        <a:spcBef>
                          <a:spcPts val="0"/>
                        </a:spcBef>
                        <a:spcAft>
                          <a:spcPts val="0"/>
                        </a:spcAft>
                        <a:buNone/>
                      </a:pPr>
                      <a:r>
                        <a:rPr lang="en" b="1"/>
                        <a:t>30-39</a:t>
                      </a: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346</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420</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766</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4"/>
                  </a:ext>
                </a:extLst>
              </a:tr>
              <a:tr h="618425">
                <a:tc>
                  <a:txBody>
                    <a:bodyPr/>
                    <a:lstStyle/>
                    <a:p>
                      <a:pPr marL="0" lvl="0" indent="0" algn="ctr" rtl="0">
                        <a:lnSpc>
                          <a:spcPct val="115000"/>
                        </a:lnSpc>
                        <a:spcBef>
                          <a:spcPts val="0"/>
                        </a:spcBef>
                        <a:spcAft>
                          <a:spcPts val="0"/>
                        </a:spcAft>
                        <a:buNone/>
                      </a:pPr>
                      <a:r>
                        <a:rPr lang="en" b="1"/>
                        <a:t>40-49</a:t>
                      </a:r>
                      <a:endParaRPr b="1"/>
                    </a:p>
                    <a:p>
                      <a:pPr marL="0" lvl="0" indent="0" algn="ctr" rtl="0">
                        <a:spcBef>
                          <a:spcPts val="0"/>
                        </a:spcBef>
                        <a:spcAft>
                          <a:spcPts val="0"/>
                        </a:spcAft>
                        <a:buNone/>
                      </a:pP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415</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283</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698</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5"/>
                  </a:ext>
                </a:extLst>
              </a:tr>
              <a:tr h="618425">
                <a:tc>
                  <a:txBody>
                    <a:bodyPr/>
                    <a:lstStyle/>
                    <a:p>
                      <a:pPr marL="0" lvl="0" indent="0" algn="ctr" rtl="0">
                        <a:lnSpc>
                          <a:spcPct val="115000"/>
                        </a:lnSpc>
                        <a:spcBef>
                          <a:spcPts val="0"/>
                        </a:spcBef>
                        <a:spcAft>
                          <a:spcPts val="0"/>
                        </a:spcAft>
                        <a:buNone/>
                      </a:pPr>
                      <a:r>
                        <a:rPr lang="en" b="1"/>
                        <a:t>50-59</a:t>
                      </a:r>
                      <a:endParaRPr b="1"/>
                    </a:p>
                    <a:p>
                      <a:pPr marL="0" lvl="0" indent="0" algn="ctr" rtl="0">
                        <a:spcBef>
                          <a:spcPts val="0"/>
                        </a:spcBef>
                        <a:spcAft>
                          <a:spcPts val="0"/>
                        </a:spcAft>
                        <a:buNone/>
                      </a:pP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205</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104</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309</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6"/>
                  </a:ext>
                </a:extLst>
              </a:tr>
              <a:tr h="443550">
                <a:tc>
                  <a:txBody>
                    <a:bodyPr/>
                    <a:lstStyle/>
                    <a:p>
                      <a:pPr marL="0" lvl="0" indent="0" algn="ctr" rtl="0">
                        <a:lnSpc>
                          <a:spcPct val="115000"/>
                        </a:lnSpc>
                        <a:spcBef>
                          <a:spcPts val="0"/>
                        </a:spcBef>
                        <a:spcAft>
                          <a:spcPts val="0"/>
                        </a:spcAft>
                        <a:buNone/>
                      </a:pPr>
                      <a:r>
                        <a:rPr lang="en" b="1"/>
                        <a:t>60-69</a:t>
                      </a: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69</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24</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93</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7"/>
                  </a:ext>
                </a:extLst>
              </a:tr>
              <a:tr h="443550">
                <a:tc>
                  <a:txBody>
                    <a:bodyPr/>
                    <a:lstStyle/>
                    <a:p>
                      <a:pPr marL="0" lvl="0" indent="0" algn="ctr" rtl="0">
                        <a:lnSpc>
                          <a:spcPct val="115000"/>
                        </a:lnSpc>
                        <a:spcBef>
                          <a:spcPts val="0"/>
                        </a:spcBef>
                        <a:spcAft>
                          <a:spcPts val="0"/>
                        </a:spcAft>
                        <a:buNone/>
                      </a:pPr>
                      <a:r>
                        <a:rPr lang="en" b="1"/>
                        <a:t>70-79</a:t>
                      </a: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9</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3</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12</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8"/>
                  </a:ext>
                </a:extLst>
              </a:tr>
              <a:tr h="492125">
                <a:tc>
                  <a:txBody>
                    <a:bodyPr/>
                    <a:lstStyle/>
                    <a:p>
                      <a:pPr marL="0" lvl="0" indent="0" algn="ctr" rtl="0">
                        <a:lnSpc>
                          <a:spcPct val="115000"/>
                        </a:lnSpc>
                        <a:spcBef>
                          <a:spcPts val="0"/>
                        </a:spcBef>
                        <a:spcAft>
                          <a:spcPts val="0"/>
                        </a:spcAft>
                        <a:buNone/>
                      </a:pPr>
                      <a:r>
                        <a:rPr lang="en" b="1"/>
                        <a:t>Over 80</a:t>
                      </a:r>
                      <a:endParaRPr b="1"/>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0</a:t>
                      </a:r>
                      <a:endParaRPr sz="1800" b="1">
                        <a:solidFill>
                          <a:schemeClr val="lt1"/>
                        </a:solidFill>
                      </a:endParaRPr>
                    </a:p>
                  </a:txBody>
                  <a:tcPr marL="91425" marR="91425" marT="91425" marB="91425" anchor="ctr">
                    <a:solidFill>
                      <a:srgbClr val="93C47D"/>
                    </a:solidFill>
                  </a:tcPr>
                </a:tc>
                <a:tc>
                  <a:txBody>
                    <a:bodyPr/>
                    <a:lstStyle/>
                    <a:p>
                      <a:pPr marL="0" lvl="0" indent="0" algn="ctr" rtl="0">
                        <a:spcBef>
                          <a:spcPts val="0"/>
                        </a:spcBef>
                        <a:spcAft>
                          <a:spcPts val="0"/>
                        </a:spcAft>
                        <a:buNone/>
                      </a:pPr>
                      <a:r>
                        <a:rPr lang="en" sz="1800" b="1">
                          <a:solidFill>
                            <a:schemeClr val="lt1"/>
                          </a:solidFill>
                        </a:rPr>
                        <a:t>2</a:t>
                      </a:r>
                      <a:endParaRPr sz="1800" b="1">
                        <a:solidFill>
                          <a:schemeClr val="lt1"/>
                        </a:solidFill>
                      </a:endParaRPr>
                    </a:p>
                  </a:txBody>
                  <a:tcPr marL="91425" marR="91425" marT="91425" marB="91425" anchor="ctr">
                    <a:solidFill>
                      <a:srgbClr val="93C47D"/>
                    </a:solidFill>
                  </a:tcPr>
                </a:tc>
                <a:extLst>
                  <a:ext uri="{0D108BD9-81ED-4DB2-BD59-A6C34878D82A}">
                    <a16:rowId xmlns:a16="http://schemas.microsoft.com/office/drawing/2014/main" val="10009"/>
                  </a:ext>
                </a:extLst>
              </a:tr>
            </a:tbl>
          </a:graphicData>
        </a:graphic>
      </p:graphicFrame>
      <p:sp>
        <p:nvSpPr>
          <p:cNvPr id="202" name="Google Shape;202;p3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Arial"/>
                <a:ea typeface="Arial"/>
                <a:cs typeface="Arial"/>
                <a:sym typeface="Arial"/>
              </a:rPr>
              <a:t>Remapped Distribution Table </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 sz="1400" b="1" dirty="0">
                <a:solidFill>
                  <a:srgbClr val="000000"/>
                </a:solidFill>
                <a:latin typeface="Arial"/>
                <a:ea typeface="Arial"/>
                <a:cs typeface="Arial"/>
                <a:sym typeface="Arial"/>
              </a:rPr>
              <a:t>Data overview</a:t>
            </a:r>
            <a:endParaRPr sz="1400" b="1" dirty="0">
              <a:solidFill>
                <a:srgbClr val="000000"/>
              </a:solidFill>
              <a:latin typeface="Arial"/>
              <a:ea typeface="Arial"/>
              <a:cs typeface="Arial"/>
              <a:sym typeface="Arial"/>
            </a:endParaRPr>
          </a:p>
          <a:p>
            <a:pPr marL="457200" lvl="0" indent="0" algn="l" rtl="0">
              <a:spcBef>
                <a:spcPts val="0"/>
              </a:spcBef>
              <a:spcAft>
                <a:spcPts val="0"/>
              </a:spcAft>
              <a:buNone/>
            </a:pPr>
            <a:endParaRPr sz="1400" b="1" dirty="0">
              <a:solidFill>
                <a:srgbClr val="000000"/>
              </a:solidFill>
              <a:latin typeface="Arial"/>
              <a:ea typeface="Arial"/>
              <a:cs typeface="Arial"/>
              <a:sym typeface="Arial"/>
            </a:endParaRPr>
          </a:p>
          <a:p>
            <a:pPr marL="0" lvl="0" indent="0" algn="l" rtl="0">
              <a:spcBef>
                <a:spcPts val="0"/>
              </a:spcBef>
              <a:spcAft>
                <a:spcPts val="0"/>
              </a:spcAft>
              <a:buNone/>
            </a:pPr>
            <a:r>
              <a:rPr lang="en" sz="1400" b="1" dirty="0">
                <a:solidFill>
                  <a:srgbClr val="000000"/>
                </a:solidFill>
                <a:latin typeface="Arial"/>
                <a:ea typeface="Arial"/>
                <a:cs typeface="Arial"/>
                <a:sym typeface="Arial"/>
              </a:rPr>
              <a:t>  2.    Descriptive statistics with a gender focus</a:t>
            </a:r>
            <a:endParaRPr sz="1400" b="1" dirty="0">
              <a:solidFill>
                <a:srgbClr val="000000"/>
              </a:solidFill>
              <a:latin typeface="Arial"/>
              <a:ea typeface="Arial"/>
              <a:cs typeface="Arial"/>
              <a:sym typeface="Arial"/>
            </a:endParaRPr>
          </a:p>
          <a:p>
            <a:pPr marL="457200" lvl="0" indent="0" algn="l" rtl="0">
              <a:spcBef>
                <a:spcPts val="0"/>
              </a:spcBef>
              <a:spcAft>
                <a:spcPts val="0"/>
              </a:spcAft>
              <a:buNone/>
            </a:pPr>
            <a:endParaRPr sz="1400" b="1" dirty="0">
              <a:solidFill>
                <a:srgbClr val="000000"/>
              </a:solidFill>
              <a:latin typeface="Arial"/>
              <a:ea typeface="Arial"/>
              <a:cs typeface="Arial"/>
              <a:sym typeface="Arial"/>
            </a:endParaRPr>
          </a:p>
          <a:p>
            <a:pPr marL="0" lvl="0" indent="0" algn="l" rtl="0">
              <a:spcBef>
                <a:spcPts val="0"/>
              </a:spcBef>
              <a:spcAft>
                <a:spcPts val="0"/>
              </a:spcAft>
              <a:buNone/>
            </a:pPr>
            <a:r>
              <a:rPr lang="en" sz="1400" b="1" dirty="0">
                <a:solidFill>
                  <a:srgbClr val="000000"/>
                </a:solidFill>
                <a:latin typeface="Arial"/>
                <a:ea typeface="Arial"/>
                <a:cs typeface="Arial"/>
                <a:sym typeface="Arial"/>
              </a:rPr>
              <a:t>  3.    Comparison of race measurement metrics</a:t>
            </a:r>
            <a:endParaRPr sz="1400" b="1" dirty="0">
              <a:solidFill>
                <a:srgbClr val="000000"/>
              </a:solidFill>
              <a:latin typeface="Arial"/>
              <a:ea typeface="Arial"/>
              <a:cs typeface="Arial"/>
              <a:sym typeface="Arial"/>
            </a:endParaRPr>
          </a:p>
          <a:p>
            <a:pPr marL="457200" lvl="0" indent="0" algn="l" rtl="0">
              <a:spcBef>
                <a:spcPts val="0"/>
              </a:spcBef>
              <a:spcAft>
                <a:spcPts val="0"/>
              </a:spcAft>
              <a:buNone/>
            </a:pPr>
            <a:endParaRPr sz="1400" b="1" dirty="0">
              <a:solidFill>
                <a:srgbClr val="000000"/>
              </a:solidFill>
              <a:latin typeface="Arial"/>
              <a:ea typeface="Arial"/>
              <a:cs typeface="Arial"/>
              <a:sym typeface="Arial"/>
            </a:endParaRPr>
          </a:p>
          <a:p>
            <a:pPr marL="0" lvl="0" indent="0" algn="l" rtl="0">
              <a:spcBef>
                <a:spcPts val="0"/>
              </a:spcBef>
              <a:spcAft>
                <a:spcPts val="0"/>
              </a:spcAft>
              <a:buNone/>
            </a:pPr>
            <a:r>
              <a:rPr lang="en" sz="1400" b="1" dirty="0">
                <a:solidFill>
                  <a:srgbClr val="000000"/>
                </a:solidFill>
                <a:latin typeface="Arial"/>
                <a:ea typeface="Arial"/>
                <a:cs typeface="Arial"/>
                <a:sym typeface="Arial"/>
              </a:rPr>
              <a:t>  4.     Chris Doe performance: a comparative measurement</a:t>
            </a:r>
            <a:endParaRPr sz="1400" b="1" dirty="0">
              <a:solidFill>
                <a:srgbClr val="000000"/>
              </a:solidFill>
              <a:latin typeface="Arial"/>
              <a:ea typeface="Arial"/>
              <a:cs typeface="Arial"/>
              <a:sym typeface="Arial"/>
            </a:endParaRPr>
          </a:p>
          <a:p>
            <a:pPr marL="457200" lvl="0" indent="0" algn="l" rtl="0">
              <a:spcBef>
                <a:spcPts val="0"/>
              </a:spcBef>
              <a:spcAft>
                <a:spcPts val="0"/>
              </a:spcAft>
              <a:buNone/>
            </a:pPr>
            <a:endParaRPr sz="1400" b="1" dirty="0">
              <a:solidFill>
                <a:srgbClr val="000000"/>
              </a:solidFill>
              <a:latin typeface="Arial"/>
              <a:ea typeface="Arial"/>
              <a:cs typeface="Arial"/>
              <a:sym typeface="Arial"/>
            </a:endParaRPr>
          </a:p>
          <a:p>
            <a:pPr marL="0" lvl="0" indent="0" algn="l" rtl="0">
              <a:spcBef>
                <a:spcPts val="0"/>
              </a:spcBef>
              <a:spcAft>
                <a:spcPts val="0"/>
              </a:spcAft>
              <a:buNone/>
            </a:pPr>
            <a:r>
              <a:rPr lang="en" sz="1400" b="1" dirty="0">
                <a:solidFill>
                  <a:srgbClr val="000000"/>
                </a:solidFill>
                <a:latin typeface="Arial"/>
                <a:ea typeface="Arial"/>
                <a:cs typeface="Arial"/>
                <a:sym typeface="Arial"/>
              </a:rPr>
              <a:t>  5.     Divisional segmentation</a:t>
            </a:r>
            <a:endParaRPr sz="1400" b="1" dirty="0">
              <a:solidFill>
                <a:srgbClr val="000000"/>
              </a:solidFill>
              <a:latin typeface="Arial"/>
              <a:ea typeface="Arial"/>
              <a:cs typeface="Arial"/>
              <a:sym typeface="Arial"/>
            </a:endParaRPr>
          </a:p>
          <a:p>
            <a:pPr marL="0" lvl="0" indent="0" algn="l" rtl="0">
              <a:spcBef>
                <a:spcPts val="0"/>
              </a:spcBef>
              <a:spcAft>
                <a:spcPts val="0"/>
              </a:spcAft>
              <a:buNone/>
            </a:pPr>
            <a:endParaRPr b="1" dirty="0">
              <a:solidFill>
                <a:srgbClr val="000000"/>
              </a:solidFill>
              <a:latin typeface="Arial"/>
              <a:ea typeface="Arial"/>
              <a:cs typeface="Arial"/>
              <a:sym typeface="Arial"/>
            </a:endParaRPr>
          </a:p>
          <a:p>
            <a:pPr marL="0" lvl="0" indent="0" algn="l" rtl="0">
              <a:spcBef>
                <a:spcPts val="0"/>
              </a:spcBef>
              <a:spcAft>
                <a:spcPts val="0"/>
              </a:spcAft>
              <a:buNone/>
            </a:pPr>
            <a:endParaRPr b="1" dirty="0">
              <a:solidFill>
                <a:srgbClr val="000000"/>
              </a:solidFill>
              <a:latin typeface="Arial"/>
              <a:ea typeface="Arial"/>
              <a:cs typeface="Arial"/>
              <a:sym typeface="Arial"/>
            </a:endParaRPr>
          </a:p>
          <a:p>
            <a:pPr marL="0" lvl="0" indent="0" algn="l" rtl="0">
              <a:spcBef>
                <a:spcPts val="0"/>
              </a:spcBef>
              <a:spcAft>
                <a:spcPts val="0"/>
              </a:spcAft>
              <a:buNone/>
            </a:pPr>
            <a:endParaRPr b="1" dirty="0">
              <a:solidFill>
                <a:srgbClr val="000000"/>
              </a:solidFill>
              <a:latin typeface="Arial"/>
              <a:ea typeface="Arial"/>
              <a:cs typeface="Arial"/>
              <a:sym typeface="Arial"/>
            </a:endParaRPr>
          </a:p>
          <a:p>
            <a:pPr marL="0" lvl="0" indent="0" algn="l" rtl="0">
              <a:spcBef>
                <a:spcPts val="0"/>
              </a:spcBef>
              <a:spcAft>
                <a:spcPts val="0"/>
              </a:spcAft>
              <a:buNone/>
            </a:pPr>
            <a:endParaRPr b="1" dirty="0">
              <a:solidFill>
                <a:srgbClr val="000000"/>
              </a:solidFill>
              <a:latin typeface="Arial"/>
              <a:ea typeface="Arial"/>
              <a:cs typeface="Arial"/>
              <a:sym typeface="Arial"/>
            </a:endParaRPr>
          </a:p>
          <a:p>
            <a:pPr marL="0" lvl="0" indent="0" algn="l" rtl="0">
              <a:spcBef>
                <a:spcPts val="0"/>
              </a:spcBef>
              <a:spcAft>
                <a:spcPts val="0"/>
              </a:spcAft>
              <a:buNone/>
            </a:pPr>
            <a:endParaRPr b="1" dirty="0">
              <a:solidFill>
                <a:srgbClr val="000000"/>
              </a:solidFill>
              <a:latin typeface="Arial"/>
              <a:ea typeface="Arial"/>
              <a:cs typeface="Arial"/>
              <a:sym typeface="Arial"/>
            </a:endParaRPr>
          </a:p>
          <a:p>
            <a:pPr marL="0" lvl="0" indent="0" algn="l" rtl="0">
              <a:spcBef>
                <a:spcPts val="0"/>
              </a:spcBef>
              <a:spcAft>
                <a:spcPts val="0"/>
              </a:spcAft>
              <a:buNone/>
            </a:pPr>
            <a:r>
              <a:rPr lang="en" dirty="0">
                <a:solidFill>
                  <a:srgbClr val="FFFFFF"/>
                </a:solidFill>
                <a:latin typeface="Arial"/>
                <a:ea typeface="Arial"/>
                <a:cs typeface="Arial"/>
                <a:sym typeface="Arial"/>
              </a:rPr>
              <a:t> </a:t>
            </a:r>
            <a:r>
              <a:rPr lang="en" sz="1100" dirty="0">
                <a:solidFill>
                  <a:srgbClr val="FFFFFF"/>
                </a:solidFill>
                <a:latin typeface="Arial"/>
                <a:ea typeface="Arial"/>
                <a:cs typeface="Arial"/>
                <a:sym typeface="Arial"/>
              </a:rPr>
              <a:t>https://</a:t>
            </a:r>
            <a:r>
              <a:rPr lang="en" sz="1100" dirty="0" err="1">
                <a:solidFill>
                  <a:srgbClr val="FFFFFF"/>
                </a:solidFill>
                <a:latin typeface="Arial"/>
                <a:ea typeface="Arial"/>
                <a:cs typeface="Arial"/>
                <a:sym typeface="Arial"/>
              </a:rPr>
              <a:t>press.atairbnb.com</a:t>
            </a:r>
            <a:r>
              <a:rPr lang="en" sz="1100" dirty="0">
                <a:solidFill>
                  <a:srgbClr val="FFFFFF"/>
                </a:solidFill>
                <a:latin typeface="Arial"/>
                <a:ea typeface="Arial"/>
                <a:cs typeface="Arial"/>
                <a:sym typeface="Arial"/>
              </a:rPr>
              <a:t>/fast-facts/</a:t>
            </a:r>
            <a:endParaRPr sz="1100" dirty="0">
              <a:solidFill>
                <a:srgbClr val="FFFFFF"/>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593800" y="4821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Participant distribution across divisions </a:t>
            </a:r>
            <a:endParaRPr/>
          </a:p>
        </p:txBody>
      </p:sp>
      <p:pic>
        <p:nvPicPr>
          <p:cNvPr id="208" name="Google Shape;208;p32"/>
          <p:cNvPicPr preferRelativeResize="0"/>
          <p:nvPr/>
        </p:nvPicPr>
        <p:blipFill>
          <a:blip r:embed="rId3">
            <a:alphaModFix/>
          </a:blip>
          <a:stretch>
            <a:fillRect/>
          </a:stretch>
        </p:blipFill>
        <p:spPr>
          <a:xfrm>
            <a:off x="152400" y="1169725"/>
            <a:ext cx="6234575" cy="3821375"/>
          </a:xfrm>
          <a:prstGeom prst="rect">
            <a:avLst/>
          </a:prstGeom>
          <a:noFill/>
          <a:ln>
            <a:noFill/>
          </a:ln>
        </p:spPr>
      </p:pic>
      <p:sp>
        <p:nvSpPr>
          <p:cNvPr id="209" name="Google Shape;209;p32"/>
          <p:cNvSpPr txBox="1"/>
          <p:nvPr/>
        </p:nvSpPr>
        <p:spPr>
          <a:xfrm>
            <a:off x="6500025" y="1322625"/>
            <a:ext cx="2464500" cy="3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1800" b="1"/>
              <a:t>30-39 group had the most participant while 70-79 and 80+ had the least.</a:t>
            </a:r>
            <a:endParaRPr sz="1800"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800" b="1"/>
              <a:t>All groups except 30-39 and 20-29 showed more male participants than female.  </a:t>
            </a:r>
            <a:endParaRPr sz="18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p:nvPr/>
        </p:nvSpPr>
        <p:spPr>
          <a:xfrm>
            <a:off x="2165700" y="146625"/>
            <a:ext cx="53241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sz="1800" b="1"/>
              <a:t>Best time distribution by division</a:t>
            </a:r>
            <a:endParaRPr sz="1800" b="1"/>
          </a:p>
        </p:txBody>
      </p:sp>
      <p:pic>
        <p:nvPicPr>
          <p:cNvPr id="215" name="Google Shape;215;p33"/>
          <p:cNvPicPr preferRelativeResize="0"/>
          <p:nvPr/>
        </p:nvPicPr>
        <p:blipFill>
          <a:blip r:embed="rId3">
            <a:alphaModFix/>
          </a:blip>
          <a:stretch>
            <a:fillRect/>
          </a:stretch>
        </p:blipFill>
        <p:spPr>
          <a:xfrm>
            <a:off x="152400" y="975288"/>
            <a:ext cx="4419601" cy="3616031"/>
          </a:xfrm>
          <a:prstGeom prst="rect">
            <a:avLst/>
          </a:prstGeom>
          <a:noFill/>
          <a:ln>
            <a:noFill/>
          </a:ln>
        </p:spPr>
      </p:pic>
      <p:pic>
        <p:nvPicPr>
          <p:cNvPr id="216" name="Google Shape;216;p33"/>
          <p:cNvPicPr preferRelativeResize="0"/>
          <p:nvPr/>
        </p:nvPicPr>
        <p:blipFill>
          <a:blip r:embed="rId4">
            <a:alphaModFix/>
          </a:blip>
          <a:stretch>
            <a:fillRect/>
          </a:stretch>
        </p:blipFill>
        <p:spPr>
          <a:xfrm>
            <a:off x="4735700" y="975300"/>
            <a:ext cx="4419601" cy="3616041"/>
          </a:xfrm>
          <a:prstGeom prst="rect">
            <a:avLst/>
          </a:prstGeom>
          <a:noFill/>
          <a:ln>
            <a:noFill/>
          </a:ln>
        </p:spPr>
      </p:pic>
      <p:sp>
        <p:nvSpPr>
          <p:cNvPr id="217" name="Google Shape;217;p33"/>
          <p:cNvSpPr txBox="1"/>
          <p:nvPr/>
        </p:nvSpPr>
        <p:spPr>
          <a:xfrm>
            <a:off x="547650" y="4510450"/>
            <a:ext cx="8048700" cy="4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 both the metrics, 20-29 and 30-39 divisions show the lowest time while older and younger divisions have longer times.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p:nvPr/>
        </p:nvSpPr>
        <p:spPr>
          <a:xfrm>
            <a:off x="547650" y="4510450"/>
            <a:ext cx="8048700" cy="4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Pace distribution shows that across all divisions, males posted better pace times than females and the 15-19 division had the best pace.</a:t>
            </a:r>
            <a:endParaRPr b="1"/>
          </a:p>
        </p:txBody>
      </p:sp>
      <p:pic>
        <p:nvPicPr>
          <p:cNvPr id="223" name="Google Shape;223;p34"/>
          <p:cNvPicPr preferRelativeResize="0"/>
          <p:nvPr/>
        </p:nvPicPr>
        <p:blipFill>
          <a:blip r:embed="rId3">
            <a:alphaModFix/>
          </a:blip>
          <a:stretch>
            <a:fillRect/>
          </a:stretch>
        </p:blipFill>
        <p:spPr>
          <a:xfrm>
            <a:off x="785450" y="367200"/>
            <a:ext cx="7466749" cy="420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229" name="Google Shape;229;p35"/>
          <p:cNvSpPr txBox="1"/>
          <p:nvPr/>
        </p:nvSpPr>
        <p:spPr>
          <a:xfrm>
            <a:off x="936200" y="2628150"/>
            <a:ext cx="6294000" cy="19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Overview</a:t>
            </a:r>
            <a:endParaRPr/>
          </a:p>
        </p:txBody>
      </p:sp>
      <p:sp>
        <p:nvSpPr>
          <p:cNvPr id="99" name="Google Shape;99;p15"/>
          <p:cNvSpPr txBox="1"/>
          <p:nvPr/>
        </p:nvSpPr>
        <p:spPr>
          <a:xfrm>
            <a:off x="936200" y="2628150"/>
            <a:ext cx="6294000" cy="19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- 2006 Pike’s Peek 10K dataset </a:t>
            </a:r>
            <a:endParaRPr/>
          </a:p>
        </p:txBody>
      </p:sp>
      <p:sp>
        <p:nvSpPr>
          <p:cNvPr id="105" name="Google Shape;105;p16"/>
          <p:cNvSpPr txBox="1">
            <a:spLocks noGrp="1"/>
          </p:cNvSpPr>
          <p:nvPr>
            <p:ph type="body" idx="1"/>
          </p:nvPr>
        </p:nvSpPr>
        <p:spPr>
          <a:xfrm>
            <a:off x="729450" y="2078875"/>
            <a:ext cx="7688700" cy="2703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Two text files of data for male and female participants</a:t>
            </a:r>
            <a:endParaRPr sz="1400" b="1">
              <a:solidFill>
                <a:srgbClr val="000000"/>
              </a:solidFill>
              <a:latin typeface="Arial"/>
              <a:ea typeface="Arial"/>
              <a:cs typeface="Arial"/>
              <a:sym typeface="Arial"/>
            </a:endParaRPr>
          </a:p>
          <a:p>
            <a:pPr marL="457200" lvl="0" indent="0" algn="l" rtl="0">
              <a:spcBef>
                <a:spcPts val="0"/>
              </a:spcBef>
              <a:spcAft>
                <a:spcPts val="0"/>
              </a:spcAft>
              <a:buNone/>
            </a:pP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Nine features and 2370 observations</a:t>
            </a:r>
            <a:endParaRPr sz="1400" b="1">
              <a:solidFill>
                <a:srgbClr val="000000"/>
              </a:solidFill>
              <a:latin typeface="Arial"/>
              <a:ea typeface="Arial"/>
              <a:cs typeface="Arial"/>
              <a:sym typeface="Arial"/>
            </a:endParaRPr>
          </a:p>
          <a:p>
            <a:pPr marL="457200" lvl="0" indent="0" algn="l" rtl="0">
              <a:spcBef>
                <a:spcPts val="0"/>
              </a:spcBef>
              <a:spcAft>
                <a:spcPts val="0"/>
              </a:spcAft>
              <a:buNone/>
            </a:pP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Extensive data engineering was required during the preprocessing stage </a:t>
            </a:r>
            <a:endParaRPr sz="1400" b="1">
              <a:solidFill>
                <a:srgbClr val="000000"/>
              </a:solidFill>
              <a:latin typeface="Arial"/>
              <a:ea typeface="Arial"/>
              <a:cs typeface="Arial"/>
              <a:sym typeface="Arial"/>
            </a:endParaRPr>
          </a:p>
          <a:p>
            <a:pPr marL="457200" lvl="0" indent="0" algn="l" rtl="0">
              <a:spcBef>
                <a:spcPts val="0"/>
              </a:spcBef>
              <a:spcAft>
                <a:spcPts val="0"/>
              </a:spcAft>
              <a:buNone/>
            </a:pP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Feature engineering included:</a:t>
            </a:r>
            <a:endParaRPr sz="1400" b="1">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Creating timedelta objects </a:t>
            </a:r>
            <a:endParaRPr sz="1400" b="1">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Remapping of divisions from 257 to 17 </a:t>
            </a:r>
            <a:endParaRPr sz="1400" b="1">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Removal of miscoded data</a:t>
            </a:r>
            <a:endParaRPr sz="1400" b="1">
              <a:solidFill>
                <a:srgbClr val="000000"/>
              </a:solidFill>
              <a:latin typeface="Arial"/>
              <a:ea typeface="Arial"/>
              <a:cs typeface="Arial"/>
              <a:sym typeface="Arial"/>
            </a:endParaRPr>
          </a:p>
          <a:p>
            <a:pPr marL="457200" lvl="0" indent="0" algn="l" rtl="0">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r>
              <a:rPr lang="en">
                <a:solidFill>
                  <a:srgbClr val="FFFFFF"/>
                </a:solidFill>
                <a:latin typeface="Arial"/>
                <a:ea typeface="Arial"/>
                <a:cs typeface="Arial"/>
                <a:sym typeface="Arial"/>
              </a:rPr>
              <a:t> </a:t>
            </a:r>
            <a:r>
              <a:rPr lang="en" sz="1100">
                <a:solidFill>
                  <a:srgbClr val="FFFFFF"/>
                </a:solidFill>
                <a:latin typeface="Arial"/>
                <a:ea typeface="Arial"/>
                <a:cs typeface="Arial"/>
                <a:sym typeface="Arial"/>
              </a:rPr>
              <a:t>https://press.atairbnb.com/fast-facts/</a:t>
            </a:r>
            <a:endParaRPr sz="1100">
              <a:solidFill>
                <a:srgbClr val="FFFFFF"/>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22450"/>
            <a:ext cx="7688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Descriptive Statistics</a:t>
            </a:r>
            <a:endParaRPr/>
          </a:p>
        </p:txBody>
      </p:sp>
      <p:sp>
        <p:nvSpPr>
          <p:cNvPr id="111" name="Google Shape;111;p17"/>
          <p:cNvSpPr txBox="1"/>
          <p:nvPr/>
        </p:nvSpPr>
        <p:spPr>
          <a:xfrm>
            <a:off x="936200" y="2628150"/>
            <a:ext cx="6294000" cy="19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Measurement of race results</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Gun Time : </a:t>
            </a:r>
            <a:r>
              <a:rPr lang="en" sz="1400">
                <a:solidFill>
                  <a:srgbClr val="000000"/>
                </a:solidFill>
                <a:latin typeface="Arial"/>
                <a:ea typeface="Arial"/>
                <a:cs typeface="Arial"/>
                <a:sym typeface="Arial"/>
              </a:rPr>
              <a:t>Currently, gun time is the only method of measuring time that's sanctioned for official use by the United States Track and Field Association (USATF).*</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 sz="1400" b="1">
                <a:solidFill>
                  <a:srgbClr val="000000"/>
                </a:solidFill>
                <a:latin typeface="Arial"/>
                <a:ea typeface="Arial"/>
                <a:cs typeface="Arial"/>
                <a:sym typeface="Arial"/>
              </a:rPr>
              <a:t>Net Time : </a:t>
            </a:r>
            <a:r>
              <a:rPr lang="en" sz="1400">
                <a:solidFill>
                  <a:srgbClr val="000000"/>
                </a:solidFill>
                <a:latin typeface="Arial"/>
                <a:ea typeface="Arial"/>
                <a:cs typeface="Arial"/>
                <a:sym typeface="Arial"/>
              </a:rPr>
              <a:t>Net Time, Chip Time, or Mat to Mat Time is a personal time and is based on the difference in time measured by a RFID chip issued to the runner.*</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 sz="1400">
                <a:solidFill>
                  <a:srgbClr val="000000"/>
                </a:solidFill>
                <a:latin typeface="Arial"/>
                <a:ea typeface="Arial"/>
                <a:cs typeface="Arial"/>
                <a:sym typeface="Arial"/>
              </a:rPr>
              <a:t>There is some debate on the best measure, so both have been  included in the interest of completeness.</a:t>
            </a:r>
            <a:endParaRPr sz="14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
        <p:nvSpPr>
          <p:cNvPr id="118" name="Google Shape;118;p18"/>
          <p:cNvSpPr txBox="1"/>
          <p:nvPr/>
        </p:nvSpPr>
        <p:spPr>
          <a:xfrm>
            <a:off x="462475" y="4353925"/>
            <a:ext cx="7688700" cy="37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*https://www.flrunning.com/blog/chip-time-vs-gun-time-what-is-it-and-why-the-controversy-14105</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48975" y="405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Gender Segmentation - Gun Time in Minutes   </a:t>
            </a:r>
            <a:endParaRPr/>
          </a:p>
        </p:txBody>
      </p:sp>
      <p:pic>
        <p:nvPicPr>
          <p:cNvPr id="124" name="Google Shape;124;p19"/>
          <p:cNvPicPr preferRelativeResize="0"/>
          <p:nvPr/>
        </p:nvPicPr>
        <p:blipFill>
          <a:blip r:embed="rId3">
            <a:alphaModFix/>
          </a:blip>
          <a:stretch>
            <a:fillRect/>
          </a:stretch>
        </p:blipFill>
        <p:spPr>
          <a:xfrm>
            <a:off x="322350" y="1368250"/>
            <a:ext cx="4415075" cy="3357900"/>
          </a:xfrm>
          <a:prstGeom prst="rect">
            <a:avLst/>
          </a:prstGeom>
          <a:noFill/>
          <a:ln>
            <a:noFill/>
          </a:ln>
        </p:spPr>
      </p:pic>
      <p:graphicFrame>
        <p:nvGraphicFramePr>
          <p:cNvPr id="125" name="Google Shape;125;p19"/>
          <p:cNvGraphicFramePr/>
          <p:nvPr>
            <p:extLst>
              <p:ext uri="{D42A27DB-BD31-4B8C-83A1-F6EECF244321}">
                <p14:modId xmlns:p14="http://schemas.microsoft.com/office/powerpoint/2010/main" val="3597568761"/>
              </p:ext>
            </p:extLst>
          </p:nvPr>
        </p:nvGraphicFramePr>
        <p:xfrm>
          <a:off x="4737425" y="1062450"/>
          <a:ext cx="4082400" cy="4034530"/>
        </p:xfrm>
        <a:graphic>
          <a:graphicData uri="http://schemas.openxmlformats.org/drawingml/2006/table">
            <a:tbl>
              <a:tblPr>
                <a:noFill/>
                <a:tableStyleId>{9D659BBF-CFFC-4E44-9A2C-2673361154D3}</a:tableStyleId>
              </a:tblPr>
              <a:tblGrid>
                <a:gridCol w="1225150">
                  <a:extLst>
                    <a:ext uri="{9D8B030D-6E8A-4147-A177-3AD203B41FA5}">
                      <a16:colId xmlns:a16="http://schemas.microsoft.com/office/drawing/2014/main" val="20000"/>
                    </a:ext>
                  </a:extLst>
                </a:gridCol>
                <a:gridCol w="1496450">
                  <a:extLst>
                    <a:ext uri="{9D8B030D-6E8A-4147-A177-3AD203B41FA5}">
                      <a16:colId xmlns:a16="http://schemas.microsoft.com/office/drawing/2014/main" val="20001"/>
                    </a:ext>
                  </a:extLst>
                </a:gridCol>
                <a:gridCol w="1360800">
                  <a:extLst>
                    <a:ext uri="{9D8B030D-6E8A-4147-A177-3AD203B41FA5}">
                      <a16:colId xmlns:a16="http://schemas.microsoft.com/office/drawing/2014/main" val="20002"/>
                    </a:ext>
                  </a:extLst>
                </a:gridCol>
              </a:tblGrid>
              <a:tr h="477734">
                <a:tc>
                  <a:txBody>
                    <a:bodyPr/>
                    <a:lstStyle/>
                    <a:p>
                      <a:pPr marL="0" lvl="0" indent="0" algn="l" rtl="0">
                        <a:spcBef>
                          <a:spcPts val="0"/>
                        </a:spcBef>
                        <a:spcAft>
                          <a:spcPts val="0"/>
                        </a:spcAft>
                        <a:buNone/>
                      </a:pP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t>Male </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t>Female </a:t>
                      </a:r>
                      <a:endParaRPr b="1"/>
                    </a:p>
                  </a:txBody>
                  <a:tcPr marL="91425" marR="91425" marT="91425" marB="91425">
                    <a:solidFill>
                      <a:srgbClr val="A64D79"/>
                    </a:solidFill>
                  </a:tcPr>
                </a:tc>
                <a:extLst>
                  <a:ext uri="{0D108BD9-81ED-4DB2-BD59-A6C34878D82A}">
                    <a16:rowId xmlns:a16="http://schemas.microsoft.com/office/drawing/2014/main" val="10000"/>
                  </a:ext>
                </a:extLst>
              </a:tr>
              <a:tr h="477734">
                <a:tc>
                  <a:txBody>
                    <a:bodyPr/>
                    <a:lstStyle/>
                    <a:p>
                      <a:pPr marL="0" lvl="0" indent="0" algn="l" rtl="0">
                        <a:spcBef>
                          <a:spcPts val="0"/>
                        </a:spcBef>
                        <a:spcAft>
                          <a:spcPts val="0"/>
                        </a:spcAft>
                        <a:buNone/>
                      </a:pPr>
                      <a:r>
                        <a:rPr lang="en" b="1"/>
                        <a:t>Minimum</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rgbClr val="FFFFFF"/>
                          </a:solidFill>
                        </a:rPr>
                        <a:t>28.80</a:t>
                      </a:r>
                      <a:endParaRPr b="1">
                        <a:solidFill>
                          <a:srgbClr val="FFFFFF"/>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rgbClr val="FFFFFF"/>
                          </a:solidFill>
                        </a:rPr>
                        <a:t>32.98</a:t>
                      </a:r>
                      <a:endParaRPr b="1">
                        <a:solidFill>
                          <a:srgbClr val="FFFFFF"/>
                        </a:solidFill>
                      </a:endParaRPr>
                    </a:p>
                  </a:txBody>
                  <a:tcPr marL="91425" marR="91425" marT="91425" marB="91425" anchor="ctr">
                    <a:solidFill>
                      <a:srgbClr val="A64D79"/>
                    </a:solidFill>
                  </a:tcPr>
                </a:tc>
                <a:extLst>
                  <a:ext uri="{0D108BD9-81ED-4DB2-BD59-A6C34878D82A}">
                    <a16:rowId xmlns:a16="http://schemas.microsoft.com/office/drawing/2014/main" val="10001"/>
                  </a:ext>
                </a:extLst>
              </a:tr>
              <a:tr h="477734">
                <a:tc>
                  <a:txBody>
                    <a:bodyPr/>
                    <a:lstStyle/>
                    <a:p>
                      <a:pPr marL="0" lvl="0" indent="0" algn="l" rtl="0">
                        <a:spcBef>
                          <a:spcPts val="0"/>
                        </a:spcBef>
                        <a:spcAft>
                          <a:spcPts val="0"/>
                        </a:spcAft>
                        <a:buNone/>
                      </a:pPr>
                      <a:r>
                        <a:rPr lang="en" b="1"/>
                        <a:t>Median</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rgbClr val="FFFFFF"/>
                          </a:solidFill>
                        </a:rPr>
                        <a:t>54.30</a:t>
                      </a:r>
                      <a:endParaRPr b="1">
                        <a:solidFill>
                          <a:srgbClr val="FFFFFF"/>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rgbClr val="FFFFFF"/>
                          </a:solidFill>
                        </a:rPr>
                        <a:t>61.33</a:t>
                      </a:r>
                      <a:endParaRPr b="1">
                        <a:solidFill>
                          <a:srgbClr val="FFFFFF"/>
                        </a:solidFill>
                      </a:endParaRPr>
                    </a:p>
                  </a:txBody>
                  <a:tcPr marL="91425" marR="91425" marT="91425" marB="91425" anchor="ctr">
                    <a:solidFill>
                      <a:srgbClr val="A64D79"/>
                    </a:solidFill>
                  </a:tcPr>
                </a:tc>
                <a:extLst>
                  <a:ext uri="{0D108BD9-81ED-4DB2-BD59-A6C34878D82A}">
                    <a16:rowId xmlns:a16="http://schemas.microsoft.com/office/drawing/2014/main" val="10002"/>
                  </a:ext>
                </a:extLst>
              </a:tr>
              <a:tr h="477734">
                <a:tc>
                  <a:txBody>
                    <a:bodyPr/>
                    <a:lstStyle/>
                    <a:p>
                      <a:pPr marL="0" lvl="0" indent="0" algn="l" rtl="0">
                        <a:spcBef>
                          <a:spcPts val="0"/>
                        </a:spcBef>
                        <a:spcAft>
                          <a:spcPts val="0"/>
                        </a:spcAft>
                        <a:buNone/>
                      </a:pPr>
                      <a:r>
                        <a:rPr lang="en" b="1"/>
                        <a:t>Mean</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rgbClr val="FFFFFF"/>
                          </a:solidFill>
                        </a:rPr>
                        <a:t>54.62</a:t>
                      </a:r>
                      <a:endParaRPr b="1">
                        <a:solidFill>
                          <a:srgbClr val="FFFFFF"/>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rgbClr val="FFFFFF"/>
                          </a:solidFill>
                        </a:rPr>
                        <a:t>61.70</a:t>
                      </a:r>
                      <a:endParaRPr b="1">
                        <a:solidFill>
                          <a:srgbClr val="FFFFFF"/>
                        </a:solidFill>
                      </a:endParaRPr>
                    </a:p>
                  </a:txBody>
                  <a:tcPr marL="91425" marR="91425" marT="91425" marB="91425" anchor="ctr">
                    <a:solidFill>
                      <a:srgbClr val="A64D79"/>
                    </a:solidFill>
                  </a:tcPr>
                </a:tc>
                <a:extLst>
                  <a:ext uri="{0D108BD9-81ED-4DB2-BD59-A6C34878D82A}">
                    <a16:rowId xmlns:a16="http://schemas.microsoft.com/office/drawing/2014/main" val="10003"/>
                  </a:ext>
                </a:extLst>
              </a:tr>
              <a:tr h="805536">
                <a:tc>
                  <a:txBody>
                    <a:bodyPr/>
                    <a:lstStyle/>
                    <a:p>
                      <a:pPr marL="0" lvl="0" indent="0" algn="l" rtl="0">
                        <a:spcBef>
                          <a:spcPts val="0"/>
                        </a:spcBef>
                        <a:spcAft>
                          <a:spcPts val="0"/>
                        </a:spcAft>
                        <a:buNone/>
                      </a:pPr>
                      <a:r>
                        <a:rPr lang="en" b="1"/>
                        <a:t>Inter - Quartile</a:t>
                      </a:r>
                      <a:endParaRPr b="1"/>
                    </a:p>
                    <a:p>
                      <a:pPr marL="0" lvl="0" indent="0" algn="l" rtl="0">
                        <a:spcBef>
                          <a:spcPts val="0"/>
                        </a:spcBef>
                        <a:spcAft>
                          <a:spcPts val="0"/>
                        </a:spcAft>
                        <a:buNone/>
                      </a:pPr>
                      <a:r>
                        <a:rPr lang="en" b="1"/>
                        <a:t>Range </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rgbClr val="FFFFFF"/>
                          </a:solidFill>
                        </a:rPr>
                        <a:t>47.0</a:t>
                      </a:r>
                      <a:endParaRPr b="1">
                        <a:solidFill>
                          <a:srgbClr val="FFFFFF"/>
                        </a:solidFill>
                      </a:endParaRPr>
                    </a:p>
                    <a:p>
                      <a:pPr marL="0" lvl="0" indent="0" algn="ctr" rtl="0">
                        <a:spcBef>
                          <a:spcPts val="0"/>
                        </a:spcBef>
                        <a:spcAft>
                          <a:spcPts val="0"/>
                        </a:spcAft>
                        <a:buNone/>
                      </a:pPr>
                      <a:r>
                        <a:rPr lang="en" b="1">
                          <a:solidFill>
                            <a:srgbClr val="FFFFFF"/>
                          </a:solidFill>
                        </a:rPr>
                        <a:t>-</a:t>
                      </a:r>
                      <a:endParaRPr b="1">
                        <a:solidFill>
                          <a:srgbClr val="FFFFFF"/>
                        </a:solidFill>
                      </a:endParaRPr>
                    </a:p>
                    <a:p>
                      <a:pPr marL="0" lvl="0" indent="0" algn="ctr" rtl="0">
                        <a:spcBef>
                          <a:spcPts val="0"/>
                        </a:spcBef>
                        <a:spcAft>
                          <a:spcPts val="0"/>
                        </a:spcAft>
                        <a:buNone/>
                      </a:pPr>
                      <a:r>
                        <a:rPr lang="en" b="1">
                          <a:solidFill>
                            <a:srgbClr val="FFFFFF"/>
                          </a:solidFill>
                        </a:rPr>
                        <a:t>61.12</a:t>
                      </a:r>
                      <a:endParaRPr b="1">
                        <a:solidFill>
                          <a:srgbClr val="FFFFFF"/>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rgbClr val="FFFFFF"/>
                          </a:solidFill>
                        </a:rPr>
                        <a:t>54.92</a:t>
                      </a:r>
                      <a:endParaRPr b="1">
                        <a:solidFill>
                          <a:srgbClr val="FFFFFF"/>
                        </a:solidFill>
                      </a:endParaRPr>
                    </a:p>
                    <a:p>
                      <a:pPr marL="0" lvl="0" indent="0" algn="ctr" rtl="0">
                        <a:spcBef>
                          <a:spcPts val="0"/>
                        </a:spcBef>
                        <a:spcAft>
                          <a:spcPts val="0"/>
                        </a:spcAft>
                        <a:buNone/>
                      </a:pPr>
                      <a:r>
                        <a:rPr lang="en" b="1">
                          <a:solidFill>
                            <a:srgbClr val="FFFFFF"/>
                          </a:solidFill>
                        </a:rPr>
                        <a:t>-</a:t>
                      </a:r>
                      <a:endParaRPr b="1">
                        <a:solidFill>
                          <a:srgbClr val="FFFFFF"/>
                        </a:solidFill>
                      </a:endParaRPr>
                    </a:p>
                    <a:p>
                      <a:pPr marL="0" lvl="0" indent="0" algn="ctr" rtl="0">
                        <a:spcBef>
                          <a:spcPts val="0"/>
                        </a:spcBef>
                        <a:spcAft>
                          <a:spcPts val="0"/>
                        </a:spcAft>
                        <a:buNone/>
                      </a:pPr>
                      <a:r>
                        <a:rPr lang="en" b="1">
                          <a:solidFill>
                            <a:srgbClr val="FFFFFF"/>
                          </a:solidFill>
                        </a:rPr>
                        <a:t>67.53</a:t>
                      </a:r>
                      <a:endParaRPr b="1">
                        <a:solidFill>
                          <a:srgbClr val="FFFFFF"/>
                        </a:solidFill>
                      </a:endParaRPr>
                    </a:p>
                  </a:txBody>
                  <a:tcPr marL="91425" marR="91425" marT="91425" marB="91425" anchor="ctr">
                    <a:solidFill>
                      <a:srgbClr val="A64D79"/>
                    </a:solidFill>
                  </a:tcPr>
                </a:tc>
                <a:extLst>
                  <a:ext uri="{0D108BD9-81ED-4DB2-BD59-A6C34878D82A}">
                    <a16:rowId xmlns:a16="http://schemas.microsoft.com/office/drawing/2014/main" val="10004"/>
                  </a:ext>
                </a:extLst>
              </a:tr>
              <a:tr h="805536">
                <a:tc>
                  <a:txBody>
                    <a:bodyPr/>
                    <a:lstStyle/>
                    <a:p>
                      <a:pPr marL="0" lvl="0" indent="0" algn="l" rtl="0">
                        <a:spcBef>
                          <a:spcPts val="0"/>
                        </a:spcBef>
                        <a:spcAft>
                          <a:spcPts val="0"/>
                        </a:spcAft>
                        <a:buNone/>
                      </a:pPr>
                      <a:r>
                        <a:rPr lang="en" b="1"/>
                        <a:t>Mode</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rgbClr val="FFFFFF"/>
                          </a:solidFill>
                        </a:rPr>
                        <a:t>55.22 </a:t>
                      </a:r>
                      <a:endParaRPr b="1">
                        <a:solidFill>
                          <a:srgbClr val="FFFFFF"/>
                        </a:solidFill>
                      </a:endParaRPr>
                    </a:p>
                    <a:p>
                      <a:pPr marL="0" lvl="0" indent="0" algn="ctr" rtl="0">
                        <a:spcBef>
                          <a:spcPts val="0"/>
                        </a:spcBef>
                        <a:spcAft>
                          <a:spcPts val="0"/>
                        </a:spcAft>
                        <a:buNone/>
                      </a:pPr>
                      <a:r>
                        <a:rPr lang="en" b="1">
                          <a:solidFill>
                            <a:srgbClr val="FFFFFF"/>
                          </a:solidFill>
                        </a:rPr>
                        <a:t>64.93</a:t>
                      </a:r>
                      <a:endParaRPr b="1">
                        <a:solidFill>
                          <a:srgbClr val="FFFFFF"/>
                        </a:solidFill>
                      </a:endParaRPr>
                    </a:p>
                    <a:p>
                      <a:pPr marL="0" lvl="0" indent="0" algn="ctr" rtl="0">
                        <a:spcBef>
                          <a:spcPts val="0"/>
                        </a:spcBef>
                        <a:spcAft>
                          <a:spcPts val="0"/>
                        </a:spcAft>
                        <a:buNone/>
                      </a:pPr>
                      <a:r>
                        <a:rPr lang="en" b="1">
                          <a:solidFill>
                            <a:srgbClr val="FFFFFF"/>
                          </a:solidFill>
                        </a:rPr>
                        <a:t>(bi-modal)</a:t>
                      </a:r>
                      <a:endParaRPr b="1">
                        <a:solidFill>
                          <a:srgbClr val="FFFFFF"/>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rgbClr val="FFFFFF"/>
                          </a:solidFill>
                        </a:rPr>
                        <a:t>61.78</a:t>
                      </a:r>
                      <a:endParaRPr b="1">
                        <a:solidFill>
                          <a:srgbClr val="FFFFFF"/>
                        </a:solidFill>
                      </a:endParaRPr>
                    </a:p>
                    <a:p>
                      <a:pPr marL="0" lvl="0" indent="0" algn="ctr" rtl="0">
                        <a:spcBef>
                          <a:spcPts val="0"/>
                        </a:spcBef>
                        <a:spcAft>
                          <a:spcPts val="0"/>
                        </a:spcAft>
                        <a:buNone/>
                      </a:pPr>
                      <a:r>
                        <a:rPr lang="en" b="1">
                          <a:solidFill>
                            <a:srgbClr val="FFFFFF"/>
                          </a:solidFill>
                        </a:rPr>
                        <a:t>62.67</a:t>
                      </a:r>
                      <a:endParaRPr b="1">
                        <a:solidFill>
                          <a:srgbClr val="FFFFFF"/>
                        </a:solidFill>
                      </a:endParaRPr>
                    </a:p>
                    <a:p>
                      <a:pPr marL="0" lvl="0" indent="0" algn="ctr" rtl="0">
                        <a:spcBef>
                          <a:spcPts val="0"/>
                        </a:spcBef>
                        <a:spcAft>
                          <a:spcPts val="0"/>
                        </a:spcAft>
                        <a:buNone/>
                      </a:pPr>
                      <a:r>
                        <a:rPr lang="en" b="1">
                          <a:solidFill>
                            <a:srgbClr val="FFFFFF"/>
                          </a:solidFill>
                        </a:rPr>
                        <a:t>(bi-modal)</a:t>
                      </a:r>
                      <a:endParaRPr b="1">
                        <a:solidFill>
                          <a:srgbClr val="FFFFFF"/>
                        </a:solidFill>
                      </a:endParaRPr>
                    </a:p>
                  </a:txBody>
                  <a:tcPr marL="91425" marR="91425" marT="91425" marB="91425" anchor="ctr">
                    <a:solidFill>
                      <a:srgbClr val="A64D79"/>
                    </a:solidFill>
                  </a:tcPr>
                </a:tc>
                <a:extLst>
                  <a:ext uri="{0D108BD9-81ED-4DB2-BD59-A6C34878D82A}">
                    <a16:rowId xmlns:a16="http://schemas.microsoft.com/office/drawing/2014/main" val="10005"/>
                  </a:ext>
                </a:extLst>
              </a:tr>
              <a:tr h="477734">
                <a:tc>
                  <a:txBody>
                    <a:bodyPr/>
                    <a:lstStyle/>
                    <a:p>
                      <a:pPr marL="0" lvl="0" indent="0" algn="l" rtl="0">
                        <a:spcBef>
                          <a:spcPts val="0"/>
                        </a:spcBef>
                        <a:spcAft>
                          <a:spcPts val="0"/>
                        </a:spcAft>
                        <a:buNone/>
                      </a:pPr>
                      <a:r>
                        <a:rPr lang="en" b="1"/>
                        <a:t>Maximum</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rgbClr val="FFFFFF"/>
                          </a:solidFill>
                        </a:rPr>
                        <a:t>104.12</a:t>
                      </a:r>
                      <a:endParaRPr b="1">
                        <a:solidFill>
                          <a:srgbClr val="FFFFFF"/>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dirty="0">
                          <a:solidFill>
                            <a:srgbClr val="FFFFFF"/>
                          </a:solidFill>
                        </a:rPr>
                        <a:t>110.52</a:t>
                      </a:r>
                      <a:endParaRPr b="1" dirty="0">
                        <a:solidFill>
                          <a:srgbClr val="FFFFFF"/>
                        </a:solidFill>
                      </a:endParaRPr>
                    </a:p>
                  </a:txBody>
                  <a:tcPr marL="91425" marR="91425" marT="91425" marB="91425" anchor="ctr">
                    <a:solidFill>
                      <a:srgbClr val="A64D79"/>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548975" y="405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Gender Segmentation - Net Time in Minutes   </a:t>
            </a:r>
            <a:endParaRPr/>
          </a:p>
        </p:txBody>
      </p:sp>
      <p:graphicFrame>
        <p:nvGraphicFramePr>
          <p:cNvPr id="131" name="Google Shape;131;p20"/>
          <p:cNvGraphicFramePr/>
          <p:nvPr>
            <p:extLst>
              <p:ext uri="{D42A27DB-BD31-4B8C-83A1-F6EECF244321}">
                <p14:modId xmlns:p14="http://schemas.microsoft.com/office/powerpoint/2010/main" val="2230683147"/>
              </p:ext>
            </p:extLst>
          </p:nvPr>
        </p:nvGraphicFramePr>
        <p:xfrm>
          <a:off x="4737425" y="1062450"/>
          <a:ext cx="3811125" cy="4102606"/>
        </p:xfrm>
        <a:graphic>
          <a:graphicData uri="http://schemas.openxmlformats.org/drawingml/2006/table">
            <a:tbl>
              <a:tblPr>
                <a:noFill/>
                <a:tableStyleId>{9D659BBF-CFFC-4E44-9A2C-2673361154D3}</a:tableStyleId>
              </a:tblPr>
              <a:tblGrid>
                <a:gridCol w="1270375">
                  <a:extLst>
                    <a:ext uri="{9D8B030D-6E8A-4147-A177-3AD203B41FA5}">
                      <a16:colId xmlns:a16="http://schemas.microsoft.com/office/drawing/2014/main" val="20000"/>
                    </a:ext>
                  </a:extLst>
                </a:gridCol>
                <a:gridCol w="1270375">
                  <a:extLst>
                    <a:ext uri="{9D8B030D-6E8A-4147-A177-3AD203B41FA5}">
                      <a16:colId xmlns:a16="http://schemas.microsoft.com/office/drawing/2014/main" val="20001"/>
                    </a:ext>
                  </a:extLst>
                </a:gridCol>
                <a:gridCol w="1270375">
                  <a:extLst>
                    <a:ext uri="{9D8B030D-6E8A-4147-A177-3AD203B41FA5}">
                      <a16:colId xmlns:a16="http://schemas.microsoft.com/office/drawing/2014/main" val="20002"/>
                    </a:ext>
                  </a:extLst>
                </a:gridCol>
              </a:tblGrid>
              <a:tr h="461794">
                <a:tc>
                  <a:txBody>
                    <a:bodyPr/>
                    <a:lstStyle/>
                    <a:p>
                      <a:pPr marL="0" lvl="0" indent="0" algn="l" rtl="0">
                        <a:spcBef>
                          <a:spcPts val="0"/>
                        </a:spcBef>
                        <a:spcAft>
                          <a:spcPts val="0"/>
                        </a:spcAft>
                        <a:buNone/>
                      </a:pP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t>Male </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t>Female </a:t>
                      </a:r>
                      <a:endParaRPr b="1"/>
                    </a:p>
                  </a:txBody>
                  <a:tcPr marL="91425" marR="91425" marT="91425" marB="91425">
                    <a:solidFill>
                      <a:srgbClr val="A64D79"/>
                    </a:solidFill>
                  </a:tcPr>
                </a:tc>
                <a:extLst>
                  <a:ext uri="{0D108BD9-81ED-4DB2-BD59-A6C34878D82A}">
                    <a16:rowId xmlns:a16="http://schemas.microsoft.com/office/drawing/2014/main" val="10000"/>
                  </a:ext>
                </a:extLst>
              </a:tr>
              <a:tr h="603744">
                <a:tc>
                  <a:txBody>
                    <a:bodyPr/>
                    <a:lstStyle/>
                    <a:p>
                      <a:pPr marL="0" lvl="0" indent="0" algn="l" rtl="0">
                        <a:spcBef>
                          <a:spcPts val="0"/>
                        </a:spcBef>
                        <a:spcAft>
                          <a:spcPts val="0"/>
                        </a:spcAft>
                        <a:buNone/>
                      </a:pPr>
                      <a:r>
                        <a:rPr lang="en" b="1"/>
                        <a:t>Minimum</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chemeClr val="lt1"/>
                          </a:solidFill>
                        </a:rPr>
                        <a:t>28.78</a:t>
                      </a:r>
                      <a:endParaRPr b="1">
                        <a:solidFill>
                          <a:schemeClr val="lt1"/>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chemeClr val="lt1"/>
                          </a:solidFill>
                        </a:rPr>
                        <a:t>32.97</a:t>
                      </a:r>
                      <a:endParaRPr b="1">
                        <a:solidFill>
                          <a:schemeClr val="lt1"/>
                        </a:solidFill>
                      </a:endParaRPr>
                    </a:p>
                    <a:p>
                      <a:pPr marL="0" lvl="0" indent="0" algn="ctr" rtl="0">
                        <a:spcBef>
                          <a:spcPts val="0"/>
                        </a:spcBef>
                        <a:spcAft>
                          <a:spcPts val="0"/>
                        </a:spcAft>
                        <a:buNone/>
                      </a:pPr>
                      <a:endParaRPr b="1">
                        <a:solidFill>
                          <a:schemeClr val="lt1"/>
                        </a:solidFill>
                      </a:endParaRPr>
                    </a:p>
                  </a:txBody>
                  <a:tcPr marL="91425" marR="91425" marT="91425" marB="91425" anchor="ctr">
                    <a:solidFill>
                      <a:srgbClr val="A64D79"/>
                    </a:solidFill>
                  </a:tcPr>
                </a:tc>
                <a:extLst>
                  <a:ext uri="{0D108BD9-81ED-4DB2-BD59-A6C34878D82A}">
                    <a16:rowId xmlns:a16="http://schemas.microsoft.com/office/drawing/2014/main" val="10001"/>
                  </a:ext>
                </a:extLst>
              </a:tr>
              <a:tr h="461794">
                <a:tc>
                  <a:txBody>
                    <a:bodyPr/>
                    <a:lstStyle/>
                    <a:p>
                      <a:pPr marL="0" lvl="0" indent="0" algn="l" rtl="0">
                        <a:spcBef>
                          <a:spcPts val="0"/>
                        </a:spcBef>
                        <a:spcAft>
                          <a:spcPts val="0"/>
                        </a:spcAft>
                        <a:buNone/>
                      </a:pPr>
                      <a:r>
                        <a:rPr lang="en" b="1"/>
                        <a:t>Median</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chemeClr val="lt1"/>
                          </a:solidFill>
                        </a:rPr>
                        <a:t>51.37</a:t>
                      </a:r>
                      <a:endParaRPr b="1">
                        <a:solidFill>
                          <a:schemeClr val="lt1"/>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chemeClr val="lt1"/>
                          </a:solidFill>
                        </a:rPr>
                        <a:t>57.82</a:t>
                      </a:r>
                      <a:endParaRPr b="1">
                        <a:solidFill>
                          <a:schemeClr val="lt1"/>
                        </a:solidFill>
                      </a:endParaRPr>
                    </a:p>
                  </a:txBody>
                  <a:tcPr marL="91425" marR="91425" marT="91425" marB="91425" anchor="ctr">
                    <a:solidFill>
                      <a:srgbClr val="A64D79"/>
                    </a:solidFill>
                  </a:tcPr>
                </a:tc>
                <a:extLst>
                  <a:ext uri="{0D108BD9-81ED-4DB2-BD59-A6C34878D82A}">
                    <a16:rowId xmlns:a16="http://schemas.microsoft.com/office/drawing/2014/main" val="10002"/>
                  </a:ext>
                </a:extLst>
              </a:tr>
              <a:tr h="461794">
                <a:tc>
                  <a:txBody>
                    <a:bodyPr/>
                    <a:lstStyle/>
                    <a:p>
                      <a:pPr marL="0" lvl="0" indent="0" algn="l" rtl="0">
                        <a:spcBef>
                          <a:spcPts val="0"/>
                        </a:spcBef>
                        <a:spcAft>
                          <a:spcPts val="0"/>
                        </a:spcAft>
                        <a:buNone/>
                      </a:pPr>
                      <a:r>
                        <a:rPr lang="en" b="1"/>
                        <a:t>Mean</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chemeClr val="lt1"/>
                          </a:solidFill>
                        </a:rPr>
                        <a:t>54.62</a:t>
                      </a:r>
                      <a:endParaRPr b="1">
                        <a:solidFill>
                          <a:schemeClr val="lt1"/>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chemeClr val="lt1"/>
                          </a:solidFill>
                        </a:rPr>
                        <a:t>61.70</a:t>
                      </a:r>
                      <a:endParaRPr b="1">
                        <a:solidFill>
                          <a:schemeClr val="lt1"/>
                        </a:solidFill>
                      </a:endParaRPr>
                    </a:p>
                  </a:txBody>
                  <a:tcPr marL="91425" marR="91425" marT="91425" marB="91425" anchor="ctr">
                    <a:solidFill>
                      <a:srgbClr val="A64D79"/>
                    </a:solidFill>
                  </a:tcPr>
                </a:tc>
                <a:extLst>
                  <a:ext uri="{0D108BD9-81ED-4DB2-BD59-A6C34878D82A}">
                    <a16:rowId xmlns:a16="http://schemas.microsoft.com/office/drawing/2014/main" val="10003"/>
                  </a:ext>
                </a:extLst>
              </a:tr>
              <a:tr h="815065">
                <a:tc>
                  <a:txBody>
                    <a:bodyPr/>
                    <a:lstStyle/>
                    <a:p>
                      <a:pPr marL="0" lvl="0" indent="0" algn="l" rtl="0">
                        <a:spcBef>
                          <a:spcPts val="0"/>
                        </a:spcBef>
                        <a:spcAft>
                          <a:spcPts val="0"/>
                        </a:spcAft>
                        <a:buNone/>
                      </a:pPr>
                      <a:r>
                        <a:rPr lang="en" b="1"/>
                        <a:t>Inter - Quartile</a:t>
                      </a:r>
                      <a:endParaRPr b="1"/>
                    </a:p>
                    <a:p>
                      <a:pPr marL="0" lvl="0" indent="0" algn="l" rtl="0">
                        <a:spcBef>
                          <a:spcPts val="0"/>
                        </a:spcBef>
                        <a:spcAft>
                          <a:spcPts val="0"/>
                        </a:spcAft>
                        <a:buNone/>
                      </a:pPr>
                      <a:r>
                        <a:rPr lang="en" b="1"/>
                        <a:t>Range </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chemeClr val="lt1"/>
                          </a:solidFill>
                        </a:rPr>
                        <a:t>45.68 </a:t>
                      </a:r>
                      <a:endParaRPr b="1">
                        <a:solidFill>
                          <a:schemeClr val="lt1"/>
                        </a:solidFill>
                      </a:endParaRPr>
                    </a:p>
                    <a:p>
                      <a:pPr marL="0" lvl="0" indent="0" algn="ctr" rtl="0">
                        <a:spcBef>
                          <a:spcPts val="0"/>
                        </a:spcBef>
                        <a:spcAft>
                          <a:spcPts val="0"/>
                        </a:spcAft>
                        <a:buNone/>
                      </a:pPr>
                      <a:r>
                        <a:rPr lang="en" b="1">
                          <a:solidFill>
                            <a:schemeClr val="lt1"/>
                          </a:solidFill>
                        </a:rPr>
                        <a:t>- </a:t>
                      </a:r>
                      <a:endParaRPr b="1">
                        <a:solidFill>
                          <a:schemeClr val="lt1"/>
                        </a:solidFill>
                      </a:endParaRPr>
                    </a:p>
                    <a:p>
                      <a:pPr marL="0" lvl="0" indent="0" algn="ctr" rtl="0">
                        <a:spcBef>
                          <a:spcPts val="0"/>
                        </a:spcBef>
                        <a:spcAft>
                          <a:spcPts val="0"/>
                        </a:spcAft>
                        <a:buNone/>
                      </a:pPr>
                      <a:r>
                        <a:rPr lang="en" b="1">
                          <a:solidFill>
                            <a:schemeClr val="lt1"/>
                          </a:solidFill>
                        </a:rPr>
                        <a:t>57.82</a:t>
                      </a:r>
                      <a:endParaRPr b="1">
                        <a:solidFill>
                          <a:schemeClr val="lt1"/>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chemeClr val="lt1"/>
                          </a:solidFill>
                        </a:rPr>
                        <a:t>52.22</a:t>
                      </a:r>
                      <a:endParaRPr b="1">
                        <a:solidFill>
                          <a:schemeClr val="lt1"/>
                        </a:solidFill>
                      </a:endParaRPr>
                    </a:p>
                    <a:p>
                      <a:pPr marL="0" lvl="0" indent="0" algn="ctr" rtl="0">
                        <a:spcBef>
                          <a:spcPts val="0"/>
                        </a:spcBef>
                        <a:spcAft>
                          <a:spcPts val="0"/>
                        </a:spcAft>
                        <a:buNone/>
                      </a:pPr>
                      <a:r>
                        <a:rPr lang="en" b="1">
                          <a:solidFill>
                            <a:schemeClr val="lt1"/>
                          </a:solidFill>
                        </a:rPr>
                        <a:t>-</a:t>
                      </a:r>
                      <a:endParaRPr b="1">
                        <a:solidFill>
                          <a:schemeClr val="lt1"/>
                        </a:solidFill>
                      </a:endParaRPr>
                    </a:p>
                    <a:p>
                      <a:pPr marL="0" lvl="0" indent="0" algn="ctr" rtl="0">
                        <a:spcBef>
                          <a:spcPts val="0"/>
                        </a:spcBef>
                        <a:spcAft>
                          <a:spcPts val="0"/>
                        </a:spcAft>
                        <a:buNone/>
                      </a:pPr>
                      <a:r>
                        <a:rPr lang="en" b="1">
                          <a:solidFill>
                            <a:schemeClr val="lt1"/>
                          </a:solidFill>
                        </a:rPr>
                        <a:t>63.6</a:t>
                      </a:r>
                      <a:endParaRPr b="1">
                        <a:solidFill>
                          <a:schemeClr val="lt1"/>
                        </a:solidFill>
                      </a:endParaRPr>
                    </a:p>
                  </a:txBody>
                  <a:tcPr marL="91425" marR="91425" marT="91425" marB="91425" anchor="ctr">
                    <a:solidFill>
                      <a:srgbClr val="A64D79"/>
                    </a:solidFill>
                  </a:tcPr>
                </a:tc>
                <a:extLst>
                  <a:ext uri="{0D108BD9-81ED-4DB2-BD59-A6C34878D82A}">
                    <a16:rowId xmlns:a16="http://schemas.microsoft.com/office/drawing/2014/main" val="10004"/>
                  </a:ext>
                </a:extLst>
              </a:tr>
              <a:tr h="815065">
                <a:tc>
                  <a:txBody>
                    <a:bodyPr/>
                    <a:lstStyle/>
                    <a:p>
                      <a:pPr marL="0" lvl="0" indent="0" algn="l" rtl="0">
                        <a:spcBef>
                          <a:spcPts val="0"/>
                        </a:spcBef>
                        <a:spcAft>
                          <a:spcPts val="0"/>
                        </a:spcAft>
                        <a:buNone/>
                      </a:pPr>
                      <a:r>
                        <a:rPr lang="en" b="1"/>
                        <a:t>Mode</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dirty="0">
                          <a:solidFill>
                            <a:schemeClr val="lt1"/>
                          </a:solidFill>
                        </a:rPr>
                        <a:t>55.22 </a:t>
                      </a:r>
                      <a:endParaRPr b="1" dirty="0">
                        <a:solidFill>
                          <a:schemeClr val="lt1"/>
                        </a:solidFill>
                      </a:endParaRPr>
                    </a:p>
                    <a:p>
                      <a:pPr marL="0" lvl="0" indent="0" algn="ctr" rtl="0">
                        <a:spcBef>
                          <a:spcPts val="0"/>
                        </a:spcBef>
                        <a:spcAft>
                          <a:spcPts val="0"/>
                        </a:spcAft>
                        <a:buNone/>
                      </a:pPr>
                      <a:r>
                        <a:rPr lang="en" b="1" dirty="0">
                          <a:solidFill>
                            <a:schemeClr val="lt1"/>
                          </a:solidFill>
                        </a:rPr>
                        <a:t>64.93</a:t>
                      </a:r>
                      <a:endParaRPr b="1" dirty="0">
                        <a:solidFill>
                          <a:schemeClr val="lt1"/>
                        </a:solidFill>
                      </a:endParaRPr>
                    </a:p>
                    <a:p>
                      <a:pPr marL="0" lvl="0" indent="0" algn="ctr" rtl="0">
                        <a:spcBef>
                          <a:spcPts val="0"/>
                        </a:spcBef>
                        <a:spcAft>
                          <a:spcPts val="0"/>
                        </a:spcAft>
                        <a:buNone/>
                      </a:pPr>
                      <a:r>
                        <a:rPr lang="en" b="1" dirty="0">
                          <a:solidFill>
                            <a:schemeClr val="lt1"/>
                          </a:solidFill>
                        </a:rPr>
                        <a:t>(bi-modal)</a:t>
                      </a:r>
                      <a:endParaRPr b="1" dirty="0">
                        <a:solidFill>
                          <a:schemeClr val="lt1"/>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a:solidFill>
                            <a:schemeClr val="lt1"/>
                          </a:solidFill>
                        </a:rPr>
                        <a:t>61.78</a:t>
                      </a:r>
                      <a:endParaRPr b="1">
                        <a:solidFill>
                          <a:schemeClr val="lt1"/>
                        </a:solidFill>
                      </a:endParaRPr>
                    </a:p>
                    <a:p>
                      <a:pPr marL="0" lvl="0" indent="0" algn="ctr" rtl="0">
                        <a:spcBef>
                          <a:spcPts val="0"/>
                        </a:spcBef>
                        <a:spcAft>
                          <a:spcPts val="0"/>
                        </a:spcAft>
                        <a:buNone/>
                      </a:pPr>
                      <a:r>
                        <a:rPr lang="en" b="1">
                          <a:solidFill>
                            <a:schemeClr val="lt1"/>
                          </a:solidFill>
                        </a:rPr>
                        <a:t>62.67</a:t>
                      </a:r>
                      <a:endParaRPr b="1">
                        <a:solidFill>
                          <a:schemeClr val="lt1"/>
                        </a:solidFill>
                      </a:endParaRPr>
                    </a:p>
                  </a:txBody>
                  <a:tcPr marL="91425" marR="91425" marT="91425" marB="91425" anchor="ctr">
                    <a:solidFill>
                      <a:srgbClr val="A64D79"/>
                    </a:solidFill>
                  </a:tcPr>
                </a:tc>
                <a:extLst>
                  <a:ext uri="{0D108BD9-81ED-4DB2-BD59-A6C34878D82A}">
                    <a16:rowId xmlns:a16="http://schemas.microsoft.com/office/drawing/2014/main" val="10005"/>
                  </a:ext>
                </a:extLst>
              </a:tr>
              <a:tr h="461794">
                <a:tc>
                  <a:txBody>
                    <a:bodyPr/>
                    <a:lstStyle/>
                    <a:p>
                      <a:pPr marL="0" lvl="0" indent="0" algn="l" rtl="0">
                        <a:spcBef>
                          <a:spcPts val="0"/>
                        </a:spcBef>
                        <a:spcAft>
                          <a:spcPts val="0"/>
                        </a:spcAft>
                        <a:buNone/>
                      </a:pPr>
                      <a:r>
                        <a:rPr lang="en" b="1"/>
                        <a:t>Maximum</a:t>
                      </a:r>
                      <a:endParaRPr b="1"/>
                    </a:p>
                  </a:txBody>
                  <a:tcPr marL="91425" marR="91425" marT="91425" marB="91425">
                    <a:solidFill>
                      <a:srgbClr val="A64D79"/>
                    </a:solidFill>
                  </a:tcPr>
                </a:tc>
                <a:tc>
                  <a:txBody>
                    <a:bodyPr/>
                    <a:lstStyle/>
                    <a:p>
                      <a:pPr marL="0" lvl="0" indent="0" algn="ctr" rtl="0">
                        <a:spcBef>
                          <a:spcPts val="0"/>
                        </a:spcBef>
                        <a:spcAft>
                          <a:spcPts val="0"/>
                        </a:spcAft>
                        <a:buNone/>
                      </a:pPr>
                      <a:r>
                        <a:rPr lang="en" b="1">
                          <a:solidFill>
                            <a:schemeClr val="lt1"/>
                          </a:solidFill>
                        </a:rPr>
                        <a:t>100.63</a:t>
                      </a:r>
                      <a:endParaRPr b="1">
                        <a:solidFill>
                          <a:schemeClr val="lt1"/>
                        </a:solidFill>
                      </a:endParaRPr>
                    </a:p>
                  </a:txBody>
                  <a:tcPr marL="91425" marR="91425" marT="91425" marB="91425" anchor="ctr">
                    <a:solidFill>
                      <a:srgbClr val="A64D79"/>
                    </a:solidFill>
                  </a:tcPr>
                </a:tc>
                <a:tc>
                  <a:txBody>
                    <a:bodyPr/>
                    <a:lstStyle/>
                    <a:p>
                      <a:pPr marL="0" lvl="0" indent="0" algn="ctr" rtl="0">
                        <a:spcBef>
                          <a:spcPts val="0"/>
                        </a:spcBef>
                        <a:spcAft>
                          <a:spcPts val="0"/>
                        </a:spcAft>
                        <a:buNone/>
                      </a:pPr>
                      <a:r>
                        <a:rPr lang="en" b="1" dirty="0">
                          <a:solidFill>
                            <a:schemeClr val="lt1"/>
                          </a:solidFill>
                        </a:rPr>
                        <a:t>106.82</a:t>
                      </a:r>
                      <a:endParaRPr b="1" dirty="0">
                        <a:solidFill>
                          <a:schemeClr val="lt1"/>
                        </a:solidFill>
                      </a:endParaRPr>
                    </a:p>
                  </a:txBody>
                  <a:tcPr marL="91425" marR="91425" marT="91425" marB="91425" anchor="ctr">
                    <a:solidFill>
                      <a:srgbClr val="A64D79"/>
                    </a:solidFill>
                  </a:tcPr>
                </a:tc>
                <a:extLst>
                  <a:ext uri="{0D108BD9-81ED-4DB2-BD59-A6C34878D82A}">
                    <a16:rowId xmlns:a16="http://schemas.microsoft.com/office/drawing/2014/main" val="10006"/>
                  </a:ext>
                </a:extLst>
              </a:tr>
            </a:tbl>
          </a:graphicData>
        </a:graphic>
      </p:graphicFrame>
      <p:pic>
        <p:nvPicPr>
          <p:cNvPr id="132" name="Google Shape;132;p20"/>
          <p:cNvPicPr preferRelativeResize="0"/>
          <p:nvPr/>
        </p:nvPicPr>
        <p:blipFill>
          <a:blip r:embed="rId3">
            <a:alphaModFix/>
          </a:blip>
          <a:stretch>
            <a:fillRect/>
          </a:stretch>
        </p:blipFill>
        <p:spPr>
          <a:xfrm>
            <a:off x="152400" y="1092600"/>
            <a:ext cx="4432625" cy="38130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35150" y="2465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Mean and Median Distribution </a:t>
            </a:r>
            <a:endParaRPr/>
          </a:p>
        </p:txBody>
      </p:sp>
      <p:pic>
        <p:nvPicPr>
          <p:cNvPr id="138" name="Google Shape;138;p21"/>
          <p:cNvPicPr preferRelativeResize="0"/>
          <p:nvPr/>
        </p:nvPicPr>
        <p:blipFill>
          <a:blip r:embed="rId3">
            <a:alphaModFix/>
          </a:blip>
          <a:stretch>
            <a:fillRect/>
          </a:stretch>
        </p:blipFill>
        <p:spPr>
          <a:xfrm>
            <a:off x="163700" y="877625"/>
            <a:ext cx="4303632" cy="3808250"/>
          </a:xfrm>
          <a:prstGeom prst="rect">
            <a:avLst/>
          </a:prstGeom>
          <a:noFill/>
          <a:ln>
            <a:noFill/>
          </a:ln>
        </p:spPr>
      </p:pic>
      <p:pic>
        <p:nvPicPr>
          <p:cNvPr id="139" name="Google Shape;139;p21"/>
          <p:cNvPicPr preferRelativeResize="0"/>
          <p:nvPr/>
        </p:nvPicPr>
        <p:blipFill>
          <a:blip r:embed="rId4">
            <a:alphaModFix/>
          </a:blip>
          <a:stretch>
            <a:fillRect/>
          </a:stretch>
        </p:blipFill>
        <p:spPr>
          <a:xfrm>
            <a:off x="4572007" y="922850"/>
            <a:ext cx="4303632" cy="3808250"/>
          </a:xfrm>
          <a:prstGeom prst="rect">
            <a:avLst/>
          </a:prstGeom>
          <a:noFill/>
          <a:ln>
            <a:noFill/>
          </a:ln>
        </p:spPr>
      </p:pic>
      <p:sp>
        <p:nvSpPr>
          <p:cNvPr id="140" name="Google Shape;140;p21"/>
          <p:cNvSpPr txBox="1"/>
          <p:nvPr/>
        </p:nvSpPr>
        <p:spPr>
          <a:xfrm>
            <a:off x="327825" y="4646100"/>
            <a:ext cx="8547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The mean and median for all distribution are similar indicating a normal distribution of values</a:t>
            </a:r>
            <a:endParaRPr b="1"/>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Macintosh PowerPoint</Application>
  <PresentationFormat>On-screen Show (16:9)</PresentationFormat>
  <Paragraphs>212</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Raleway</vt:lpstr>
      <vt:lpstr>Arial</vt:lpstr>
      <vt:lpstr>Lato</vt:lpstr>
      <vt:lpstr>Streamline</vt:lpstr>
      <vt:lpstr>Analysis of 2006 Pike’s Peak 10K Race </vt:lpstr>
      <vt:lpstr>Table Of Contents</vt:lpstr>
      <vt:lpstr>Data Overview</vt:lpstr>
      <vt:lpstr>Overview - 2006 Pike’s Peek 10K dataset </vt:lpstr>
      <vt:lpstr>Descriptive Statistics</vt:lpstr>
      <vt:lpstr>Measurement of race results</vt:lpstr>
      <vt:lpstr>Gender Segmentation - Gun Time in Minutes   </vt:lpstr>
      <vt:lpstr>Gender Segmentation - Net Time in Minutes   </vt:lpstr>
      <vt:lpstr>Mean and Median Distribution </vt:lpstr>
      <vt:lpstr>Gun time comparison- Gender  41% of males were faster than the mean time of females and 11% of females were faster than the mean time of males.</vt:lpstr>
      <vt:lpstr>Net time comparison- Gender  35% of males were faster than the mean time of females and 12% of females were faster than the mean males.</vt:lpstr>
      <vt:lpstr>Comparison of Race Measurement Metrics</vt:lpstr>
      <vt:lpstr>PowerPoint Presentation</vt:lpstr>
      <vt:lpstr>PowerPoint Presentation</vt:lpstr>
      <vt:lpstr>Does using Gun time or Net time make a difference? NO</vt:lpstr>
      <vt:lpstr>Chris Doe  44 years old 535th place 40-49 Male division </vt:lpstr>
      <vt:lpstr>Compared to the top 10%: In minutes Gun Time: 53.12   Slower by 10.3   Net Time: 49.72   Slower by 8.03   </vt:lpstr>
      <vt:lpstr>Divisional Segmentation</vt:lpstr>
      <vt:lpstr>Remapped Distribution Table  </vt:lpstr>
      <vt:lpstr>Participant distribution across divisions </vt:lpstr>
      <vt:lpstr>PowerPoint Presentation</vt:lpstr>
      <vt:lpstr>PowerPoint Presentation</vt:lpstr>
      <vt:lpstr>Thank you!</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2006 Pike’s Peak 10K Race </dc:title>
  <cp:lastModifiedBy>Annie McHugh</cp:lastModifiedBy>
  <cp:revision>1</cp:revision>
  <dcterms:modified xsi:type="dcterms:W3CDTF">2018-09-20T16:33:42Z</dcterms:modified>
</cp:coreProperties>
</file>