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6.png" ContentType="image/png"/>
  <Override PartName="/ppt/media/image28.jpeg" ContentType="image/jpeg"/>
  <Override PartName="/ppt/media/image26.png" ContentType="image/png"/>
  <Override PartName="/ppt/media/image29.jpeg" ContentType="image/jpeg"/>
  <Override PartName="/ppt/media/image3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560" cy="685656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5a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5a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 hidden="1"/>
          <p:cNvSpPr/>
          <p:nvPr/>
        </p:nvSpPr>
        <p:spPr>
          <a:xfrm>
            <a:off x="0" y="0"/>
            <a:ext cx="9142560" cy="685656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5a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9142560" cy="685656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5a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0" y="149040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299240" y="3017520"/>
            <a:ext cx="6015960" cy="168120"/>
          </a:xfrm>
          <a:custGeom>
            <a:avLst/>
            <a:gdLst/>
            <a:ahLst/>
            <a:rect l="l" t="t" r="r" b="b"/>
            <a:pathLst>
              <a:path w="6017259" h="169545">
                <a:moveTo>
                  <a:pt x="6016752" y="0"/>
                </a:moveTo>
                <a:lnTo>
                  <a:pt x="0" y="0"/>
                </a:lnTo>
                <a:lnTo>
                  <a:pt x="0" y="169164"/>
                </a:lnTo>
                <a:lnTo>
                  <a:pt x="6016752" y="169164"/>
                </a:lnTo>
                <a:lnTo>
                  <a:pt x="6016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1529280" y="2011680"/>
            <a:ext cx="505440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800" spc="-75" strike="noStrike">
                <a:solidFill>
                  <a:srgbClr val="ffffff"/>
                </a:solidFill>
                <a:latin typeface="Verdana"/>
                <a:ea typeface="DejaVu Sans"/>
              </a:rPr>
              <a:t>Micro Services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225800" y="3060360"/>
            <a:ext cx="66895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6000" spc="-361" strike="noStrike">
                <a:solidFill>
                  <a:srgbClr val="ffffff"/>
                </a:solidFill>
                <a:latin typeface="Verdana"/>
                <a:ea typeface="DejaVu Sans"/>
              </a:rPr>
              <a:t>MI</a:t>
            </a:r>
            <a:r>
              <a:rPr b="1" lang="en-US" sz="6000" spc="-361" strike="noStrike">
                <a:solidFill>
                  <a:srgbClr val="ffffff"/>
                </a:solidFill>
                <a:latin typeface="Verdana"/>
                <a:ea typeface="DejaVu Sans"/>
              </a:rPr>
              <a:t>C</a:t>
            </a:r>
            <a:r>
              <a:rPr b="1" lang="en-US" sz="6000" spc="-369" strike="noStrike">
                <a:solidFill>
                  <a:srgbClr val="ffffff"/>
                </a:solidFill>
                <a:latin typeface="Verdana"/>
                <a:ea typeface="DejaVu Sans"/>
              </a:rPr>
              <a:t>R</a:t>
            </a:r>
            <a:r>
              <a:rPr b="1" lang="en-US" sz="6000" spc="-29" strike="noStrike">
                <a:solidFill>
                  <a:srgbClr val="ffffff"/>
                </a:solidFill>
                <a:latin typeface="Verdana"/>
                <a:ea typeface="DejaVu Sans"/>
              </a:rPr>
              <a:t>O</a:t>
            </a:r>
            <a:r>
              <a:rPr b="1" lang="en-US" sz="6000" spc="-35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1" lang="en-US" sz="6000" spc="-355" strike="noStrike">
                <a:solidFill>
                  <a:srgbClr val="ffc700"/>
                </a:solidFill>
                <a:latin typeface="Verdana"/>
                <a:ea typeface="DejaVu Sans"/>
              </a:rPr>
              <a:t>Fr</a:t>
            </a:r>
            <a:r>
              <a:rPr b="1" lang="en-US" sz="6000" spc="-355" strike="noStrike">
                <a:solidFill>
                  <a:srgbClr val="ffc700"/>
                </a:solidFill>
                <a:latin typeface="Verdana"/>
                <a:ea typeface="DejaVu Sans"/>
              </a:rPr>
              <a:t>on</a:t>
            </a:r>
            <a:r>
              <a:rPr b="1" lang="en-US" sz="6000" spc="-355" strike="noStrike">
                <a:solidFill>
                  <a:srgbClr val="ffc700"/>
                </a:solidFill>
                <a:latin typeface="Verdana"/>
                <a:ea typeface="DejaVu Sans"/>
              </a:rPr>
              <a:t>te</a:t>
            </a:r>
            <a:r>
              <a:rPr b="1" lang="en-US" sz="6000" spc="-355" strike="noStrike">
                <a:solidFill>
                  <a:srgbClr val="ffc700"/>
                </a:solidFill>
                <a:latin typeface="Verdana"/>
                <a:ea typeface="DejaVu Sans"/>
              </a:rPr>
              <a:t>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8800" y="4920840"/>
            <a:ext cx="780264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78560" indent="-1965240">
              <a:lnSpc>
                <a:spcPct val="100000"/>
              </a:lnSpc>
              <a:spcBef>
                <a:spcPts val="99"/>
              </a:spcBef>
            </a:pP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Splittin</a:t>
            </a:r>
            <a:r>
              <a:rPr b="0" lang="en-US" sz="3000" spc="-103" strike="noStrike">
                <a:solidFill>
                  <a:srgbClr val="ffffff"/>
                </a:solidFill>
                <a:latin typeface="Lucida Sans Unicode"/>
                <a:ea typeface="DejaVu Sans"/>
              </a:rPr>
              <a:t>g</a:t>
            </a:r>
            <a:r>
              <a:rPr b="0" lang="en-US" sz="3000" spc="-14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larg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" strike="noStrike">
                <a:solidFill>
                  <a:srgbClr val="ffffff"/>
                </a:solidFill>
                <a:latin typeface="Lucida Sans Unicode"/>
                <a:ea typeface="DejaVu Sans"/>
              </a:rPr>
              <a:t>UI</a:t>
            </a: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s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int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154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sm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a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ller</a:t>
            </a:r>
            <a:r>
              <a:rPr b="0" lang="en-US" sz="3000" spc="-16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" strike="noStrike">
                <a:solidFill>
                  <a:srgbClr val="ffffff"/>
                </a:solidFill>
                <a:latin typeface="Lucida Sans Unicode"/>
                <a:ea typeface="DejaVu Sans"/>
              </a:rPr>
              <a:t>we</a:t>
            </a: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b</a:t>
            </a:r>
            <a:r>
              <a:rPr b="0" lang="en-US" sz="3000" spc="-148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m</a:t>
            </a:r>
            <a:r>
              <a:rPr b="0" lang="en-US" sz="3000" spc="-4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dules  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and</a:t>
            </a:r>
            <a:r>
              <a:rPr b="0" lang="en-US" sz="3000" spc="-191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web</a:t>
            </a:r>
            <a:r>
              <a:rPr b="0" lang="en-US" sz="3000" spc="-14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components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10" name="Group 3"/>
          <p:cNvGrpSpPr/>
          <p:nvPr/>
        </p:nvGrpSpPr>
        <p:grpSpPr>
          <a:xfrm>
            <a:off x="1321200" y="311040"/>
            <a:ext cx="6552000" cy="2609640"/>
            <a:chOff x="1321200" y="311040"/>
            <a:chExt cx="6552000" cy="2609640"/>
          </a:xfrm>
        </p:grpSpPr>
        <p:sp>
          <p:nvSpPr>
            <p:cNvPr id="211" name="CustomShape 4"/>
            <p:cNvSpPr/>
            <p:nvPr/>
          </p:nvSpPr>
          <p:spPr>
            <a:xfrm>
              <a:off x="1321200" y="311040"/>
              <a:ext cx="6551640" cy="2609640"/>
            </a:xfrm>
            <a:custGeom>
              <a:avLst/>
              <a:gdLst/>
              <a:ahLst/>
              <a:rect l="l" t="t" r="r" b="b"/>
              <a:pathLst>
                <a:path w="6553200" h="2611120">
                  <a:moveTo>
                    <a:pt x="6553200" y="0"/>
                  </a:moveTo>
                  <a:lnTo>
                    <a:pt x="0" y="0"/>
                  </a:lnTo>
                  <a:lnTo>
                    <a:pt x="0" y="2610612"/>
                  </a:lnTo>
                  <a:lnTo>
                    <a:pt x="6553200" y="2610612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2412360" y="1089720"/>
              <a:ext cx="5460840" cy="1830600"/>
            </a:xfrm>
            <a:custGeom>
              <a:avLst/>
              <a:gdLst/>
              <a:ahLst/>
              <a:rect l="l" t="t" r="r" b="b"/>
              <a:pathLst>
                <a:path w="5462270" h="1831975">
                  <a:moveTo>
                    <a:pt x="5462015" y="0"/>
                  </a:moveTo>
                  <a:lnTo>
                    <a:pt x="0" y="0"/>
                  </a:lnTo>
                  <a:lnTo>
                    <a:pt x="0" y="1831848"/>
                  </a:lnTo>
                  <a:lnTo>
                    <a:pt x="5462015" y="1831848"/>
                  </a:lnTo>
                  <a:lnTo>
                    <a:pt x="5462015" y="0"/>
                  </a:lnTo>
                  <a:close/>
                </a:path>
              </a:pathLst>
            </a:custGeom>
            <a:solidFill>
              <a:srgbClr val="c27a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2872800" y="1493640"/>
              <a:ext cx="1413360" cy="893160"/>
            </a:xfrm>
            <a:custGeom>
              <a:avLst/>
              <a:gdLst/>
              <a:ahLst/>
              <a:rect l="l" t="t" r="r" b="b"/>
              <a:pathLst>
                <a:path w="1414779" h="894714">
                  <a:moveTo>
                    <a:pt x="1414272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414272" y="894588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2872800" y="1493640"/>
              <a:ext cx="1413360" cy="893160"/>
            </a:xfrm>
            <a:custGeom>
              <a:avLst/>
              <a:gdLst/>
              <a:ahLst/>
              <a:rect l="l" t="t" r="r" b="b"/>
              <a:pathLst>
                <a:path w="1414779" h="894714">
                  <a:moveTo>
                    <a:pt x="0" y="894588"/>
                  </a:moveTo>
                  <a:lnTo>
                    <a:pt x="1414272" y="894588"/>
                  </a:lnTo>
                  <a:lnTo>
                    <a:pt x="1414272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5867280" y="1493640"/>
              <a:ext cx="1413360" cy="893160"/>
            </a:xfrm>
            <a:custGeom>
              <a:avLst/>
              <a:gdLst/>
              <a:ahLst/>
              <a:rect l="l" t="t" r="r" b="b"/>
              <a:pathLst>
                <a:path w="1414779" h="894714">
                  <a:moveTo>
                    <a:pt x="1414272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414272" y="894588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5867280" y="1493640"/>
              <a:ext cx="1413360" cy="893160"/>
            </a:xfrm>
            <a:custGeom>
              <a:avLst/>
              <a:gdLst/>
              <a:ahLst/>
              <a:rect l="l" t="t" r="r" b="b"/>
              <a:pathLst>
                <a:path w="1414779" h="894714">
                  <a:moveTo>
                    <a:pt x="0" y="894588"/>
                  </a:moveTo>
                  <a:lnTo>
                    <a:pt x="1414272" y="894588"/>
                  </a:lnTo>
                  <a:lnTo>
                    <a:pt x="1414272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17" name="Table 10"/>
          <p:cNvGraphicFramePr/>
          <p:nvPr/>
        </p:nvGraphicFramePr>
        <p:xfrm>
          <a:off x="1316880" y="306360"/>
          <a:ext cx="6552000" cy="2610000"/>
        </p:xfrm>
        <a:graphic>
          <a:graphicData uri="http://schemas.openxmlformats.org/drawingml/2006/table">
            <a:tbl>
              <a:tblPr/>
              <a:tblGrid>
                <a:gridCol w="1090800"/>
                <a:gridCol w="5461560"/>
              </a:tblGrid>
              <a:tr h="77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Logo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666666"/>
                      </a:solidFill>
                    </a:lnL>
                    <a:lnR w="9360">
                      <a:solidFill>
                        <a:srgbClr val="666666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 marL="1800"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Header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666666"/>
                      </a:solidFill>
                    </a:lnL>
                    <a:lnR w="9360">
                      <a:solidFill>
                        <a:srgbClr val="666666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f6b16b"/>
                    </a:solidFill>
                  </a:tcPr>
                </a:tc>
              </a:tr>
              <a:tr h="1838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  <a:spcBef>
                          <a:spcPts val="1094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Menu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666666"/>
                      </a:solidFill>
                    </a:lnL>
                    <a:lnR w="9360">
                      <a:solidFill>
                        <a:srgbClr val="666666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solidFill>
                      <a:srgbClr val="a3c2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Section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2100" spc="-1" strike="noStrike" baseline="-19000">
                          <a:solidFill>
                            <a:srgbClr val="000000"/>
                          </a:solidFill>
                          <a:latin typeface="Arial MT"/>
                        </a:rPr>
                        <a:t>Content</a:t>
                      </a:r>
                      <a:r>
                        <a:rPr b="0" lang="en-US" sz="2100" spc="-1" strike="noStrike" baseline="-19000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Section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666666"/>
                      </a:solidFill>
                    </a:lnL>
                    <a:lnR w="9360">
                      <a:solidFill>
                        <a:srgbClr val="666666"/>
                      </a:solidFill>
                    </a:lnR>
                    <a:lnT w="9360">
                      <a:solidFill>
                        <a:srgbClr val="666666"/>
                      </a:solidFill>
                    </a:lnT>
                    <a:lnB w="9360">
                      <a:solidFill>
                        <a:srgbClr val="666666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36040" y="1952280"/>
            <a:ext cx="25729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00" strike="noStrike">
                <a:solidFill>
                  <a:srgbClr val="ffffff"/>
                </a:solidFill>
                <a:latin typeface="Verdana"/>
                <a:ea typeface="DejaVu Sans"/>
              </a:rPr>
              <a:t>Pri</a:t>
            </a:r>
            <a:r>
              <a:rPr b="1" lang="en-US" sz="3600" spc="-148" strike="noStrike">
                <a:solidFill>
                  <a:srgbClr val="ffffff"/>
                </a:solidFill>
                <a:latin typeface="Verdana"/>
                <a:ea typeface="DejaVu Sans"/>
              </a:rPr>
              <a:t>n</a:t>
            </a:r>
            <a:r>
              <a:rPr b="1" lang="en-US" sz="3600" spc="-41" strike="noStrike">
                <a:solidFill>
                  <a:srgbClr val="ffffff"/>
                </a:solidFill>
                <a:latin typeface="Verdana"/>
                <a:ea typeface="DejaVu Sans"/>
              </a:rPr>
              <a:t>ci</a:t>
            </a:r>
            <a:r>
              <a:rPr b="1" lang="en-US" sz="3600" spc="-80" strike="noStrike">
                <a:solidFill>
                  <a:srgbClr val="ffffff"/>
                </a:solidFill>
                <a:latin typeface="Verdana"/>
                <a:ea typeface="DejaVu Sans"/>
              </a:rPr>
              <a:t>p</a:t>
            </a:r>
            <a:r>
              <a:rPr b="1" lang="en-US" sz="3600" spc="-154" strike="noStrike">
                <a:solidFill>
                  <a:srgbClr val="ffffff"/>
                </a:solidFill>
                <a:latin typeface="Verdana"/>
                <a:ea typeface="DejaVu Sans"/>
              </a:rPr>
              <a:t>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40080" y="3383280"/>
            <a:ext cx="5172480" cy="27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31640" indent="-417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St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a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769" strike="noStrike">
                <a:solidFill>
                  <a:srgbClr val="ffffff"/>
                </a:solidFill>
                <a:latin typeface="Lucida Sans Unicode"/>
                <a:ea typeface="DejaVu Sans"/>
              </a:rPr>
              <a:t>-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alo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1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14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run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Inde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p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en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en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14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dev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elopme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Sta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775" strike="noStrike">
                <a:solidFill>
                  <a:srgbClr val="ffffff"/>
                </a:solidFill>
                <a:latin typeface="Lucida Sans Unicode"/>
                <a:ea typeface="DejaVu Sans"/>
              </a:rPr>
              <a:t>-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alo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1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14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dep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l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oyment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0" y="203400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149040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536040" y="1351800"/>
            <a:ext cx="21157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86" strike="noStrike">
                <a:solidFill>
                  <a:srgbClr val="ffffff"/>
                </a:solidFill>
                <a:latin typeface="Verdana"/>
                <a:ea typeface="DejaVu Sans"/>
              </a:rPr>
              <a:t>Routing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78960" y="2639880"/>
            <a:ext cx="6692040" cy="22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31640" indent="-417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Eac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h</a:t>
            </a:r>
            <a:r>
              <a:rPr b="0" lang="en-US" sz="3000" spc="-18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ro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u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94" strike="noStrike">
                <a:solidFill>
                  <a:srgbClr val="ffffff"/>
                </a:solidFill>
                <a:latin typeface="Lucida Sans Unicode"/>
                <a:ea typeface="DejaVu Sans"/>
              </a:rPr>
              <a:t>is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1" strike="noStrike">
                <a:solidFill>
                  <a:srgbClr val="ffffff"/>
                </a:solidFill>
                <a:latin typeface="Lucida Sans Unicode"/>
                <a:ea typeface="DejaVu Sans"/>
              </a:rPr>
              <a:t>a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00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i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ffere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project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Use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H</a:t>
            </a:r>
            <a:r>
              <a:rPr b="0" lang="en-US" sz="3000" spc="-109" strike="noStrike">
                <a:solidFill>
                  <a:srgbClr val="ffffff"/>
                </a:solidFill>
                <a:latin typeface="Lucida Sans Unicode"/>
                <a:ea typeface="DejaVu Sans"/>
              </a:rPr>
              <a:t>TT</a:t>
            </a:r>
            <a:r>
              <a:rPr b="0" lang="en-US" sz="3000" spc="-89" strike="noStrike">
                <a:solidFill>
                  <a:srgbClr val="ffffff"/>
                </a:solidFill>
                <a:latin typeface="Lucida Sans Unicode"/>
                <a:ea typeface="DejaVu Sans"/>
              </a:rPr>
              <a:t>P</a:t>
            </a:r>
            <a:r>
              <a:rPr b="0" lang="en-US" sz="3000" spc="-16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ser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v</a:t>
            </a: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er</a:t>
            </a:r>
            <a:r>
              <a:rPr b="0" lang="en-US" sz="3000" spc="-154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rout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i</a:t>
            </a:r>
            <a:r>
              <a:rPr b="0" lang="en-US" sz="3000" spc="-114" strike="noStrike">
                <a:solidFill>
                  <a:srgbClr val="ffffff"/>
                </a:solidFill>
                <a:latin typeface="Lucida Sans Unicode"/>
                <a:ea typeface="DejaVu Sans"/>
              </a:rPr>
              <a:t>ng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redirect  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multiple</a:t>
            </a:r>
            <a:r>
              <a:rPr b="0" lang="en-US" sz="3000" spc="-154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apps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Eas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y</a:t>
            </a:r>
            <a:r>
              <a:rPr b="0" lang="en-US" sz="3000" spc="-191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impleme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tat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i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on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Independent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development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49040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536040" y="1351800"/>
            <a:ext cx="22071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86" strike="noStrike">
                <a:solidFill>
                  <a:srgbClr val="ffffff"/>
                </a:solidFill>
                <a:latin typeface="Verdana"/>
                <a:ea typeface="DejaVu Sans"/>
              </a:rPr>
              <a:t>Routing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571680" y="2520720"/>
            <a:ext cx="3756960" cy="298080"/>
          </a:xfrm>
          <a:prstGeom prst="rect">
            <a:avLst/>
          </a:prstGeom>
          <a:solidFill>
            <a:srgbClr val="cccccc"/>
          </a:solidFill>
          <a:ln w="9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/>
          <a:p>
            <a:pPr marL="916200">
              <a:lnSpc>
                <a:spcPct val="100000"/>
              </a:lnSpc>
              <a:spcBef>
                <a:spcPts val="675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Menu</a:t>
            </a:r>
            <a:r>
              <a:rPr b="0" lang="en-US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1</a:t>
            </a:r>
            <a:r>
              <a:rPr b="0" lang="en-US" sz="1400" spc="-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- /myapp/menu1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571680" y="3832920"/>
            <a:ext cx="3756960" cy="299520"/>
          </a:xfrm>
          <a:prstGeom prst="rect">
            <a:avLst/>
          </a:prstGeom>
          <a:solidFill>
            <a:srgbClr val="cccccc"/>
          </a:solidFill>
          <a:ln w="9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916200">
              <a:lnSpc>
                <a:spcPct val="100000"/>
              </a:lnSpc>
              <a:spcBef>
                <a:spcPts val="68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Menu</a:t>
            </a:r>
            <a:r>
              <a:rPr b="0" lang="en-US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2</a:t>
            </a:r>
            <a:r>
              <a:rPr b="0" lang="en-US" sz="1400" spc="-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- /myapp/menu2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571680" y="5311080"/>
            <a:ext cx="3682080" cy="299520"/>
          </a:xfrm>
          <a:prstGeom prst="rect">
            <a:avLst/>
          </a:prstGeom>
          <a:solidFill>
            <a:srgbClr val="cccccc"/>
          </a:solidFill>
          <a:ln w="9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879480">
              <a:lnSpc>
                <a:spcPct val="100000"/>
              </a:lnSpc>
              <a:spcBef>
                <a:spcPts val="686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Menu</a:t>
            </a:r>
            <a:r>
              <a:rPr b="0" lang="en-US" sz="14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3</a:t>
            </a:r>
            <a:r>
              <a:rPr b="0" lang="en-US" sz="1400" spc="-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- /myapp/menu3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9" name="Group 6"/>
          <p:cNvGrpSpPr/>
          <p:nvPr/>
        </p:nvGrpSpPr>
        <p:grpSpPr>
          <a:xfrm>
            <a:off x="4793040" y="2738520"/>
            <a:ext cx="2141640" cy="329400"/>
            <a:chOff x="4793040" y="2738520"/>
            <a:chExt cx="2141640" cy="329400"/>
          </a:xfrm>
        </p:grpSpPr>
        <p:sp>
          <p:nvSpPr>
            <p:cNvPr id="230" name="CustomShape 7"/>
            <p:cNvSpPr/>
            <p:nvPr/>
          </p:nvSpPr>
          <p:spPr>
            <a:xfrm>
              <a:off x="4793040" y="2738520"/>
              <a:ext cx="2141640" cy="329400"/>
            </a:xfrm>
            <a:custGeom>
              <a:avLst/>
              <a:gdLst/>
              <a:ahLst/>
              <a:rect l="l" t="t" r="r" b="b"/>
              <a:pathLst>
                <a:path w="2143125" h="330835">
                  <a:moveTo>
                    <a:pt x="1977390" y="0"/>
                  </a:moveTo>
                  <a:lnTo>
                    <a:pt x="1977390" y="82676"/>
                  </a:lnTo>
                  <a:lnTo>
                    <a:pt x="0" y="82676"/>
                  </a:lnTo>
                  <a:lnTo>
                    <a:pt x="0" y="248031"/>
                  </a:lnTo>
                  <a:lnTo>
                    <a:pt x="1977390" y="248031"/>
                  </a:lnTo>
                  <a:lnTo>
                    <a:pt x="1977390" y="330708"/>
                  </a:lnTo>
                  <a:lnTo>
                    <a:pt x="2142744" y="165354"/>
                  </a:lnTo>
                  <a:lnTo>
                    <a:pt x="197739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"/>
            <p:cNvSpPr/>
            <p:nvPr/>
          </p:nvSpPr>
          <p:spPr>
            <a:xfrm>
              <a:off x="4793040" y="2738520"/>
              <a:ext cx="2141640" cy="329400"/>
            </a:xfrm>
            <a:custGeom>
              <a:avLst/>
              <a:gdLst/>
              <a:ahLst/>
              <a:rect l="l" t="t" r="r" b="b"/>
              <a:pathLst>
                <a:path w="2143125" h="330835">
                  <a:moveTo>
                    <a:pt x="0" y="82676"/>
                  </a:moveTo>
                  <a:lnTo>
                    <a:pt x="1977390" y="82676"/>
                  </a:lnTo>
                  <a:lnTo>
                    <a:pt x="1977390" y="0"/>
                  </a:lnTo>
                  <a:lnTo>
                    <a:pt x="2142744" y="165354"/>
                  </a:lnTo>
                  <a:lnTo>
                    <a:pt x="1977390" y="330708"/>
                  </a:lnTo>
                  <a:lnTo>
                    <a:pt x="1977390" y="248031"/>
                  </a:lnTo>
                  <a:lnTo>
                    <a:pt x="0" y="248031"/>
                  </a:lnTo>
                  <a:lnTo>
                    <a:pt x="0" y="82676"/>
                  </a:lnTo>
                  <a:close/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2" name="Group 9"/>
          <p:cNvGrpSpPr/>
          <p:nvPr/>
        </p:nvGrpSpPr>
        <p:grpSpPr>
          <a:xfrm>
            <a:off x="4793040" y="4052160"/>
            <a:ext cx="2141640" cy="327960"/>
            <a:chOff x="4793040" y="4052160"/>
            <a:chExt cx="2141640" cy="327960"/>
          </a:xfrm>
        </p:grpSpPr>
        <p:sp>
          <p:nvSpPr>
            <p:cNvPr id="233" name="CustomShape 10"/>
            <p:cNvSpPr/>
            <p:nvPr/>
          </p:nvSpPr>
          <p:spPr>
            <a:xfrm>
              <a:off x="4793040" y="4052160"/>
              <a:ext cx="2141640" cy="327960"/>
            </a:xfrm>
            <a:custGeom>
              <a:avLst/>
              <a:gdLst/>
              <a:ahLst/>
              <a:rect l="l" t="t" r="r" b="b"/>
              <a:pathLst>
                <a:path w="2143125" h="329564">
                  <a:moveTo>
                    <a:pt x="1978152" y="0"/>
                  </a:moveTo>
                  <a:lnTo>
                    <a:pt x="1978152" y="82295"/>
                  </a:lnTo>
                  <a:lnTo>
                    <a:pt x="0" y="82295"/>
                  </a:lnTo>
                  <a:lnTo>
                    <a:pt x="0" y="246887"/>
                  </a:lnTo>
                  <a:lnTo>
                    <a:pt x="1978152" y="246887"/>
                  </a:lnTo>
                  <a:lnTo>
                    <a:pt x="1978152" y="329183"/>
                  </a:lnTo>
                  <a:lnTo>
                    <a:pt x="2142744" y="164591"/>
                  </a:lnTo>
                  <a:lnTo>
                    <a:pt x="197815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1"/>
            <p:cNvSpPr/>
            <p:nvPr/>
          </p:nvSpPr>
          <p:spPr>
            <a:xfrm>
              <a:off x="4793040" y="4052160"/>
              <a:ext cx="2141640" cy="327960"/>
            </a:xfrm>
            <a:custGeom>
              <a:avLst/>
              <a:gdLst/>
              <a:ahLst/>
              <a:rect l="l" t="t" r="r" b="b"/>
              <a:pathLst>
                <a:path w="2143125" h="329564">
                  <a:moveTo>
                    <a:pt x="0" y="82295"/>
                  </a:moveTo>
                  <a:lnTo>
                    <a:pt x="1978152" y="82295"/>
                  </a:lnTo>
                  <a:lnTo>
                    <a:pt x="1978152" y="0"/>
                  </a:lnTo>
                  <a:lnTo>
                    <a:pt x="2142744" y="164591"/>
                  </a:lnTo>
                  <a:lnTo>
                    <a:pt x="1978152" y="329183"/>
                  </a:lnTo>
                  <a:lnTo>
                    <a:pt x="1978152" y="246887"/>
                  </a:lnTo>
                  <a:lnTo>
                    <a:pt x="0" y="246887"/>
                  </a:lnTo>
                  <a:lnTo>
                    <a:pt x="0" y="82295"/>
                  </a:lnTo>
                  <a:close/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" name="Group 12"/>
          <p:cNvGrpSpPr/>
          <p:nvPr/>
        </p:nvGrpSpPr>
        <p:grpSpPr>
          <a:xfrm>
            <a:off x="4793040" y="5529240"/>
            <a:ext cx="2141640" cy="329400"/>
            <a:chOff x="4793040" y="5529240"/>
            <a:chExt cx="2141640" cy="329400"/>
          </a:xfrm>
        </p:grpSpPr>
        <p:sp>
          <p:nvSpPr>
            <p:cNvPr id="236" name="CustomShape 13"/>
            <p:cNvSpPr/>
            <p:nvPr/>
          </p:nvSpPr>
          <p:spPr>
            <a:xfrm>
              <a:off x="4793040" y="5529240"/>
              <a:ext cx="2141640" cy="329400"/>
            </a:xfrm>
            <a:custGeom>
              <a:avLst/>
              <a:gdLst/>
              <a:ahLst/>
              <a:rect l="l" t="t" r="r" b="b"/>
              <a:pathLst>
                <a:path w="2143125" h="330835">
                  <a:moveTo>
                    <a:pt x="1977390" y="0"/>
                  </a:moveTo>
                  <a:lnTo>
                    <a:pt x="1977390" y="82676"/>
                  </a:lnTo>
                  <a:lnTo>
                    <a:pt x="0" y="82676"/>
                  </a:lnTo>
                  <a:lnTo>
                    <a:pt x="0" y="248030"/>
                  </a:lnTo>
                  <a:lnTo>
                    <a:pt x="1977390" y="248030"/>
                  </a:lnTo>
                  <a:lnTo>
                    <a:pt x="1977390" y="330707"/>
                  </a:lnTo>
                  <a:lnTo>
                    <a:pt x="2142744" y="165353"/>
                  </a:lnTo>
                  <a:lnTo>
                    <a:pt x="197739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4"/>
            <p:cNvSpPr/>
            <p:nvPr/>
          </p:nvSpPr>
          <p:spPr>
            <a:xfrm>
              <a:off x="4793040" y="5529240"/>
              <a:ext cx="2141640" cy="329400"/>
            </a:xfrm>
            <a:custGeom>
              <a:avLst/>
              <a:gdLst/>
              <a:ahLst/>
              <a:rect l="l" t="t" r="r" b="b"/>
              <a:pathLst>
                <a:path w="2143125" h="330835">
                  <a:moveTo>
                    <a:pt x="0" y="82676"/>
                  </a:moveTo>
                  <a:lnTo>
                    <a:pt x="1977390" y="82676"/>
                  </a:lnTo>
                  <a:lnTo>
                    <a:pt x="1977390" y="0"/>
                  </a:lnTo>
                  <a:lnTo>
                    <a:pt x="2142744" y="165353"/>
                  </a:lnTo>
                  <a:lnTo>
                    <a:pt x="1977390" y="330707"/>
                  </a:lnTo>
                  <a:lnTo>
                    <a:pt x="1977390" y="248030"/>
                  </a:lnTo>
                  <a:lnTo>
                    <a:pt x="0" y="248030"/>
                  </a:lnTo>
                  <a:lnTo>
                    <a:pt x="0" y="82676"/>
                  </a:lnTo>
                  <a:close/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8" name="object 16" descr=""/>
          <p:cNvPicPr/>
          <p:nvPr/>
        </p:nvPicPr>
        <p:blipFill>
          <a:blip r:embed="rId1"/>
          <a:stretch/>
        </p:blipFill>
        <p:spPr>
          <a:xfrm>
            <a:off x="7399080" y="2310480"/>
            <a:ext cx="1025640" cy="1074600"/>
          </a:xfrm>
          <a:prstGeom prst="rect">
            <a:avLst/>
          </a:prstGeom>
          <a:ln>
            <a:noFill/>
          </a:ln>
        </p:spPr>
      </p:pic>
      <p:pic>
        <p:nvPicPr>
          <p:cNvPr id="239" name="object 17" descr=""/>
          <p:cNvPicPr/>
          <p:nvPr/>
        </p:nvPicPr>
        <p:blipFill>
          <a:blip r:embed="rId2"/>
          <a:stretch/>
        </p:blipFill>
        <p:spPr>
          <a:xfrm>
            <a:off x="7399080" y="3776400"/>
            <a:ext cx="1025640" cy="1076040"/>
          </a:xfrm>
          <a:prstGeom prst="rect">
            <a:avLst/>
          </a:prstGeom>
          <a:ln>
            <a:noFill/>
          </a:ln>
        </p:spPr>
      </p:pic>
      <p:pic>
        <p:nvPicPr>
          <p:cNvPr id="240" name="object 18" descr=""/>
          <p:cNvPicPr/>
          <p:nvPr/>
        </p:nvPicPr>
        <p:blipFill>
          <a:blip r:embed="rId3"/>
          <a:stretch/>
        </p:blipFill>
        <p:spPr>
          <a:xfrm>
            <a:off x="7399080" y="5242680"/>
            <a:ext cx="1025640" cy="10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36040" y="1351800"/>
            <a:ext cx="20242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0" strike="noStrike">
                <a:solidFill>
                  <a:srgbClr val="ffffff"/>
                </a:solidFill>
                <a:latin typeface="Verdana"/>
                <a:ea typeface="DejaVu Sans"/>
              </a:rPr>
              <a:t>i Frame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78960" y="2639880"/>
            <a:ext cx="6312960" cy="22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31640" indent="-417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4" strike="noStrike">
                <a:solidFill>
                  <a:srgbClr val="ffffff"/>
                </a:solidFill>
                <a:latin typeface="Lucida Sans Unicode"/>
                <a:ea typeface="DejaVu Sans"/>
              </a:rPr>
              <a:t>Embe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ded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modu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les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a</a:t>
            </a:r>
            <a:r>
              <a:rPr b="0" lang="en-US" sz="3000" spc="-4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p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roj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86" strike="noStrike">
                <a:solidFill>
                  <a:srgbClr val="ffffff"/>
                </a:solidFill>
                <a:latin typeface="Lucida Sans Unicode"/>
                <a:ea typeface="DejaVu Sans"/>
              </a:rPr>
              <a:t>cts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Eas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y</a:t>
            </a:r>
            <a:r>
              <a:rPr b="0" lang="en-US" sz="3000" spc="-191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154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impleme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Co</a:t>
            </a:r>
            <a:r>
              <a:rPr b="0" lang="en-US" sz="3000" spc="-80" strike="noStrike">
                <a:solidFill>
                  <a:srgbClr val="ffffff"/>
                </a:solidFill>
                <a:latin typeface="Lucida Sans Unicode"/>
                <a:ea typeface="DejaVu Sans"/>
              </a:rPr>
              <a:t>m</a:t>
            </a:r>
            <a:r>
              <a:rPr b="0" lang="en-US" sz="3000" spc="-94" strike="noStrike">
                <a:solidFill>
                  <a:srgbClr val="ffffff"/>
                </a:solidFill>
                <a:latin typeface="Lucida Sans Unicode"/>
                <a:ea typeface="DejaVu Sans"/>
              </a:rPr>
              <a:t>plex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main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ain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Ver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y</a:t>
            </a:r>
            <a:r>
              <a:rPr b="0" lang="en-US" sz="3000" spc="-16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u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sefu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l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14" strike="noStrike">
                <a:solidFill>
                  <a:srgbClr val="ffffff"/>
                </a:solidFill>
                <a:latin typeface="Lucida Sans Unicode"/>
                <a:ea typeface="DejaVu Sans"/>
              </a:rPr>
              <a:t>i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9" strike="noStrike">
                <a:solidFill>
                  <a:srgbClr val="ffffff"/>
                </a:solidFill>
                <a:latin typeface="Lucida Sans Unicode"/>
                <a:ea typeface="DejaVu Sans"/>
              </a:rPr>
              <a:t>legacy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proj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86" strike="noStrike">
                <a:solidFill>
                  <a:srgbClr val="ffffff"/>
                </a:solidFill>
                <a:latin typeface="Lucida Sans Unicode"/>
                <a:ea typeface="DejaVu Sans"/>
              </a:rPr>
              <a:t>cts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60" y="149076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173736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457200" y="1626120"/>
            <a:ext cx="3578760" cy="7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03" strike="noStrike">
                <a:solidFill>
                  <a:srgbClr val="ffffff"/>
                </a:solidFill>
                <a:latin typeface="Verdana"/>
                <a:ea typeface="DejaVu Sans"/>
              </a:rPr>
              <a:t>Micro-Apps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57200" y="3007440"/>
            <a:ext cx="5657760" cy="22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31640" indent="-417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Fas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di</a:t>
            </a:r>
            <a:r>
              <a:rPr b="0" lang="en-US" sz="3000" spc="-100" strike="noStrike">
                <a:solidFill>
                  <a:srgbClr val="ffffff"/>
                </a:solidFill>
                <a:latin typeface="Lucida Sans Unicode"/>
                <a:ea typeface="DejaVu Sans"/>
              </a:rPr>
              <a:t>s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tri</a:t>
            </a:r>
            <a:r>
              <a:rPr b="0" lang="en-US" sz="3000" spc="-89" strike="noStrike">
                <a:solidFill>
                  <a:srgbClr val="ffffff"/>
                </a:solidFill>
                <a:latin typeface="Lucida Sans Unicode"/>
                <a:ea typeface="DejaVu Sans"/>
              </a:rPr>
              <a:t>b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u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148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de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vel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pme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Chall</a:t>
            </a:r>
            <a:r>
              <a:rPr b="0" lang="en-US" sz="3000" spc="-80" strike="noStrike">
                <a:solidFill>
                  <a:srgbClr val="ffffff"/>
                </a:solidFill>
                <a:latin typeface="Lucida Sans Unicode"/>
                <a:ea typeface="DejaVu Sans"/>
              </a:rPr>
              <a:t>engi</a:t>
            </a:r>
            <a:r>
              <a:rPr b="0" lang="en-US" sz="3000" spc="-114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219" strike="noStrike">
                <a:solidFill>
                  <a:srgbClr val="ffffff"/>
                </a:solidFill>
                <a:latin typeface="Lucida Sans Unicode"/>
                <a:ea typeface="DejaVu Sans"/>
              </a:rPr>
              <a:t>g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in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egration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4" strike="noStrike">
                <a:solidFill>
                  <a:srgbClr val="ffffff"/>
                </a:solidFill>
                <a:latin typeface="Lucida Sans Unicode"/>
                <a:ea typeface="DejaVu Sans"/>
              </a:rPr>
              <a:t>Few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reusable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components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Independent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development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12000" y="1351800"/>
            <a:ext cx="53409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80" strike="noStrike">
                <a:solidFill>
                  <a:srgbClr val="ffffff"/>
                </a:solidFill>
                <a:latin typeface="Verdana"/>
                <a:ea typeface="DejaVu Sans"/>
              </a:rPr>
              <a:t>Micr</a:t>
            </a:r>
            <a:r>
              <a:rPr b="1" lang="en-US" sz="3600" spc="-100" strike="noStrike">
                <a:solidFill>
                  <a:srgbClr val="ffffff"/>
                </a:solidFill>
                <a:latin typeface="Verdana"/>
                <a:ea typeface="DejaVu Sans"/>
              </a:rPr>
              <a:t>o</a:t>
            </a:r>
            <a:r>
              <a:rPr b="1" lang="en-US" sz="3600" spc="-330" strike="noStrike">
                <a:solidFill>
                  <a:srgbClr val="ffffff"/>
                </a:solidFill>
                <a:latin typeface="Verdana"/>
                <a:ea typeface="DejaVu Sans"/>
              </a:rPr>
              <a:t>-</a:t>
            </a:r>
            <a:r>
              <a:rPr b="1" lang="en-US" sz="3600" spc="-75" strike="noStrike">
                <a:solidFill>
                  <a:srgbClr val="ffffff"/>
                </a:solidFill>
                <a:latin typeface="Verdana"/>
                <a:ea typeface="DejaVu Sans"/>
              </a:rPr>
              <a:t>Apps</a:t>
            </a:r>
            <a:r>
              <a:rPr b="1" lang="en-US" sz="3600" spc="-20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1" lang="en-US" sz="3600" spc="-126" strike="noStrike">
                <a:solidFill>
                  <a:srgbClr val="ffffff"/>
                </a:solidFill>
                <a:latin typeface="Verdana"/>
                <a:ea typeface="DejaVu Sans"/>
              </a:rPr>
              <a:t>Example</a:t>
            </a:r>
            <a:r>
              <a:rPr b="1" lang="en-US" sz="3600" spc="-120" strike="noStrike">
                <a:solidFill>
                  <a:srgbClr val="ffffff"/>
                </a:solidFill>
                <a:latin typeface="Verdana"/>
                <a:ea typeface="DejaVu Sans"/>
              </a:rPr>
              <a:t>s</a:t>
            </a:r>
            <a:r>
              <a:rPr b="1" lang="en-US" sz="3600" spc="-494" strike="noStrike">
                <a:solidFill>
                  <a:srgbClr val="ffffff"/>
                </a:solidFill>
                <a:latin typeface="Verdana"/>
                <a:ea typeface="DejaVu Sans"/>
              </a:rPr>
              <a:t>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8" name="object 3" descr=""/>
          <p:cNvPicPr/>
          <p:nvPr/>
        </p:nvPicPr>
        <p:blipFill>
          <a:blip r:embed="rId1"/>
          <a:stretch/>
        </p:blipFill>
        <p:spPr>
          <a:xfrm>
            <a:off x="1621080" y="2743200"/>
            <a:ext cx="3315600" cy="31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1490400"/>
            <a:ext cx="411840" cy="343440"/>
          </a:xfrm>
          <a:custGeom>
            <a:avLst/>
            <a:gdLst/>
            <a:ahLst/>
            <a:rect l="l" t="t" r="r" b="b"/>
            <a:pathLst>
              <a:path w="413384" h="344805">
                <a:moveTo>
                  <a:pt x="413004" y="0"/>
                </a:moveTo>
                <a:lnTo>
                  <a:pt x="0" y="0"/>
                </a:lnTo>
                <a:lnTo>
                  <a:pt x="0" y="344424"/>
                </a:lnTo>
                <a:lnTo>
                  <a:pt x="413004" y="344424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536040" y="1351800"/>
            <a:ext cx="476748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03" strike="noStrike">
                <a:solidFill>
                  <a:srgbClr val="ffffff"/>
                </a:solidFill>
                <a:latin typeface="Verdana"/>
                <a:ea typeface="DejaVu Sans"/>
              </a:rPr>
              <a:t>Pure</a:t>
            </a:r>
            <a:r>
              <a:rPr b="1" lang="en-US" sz="3600" spc="-20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1" lang="en-US" sz="3600" spc="-75" strike="noStrike">
                <a:solidFill>
                  <a:srgbClr val="ffffff"/>
                </a:solidFill>
                <a:latin typeface="Verdana"/>
                <a:ea typeface="DejaVu Sans"/>
              </a:rPr>
              <a:t>components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678960" y="2639880"/>
            <a:ext cx="6624000" cy="22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31640" indent="-417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Javas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c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ri</a:t>
            </a: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p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fu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cti</a:t>
            </a:r>
            <a:r>
              <a:rPr b="0" lang="en-US" sz="3000" spc="-109" strike="noStrike">
                <a:solidFill>
                  <a:srgbClr val="ffffff"/>
                </a:solidFill>
                <a:latin typeface="Lucida Sans Unicode"/>
                <a:ea typeface="DejaVu Sans"/>
              </a:rPr>
              <a:t>o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ns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Font typeface="Arial MT"/>
              <a:buChar char="○"/>
            </a:pP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Internal</a:t>
            </a:r>
            <a:r>
              <a:rPr b="0" lang="en-US" sz="3000" spc="-199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libraries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Npm,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u</a:t>
            </a: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np</a:t>
            </a:r>
            <a:r>
              <a:rPr b="0" lang="en-US" sz="3000" spc="-86" strike="noStrike">
                <a:solidFill>
                  <a:srgbClr val="ffffff"/>
                </a:solidFill>
                <a:latin typeface="Lucida Sans Unicode"/>
                <a:ea typeface="DejaVu Sans"/>
              </a:rPr>
              <a:t>k</a:t>
            </a:r>
            <a:r>
              <a:rPr b="0" lang="en-US" sz="3000" spc="-214" strike="noStrike">
                <a:solidFill>
                  <a:srgbClr val="ffffff"/>
                </a:solidFill>
                <a:latin typeface="Lucida Sans Unicode"/>
                <a:ea typeface="DejaVu Sans"/>
              </a:rPr>
              <a:t>g,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126" strike="noStrike">
                <a:solidFill>
                  <a:srgbClr val="ffffff"/>
                </a:solidFill>
                <a:latin typeface="Lucida Sans Unicode"/>
                <a:ea typeface="DejaVu Sans"/>
              </a:rPr>
              <a:t>c.</a:t>
            </a:r>
            <a:endParaRPr b="0" lang="en-US" sz="3000" spc="-1" strike="noStrike">
              <a:latin typeface="Arial"/>
            </a:endParaRPr>
          </a:p>
          <a:p>
            <a:pPr marL="431640" indent="-417600">
              <a:lnSpc>
                <a:spcPct val="100000"/>
              </a:lnSpc>
              <a:buClr>
                <a:srgbClr val="ffffff"/>
              </a:buClr>
              <a:buFont typeface="Arial MT"/>
              <a:buChar char="○"/>
            </a:pPr>
            <a:r>
              <a:rPr b="0" lang="en-US" sz="3000" spc="-89" strike="noStrike">
                <a:solidFill>
                  <a:srgbClr val="ffffff"/>
                </a:solidFill>
                <a:latin typeface="Lucida Sans Unicode"/>
                <a:ea typeface="DejaVu Sans"/>
              </a:rPr>
              <a:t>Ad</a:t>
            </a:r>
            <a:r>
              <a:rPr b="0" lang="en-US" sz="3000" spc="-80" strike="noStrike">
                <a:solidFill>
                  <a:srgbClr val="ffffff"/>
                </a:solidFill>
                <a:latin typeface="Lucida Sans Unicode"/>
                <a:ea typeface="DejaVu Sans"/>
              </a:rPr>
              <a:t>v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anc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J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S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89" strike="noStrike">
                <a:solidFill>
                  <a:srgbClr val="ffffff"/>
                </a:solidFill>
                <a:latin typeface="Lucida Sans Unicode"/>
                <a:ea typeface="DejaVu Sans"/>
              </a:rPr>
              <a:t>k</a:t>
            </a:r>
            <a:r>
              <a:rPr b="0" lang="en-US" sz="3000" spc="-109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ow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l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edg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148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94" strike="noStrike">
                <a:solidFill>
                  <a:srgbClr val="ffffff"/>
                </a:solidFill>
                <a:latin typeface="Lucida Sans Unicode"/>
                <a:ea typeface="DejaVu Sans"/>
              </a:rPr>
              <a:t>is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9" strike="noStrike">
                <a:solidFill>
                  <a:srgbClr val="ffffff"/>
                </a:solidFill>
                <a:latin typeface="Lucida Sans Unicode"/>
                <a:ea typeface="DejaVu Sans"/>
              </a:rPr>
              <a:t>re</a:t>
            </a:r>
            <a:r>
              <a:rPr b="0" lang="en-US" sz="3000" spc="-24" strike="noStrike">
                <a:solidFill>
                  <a:srgbClr val="ffffff"/>
                </a:solidFill>
                <a:latin typeface="Lucida Sans Unicode"/>
                <a:ea typeface="DejaVu Sans"/>
              </a:rPr>
              <a:t>q</a:t>
            </a:r>
            <a:r>
              <a:rPr b="0" lang="en-US" sz="3000" spc="-21" strike="noStrike">
                <a:solidFill>
                  <a:srgbClr val="ffffff"/>
                </a:solidFill>
                <a:latin typeface="Lucida Sans Unicode"/>
                <a:ea typeface="DejaVu Sans"/>
              </a:rPr>
              <a:t>uir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02000" y="1986840"/>
            <a:ext cx="77389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096640" indent="-2078280">
              <a:lnSpc>
                <a:spcPct val="100000"/>
              </a:lnSpc>
              <a:spcBef>
                <a:spcPts val="99"/>
              </a:spcBef>
            </a:pPr>
            <a:r>
              <a:rPr b="1" lang="en-US" sz="6000" spc="-219" strike="noStrike">
                <a:solidFill>
                  <a:srgbClr val="ffffff"/>
                </a:solidFill>
                <a:latin typeface="Verdana"/>
                <a:ea typeface="DejaVu Sans"/>
              </a:rPr>
              <a:t>Framework</a:t>
            </a:r>
            <a:r>
              <a:rPr b="1" lang="en-US" sz="6000" spc="-191" strike="noStrike">
                <a:solidFill>
                  <a:srgbClr val="ffffff"/>
                </a:solidFill>
                <a:latin typeface="Verdana"/>
                <a:ea typeface="DejaVu Sans"/>
              </a:rPr>
              <a:t>s</a:t>
            </a:r>
            <a:r>
              <a:rPr b="1" lang="en-US" sz="6000" spc="-1" strike="noStrike">
                <a:solidFill>
                  <a:srgbClr val="ffffff"/>
                </a:solidFill>
                <a:latin typeface="Verdana"/>
                <a:ea typeface="DejaVu Sans"/>
              </a:rPr>
              <a:t>	</a:t>
            </a:r>
            <a:r>
              <a:rPr b="1" lang="en-US" sz="6000" spc="-114" strike="noStrike">
                <a:solidFill>
                  <a:srgbClr val="ffffff"/>
                </a:solidFill>
                <a:latin typeface="Verdana"/>
                <a:ea typeface="DejaVu Sans"/>
              </a:rPr>
              <a:t>make  </a:t>
            </a:r>
            <a:r>
              <a:rPr b="1" lang="en-US" sz="6000" spc="-180" strike="noStrike">
                <a:solidFill>
                  <a:srgbClr val="ffffff"/>
                </a:solidFill>
                <a:latin typeface="Verdana"/>
                <a:ea typeface="DejaVu Sans"/>
              </a:rPr>
              <a:t>lif</a:t>
            </a:r>
            <a:r>
              <a:rPr b="1" lang="en-US" sz="6000" spc="-330" strike="noStrike">
                <a:solidFill>
                  <a:srgbClr val="ffffff"/>
                </a:solidFill>
                <a:latin typeface="Verdana"/>
                <a:ea typeface="DejaVu Sans"/>
              </a:rPr>
              <a:t>e</a:t>
            </a:r>
            <a:r>
              <a:rPr b="1" lang="en-US" sz="6000" spc="-37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1" lang="en-US" sz="6000" spc="-225" strike="noStrike">
                <a:solidFill>
                  <a:srgbClr val="ffc700"/>
                </a:solidFill>
                <a:latin typeface="Verdana"/>
                <a:ea typeface="DejaVu Sans"/>
              </a:rPr>
              <a:t>EASY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49800" y="4920840"/>
            <a:ext cx="7819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Luig, Single spa,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979080" y="4415040"/>
            <a:ext cx="1184760" cy="168120"/>
          </a:xfrm>
          <a:custGeom>
            <a:avLst/>
            <a:gdLst/>
            <a:ahLst/>
            <a:rect l="l" t="t" r="r" b="b"/>
            <a:pathLst>
              <a:path w="1186179" h="169545">
                <a:moveTo>
                  <a:pt x="1185672" y="0"/>
                </a:moveTo>
                <a:lnTo>
                  <a:pt x="0" y="0"/>
                </a:lnTo>
                <a:lnTo>
                  <a:pt x="0" y="169164"/>
                </a:lnTo>
                <a:lnTo>
                  <a:pt x="1185672" y="169164"/>
                </a:lnTo>
                <a:lnTo>
                  <a:pt x="11856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3909240" y="582120"/>
            <a:ext cx="1324440" cy="1313640"/>
          </a:xfrm>
          <a:custGeom>
            <a:avLst/>
            <a:gdLst/>
            <a:ahLst/>
            <a:rect l="l" t="t" r="r" b="b"/>
            <a:pathLst>
              <a:path w="1325879" h="1315085">
                <a:moveTo>
                  <a:pt x="1264792" y="544067"/>
                </a:moveTo>
                <a:lnTo>
                  <a:pt x="1127633" y="528954"/>
                </a:lnTo>
                <a:lnTo>
                  <a:pt x="1120013" y="502538"/>
                </a:lnTo>
                <a:lnTo>
                  <a:pt x="1108583" y="474217"/>
                </a:lnTo>
                <a:lnTo>
                  <a:pt x="1097152" y="447801"/>
                </a:lnTo>
                <a:lnTo>
                  <a:pt x="1083817" y="421258"/>
                </a:lnTo>
                <a:lnTo>
                  <a:pt x="1169542" y="315467"/>
                </a:lnTo>
                <a:lnTo>
                  <a:pt x="1175258" y="304164"/>
                </a:lnTo>
                <a:lnTo>
                  <a:pt x="1179067" y="292862"/>
                </a:lnTo>
                <a:lnTo>
                  <a:pt x="1182877" y="281558"/>
                </a:lnTo>
                <a:lnTo>
                  <a:pt x="1182877" y="270128"/>
                </a:lnTo>
                <a:lnTo>
                  <a:pt x="1163827" y="224789"/>
                </a:lnTo>
                <a:lnTo>
                  <a:pt x="1099058" y="160527"/>
                </a:lnTo>
                <a:lnTo>
                  <a:pt x="1089533" y="153034"/>
                </a:lnTo>
                <a:lnTo>
                  <a:pt x="1078102" y="147319"/>
                </a:lnTo>
                <a:lnTo>
                  <a:pt x="1066673" y="143509"/>
                </a:lnTo>
                <a:lnTo>
                  <a:pt x="1053338" y="141604"/>
                </a:lnTo>
                <a:lnTo>
                  <a:pt x="1041908" y="141604"/>
                </a:lnTo>
                <a:lnTo>
                  <a:pt x="1030477" y="145414"/>
                </a:lnTo>
                <a:lnTo>
                  <a:pt x="1019048" y="149225"/>
                </a:lnTo>
                <a:lnTo>
                  <a:pt x="1007617" y="156717"/>
                </a:lnTo>
                <a:lnTo>
                  <a:pt x="900938" y="239902"/>
                </a:lnTo>
                <a:lnTo>
                  <a:pt x="874267" y="226694"/>
                </a:lnTo>
                <a:lnTo>
                  <a:pt x="847598" y="215264"/>
                </a:lnTo>
                <a:lnTo>
                  <a:pt x="819023" y="203962"/>
                </a:lnTo>
                <a:lnTo>
                  <a:pt x="792352" y="196468"/>
                </a:lnTo>
                <a:lnTo>
                  <a:pt x="777113" y="60451"/>
                </a:lnTo>
                <a:lnTo>
                  <a:pt x="773302" y="49021"/>
                </a:lnTo>
                <a:lnTo>
                  <a:pt x="769492" y="37718"/>
                </a:lnTo>
                <a:lnTo>
                  <a:pt x="733298" y="5587"/>
                </a:lnTo>
                <a:lnTo>
                  <a:pt x="708533" y="0"/>
                </a:lnTo>
                <a:lnTo>
                  <a:pt x="617092" y="0"/>
                </a:lnTo>
                <a:lnTo>
                  <a:pt x="571373" y="18795"/>
                </a:lnTo>
                <a:lnTo>
                  <a:pt x="548513" y="60451"/>
                </a:lnTo>
                <a:lnTo>
                  <a:pt x="533273" y="196468"/>
                </a:lnTo>
                <a:lnTo>
                  <a:pt x="506602" y="203962"/>
                </a:lnTo>
                <a:lnTo>
                  <a:pt x="478027" y="215264"/>
                </a:lnTo>
                <a:lnTo>
                  <a:pt x="451358" y="226694"/>
                </a:lnTo>
                <a:lnTo>
                  <a:pt x="424688" y="239902"/>
                </a:lnTo>
                <a:lnTo>
                  <a:pt x="318008" y="156717"/>
                </a:lnTo>
                <a:lnTo>
                  <a:pt x="306577" y="149225"/>
                </a:lnTo>
                <a:lnTo>
                  <a:pt x="295148" y="145414"/>
                </a:lnTo>
                <a:lnTo>
                  <a:pt x="283845" y="141604"/>
                </a:lnTo>
                <a:lnTo>
                  <a:pt x="272414" y="141604"/>
                </a:lnTo>
                <a:lnTo>
                  <a:pt x="226567" y="160527"/>
                </a:lnTo>
                <a:lnTo>
                  <a:pt x="161798" y="224789"/>
                </a:lnTo>
                <a:lnTo>
                  <a:pt x="154304" y="234314"/>
                </a:lnTo>
                <a:lnTo>
                  <a:pt x="148589" y="245617"/>
                </a:lnTo>
                <a:lnTo>
                  <a:pt x="144779" y="256920"/>
                </a:lnTo>
                <a:lnTo>
                  <a:pt x="142748" y="270128"/>
                </a:lnTo>
                <a:lnTo>
                  <a:pt x="142748" y="281558"/>
                </a:lnTo>
                <a:lnTo>
                  <a:pt x="146558" y="292862"/>
                </a:lnTo>
                <a:lnTo>
                  <a:pt x="150495" y="304164"/>
                </a:lnTo>
                <a:lnTo>
                  <a:pt x="157987" y="315467"/>
                </a:lnTo>
                <a:lnTo>
                  <a:pt x="241808" y="421258"/>
                </a:lnTo>
                <a:lnTo>
                  <a:pt x="228473" y="447801"/>
                </a:lnTo>
                <a:lnTo>
                  <a:pt x="217042" y="474217"/>
                </a:lnTo>
                <a:lnTo>
                  <a:pt x="205612" y="502538"/>
                </a:lnTo>
                <a:lnTo>
                  <a:pt x="198120" y="528954"/>
                </a:lnTo>
                <a:lnTo>
                  <a:pt x="60833" y="544067"/>
                </a:lnTo>
                <a:lnTo>
                  <a:pt x="49402" y="547877"/>
                </a:lnTo>
                <a:lnTo>
                  <a:pt x="38100" y="551688"/>
                </a:lnTo>
                <a:lnTo>
                  <a:pt x="5714" y="587628"/>
                </a:lnTo>
                <a:lnTo>
                  <a:pt x="0" y="612139"/>
                </a:lnTo>
                <a:lnTo>
                  <a:pt x="0" y="702817"/>
                </a:lnTo>
                <a:lnTo>
                  <a:pt x="18923" y="748156"/>
                </a:lnTo>
                <a:lnTo>
                  <a:pt x="60833" y="770889"/>
                </a:lnTo>
                <a:lnTo>
                  <a:pt x="198120" y="786002"/>
                </a:lnTo>
                <a:lnTo>
                  <a:pt x="205612" y="812418"/>
                </a:lnTo>
                <a:lnTo>
                  <a:pt x="217042" y="840866"/>
                </a:lnTo>
                <a:lnTo>
                  <a:pt x="228473" y="867282"/>
                </a:lnTo>
                <a:lnTo>
                  <a:pt x="241808" y="893699"/>
                </a:lnTo>
                <a:lnTo>
                  <a:pt x="157987" y="999489"/>
                </a:lnTo>
                <a:lnTo>
                  <a:pt x="150495" y="1010919"/>
                </a:lnTo>
                <a:lnTo>
                  <a:pt x="146558" y="1022222"/>
                </a:lnTo>
                <a:lnTo>
                  <a:pt x="142748" y="1033526"/>
                </a:lnTo>
                <a:lnTo>
                  <a:pt x="142748" y="1044828"/>
                </a:lnTo>
                <a:lnTo>
                  <a:pt x="161798" y="1090294"/>
                </a:lnTo>
                <a:lnTo>
                  <a:pt x="226567" y="1154429"/>
                </a:lnTo>
                <a:lnTo>
                  <a:pt x="236220" y="1162050"/>
                </a:lnTo>
                <a:lnTo>
                  <a:pt x="247523" y="1167638"/>
                </a:lnTo>
                <a:lnTo>
                  <a:pt x="258952" y="1171447"/>
                </a:lnTo>
                <a:lnTo>
                  <a:pt x="272414" y="1173352"/>
                </a:lnTo>
                <a:lnTo>
                  <a:pt x="283845" y="1173352"/>
                </a:lnTo>
                <a:lnTo>
                  <a:pt x="295148" y="1169669"/>
                </a:lnTo>
                <a:lnTo>
                  <a:pt x="306577" y="1165859"/>
                </a:lnTo>
                <a:lnTo>
                  <a:pt x="318008" y="1160144"/>
                </a:lnTo>
                <a:lnTo>
                  <a:pt x="424688" y="1075054"/>
                </a:lnTo>
                <a:lnTo>
                  <a:pt x="451358" y="1088263"/>
                </a:lnTo>
                <a:lnTo>
                  <a:pt x="478027" y="1099692"/>
                </a:lnTo>
                <a:lnTo>
                  <a:pt x="506602" y="1110995"/>
                </a:lnTo>
                <a:lnTo>
                  <a:pt x="533273" y="1118615"/>
                </a:lnTo>
                <a:lnTo>
                  <a:pt x="548513" y="1254632"/>
                </a:lnTo>
                <a:lnTo>
                  <a:pt x="552323" y="1265935"/>
                </a:lnTo>
                <a:lnTo>
                  <a:pt x="556133" y="1277239"/>
                </a:lnTo>
                <a:lnTo>
                  <a:pt x="592327" y="1309369"/>
                </a:lnTo>
                <a:lnTo>
                  <a:pt x="617092" y="1315084"/>
                </a:lnTo>
                <a:lnTo>
                  <a:pt x="708533" y="1315084"/>
                </a:lnTo>
                <a:lnTo>
                  <a:pt x="754252" y="1296162"/>
                </a:lnTo>
                <a:lnTo>
                  <a:pt x="773302" y="1265935"/>
                </a:lnTo>
                <a:lnTo>
                  <a:pt x="777113" y="1254632"/>
                </a:lnTo>
                <a:lnTo>
                  <a:pt x="792352" y="1118615"/>
                </a:lnTo>
                <a:lnTo>
                  <a:pt x="819023" y="1110995"/>
                </a:lnTo>
                <a:lnTo>
                  <a:pt x="847598" y="1099692"/>
                </a:lnTo>
                <a:lnTo>
                  <a:pt x="874267" y="1088263"/>
                </a:lnTo>
                <a:lnTo>
                  <a:pt x="900938" y="1075054"/>
                </a:lnTo>
                <a:lnTo>
                  <a:pt x="1007617" y="1160144"/>
                </a:lnTo>
                <a:lnTo>
                  <a:pt x="1019048" y="1165859"/>
                </a:lnTo>
                <a:lnTo>
                  <a:pt x="1030477" y="1169669"/>
                </a:lnTo>
                <a:lnTo>
                  <a:pt x="1041908" y="1173352"/>
                </a:lnTo>
                <a:lnTo>
                  <a:pt x="1053338" y="1173352"/>
                </a:lnTo>
                <a:lnTo>
                  <a:pt x="1099058" y="1154429"/>
                </a:lnTo>
                <a:lnTo>
                  <a:pt x="1163827" y="1090294"/>
                </a:lnTo>
                <a:lnTo>
                  <a:pt x="1171448" y="1080769"/>
                </a:lnTo>
                <a:lnTo>
                  <a:pt x="1177163" y="1069466"/>
                </a:lnTo>
                <a:lnTo>
                  <a:pt x="1180973" y="1058164"/>
                </a:lnTo>
                <a:lnTo>
                  <a:pt x="1182877" y="1044828"/>
                </a:lnTo>
                <a:lnTo>
                  <a:pt x="1182877" y="1033526"/>
                </a:lnTo>
                <a:lnTo>
                  <a:pt x="1179067" y="1022222"/>
                </a:lnTo>
                <a:lnTo>
                  <a:pt x="1175258" y="1010919"/>
                </a:lnTo>
                <a:lnTo>
                  <a:pt x="1169542" y="999489"/>
                </a:lnTo>
                <a:lnTo>
                  <a:pt x="1083817" y="893699"/>
                </a:lnTo>
                <a:lnTo>
                  <a:pt x="1097152" y="867282"/>
                </a:lnTo>
                <a:lnTo>
                  <a:pt x="1108583" y="840866"/>
                </a:lnTo>
                <a:lnTo>
                  <a:pt x="1120013" y="812418"/>
                </a:lnTo>
                <a:lnTo>
                  <a:pt x="1127633" y="786002"/>
                </a:lnTo>
                <a:lnTo>
                  <a:pt x="1264792" y="770889"/>
                </a:lnTo>
                <a:lnTo>
                  <a:pt x="1276223" y="767079"/>
                </a:lnTo>
                <a:lnTo>
                  <a:pt x="1287652" y="763269"/>
                </a:lnTo>
                <a:lnTo>
                  <a:pt x="1320038" y="727328"/>
                </a:lnTo>
                <a:lnTo>
                  <a:pt x="1325752" y="702817"/>
                </a:lnTo>
                <a:lnTo>
                  <a:pt x="1325752" y="612139"/>
                </a:lnTo>
                <a:lnTo>
                  <a:pt x="1306702" y="566801"/>
                </a:lnTo>
                <a:lnTo>
                  <a:pt x="1264792" y="544067"/>
                </a:lnTo>
                <a:close/>
                <a:moveTo>
                  <a:pt x="815213" y="808735"/>
                </a:moveTo>
                <a:lnTo>
                  <a:pt x="798067" y="823849"/>
                </a:lnTo>
                <a:lnTo>
                  <a:pt x="780923" y="835151"/>
                </a:lnTo>
                <a:lnTo>
                  <a:pt x="763777" y="846454"/>
                </a:lnTo>
                <a:lnTo>
                  <a:pt x="744727" y="855979"/>
                </a:lnTo>
                <a:lnTo>
                  <a:pt x="723773" y="861567"/>
                </a:lnTo>
                <a:lnTo>
                  <a:pt x="704723" y="867282"/>
                </a:lnTo>
                <a:lnTo>
                  <a:pt x="683767" y="870965"/>
                </a:lnTo>
                <a:lnTo>
                  <a:pt x="662813" y="870965"/>
                </a:lnTo>
                <a:lnTo>
                  <a:pt x="641858" y="870965"/>
                </a:lnTo>
                <a:lnTo>
                  <a:pt x="621029" y="867282"/>
                </a:lnTo>
                <a:lnTo>
                  <a:pt x="601852" y="861567"/>
                </a:lnTo>
                <a:lnTo>
                  <a:pt x="580898" y="855979"/>
                </a:lnTo>
                <a:lnTo>
                  <a:pt x="561975" y="846454"/>
                </a:lnTo>
                <a:lnTo>
                  <a:pt x="544702" y="835151"/>
                </a:lnTo>
                <a:lnTo>
                  <a:pt x="527558" y="823849"/>
                </a:lnTo>
                <a:lnTo>
                  <a:pt x="510413" y="808735"/>
                </a:lnTo>
                <a:lnTo>
                  <a:pt x="495173" y="791717"/>
                </a:lnTo>
                <a:lnTo>
                  <a:pt x="483742" y="774572"/>
                </a:lnTo>
                <a:lnTo>
                  <a:pt x="472313" y="757681"/>
                </a:lnTo>
                <a:lnTo>
                  <a:pt x="462788" y="738758"/>
                </a:lnTo>
                <a:lnTo>
                  <a:pt x="457073" y="718057"/>
                </a:lnTo>
                <a:lnTo>
                  <a:pt x="451358" y="699007"/>
                </a:lnTo>
                <a:lnTo>
                  <a:pt x="447548" y="678306"/>
                </a:lnTo>
                <a:lnTo>
                  <a:pt x="447548" y="657478"/>
                </a:lnTo>
                <a:lnTo>
                  <a:pt x="447548" y="636651"/>
                </a:lnTo>
                <a:lnTo>
                  <a:pt x="451358" y="615950"/>
                </a:lnTo>
                <a:lnTo>
                  <a:pt x="457073" y="597026"/>
                </a:lnTo>
                <a:lnTo>
                  <a:pt x="462788" y="576199"/>
                </a:lnTo>
                <a:lnTo>
                  <a:pt x="472313" y="557402"/>
                </a:lnTo>
                <a:lnTo>
                  <a:pt x="483742" y="540384"/>
                </a:lnTo>
                <a:lnTo>
                  <a:pt x="495173" y="523366"/>
                </a:lnTo>
                <a:lnTo>
                  <a:pt x="510413" y="506349"/>
                </a:lnTo>
                <a:lnTo>
                  <a:pt x="527558" y="491235"/>
                </a:lnTo>
                <a:lnTo>
                  <a:pt x="544702" y="479932"/>
                </a:lnTo>
                <a:lnTo>
                  <a:pt x="561975" y="468502"/>
                </a:lnTo>
                <a:lnTo>
                  <a:pt x="580898" y="459104"/>
                </a:lnTo>
                <a:lnTo>
                  <a:pt x="601852" y="453389"/>
                </a:lnTo>
                <a:lnTo>
                  <a:pt x="621029" y="447801"/>
                </a:lnTo>
                <a:lnTo>
                  <a:pt x="641858" y="443991"/>
                </a:lnTo>
                <a:lnTo>
                  <a:pt x="662813" y="443991"/>
                </a:lnTo>
                <a:lnTo>
                  <a:pt x="683767" y="443991"/>
                </a:lnTo>
                <a:lnTo>
                  <a:pt x="704723" y="447801"/>
                </a:lnTo>
                <a:lnTo>
                  <a:pt x="723773" y="453389"/>
                </a:lnTo>
                <a:lnTo>
                  <a:pt x="744727" y="459104"/>
                </a:lnTo>
                <a:lnTo>
                  <a:pt x="763777" y="468502"/>
                </a:lnTo>
                <a:lnTo>
                  <a:pt x="780923" y="479932"/>
                </a:lnTo>
                <a:lnTo>
                  <a:pt x="798067" y="491235"/>
                </a:lnTo>
                <a:lnTo>
                  <a:pt x="815213" y="506349"/>
                </a:lnTo>
                <a:lnTo>
                  <a:pt x="830452" y="523366"/>
                </a:lnTo>
                <a:lnTo>
                  <a:pt x="841883" y="540384"/>
                </a:lnTo>
                <a:lnTo>
                  <a:pt x="853313" y="557402"/>
                </a:lnTo>
                <a:lnTo>
                  <a:pt x="862838" y="576199"/>
                </a:lnTo>
                <a:lnTo>
                  <a:pt x="868552" y="597026"/>
                </a:lnTo>
                <a:lnTo>
                  <a:pt x="874267" y="615950"/>
                </a:lnTo>
                <a:lnTo>
                  <a:pt x="878077" y="636651"/>
                </a:lnTo>
                <a:lnTo>
                  <a:pt x="878077" y="657478"/>
                </a:lnTo>
                <a:lnTo>
                  <a:pt x="878077" y="678306"/>
                </a:lnTo>
                <a:lnTo>
                  <a:pt x="874267" y="699007"/>
                </a:lnTo>
                <a:lnTo>
                  <a:pt x="868552" y="718057"/>
                </a:lnTo>
                <a:lnTo>
                  <a:pt x="862838" y="738758"/>
                </a:lnTo>
                <a:lnTo>
                  <a:pt x="853313" y="757681"/>
                </a:lnTo>
                <a:lnTo>
                  <a:pt x="841883" y="774572"/>
                </a:lnTo>
                <a:lnTo>
                  <a:pt x="830452" y="791717"/>
                </a:lnTo>
                <a:lnTo>
                  <a:pt x="815213" y="808735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02000" y="1986840"/>
            <a:ext cx="77389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096640" indent="-2078280">
              <a:lnSpc>
                <a:spcPct val="100000"/>
              </a:lnSpc>
              <a:spcBef>
                <a:spcPts val="99"/>
              </a:spcBef>
            </a:pPr>
            <a:r>
              <a:rPr b="1" lang="en-US" sz="6000" spc="-219" strike="noStrike">
                <a:solidFill>
                  <a:srgbClr val="ffffff"/>
                </a:solidFill>
                <a:latin typeface="Verdana"/>
                <a:ea typeface="DejaVu Sans"/>
              </a:rPr>
              <a:t>Demo App</a:t>
            </a:r>
            <a:endParaRPr b="0" lang="en-US" sz="6000" spc="-1" strike="noStrike">
              <a:latin typeface="Arial"/>
            </a:endParaRPr>
          </a:p>
          <a:p>
            <a:pPr marL="2096640" indent="-2078280">
              <a:lnSpc>
                <a:spcPct val="100000"/>
              </a:lnSpc>
              <a:spcBef>
                <a:spcPts val="99"/>
              </a:spcBef>
            </a:pPr>
            <a:r>
              <a:rPr b="1" lang="en-US" sz="6000" spc="-219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1" lang="en-US" sz="6000" spc="-219" strike="noStrike">
                <a:solidFill>
                  <a:srgbClr val="ffffff"/>
                </a:solidFill>
                <a:latin typeface="Verdana"/>
                <a:ea typeface="DejaVu Sans"/>
              </a:rPr>
              <a:t>infrastructure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49800" y="4920840"/>
            <a:ext cx="7819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3909240" y="582120"/>
            <a:ext cx="1324440" cy="1313640"/>
          </a:xfrm>
          <a:custGeom>
            <a:avLst/>
            <a:gdLst/>
            <a:ahLst/>
            <a:rect l="l" t="t" r="r" b="b"/>
            <a:pathLst>
              <a:path w="1325879" h="1315085">
                <a:moveTo>
                  <a:pt x="1264792" y="544067"/>
                </a:moveTo>
                <a:lnTo>
                  <a:pt x="1127633" y="528954"/>
                </a:lnTo>
                <a:lnTo>
                  <a:pt x="1120013" y="502538"/>
                </a:lnTo>
                <a:lnTo>
                  <a:pt x="1108583" y="474217"/>
                </a:lnTo>
                <a:lnTo>
                  <a:pt x="1097152" y="447801"/>
                </a:lnTo>
                <a:lnTo>
                  <a:pt x="1083817" y="421258"/>
                </a:lnTo>
                <a:lnTo>
                  <a:pt x="1169542" y="315467"/>
                </a:lnTo>
                <a:lnTo>
                  <a:pt x="1175258" y="304164"/>
                </a:lnTo>
                <a:lnTo>
                  <a:pt x="1179067" y="292862"/>
                </a:lnTo>
                <a:lnTo>
                  <a:pt x="1182877" y="281558"/>
                </a:lnTo>
                <a:lnTo>
                  <a:pt x="1182877" y="270128"/>
                </a:lnTo>
                <a:lnTo>
                  <a:pt x="1163827" y="224789"/>
                </a:lnTo>
                <a:lnTo>
                  <a:pt x="1099058" y="160527"/>
                </a:lnTo>
                <a:lnTo>
                  <a:pt x="1089533" y="153034"/>
                </a:lnTo>
                <a:lnTo>
                  <a:pt x="1078102" y="147319"/>
                </a:lnTo>
                <a:lnTo>
                  <a:pt x="1066673" y="143509"/>
                </a:lnTo>
                <a:lnTo>
                  <a:pt x="1053338" y="141604"/>
                </a:lnTo>
                <a:lnTo>
                  <a:pt x="1041908" y="141604"/>
                </a:lnTo>
                <a:lnTo>
                  <a:pt x="1030477" y="145414"/>
                </a:lnTo>
                <a:lnTo>
                  <a:pt x="1019048" y="149225"/>
                </a:lnTo>
                <a:lnTo>
                  <a:pt x="1007617" y="156717"/>
                </a:lnTo>
                <a:lnTo>
                  <a:pt x="900938" y="239902"/>
                </a:lnTo>
                <a:lnTo>
                  <a:pt x="874267" y="226694"/>
                </a:lnTo>
                <a:lnTo>
                  <a:pt x="847598" y="215264"/>
                </a:lnTo>
                <a:lnTo>
                  <a:pt x="819023" y="203962"/>
                </a:lnTo>
                <a:lnTo>
                  <a:pt x="792352" y="196468"/>
                </a:lnTo>
                <a:lnTo>
                  <a:pt x="777113" y="60451"/>
                </a:lnTo>
                <a:lnTo>
                  <a:pt x="773302" y="49021"/>
                </a:lnTo>
                <a:lnTo>
                  <a:pt x="769492" y="37718"/>
                </a:lnTo>
                <a:lnTo>
                  <a:pt x="733298" y="5587"/>
                </a:lnTo>
                <a:lnTo>
                  <a:pt x="708533" y="0"/>
                </a:lnTo>
                <a:lnTo>
                  <a:pt x="617092" y="0"/>
                </a:lnTo>
                <a:lnTo>
                  <a:pt x="571373" y="18795"/>
                </a:lnTo>
                <a:lnTo>
                  <a:pt x="548513" y="60451"/>
                </a:lnTo>
                <a:lnTo>
                  <a:pt x="533273" y="196468"/>
                </a:lnTo>
                <a:lnTo>
                  <a:pt x="506602" y="203962"/>
                </a:lnTo>
                <a:lnTo>
                  <a:pt x="478027" y="215264"/>
                </a:lnTo>
                <a:lnTo>
                  <a:pt x="451358" y="226694"/>
                </a:lnTo>
                <a:lnTo>
                  <a:pt x="424688" y="239902"/>
                </a:lnTo>
                <a:lnTo>
                  <a:pt x="318008" y="156717"/>
                </a:lnTo>
                <a:lnTo>
                  <a:pt x="306577" y="149225"/>
                </a:lnTo>
                <a:lnTo>
                  <a:pt x="295148" y="145414"/>
                </a:lnTo>
                <a:lnTo>
                  <a:pt x="283845" y="141604"/>
                </a:lnTo>
                <a:lnTo>
                  <a:pt x="272414" y="141604"/>
                </a:lnTo>
                <a:lnTo>
                  <a:pt x="226567" y="160527"/>
                </a:lnTo>
                <a:lnTo>
                  <a:pt x="161798" y="224789"/>
                </a:lnTo>
                <a:lnTo>
                  <a:pt x="154304" y="234314"/>
                </a:lnTo>
                <a:lnTo>
                  <a:pt x="148589" y="245617"/>
                </a:lnTo>
                <a:lnTo>
                  <a:pt x="144779" y="256920"/>
                </a:lnTo>
                <a:lnTo>
                  <a:pt x="142748" y="270128"/>
                </a:lnTo>
                <a:lnTo>
                  <a:pt x="142748" y="281558"/>
                </a:lnTo>
                <a:lnTo>
                  <a:pt x="146558" y="292862"/>
                </a:lnTo>
                <a:lnTo>
                  <a:pt x="150495" y="304164"/>
                </a:lnTo>
                <a:lnTo>
                  <a:pt x="157987" y="315467"/>
                </a:lnTo>
                <a:lnTo>
                  <a:pt x="241808" y="421258"/>
                </a:lnTo>
                <a:lnTo>
                  <a:pt x="228473" y="447801"/>
                </a:lnTo>
                <a:lnTo>
                  <a:pt x="217042" y="474217"/>
                </a:lnTo>
                <a:lnTo>
                  <a:pt x="205612" y="502538"/>
                </a:lnTo>
                <a:lnTo>
                  <a:pt x="198120" y="528954"/>
                </a:lnTo>
                <a:lnTo>
                  <a:pt x="60833" y="544067"/>
                </a:lnTo>
                <a:lnTo>
                  <a:pt x="49402" y="547877"/>
                </a:lnTo>
                <a:lnTo>
                  <a:pt x="38100" y="551688"/>
                </a:lnTo>
                <a:lnTo>
                  <a:pt x="5714" y="587628"/>
                </a:lnTo>
                <a:lnTo>
                  <a:pt x="0" y="612139"/>
                </a:lnTo>
                <a:lnTo>
                  <a:pt x="0" y="702817"/>
                </a:lnTo>
                <a:lnTo>
                  <a:pt x="18923" y="748156"/>
                </a:lnTo>
                <a:lnTo>
                  <a:pt x="60833" y="770889"/>
                </a:lnTo>
                <a:lnTo>
                  <a:pt x="198120" y="786002"/>
                </a:lnTo>
                <a:lnTo>
                  <a:pt x="205612" y="812418"/>
                </a:lnTo>
                <a:lnTo>
                  <a:pt x="217042" y="840866"/>
                </a:lnTo>
                <a:lnTo>
                  <a:pt x="228473" y="867282"/>
                </a:lnTo>
                <a:lnTo>
                  <a:pt x="241808" y="893699"/>
                </a:lnTo>
                <a:lnTo>
                  <a:pt x="157987" y="999489"/>
                </a:lnTo>
                <a:lnTo>
                  <a:pt x="150495" y="1010919"/>
                </a:lnTo>
                <a:lnTo>
                  <a:pt x="146558" y="1022222"/>
                </a:lnTo>
                <a:lnTo>
                  <a:pt x="142748" y="1033526"/>
                </a:lnTo>
                <a:lnTo>
                  <a:pt x="142748" y="1044828"/>
                </a:lnTo>
                <a:lnTo>
                  <a:pt x="161798" y="1090294"/>
                </a:lnTo>
                <a:lnTo>
                  <a:pt x="226567" y="1154429"/>
                </a:lnTo>
                <a:lnTo>
                  <a:pt x="236220" y="1162050"/>
                </a:lnTo>
                <a:lnTo>
                  <a:pt x="247523" y="1167638"/>
                </a:lnTo>
                <a:lnTo>
                  <a:pt x="258952" y="1171447"/>
                </a:lnTo>
                <a:lnTo>
                  <a:pt x="272414" y="1173352"/>
                </a:lnTo>
                <a:lnTo>
                  <a:pt x="283845" y="1173352"/>
                </a:lnTo>
                <a:lnTo>
                  <a:pt x="295148" y="1169669"/>
                </a:lnTo>
                <a:lnTo>
                  <a:pt x="306577" y="1165859"/>
                </a:lnTo>
                <a:lnTo>
                  <a:pt x="318008" y="1160144"/>
                </a:lnTo>
                <a:lnTo>
                  <a:pt x="424688" y="1075054"/>
                </a:lnTo>
                <a:lnTo>
                  <a:pt x="451358" y="1088263"/>
                </a:lnTo>
                <a:lnTo>
                  <a:pt x="478027" y="1099692"/>
                </a:lnTo>
                <a:lnTo>
                  <a:pt x="506602" y="1110995"/>
                </a:lnTo>
                <a:lnTo>
                  <a:pt x="533273" y="1118615"/>
                </a:lnTo>
                <a:lnTo>
                  <a:pt x="548513" y="1254632"/>
                </a:lnTo>
                <a:lnTo>
                  <a:pt x="552323" y="1265935"/>
                </a:lnTo>
                <a:lnTo>
                  <a:pt x="556133" y="1277239"/>
                </a:lnTo>
                <a:lnTo>
                  <a:pt x="592327" y="1309369"/>
                </a:lnTo>
                <a:lnTo>
                  <a:pt x="617092" y="1315084"/>
                </a:lnTo>
                <a:lnTo>
                  <a:pt x="708533" y="1315084"/>
                </a:lnTo>
                <a:lnTo>
                  <a:pt x="754252" y="1296162"/>
                </a:lnTo>
                <a:lnTo>
                  <a:pt x="773302" y="1265935"/>
                </a:lnTo>
                <a:lnTo>
                  <a:pt x="777113" y="1254632"/>
                </a:lnTo>
                <a:lnTo>
                  <a:pt x="792352" y="1118615"/>
                </a:lnTo>
                <a:lnTo>
                  <a:pt x="819023" y="1110995"/>
                </a:lnTo>
                <a:lnTo>
                  <a:pt x="847598" y="1099692"/>
                </a:lnTo>
                <a:lnTo>
                  <a:pt x="874267" y="1088263"/>
                </a:lnTo>
                <a:lnTo>
                  <a:pt x="900938" y="1075054"/>
                </a:lnTo>
                <a:lnTo>
                  <a:pt x="1007617" y="1160144"/>
                </a:lnTo>
                <a:lnTo>
                  <a:pt x="1019048" y="1165859"/>
                </a:lnTo>
                <a:lnTo>
                  <a:pt x="1030477" y="1169669"/>
                </a:lnTo>
                <a:lnTo>
                  <a:pt x="1041908" y="1173352"/>
                </a:lnTo>
                <a:lnTo>
                  <a:pt x="1053338" y="1173352"/>
                </a:lnTo>
                <a:lnTo>
                  <a:pt x="1099058" y="1154429"/>
                </a:lnTo>
                <a:lnTo>
                  <a:pt x="1163827" y="1090294"/>
                </a:lnTo>
                <a:lnTo>
                  <a:pt x="1171448" y="1080769"/>
                </a:lnTo>
                <a:lnTo>
                  <a:pt x="1177163" y="1069466"/>
                </a:lnTo>
                <a:lnTo>
                  <a:pt x="1180973" y="1058164"/>
                </a:lnTo>
                <a:lnTo>
                  <a:pt x="1182877" y="1044828"/>
                </a:lnTo>
                <a:lnTo>
                  <a:pt x="1182877" y="1033526"/>
                </a:lnTo>
                <a:lnTo>
                  <a:pt x="1179067" y="1022222"/>
                </a:lnTo>
                <a:lnTo>
                  <a:pt x="1175258" y="1010919"/>
                </a:lnTo>
                <a:lnTo>
                  <a:pt x="1169542" y="999489"/>
                </a:lnTo>
                <a:lnTo>
                  <a:pt x="1083817" y="893699"/>
                </a:lnTo>
                <a:lnTo>
                  <a:pt x="1097152" y="867282"/>
                </a:lnTo>
                <a:lnTo>
                  <a:pt x="1108583" y="840866"/>
                </a:lnTo>
                <a:lnTo>
                  <a:pt x="1120013" y="812418"/>
                </a:lnTo>
                <a:lnTo>
                  <a:pt x="1127633" y="786002"/>
                </a:lnTo>
                <a:lnTo>
                  <a:pt x="1264792" y="770889"/>
                </a:lnTo>
                <a:lnTo>
                  <a:pt x="1276223" y="767079"/>
                </a:lnTo>
                <a:lnTo>
                  <a:pt x="1287652" y="763269"/>
                </a:lnTo>
                <a:lnTo>
                  <a:pt x="1320038" y="727328"/>
                </a:lnTo>
                <a:lnTo>
                  <a:pt x="1325752" y="702817"/>
                </a:lnTo>
                <a:lnTo>
                  <a:pt x="1325752" y="612139"/>
                </a:lnTo>
                <a:lnTo>
                  <a:pt x="1306702" y="566801"/>
                </a:lnTo>
                <a:lnTo>
                  <a:pt x="1264792" y="544067"/>
                </a:lnTo>
                <a:close/>
                <a:moveTo>
                  <a:pt x="815213" y="808735"/>
                </a:moveTo>
                <a:lnTo>
                  <a:pt x="798067" y="823849"/>
                </a:lnTo>
                <a:lnTo>
                  <a:pt x="780923" y="835151"/>
                </a:lnTo>
                <a:lnTo>
                  <a:pt x="763777" y="846454"/>
                </a:lnTo>
                <a:lnTo>
                  <a:pt x="744727" y="855979"/>
                </a:lnTo>
                <a:lnTo>
                  <a:pt x="723773" y="861567"/>
                </a:lnTo>
                <a:lnTo>
                  <a:pt x="704723" y="867282"/>
                </a:lnTo>
                <a:lnTo>
                  <a:pt x="683767" y="870965"/>
                </a:lnTo>
                <a:lnTo>
                  <a:pt x="662813" y="870965"/>
                </a:lnTo>
                <a:lnTo>
                  <a:pt x="641858" y="870965"/>
                </a:lnTo>
                <a:lnTo>
                  <a:pt x="621029" y="867282"/>
                </a:lnTo>
                <a:lnTo>
                  <a:pt x="601852" y="861567"/>
                </a:lnTo>
                <a:lnTo>
                  <a:pt x="580898" y="855979"/>
                </a:lnTo>
                <a:lnTo>
                  <a:pt x="561975" y="846454"/>
                </a:lnTo>
                <a:lnTo>
                  <a:pt x="544702" y="835151"/>
                </a:lnTo>
                <a:lnTo>
                  <a:pt x="527558" y="823849"/>
                </a:lnTo>
                <a:lnTo>
                  <a:pt x="510413" y="808735"/>
                </a:lnTo>
                <a:lnTo>
                  <a:pt x="495173" y="791717"/>
                </a:lnTo>
                <a:lnTo>
                  <a:pt x="483742" y="774572"/>
                </a:lnTo>
                <a:lnTo>
                  <a:pt x="472313" y="757681"/>
                </a:lnTo>
                <a:lnTo>
                  <a:pt x="462788" y="738758"/>
                </a:lnTo>
                <a:lnTo>
                  <a:pt x="457073" y="718057"/>
                </a:lnTo>
                <a:lnTo>
                  <a:pt x="451358" y="699007"/>
                </a:lnTo>
                <a:lnTo>
                  <a:pt x="447548" y="678306"/>
                </a:lnTo>
                <a:lnTo>
                  <a:pt x="447548" y="657478"/>
                </a:lnTo>
                <a:lnTo>
                  <a:pt x="447548" y="636651"/>
                </a:lnTo>
                <a:lnTo>
                  <a:pt x="451358" y="615950"/>
                </a:lnTo>
                <a:lnTo>
                  <a:pt x="457073" y="597026"/>
                </a:lnTo>
                <a:lnTo>
                  <a:pt x="462788" y="576199"/>
                </a:lnTo>
                <a:lnTo>
                  <a:pt x="472313" y="557402"/>
                </a:lnTo>
                <a:lnTo>
                  <a:pt x="483742" y="540384"/>
                </a:lnTo>
                <a:lnTo>
                  <a:pt x="495173" y="523366"/>
                </a:lnTo>
                <a:lnTo>
                  <a:pt x="510413" y="506349"/>
                </a:lnTo>
                <a:lnTo>
                  <a:pt x="527558" y="491235"/>
                </a:lnTo>
                <a:lnTo>
                  <a:pt x="544702" y="479932"/>
                </a:lnTo>
                <a:lnTo>
                  <a:pt x="561975" y="468502"/>
                </a:lnTo>
                <a:lnTo>
                  <a:pt x="580898" y="459104"/>
                </a:lnTo>
                <a:lnTo>
                  <a:pt x="601852" y="453389"/>
                </a:lnTo>
                <a:lnTo>
                  <a:pt x="621029" y="447801"/>
                </a:lnTo>
                <a:lnTo>
                  <a:pt x="641858" y="443991"/>
                </a:lnTo>
                <a:lnTo>
                  <a:pt x="662813" y="443991"/>
                </a:lnTo>
                <a:lnTo>
                  <a:pt x="683767" y="443991"/>
                </a:lnTo>
                <a:lnTo>
                  <a:pt x="704723" y="447801"/>
                </a:lnTo>
                <a:lnTo>
                  <a:pt x="723773" y="453389"/>
                </a:lnTo>
                <a:lnTo>
                  <a:pt x="744727" y="459104"/>
                </a:lnTo>
                <a:lnTo>
                  <a:pt x="763777" y="468502"/>
                </a:lnTo>
                <a:lnTo>
                  <a:pt x="780923" y="479932"/>
                </a:lnTo>
                <a:lnTo>
                  <a:pt x="798067" y="491235"/>
                </a:lnTo>
                <a:lnTo>
                  <a:pt x="815213" y="506349"/>
                </a:lnTo>
                <a:lnTo>
                  <a:pt x="830452" y="523366"/>
                </a:lnTo>
                <a:lnTo>
                  <a:pt x="841883" y="540384"/>
                </a:lnTo>
                <a:lnTo>
                  <a:pt x="853313" y="557402"/>
                </a:lnTo>
                <a:lnTo>
                  <a:pt x="862838" y="576199"/>
                </a:lnTo>
                <a:lnTo>
                  <a:pt x="868552" y="597026"/>
                </a:lnTo>
                <a:lnTo>
                  <a:pt x="874267" y="615950"/>
                </a:lnTo>
                <a:lnTo>
                  <a:pt x="878077" y="636651"/>
                </a:lnTo>
                <a:lnTo>
                  <a:pt x="878077" y="657478"/>
                </a:lnTo>
                <a:lnTo>
                  <a:pt x="878077" y="678306"/>
                </a:lnTo>
                <a:lnTo>
                  <a:pt x="874267" y="699007"/>
                </a:lnTo>
                <a:lnTo>
                  <a:pt x="868552" y="718057"/>
                </a:lnTo>
                <a:lnTo>
                  <a:pt x="862838" y="738758"/>
                </a:lnTo>
                <a:lnTo>
                  <a:pt x="853313" y="757681"/>
                </a:lnTo>
                <a:lnTo>
                  <a:pt x="841883" y="774572"/>
                </a:lnTo>
                <a:lnTo>
                  <a:pt x="830452" y="791717"/>
                </a:lnTo>
                <a:lnTo>
                  <a:pt x="815213" y="808735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88720" y="3291840"/>
            <a:ext cx="6015960" cy="168120"/>
          </a:xfrm>
          <a:custGeom>
            <a:avLst/>
            <a:gdLst/>
            <a:ahLst/>
            <a:rect l="l" t="t" r="r" b="b"/>
            <a:pathLst>
              <a:path w="6017259" h="169545">
                <a:moveTo>
                  <a:pt x="6016752" y="0"/>
                </a:moveTo>
                <a:lnTo>
                  <a:pt x="0" y="0"/>
                </a:lnTo>
                <a:lnTo>
                  <a:pt x="0" y="169164"/>
                </a:lnTo>
                <a:lnTo>
                  <a:pt x="6016752" y="169164"/>
                </a:lnTo>
                <a:lnTo>
                  <a:pt x="6016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914400" y="1817640"/>
            <a:ext cx="795528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800" spc="-75" strike="noStrike">
                <a:solidFill>
                  <a:srgbClr val="ffffff"/>
                </a:solidFill>
                <a:latin typeface="Verdana"/>
                <a:ea typeface="DejaVu Sans"/>
              </a:rPr>
              <a:t>Type of micro services?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64520" y="3830040"/>
            <a:ext cx="5702040" cy="18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Front end micro services.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Back end micro services.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384000" y="5577840"/>
            <a:ext cx="2102400" cy="10965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3749760" y="6055200"/>
            <a:ext cx="164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Mysql-db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822960"/>
            <a:ext cx="2102400" cy="1645200"/>
          </a:xfrm>
          <a:custGeom>
            <a:avLst/>
            <a:gdLst/>
            <a:ahLst/>
            <a:rect l="l" t="t" r="r" b="b"/>
            <a:pathLst>
              <a:path w="5844" h="4574">
                <a:moveTo>
                  <a:pt x="762" y="0"/>
                </a:moveTo>
                <a:cubicBezTo>
                  <a:pt x="381" y="0"/>
                  <a:pt x="0" y="381"/>
                  <a:pt x="0" y="762"/>
                </a:cubicBezTo>
                <a:lnTo>
                  <a:pt x="0" y="3810"/>
                </a:lnTo>
                <a:cubicBezTo>
                  <a:pt x="0" y="4191"/>
                  <a:pt x="381" y="4573"/>
                  <a:pt x="762" y="4573"/>
                </a:cubicBezTo>
                <a:lnTo>
                  <a:pt x="5080" y="4573"/>
                </a:lnTo>
                <a:cubicBezTo>
                  <a:pt x="5461" y="4573"/>
                  <a:pt x="5843" y="4191"/>
                  <a:pt x="5843" y="3810"/>
                </a:cubicBezTo>
                <a:lnTo>
                  <a:pt x="5843" y="762"/>
                </a:lnTo>
                <a:cubicBezTo>
                  <a:pt x="5843" y="381"/>
                  <a:pt x="5461" y="0"/>
                  <a:pt x="5080" y="0"/>
                </a:cubicBezTo>
                <a:lnTo>
                  <a:pt x="76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5852160" y="822960"/>
            <a:ext cx="2285280" cy="1736640"/>
          </a:xfrm>
          <a:custGeom>
            <a:avLst/>
            <a:gdLst/>
            <a:ahLst/>
            <a:rect l="l" t="t" r="r" b="b"/>
            <a:pathLst>
              <a:path w="6352" h="4828">
                <a:moveTo>
                  <a:pt x="804" y="0"/>
                </a:moveTo>
                <a:cubicBezTo>
                  <a:pt x="402" y="0"/>
                  <a:pt x="0" y="402"/>
                  <a:pt x="0" y="804"/>
                </a:cubicBezTo>
                <a:lnTo>
                  <a:pt x="0" y="4022"/>
                </a:lnTo>
                <a:cubicBezTo>
                  <a:pt x="0" y="4424"/>
                  <a:pt x="402" y="4827"/>
                  <a:pt x="804" y="4827"/>
                </a:cubicBezTo>
                <a:lnTo>
                  <a:pt x="5546" y="4827"/>
                </a:lnTo>
                <a:cubicBezTo>
                  <a:pt x="5948" y="4827"/>
                  <a:pt x="6351" y="4424"/>
                  <a:pt x="6351" y="4022"/>
                </a:cubicBezTo>
                <a:lnTo>
                  <a:pt x="6351" y="804"/>
                </a:lnTo>
                <a:cubicBezTo>
                  <a:pt x="6351" y="402"/>
                  <a:pt x="5948" y="0"/>
                  <a:pt x="5546" y="0"/>
                </a:cubicBezTo>
                <a:lnTo>
                  <a:pt x="80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1097280" y="1097280"/>
            <a:ext cx="822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 App-1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6505200" y="1190520"/>
            <a:ext cx="1005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App-2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3109680" y="3749760"/>
            <a:ext cx="2559600" cy="1279440"/>
          </a:xfrm>
          <a:custGeom>
            <a:avLst/>
            <a:gdLst/>
            <a:ahLst/>
            <a:rect l="l" t="t" r="r" b="b"/>
            <a:pathLst>
              <a:path w="7114" h="3558">
                <a:moveTo>
                  <a:pt x="1778" y="0"/>
                </a:moveTo>
                <a:lnTo>
                  <a:pt x="7113" y="0"/>
                </a:lnTo>
                <a:lnTo>
                  <a:pt x="5334" y="3557"/>
                </a:lnTo>
                <a:lnTo>
                  <a:pt x="0" y="3557"/>
                </a:lnTo>
                <a:lnTo>
                  <a:pt x="177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Node-api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182880" y="274320"/>
            <a:ext cx="360" cy="90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>
            <a:off x="365760" y="221400"/>
            <a:ext cx="2468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(iframe src=localhost:500)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5852160" y="274320"/>
            <a:ext cx="2376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(iframe src=localhost:80)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4114800" y="5104440"/>
            <a:ext cx="761040" cy="74772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4206240" y="3000960"/>
            <a:ext cx="761400" cy="656640"/>
          </a:xfrm>
          <a:prstGeom prst="rect">
            <a:avLst/>
          </a:prstGeom>
          <a:ln>
            <a:noFill/>
          </a:ln>
        </p:spPr>
      </p:pic>
      <p:sp>
        <p:nvSpPr>
          <p:cNvPr id="271" name="Line 11"/>
          <p:cNvSpPr/>
          <p:nvPr/>
        </p:nvSpPr>
        <p:spPr>
          <a:xfrm flipH="1">
            <a:off x="182880" y="274320"/>
            <a:ext cx="360" cy="2468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2"/>
          <p:cNvSpPr/>
          <p:nvPr/>
        </p:nvSpPr>
        <p:spPr>
          <a:xfrm>
            <a:off x="182880" y="182880"/>
            <a:ext cx="8503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3"/>
          <p:cNvSpPr/>
          <p:nvPr/>
        </p:nvSpPr>
        <p:spPr>
          <a:xfrm>
            <a:off x="8686800" y="274320"/>
            <a:ext cx="0" cy="2468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4"/>
          <p:cNvSpPr/>
          <p:nvPr/>
        </p:nvSpPr>
        <p:spPr>
          <a:xfrm>
            <a:off x="183240" y="2743200"/>
            <a:ext cx="8503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5"/>
          <p:cNvSpPr/>
          <p:nvPr/>
        </p:nvSpPr>
        <p:spPr>
          <a:xfrm>
            <a:off x="3291840" y="914400"/>
            <a:ext cx="1645920" cy="1645920"/>
          </a:xfrm>
          <a:custGeom>
            <a:avLst/>
            <a:gdLst/>
            <a:ahLst/>
            <a:rect l="0" t="0" r="r" b="b"/>
            <a:pathLst>
              <a:path w="4574" h="4574">
                <a:moveTo>
                  <a:pt x="762" y="0"/>
                </a:moveTo>
                <a:cubicBezTo>
                  <a:pt x="381" y="0"/>
                  <a:pt x="0" y="381"/>
                  <a:pt x="0" y="762"/>
                </a:cubicBezTo>
                <a:lnTo>
                  <a:pt x="0" y="3810"/>
                </a:lnTo>
                <a:cubicBezTo>
                  <a:pt x="0" y="4191"/>
                  <a:pt x="381" y="4573"/>
                  <a:pt x="762" y="4573"/>
                </a:cubicBezTo>
                <a:lnTo>
                  <a:pt x="3810" y="4573"/>
                </a:lnTo>
                <a:cubicBezTo>
                  <a:pt x="4191" y="4573"/>
                  <a:pt x="4573" y="4191"/>
                  <a:pt x="4573" y="3810"/>
                </a:cubicBezTo>
                <a:lnTo>
                  <a:pt x="4573" y="762"/>
                </a:lnTo>
                <a:cubicBezTo>
                  <a:pt x="4573" y="381"/>
                  <a:pt x="4191" y="0"/>
                  <a:pt x="3810" y="0"/>
                </a:cubicBezTo>
                <a:lnTo>
                  <a:pt x="762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6"/>
          <p:cNvSpPr/>
          <p:nvPr/>
        </p:nvSpPr>
        <p:spPr>
          <a:xfrm flipV="1">
            <a:off x="914400" y="2834640"/>
            <a:ext cx="73152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17"/>
          <p:cNvSpPr txBox="1"/>
          <p:nvPr/>
        </p:nvSpPr>
        <p:spPr>
          <a:xfrm>
            <a:off x="365760" y="4023360"/>
            <a:ext cx="21031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US" sz="2400" spc="-1" strike="noStrike">
                <a:latin typeface="Arial"/>
              </a:rPr>
              <a:t>HTML page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Line 18"/>
          <p:cNvSpPr/>
          <p:nvPr/>
        </p:nvSpPr>
        <p:spPr>
          <a:xfrm flipH="1" flipV="1">
            <a:off x="182880" y="182880"/>
            <a:ext cx="36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9"/>
          <p:cNvSpPr/>
          <p:nvPr/>
        </p:nvSpPr>
        <p:spPr>
          <a:xfrm flipV="1">
            <a:off x="8686800" y="182880"/>
            <a:ext cx="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309360" y="5689080"/>
            <a:ext cx="164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6505200" y="1190520"/>
            <a:ext cx="1005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182880" y="274320"/>
            <a:ext cx="360" cy="90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-91440" y="914400"/>
            <a:ext cx="9303480" cy="5303520"/>
          </a:xfrm>
          <a:prstGeom prst="rect">
            <a:avLst/>
          </a:prstGeom>
          <a:ln>
            <a:noFill/>
          </a:ln>
        </p:spPr>
      </p:pic>
      <p:sp>
        <p:nvSpPr>
          <p:cNvPr id="284" name="TextShape 4"/>
          <p:cNvSpPr txBox="1"/>
          <p:nvPr/>
        </p:nvSpPr>
        <p:spPr>
          <a:xfrm>
            <a:off x="822960" y="3931920"/>
            <a:ext cx="2059920" cy="1393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Micro service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TextShape 5"/>
          <p:cNvSpPr txBox="1"/>
          <p:nvPr/>
        </p:nvSpPr>
        <p:spPr>
          <a:xfrm>
            <a:off x="6035040" y="3900240"/>
            <a:ext cx="2069640" cy="1403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Micro service 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TextShape 6"/>
          <p:cNvSpPr txBox="1"/>
          <p:nvPr/>
        </p:nvSpPr>
        <p:spPr>
          <a:xfrm>
            <a:off x="3416760" y="3931920"/>
            <a:ext cx="2069640" cy="1403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Micro service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914400" y="822960"/>
            <a:ext cx="76809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8"/>
          <p:cNvSpPr txBox="1"/>
          <p:nvPr/>
        </p:nvSpPr>
        <p:spPr>
          <a:xfrm>
            <a:off x="1111680" y="1645920"/>
            <a:ext cx="1174320" cy="11743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Component  #1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" name="TextShape 9"/>
          <p:cNvSpPr txBox="1"/>
          <p:nvPr/>
        </p:nvSpPr>
        <p:spPr>
          <a:xfrm>
            <a:off x="3489120" y="1660320"/>
            <a:ext cx="1174320" cy="11743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p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t </a:t>
            </a:r>
            <a:r>
              <a:rPr b="0" lang="en-US" sz="1200" spc="-1" strike="noStrike">
                <a:latin typeface="Arial"/>
              </a:rPr>
              <a:t>#</a:t>
            </a:r>
            <a:r>
              <a:rPr b="0" lang="en-US" sz="1200" spc="-1" strike="noStrike"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" name="TextShape 10"/>
          <p:cNvSpPr txBox="1"/>
          <p:nvPr/>
        </p:nvSpPr>
        <p:spPr>
          <a:xfrm>
            <a:off x="5852160" y="1660320"/>
            <a:ext cx="1174320" cy="1174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Component #3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" name="TextShape 11"/>
          <p:cNvSpPr txBox="1"/>
          <p:nvPr/>
        </p:nvSpPr>
        <p:spPr>
          <a:xfrm>
            <a:off x="822960" y="182880"/>
            <a:ext cx="7589520" cy="5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US" sz="2400" spc="-1" strike="noStrike">
                <a:latin typeface="Arial"/>
              </a:rPr>
              <a:t>HTML </a:t>
            </a:r>
            <a:r>
              <a:rPr b="0" lang="en-US" sz="2400" spc="-1" strike="noStrike">
                <a:latin typeface="Arial"/>
              </a:rPr>
              <a:t>page </a:t>
            </a:r>
            <a:r>
              <a:rPr b="0" lang="en-US" sz="2400" spc="-1" strike="noStrike">
                <a:latin typeface="Arial"/>
              </a:rPr>
              <a:t>holding </a:t>
            </a:r>
            <a:r>
              <a:rPr b="0" lang="en-US" sz="2400" spc="-1" strike="noStrike">
                <a:latin typeface="Arial"/>
              </a:rPr>
              <a:t>iframes </a:t>
            </a:r>
            <a:r>
              <a:rPr b="0" lang="en-US" sz="2400" spc="-1" strike="noStrike">
                <a:latin typeface="Arial"/>
              </a:rPr>
              <a:t>for </a:t>
            </a:r>
            <a:r>
              <a:rPr b="0" lang="en-US" sz="2400" spc="-1" strike="noStrike">
                <a:latin typeface="Arial"/>
              </a:rPr>
              <a:t>microse</a:t>
            </a:r>
            <a:r>
              <a:rPr b="0" lang="en-US" sz="2400" spc="-1" strike="noStrike">
                <a:latin typeface="Arial"/>
              </a:rPr>
              <a:t>rvices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2" name="TextShape 12"/>
          <p:cNvSpPr txBox="1"/>
          <p:nvPr/>
        </p:nvSpPr>
        <p:spPr>
          <a:xfrm>
            <a:off x="3291840" y="6035040"/>
            <a:ext cx="2034720" cy="7941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Json data</a:t>
            </a:r>
            <a:endParaRPr b="0" lang="en-US" sz="1200" spc="-1" strike="noStrike">
              <a:latin typeface="Arial"/>
            </a:endParaRPr>
          </a:p>
          <a:p>
            <a:pPr algn="ctr"/>
            <a:endParaRPr b="0" lang="en-US" sz="1200" spc="-1" strike="noStrike">
              <a:latin typeface="Arial"/>
            </a:endParaRPr>
          </a:p>
        </p:txBody>
      </p:sp>
      <p:sp>
        <p:nvSpPr>
          <p:cNvPr id="293" name="Line 13"/>
          <p:cNvSpPr/>
          <p:nvPr/>
        </p:nvSpPr>
        <p:spPr>
          <a:xfrm flipH="1" flipV="1">
            <a:off x="2468880" y="5029200"/>
            <a:ext cx="118872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14"/>
          <p:cNvSpPr/>
          <p:nvPr/>
        </p:nvSpPr>
        <p:spPr>
          <a:xfrm flipV="1">
            <a:off x="4297680" y="5120640"/>
            <a:ext cx="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5"/>
          <p:cNvSpPr/>
          <p:nvPr/>
        </p:nvSpPr>
        <p:spPr>
          <a:xfrm flipV="1">
            <a:off x="5029200" y="4937760"/>
            <a:ext cx="12801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16"/>
          <p:cNvSpPr txBox="1"/>
          <p:nvPr/>
        </p:nvSpPr>
        <p:spPr>
          <a:xfrm>
            <a:off x="91440" y="5943600"/>
            <a:ext cx="329184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US" sz="2400" spc="-1" strike="noStrike">
                <a:latin typeface="Arial"/>
                <a:ea typeface="Noto Sans CJK SC"/>
              </a:rPr>
              <a:t>All micro </a:t>
            </a:r>
            <a:r>
              <a:rPr b="0" lang="en-US" sz="2400" spc="-1" strike="noStrike">
                <a:latin typeface="Arial"/>
              </a:rPr>
              <a:t>services can  shares same data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44600" y="1543320"/>
            <a:ext cx="6230520" cy="29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9600" spc="-486" strike="noStrike">
                <a:solidFill>
                  <a:srgbClr val="ffffff"/>
                </a:solidFill>
                <a:latin typeface="Verdana"/>
                <a:ea typeface="DejaVu Sans"/>
              </a:rPr>
              <a:t>THANKS!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80680" y="3363480"/>
            <a:ext cx="6015960" cy="166320"/>
          </a:xfrm>
          <a:custGeom>
            <a:avLst/>
            <a:gdLst/>
            <a:ahLst/>
            <a:rect l="l" t="t" r="r" b="b"/>
            <a:pathLst>
              <a:path w="6017259" h="167639">
                <a:moveTo>
                  <a:pt x="6016752" y="0"/>
                </a:moveTo>
                <a:lnTo>
                  <a:pt x="0" y="0"/>
                </a:lnTo>
                <a:lnTo>
                  <a:pt x="0" y="167639"/>
                </a:lnTo>
                <a:lnTo>
                  <a:pt x="6016752" y="167639"/>
                </a:lnTo>
                <a:lnTo>
                  <a:pt x="6016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16360" y="1020600"/>
            <a:ext cx="3089880" cy="168120"/>
          </a:xfrm>
          <a:custGeom>
            <a:avLst/>
            <a:gdLst/>
            <a:ahLst/>
            <a:rect l="l" t="t" r="r" b="b"/>
            <a:pathLst>
              <a:path w="6017259" h="169545">
                <a:moveTo>
                  <a:pt x="6016752" y="0"/>
                </a:moveTo>
                <a:lnTo>
                  <a:pt x="0" y="0"/>
                </a:lnTo>
                <a:lnTo>
                  <a:pt x="0" y="169164"/>
                </a:lnTo>
                <a:lnTo>
                  <a:pt x="6016752" y="169164"/>
                </a:lnTo>
                <a:lnTo>
                  <a:pt x="6016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188720" y="182880"/>
            <a:ext cx="468756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800" spc="-75" strike="noStrike">
                <a:solidFill>
                  <a:srgbClr val="ffffff"/>
                </a:solidFill>
                <a:latin typeface="Verdana"/>
                <a:ea typeface="DejaVu Sans"/>
              </a:rPr>
              <a:t>Benefits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005840" y="1544040"/>
            <a:ext cx="5702040" cy="18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Split large applications into small containers.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Each container can use any programming language and framework.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Containers are portable.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Small container spin-up or shutdown fast.  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05840" y="2194560"/>
            <a:ext cx="6015960" cy="168120"/>
          </a:xfrm>
          <a:custGeom>
            <a:avLst/>
            <a:gdLst/>
            <a:ahLst/>
            <a:rect l="l" t="t" r="r" b="b"/>
            <a:pathLst>
              <a:path w="6017259" h="169545">
                <a:moveTo>
                  <a:pt x="6016752" y="0"/>
                </a:moveTo>
                <a:lnTo>
                  <a:pt x="0" y="0"/>
                </a:lnTo>
                <a:lnTo>
                  <a:pt x="0" y="169164"/>
                </a:lnTo>
                <a:lnTo>
                  <a:pt x="6016752" y="169164"/>
                </a:lnTo>
                <a:lnTo>
                  <a:pt x="6016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56040" y="457200"/>
            <a:ext cx="468756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800" spc="-75" strike="noStrike">
                <a:solidFill>
                  <a:srgbClr val="ffffff"/>
                </a:solidFill>
                <a:latin typeface="Verdana"/>
                <a:ea typeface="DejaVu Sans"/>
              </a:rPr>
              <a:t>How we can run together?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55960" y="2732760"/>
            <a:ext cx="5702040" cy="18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We use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container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to run each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services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separately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on same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page. Each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container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app can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use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different  </a:t>
            </a:r>
            <a:r>
              <a:rPr b="0" lang="en-US" sz="3000" spc="-1" strike="noStrike">
                <a:solidFill>
                  <a:srgbClr val="ffffff"/>
                </a:solidFill>
                <a:latin typeface="Verdana"/>
                <a:ea typeface="DejaVu Sans"/>
              </a:rPr>
              <a:t>framework.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48640" y="3060360"/>
            <a:ext cx="74797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Verdana"/>
                <a:ea typeface="DejaVu Sans"/>
              </a:rPr>
              <a:t>MICRO SERVICES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45760" y="4287600"/>
            <a:ext cx="786672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84680" indent="-171360">
              <a:lnSpc>
                <a:spcPct val="100000"/>
              </a:lnSpc>
              <a:spcBef>
                <a:spcPts val="99"/>
              </a:spcBef>
            </a:pP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Splittin</a:t>
            </a:r>
            <a:r>
              <a:rPr b="0" lang="en-US" sz="3000" spc="-103" strike="noStrike">
                <a:solidFill>
                  <a:srgbClr val="ffffff"/>
                </a:solidFill>
                <a:latin typeface="Lucida Sans Unicode"/>
                <a:ea typeface="DejaVu Sans"/>
              </a:rPr>
              <a:t>g</a:t>
            </a:r>
            <a:r>
              <a:rPr b="0" lang="en-US" sz="3000" spc="-14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larg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ffffff"/>
                </a:solidFill>
                <a:latin typeface="Lucida Sans Unicode"/>
                <a:ea typeface="DejaVu Sans"/>
              </a:rPr>
              <a:t>and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co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m</a:t>
            </a:r>
            <a:r>
              <a:rPr b="0" lang="en-US" sz="3000" spc="-94" strike="noStrike">
                <a:solidFill>
                  <a:srgbClr val="ffffff"/>
                </a:solidFill>
                <a:latin typeface="Lucida Sans Unicode"/>
                <a:ea typeface="DejaVu Sans"/>
              </a:rPr>
              <a:t>ple</a:t>
            </a:r>
            <a:r>
              <a:rPr b="0" lang="en-US" sz="3000" spc="-114" strike="noStrike">
                <a:solidFill>
                  <a:srgbClr val="ffffff"/>
                </a:solidFill>
                <a:latin typeface="Lucida Sans Unicode"/>
                <a:ea typeface="DejaVu Sans"/>
              </a:rPr>
              <a:t>x</a:t>
            </a:r>
            <a:r>
              <a:rPr b="0" lang="en-US" sz="3000" spc="-165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appli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c</a:t>
            </a:r>
            <a:r>
              <a:rPr b="0" lang="en-US" sz="3000" spc="-49" strike="noStrike">
                <a:solidFill>
                  <a:srgbClr val="ffffff"/>
                </a:solidFill>
                <a:latin typeface="Lucida Sans Unicode"/>
                <a:ea typeface="DejaVu Sans"/>
              </a:rPr>
              <a:t>ation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s</a:t>
            </a:r>
            <a:r>
              <a:rPr b="0" lang="en-US" sz="3000" spc="-154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into  </a:t>
            </a:r>
            <a:r>
              <a:rPr b="0" lang="en-US" sz="3000" spc="-41" strike="noStrike">
                <a:solidFill>
                  <a:srgbClr val="ffffff"/>
                </a:solidFill>
                <a:latin typeface="Lucida Sans Unicode"/>
                <a:ea typeface="DejaVu Sans"/>
              </a:rPr>
              <a:t>smalle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r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compon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e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35" strike="noStrike">
                <a:solidFill>
                  <a:srgbClr val="ffffff"/>
                </a:solidFill>
                <a:latin typeface="Lucida Sans Unicode"/>
                <a:ea typeface="DejaVu Sans"/>
              </a:rPr>
              <a:t>t</a:t>
            </a:r>
            <a:r>
              <a:rPr b="0" lang="en-US" sz="3000" spc="-89" strike="noStrike">
                <a:solidFill>
                  <a:srgbClr val="ffffff"/>
                </a:solidFill>
                <a:latin typeface="Lucida Sans Unicode"/>
                <a:ea typeface="DejaVu Sans"/>
              </a:rPr>
              <a:t>s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w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it</a:t>
            </a:r>
            <a:r>
              <a:rPr b="0" lang="en-US" sz="3000" spc="-43" strike="noStrike">
                <a:solidFill>
                  <a:srgbClr val="ffffff"/>
                </a:solidFill>
                <a:latin typeface="Lucida Sans Unicode"/>
                <a:ea typeface="DejaVu Sans"/>
              </a:rPr>
              <a:t>h</a:t>
            </a:r>
            <a:r>
              <a:rPr b="0" lang="en-US" sz="3000" spc="-148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1" strike="noStrike">
                <a:solidFill>
                  <a:srgbClr val="ffffff"/>
                </a:solidFill>
                <a:latin typeface="Lucida Sans Unicode"/>
                <a:ea typeface="DejaVu Sans"/>
              </a:rPr>
              <a:t>a</a:t>
            </a:r>
            <a:r>
              <a:rPr b="0" lang="en-US" sz="3000" spc="-18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60" strike="noStrike">
                <a:solidFill>
                  <a:srgbClr val="ffffff"/>
                </a:solidFill>
                <a:latin typeface="Lucida Sans Unicode"/>
                <a:ea typeface="DejaVu Sans"/>
              </a:rPr>
              <a:t>si</a:t>
            </a:r>
            <a:r>
              <a:rPr b="0" lang="en-US" sz="3000" spc="-103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100" strike="noStrike">
                <a:solidFill>
                  <a:srgbClr val="ffffff"/>
                </a:solidFill>
                <a:latin typeface="Lucida Sans Unicode"/>
                <a:ea typeface="DejaVu Sans"/>
              </a:rPr>
              <a:t>gle</a:t>
            </a:r>
            <a:r>
              <a:rPr b="0" lang="en-US" sz="3000" spc="-160" strike="noStrike">
                <a:solidFill>
                  <a:srgbClr val="ffffff"/>
                </a:solidFill>
                <a:latin typeface="Lucida Sans Unicode"/>
                <a:ea typeface="DejaVu Sans"/>
              </a:rPr>
              <a:t> </a:t>
            </a:r>
            <a:r>
              <a:rPr b="0" lang="en-US" sz="3000" spc="-29" strike="noStrike">
                <a:solidFill>
                  <a:srgbClr val="ffffff"/>
                </a:solidFill>
                <a:latin typeface="Lucida Sans Unicode"/>
                <a:ea typeface="DejaVu Sans"/>
              </a:rPr>
              <a:t>fu</a:t>
            </a:r>
            <a:r>
              <a:rPr b="0" lang="en-US" sz="3000" spc="-55" strike="noStrike">
                <a:solidFill>
                  <a:srgbClr val="ffffff"/>
                </a:solidFill>
                <a:latin typeface="Lucida Sans Unicode"/>
                <a:ea typeface="DejaVu Sans"/>
              </a:rPr>
              <a:t>n</a:t>
            </a:r>
            <a:r>
              <a:rPr b="0" lang="en-US" sz="3000" spc="-63" strike="noStrike">
                <a:solidFill>
                  <a:srgbClr val="ffffff"/>
                </a:solidFill>
                <a:latin typeface="Lucida Sans Unicode"/>
                <a:ea typeface="DejaVu Sans"/>
              </a:rPr>
              <a:t>ction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2427840" y="1110960"/>
            <a:ext cx="1269720" cy="1091520"/>
            <a:chOff x="2427840" y="1110960"/>
            <a:chExt cx="1269720" cy="1091520"/>
          </a:xfrm>
        </p:grpSpPr>
        <p:sp>
          <p:nvSpPr>
            <p:cNvPr id="133" name="CustomShape 4"/>
            <p:cNvSpPr/>
            <p:nvPr/>
          </p:nvSpPr>
          <p:spPr>
            <a:xfrm>
              <a:off x="2427840" y="1384200"/>
              <a:ext cx="996840" cy="818280"/>
            </a:xfrm>
            <a:custGeom>
              <a:avLst/>
              <a:gdLst/>
              <a:ahLst/>
              <a:rect l="l" t="t" r="r" b="b"/>
              <a:pathLst>
                <a:path w="998220" h="819785">
                  <a:moveTo>
                    <a:pt x="997839" y="0"/>
                  </a:moveTo>
                  <a:lnTo>
                    <a:pt x="0" y="0"/>
                  </a:lnTo>
                  <a:lnTo>
                    <a:pt x="0" y="819530"/>
                  </a:lnTo>
                  <a:lnTo>
                    <a:pt x="997839" y="819530"/>
                  </a:lnTo>
                  <a:lnTo>
                    <a:pt x="99783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3425400" y="1110960"/>
              <a:ext cx="272160" cy="1091520"/>
            </a:xfrm>
            <a:custGeom>
              <a:avLst/>
              <a:gdLst/>
              <a:ahLst/>
              <a:rect l="l" t="t" r="r" b="b"/>
              <a:pathLst>
                <a:path w="273685" h="1092835">
                  <a:moveTo>
                    <a:pt x="273176" y="0"/>
                  </a:moveTo>
                  <a:lnTo>
                    <a:pt x="0" y="273176"/>
                  </a:lnTo>
                  <a:lnTo>
                    <a:pt x="0" y="1092707"/>
                  </a:lnTo>
                  <a:lnTo>
                    <a:pt x="273176" y="819530"/>
                  </a:lnTo>
                  <a:lnTo>
                    <a:pt x="27317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2427840" y="1110960"/>
              <a:ext cx="1269720" cy="272160"/>
            </a:xfrm>
            <a:custGeom>
              <a:avLst/>
              <a:gdLst/>
              <a:ahLst/>
              <a:rect l="l" t="t" r="r" b="b"/>
              <a:pathLst>
                <a:path w="1271270" h="273684">
                  <a:moveTo>
                    <a:pt x="1271016" y="0"/>
                  </a:moveTo>
                  <a:lnTo>
                    <a:pt x="273176" y="0"/>
                  </a:lnTo>
                  <a:lnTo>
                    <a:pt x="0" y="273176"/>
                  </a:lnTo>
                  <a:lnTo>
                    <a:pt x="997839" y="273176"/>
                  </a:lnTo>
                  <a:lnTo>
                    <a:pt x="1271016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2427840" y="1110960"/>
              <a:ext cx="1269720" cy="1091520"/>
            </a:xfrm>
            <a:custGeom>
              <a:avLst/>
              <a:gdLst/>
              <a:ahLst/>
              <a:rect l="l" t="t" r="r" b="b"/>
              <a:pathLst>
                <a:path w="1271270" h="1092835">
                  <a:moveTo>
                    <a:pt x="0" y="273176"/>
                  </a:moveTo>
                  <a:lnTo>
                    <a:pt x="273176" y="0"/>
                  </a:lnTo>
                  <a:lnTo>
                    <a:pt x="1271016" y="0"/>
                  </a:lnTo>
                  <a:lnTo>
                    <a:pt x="1271016" y="819530"/>
                  </a:lnTo>
                  <a:lnTo>
                    <a:pt x="997839" y="1092707"/>
                  </a:lnTo>
                  <a:lnTo>
                    <a:pt x="0" y="1092707"/>
                  </a:lnTo>
                  <a:lnTo>
                    <a:pt x="0" y="273176"/>
                  </a:lnTo>
                  <a:close/>
                  <a:moveTo>
                    <a:pt x="0" y="273176"/>
                  </a:moveTo>
                  <a:lnTo>
                    <a:pt x="997839" y="273176"/>
                  </a:lnTo>
                  <a:lnTo>
                    <a:pt x="1271016" y="0"/>
                  </a:lnTo>
                  <a:moveTo>
                    <a:pt x="997839" y="273176"/>
                  </a:moveTo>
                  <a:lnTo>
                    <a:pt x="997839" y="1092707"/>
                  </a:lnTo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8"/>
          <p:cNvGrpSpPr/>
          <p:nvPr/>
        </p:nvGrpSpPr>
        <p:grpSpPr>
          <a:xfrm>
            <a:off x="3903120" y="1110960"/>
            <a:ext cx="1269720" cy="1091520"/>
            <a:chOff x="3903120" y="1110960"/>
            <a:chExt cx="1269720" cy="1091520"/>
          </a:xfrm>
        </p:grpSpPr>
        <p:sp>
          <p:nvSpPr>
            <p:cNvPr id="138" name="CustomShape 9"/>
            <p:cNvSpPr/>
            <p:nvPr/>
          </p:nvSpPr>
          <p:spPr>
            <a:xfrm>
              <a:off x="3903120" y="1384200"/>
              <a:ext cx="996840" cy="818280"/>
            </a:xfrm>
            <a:custGeom>
              <a:avLst/>
              <a:gdLst/>
              <a:ahLst/>
              <a:rect l="l" t="t" r="r" b="b"/>
              <a:pathLst>
                <a:path w="998220" h="819785">
                  <a:moveTo>
                    <a:pt x="997838" y="0"/>
                  </a:moveTo>
                  <a:lnTo>
                    <a:pt x="0" y="0"/>
                  </a:lnTo>
                  <a:lnTo>
                    <a:pt x="0" y="819530"/>
                  </a:lnTo>
                  <a:lnTo>
                    <a:pt x="997838" y="819530"/>
                  </a:lnTo>
                  <a:lnTo>
                    <a:pt x="99783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4900680" y="1110960"/>
              <a:ext cx="272160" cy="1091520"/>
            </a:xfrm>
            <a:custGeom>
              <a:avLst/>
              <a:gdLst/>
              <a:ahLst/>
              <a:rect l="l" t="t" r="r" b="b"/>
              <a:pathLst>
                <a:path w="273685" h="1092835">
                  <a:moveTo>
                    <a:pt x="273176" y="0"/>
                  </a:moveTo>
                  <a:lnTo>
                    <a:pt x="0" y="273176"/>
                  </a:lnTo>
                  <a:lnTo>
                    <a:pt x="0" y="1092707"/>
                  </a:lnTo>
                  <a:lnTo>
                    <a:pt x="273176" y="819530"/>
                  </a:lnTo>
                  <a:lnTo>
                    <a:pt x="27317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3903120" y="1110960"/>
              <a:ext cx="1269720" cy="272160"/>
            </a:xfrm>
            <a:custGeom>
              <a:avLst/>
              <a:gdLst/>
              <a:ahLst/>
              <a:rect l="l" t="t" r="r" b="b"/>
              <a:pathLst>
                <a:path w="1271270" h="273684">
                  <a:moveTo>
                    <a:pt x="1271015" y="0"/>
                  </a:moveTo>
                  <a:lnTo>
                    <a:pt x="273176" y="0"/>
                  </a:lnTo>
                  <a:lnTo>
                    <a:pt x="0" y="273176"/>
                  </a:lnTo>
                  <a:lnTo>
                    <a:pt x="997838" y="27317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2"/>
            <p:cNvSpPr/>
            <p:nvPr/>
          </p:nvSpPr>
          <p:spPr>
            <a:xfrm>
              <a:off x="3903120" y="1110960"/>
              <a:ext cx="1269720" cy="1091520"/>
            </a:xfrm>
            <a:custGeom>
              <a:avLst/>
              <a:gdLst/>
              <a:ahLst/>
              <a:rect l="l" t="t" r="r" b="b"/>
              <a:pathLst>
                <a:path w="1271270" h="1092835">
                  <a:moveTo>
                    <a:pt x="0" y="273176"/>
                  </a:moveTo>
                  <a:lnTo>
                    <a:pt x="273176" y="0"/>
                  </a:lnTo>
                  <a:lnTo>
                    <a:pt x="1271015" y="0"/>
                  </a:lnTo>
                  <a:lnTo>
                    <a:pt x="1271015" y="819530"/>
                  </a:lnTo>
                  <a:lnTo>
                    <a:pt x="997838" y="1092707"/>
                  </a:lnTo>
                  <a:lnTo>
                    <a:pt x="0" y="1092707"/>
                  </a:lnTo>
                  <a:lnTo>
                    <a:pt x="0" y="273176"/>
                  </a:lnTo>
                  <a:close/>
                  <a:moveTo>
                    <a:pt x="0" y="273176"/>
                  </a:moveTo>
                  <a:lnTo>
                    <a:pt x="997838" y="273176"/>
                  </a:lnTo>
                  <a:lnTo>
                    <a:pt x="1271015" y="0"/>
                  </a:lnTo>
                  <a:moveTo>
                    <a:pt x="997838" y="273176"/>
                  </a:moveTo>
                  <a:lnTo>
                    <a:pt x="997838" y="1092707"/>
                  </a:lnTo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" name="Group 13"/>
          <p:cNvGrpSpPr/>
          <p:nvPr/>
        </p:nvGrpSpPr>
        <p:grpSpPr>
          <a:xfrm>
            <a:off x="5423760" y="1110960"/>
            <a:ext cx="1268640" cy="1091520"/>
            <a:chOff x="5423760" y="1110960"/>
            <a:chExt cx="1268640" cy="1091520"/>
          </a:xfrm>
        </p:grpSpPr>
        <p:sp>
          <p:nvSpPr>
            <p:cNvPr id="143" name="CustomShape 14"/>
            <p:cNvSpPr/>
            <p:nvPr/>
          </p:nvSpPr>
          <p:spPr>
            <a:xfrm>
              <a:off x="5423760" y="1384200"/>
              <a:ext cx="995040" cy="818280"/>
            </a:xfrm>
            <a:custGeom>
              <a:avLst/>
              <a:gdLst/>
              <a:ahLst/>
              <a:rect l="l" t="t" r="r" b="b"/>
              <a:pathLst>
                <a:path w="996314" h="819785">
                  <a:moveTo>
                    <a:pt x="996314" y="0"/>
                  </a:moveTo>
                  <a:lnTo>
                    <a:pt x="0" y="0"/>
                  </a:lnTo>
                  <a:lnTo>
                    <a:pt x="0" y="819530"/>
                  </a:lnTo>
                  <a:lnTo>
                    <a:pt x="996314" y="819530"/>
                  </a:lnTo>
                  <a:lnTo>
                    <a:pt x="996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5"/>
            <p:cNvSpPr/>
            <p:nvPr/>
          </p:nvSpPr>
          <p:spPr>
            <a:xfrm>
              <a:off x="6420240" y="1110960"/>
              <a:ext cx="272160" cy="1091520"/>
            </a:xfrm>
            <a:custGeom>
              <a:avLst/>
              <a:gdLst/>
              <a:ahLst/>
              <a:rect l="l" t="t" r="r" b="b"/>
              <a:pathLst>
                <a:path w="273684" h="1092835">
                  <a:moveTo>
                    <a:pt x="273176" y="0"/>
                  </a:moveTo>
                  <a:lnTo>
                    <a:pt x="0" y="273176"/>
                  </a:lnTo>
                  <a:lnTo>
                    <a:pt x="0" y="1092707"/>
                  </a:lnTo>
                  <a:lnTo>
                    <a:pt x="273176" y="819530"/>
                  </a:lnTo>
                  <a:lnTo>
                    <a:pt x="27317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6"/>
            <p:cNvSpPr/>
            <p:nvPr/>
          </p:nvSpPr>
          <p:spPr>
            <a:xfrm>
              <a:off x="5423760" y="1110960"/>
              <a:ext cx="1268640" cy="272160"/>
            </a:xfrm>
            <a:custGeom>
              <a:avLst/>
              <a:gdLst/>
              <a:ahLst/>
              <a:rect l="l" t="t" r="r" b="b"/>
              <a:pathLst>
                <a:path w="1270000" h="273684">
                  <a:moveTo>
                    <a:pt x="1269491" y="0"/>
                  </a:moveTo>
                  <a:lnTo>
                    <a:pt x="273176" y="0"/>
                  </a:lnTo>
                  <a:lnTo>
                    <a:pt x="0" y="273176"/>
                  </a:lnTo>
                  <a:lnTo>
                    <a:pt x="996314" y="273176"/>
                  </a:lnTo>
                  <a:lnTo>
                    <a:pt x="12694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7"/>
            <p:cNvSpPr/>
            <p:nvPr/>
          </p:nvSpPr>
          <p:spPr>
            <a:xfrm>
              <a:off x="5423760" y="1110960"/>
              <a:ext cx="1268640" cy="1091520"/>
            </a:xfrm>
            <a:custGeom>
              <a:avLst/>
              <a:gdLst/>
              <a:ahLst/>
              <a:rect l="l" t="t" r="r" b="b"/>
              <a:pathLst>
                <a:path w="1270000" h="1092835">
                  <a:moveTo>
                    <a:pt x="0" y="273176"/>
                  </a:moveTo>
                  <a:lnTo>
                    <a:pt x="273176" y="0"/>
                  </a:lnTo>
                  <a:lnTo>
                    <a:pt x="1269491" y="0"/>
                  </a:lnTo>
                  <a:lnTo>
                    <a:pt x="1269491" y="819530"/>
                  </a:lnTo>
                  <a:lnTo>
                    <a:pt x="996314" y="1092707"/>
                  </a:lnTo>
                  <a:lnTo>
                    <a:pt x="0" y="1092707"/>
                  </a:lnTo>
                  <a:lnTo>
                    <a:pt x="0" y="273176"/>
                  </a:lnTo>
                  <a:close/>
                  <a:moveTo>
                    <a:pt x="0" y="273176"/>
                  </a:moveTo>
                  <a:lnTo>
                    <a:pt x="996314" y="273176"/>
                  </a:lnTo>
                  <a:lnTo>
                    <a:pt x="1269491" y="0"/>
                  </a:lnTo>
                  <a:moveTo>
                    <a:pt x="996314" y="273176"/>
                  </a:moveTo>
                  <a:lnTo>
                    <a:pt x="996314" y="1092707"/>
                  </a:lnTo>
                </a:path>
              </a:pathLst>
            </a:custGeom>
            <a:noFill/>
            <a:ln w="90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00000" y="262440"/>
            <a:ext cx="76039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6000" spc="-361" strike="noStrike">
                <a:solidFill>
                  <a:srgbClr val="ffffff"/>
                </a:solidFill>
                <a:latin typeface="Verdana"/>
                <a:ea typeface="DejaVu Sans"/>
              </a:rPr>
              <a:t>MIC</a:t>
            </a:r>
            <a:r>
              <a:rPr b="1" lang="en-US" sz="6000" spc="-369" strike="noStrike">
                <a:solidFill>
                  <a:srgbClr val="ffffff"/>
                </a:solidFill>
                <a:latin typeface="Verdana"/>
                <a:ea typeface="DejaVu Sans"/>
              </a:rPr>
              <a:t>R</a:t>
            </a:r>
            <a:r>
              <a:rPr b="1" lang="en-US" sz="6000" spc="-29" strike="noStrike">
                <a:solidFill>
                  <a:srgbClr val="ffffff"/>
                </a:solidFill>
                <a:latin typeface="Verdana"/>
                <a:ea typeface="DejaVu Sans"/>
              </a:rPr>
              <a:t>O </a:t>
            </a:r>
            <a:r>
              <a:rPr b="1" lang="en-US" sz="6000" spc="-355" strike="noStrike">
                <a:solidFill>
                  <a:srgbClr val="ffc700"/>
                </a:solidFill>
                <a:latin typeface="Verdana"/>
                <a:ea typeface="DejaVu Sans"/>
              </a:rPr>
              <a:t>BACK 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-1036080" y="1554480"/>
            <a:ext cx="780264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78560" indent="-1965240">
              <a:lnSpc>
                <a:spcPct val="100000"/>
              </a:lnSpc>
              <a:spcBef>
                <a:spcPts val="99"/>
              </a:spcBef>
            </a:pP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We can use one front end and multiple back ends micro services. Because back end needs heavy computation, so we can divide load for back end multiple micro services 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25800" y="3060360"/>
            <a:ext cx="66895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658800" y="4920840"/>
            <a:ext cx="780264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78560" indent="-1965240">
              <a:lnSpc>
                <a:spcPct val="100000"/>
              </a:lnSpc>
              <a:spcBef>
                <a:spcPts val="99"/>
              </a:spcBef>
            </a:pP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286000" y="182880"/>
            <a:ext cx="3931920" cy="640080"/>
          </a:xfrm>
          <a:custGeom>
            <a:avLst/>
            <a:gdLst/>
            <a:ahLst/>
            <a:rect l="0" t="0" r="r" b="b"/>
            <a:pathLst>
              <a:path w="10924" h="1780">
                <a:moveTo>
                  <a:pt x="0" y="0"/>
                </a:moveTo>
                <a:lnTo>
                  <a:pt x="10731" y="0"/>
                </a:lnTo>
                <a:moveTo>
                  <a:pt x="191" y="1779"/>
                </a:moveTo>
                <a:lnTo>
                  <a:pt x="10923" y="1779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Archite</a:t>
            </a: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cture # </a:t>
            </a: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749040" y="970200"/>
            <a:ext cx="1188720" cy="1224360"/>
          </a:xfrm>
          <a:prstGeom prst="rect">
            <a:avLst/>
          </a:prstGeom>
          <a:ln>
            <a:noFill/>
          </a:ln>
        </p:spPr>
      </p:pic>
      <p:sp>
        <p:nvSpPr>
          <p:cNvPr id="153" name="TextShape 4"/>
          <p:cNvSpPr txBox="1"/>
          <p:nvPr/>
        </p:nvSpPr>
        <p:spPr>
          <a:xfrm>
            <a:off x="1463040" y="1097280"/>
            <a:ext cx="1920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US" sz="2400" spc="-1" strike="noStrike">
                <a:latin typeface="Arial"/>
              </a:rPr>
              <a:t>Front 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70800" y="2930400"/>
            <a:ext cx="1337760" cy="12348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411280" y="3017520"/>
            <a:ext cx="1337760" cy="1234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4514400" y="3060360"/>
            <a:ext cx="1337760" cy="12348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6708960" y="3017520"/>
            <a:ext cx="1337760" cy="1234800"/>
          </a:xfrm>
          <a:prstGeom prst="rect">
            <a:avLst/>
          </a:prstGeom>
          <a:ln>
            <a:noFill/>
          </a:ln>
        </p:spPr>
      </p:pic>
      <p:sp>
        <p:nvSpPr>
          <p:cNvPr id="158" name="TextShape 5"/>
          <p:cNvSpPr txBox="1"/>
          <p:nvPr/>
        </p:nvSpPr>
        <p:spPr>
          <a:xfrm>
            <a:off x="2743200" y="4241160"/>
            <a:ext cx="3291840" cy="133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US" sz="2400" spc="-1" strike="noStrike">
                <a:latin typeface="Arial"/>
              </a:rPr>
              <a:t>Back end </a:t>
            </a:r>
            <a:r>
              <a:rPr b="0" lang="en-US" sz="2400" spc="-1" strike="noStrike">
                <a:latin typeface="Arial"/>
              </a:rPr>
              <a:t>micro </a:t>
            </a:r>
            <a:r>
              <a:rPr b="0" lang="en-US" sz="2400" spc="-1" strike="noStrike">
                <a:latin typeface="Arial"/>
              </a:rPr>
              <a:t>services</a:t>
            </a:r>
            <a:endParaRPr b="0" lang="en-US" sz="2400" spc="-1" strike="noStrike"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595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6"/>
          <a:stretch/>
        </p:blipFill>
        <p:spPr>
          <a:xfrm>
            <a:off x="3749040" y="5212080"/>
            <a:ext cx="1371600" cy="1463040"/>
          </a:xfrm>
          <a:prstGeom prst="rect">
            <a:avLst/>
          </a:prstGeom>
          <a:ln>
            <a:noFill/>
          </a:ln>
        </p:spPr>
      </p:pic>
      <p:sp>
        <p:nvSpPr>
          <p:cNvPr id="160" name="Line 6"/>
          <p:cNvSpPr/>
          <p:nvPr/>
        </p:nvSpPr>
        <p:spPr>
          <a:xfrm flipV="1">
            <a:off x="1645920" y="2103120"/>
            <a:ext cx="256032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7"/>
          <p:cNvSpPr/>
          <p:nvPr/>
        </p:nvSpPr>
        <p:spPr>
          <a:xfrm flipV="1">
            <a:off x="3474720" y="2194560"/>
            <a:ext cx="7315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8"/>
          <p:cNvSpPr/>
          <p:nvPr/>
        </p:nvSpPr>
        <p:spPr>
          <a:xfrm flipH="1" flipV="1">
            <a:off x="4297680" y="2194560"/>
            <a:ext cx="6400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9"/>
          <p:cNvSpPr/>
          <p:nvPr/>
        </p:nvSpPr>
        <p:spPr>
          <a:xfrm flipH="1" flipV="1">
            <a:off x="4480560" y="2103120"/>
            <a:ext cx="2468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10"/>
          <p:cNvSpPr txBox="1"/>
          <p:nvPr/>
        </p:nvSpPr>
        <p:spPr>
          <a:xfrm>
            <a:off x="2286000" y="6126480"/>
            <a:ext cx="14630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US" sz="2400" spc="-1" strike="noStrike">
                <a:latin typeface="Arial"/>
              </a:rPr>
              <a:t>database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Line 11"/>
          <p:cNvSpPr/>
          <p:nvPr/>
        </p:nvSpPr>
        <p:spPr>
          <a:xfrm>
            <a:off x="1280160" y="4023360"/>
            <a:ext cx="292608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2"/>
          <p:cNvSpPr/>
          <p:nvPr/>
        </p:nvSpPr>
        <p:spPr>
          <a:xfrm>
            <a:off x="3291840" y="4114800"/>
            <a:ext cx="9144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3"/>
          <p:cNvSpPr/>
          <p:nvPr/>
        </p:nvSpPr>
        <p:spPr>
          <a:xfrm flipH="1">
            <a:off x="4297680" y="4241160"/>
            <a:ext cx="914400" cy="970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4"/>
          <p:cNvSpPr/>
          <p:nvPr/>
        </p:nvSpPr>
        <p:spPr>
          <a:xfrm flipH="1">
            <a:off x="4480560" y="4023360"/>
            <a:ext cx="26517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225800" y="3060360"/>
            <a:ext cx="66895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658800" y="4920840"/>
            <a:ext cx="780264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78560" indent="-1965240">
              <a:lnSpc>
                <a:spcPct val="100000"/>
              </a:lnSpc>
              <a:spcBef>
                <a:spcPts val="99"/>
              </a:spcBef>
            </a:pP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106000" y="182880"/>
            <a:ext cx="3931920" cy="640080"/>
          </a:xfrm>
          <a:custGeom>
            <a:avLst/>
            <a:gdLst/>
            <a:ahLst/>
            <a:rect l="0" t="0" r="r" b="b"/>
            <a:pathLst>
              <a:path w="10924" h="1780">
                <a:moveTo>
                  <a:pt x="0" y="0"/>
                </a:moveTo>
                <a:lnTo>
                  <a:pt x="10731" y="0"/>
                </a:lnTo>
                <a:moveTo>
                  <a:pt x="191" y="1779"/>
                </a:moveTo>
                <a:lnTo>
                  <a:pt x="10923" y="1779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Architecture #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457200" y="1188720"/>
            <a:ext cx="1188720" cy="1224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365760" y="2834640"/>
            <a:ext cx="1337760" cy="123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TextShape 6"/>
          <p:cNvSpPr txBox="1"/>
          <p:nvPr/>
        </p:nvSpPr>
        <p:spPr>
          <a:xfrm>
            <a:off x="2411280" y="3017520"/>
            <a:ext cx="1337760" cy="123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TextShape 7"/>
          <p:cNvSpPr txBox="1"/>
          <p:nvPr/>
        </p:nvSpPr>
        <p:spPr>
          <a:xfrm>
            <a:off x="4514400" y="3060360"/>
            <a:ext cx="1337760" cy="1234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TextShape 8"/>
          <p:cNvSpPr txBox="1"/>
          <p:nvPr/>
        </p:nvSpPr>
        <p:spPr>
          <a:xfrm>
            <a:off x="6708960" y="3017520"/>
            <a:ext cx="1337760" cy="1234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</a:t>
            </a:r>
            <a:r>
              <a:rPr b="0" lang="en-US" sz="1200" spc="-1" strike="noStrike">
                <a:latin typeface="Arial"/>
              </a:rPr>
              <a:t>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TextShape 9"/>
          <p:cNvSpPr txBox="1"/>
          <p:nvPr/>
        </p:nvSpPr>
        <p:spPr>
          <a:xfrm>
            <a:off x="457200" y="4754880"/>
            <a:ext cx="1371600" cy="14630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 base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Line 10"/>
          <p:cNvSpPr/>
          <p:nvPr/>
        </p:nvSpPr>
        <p:spPr>
          <a:xfrm flipV="1">
            <a:off x="1005840" y="2286000"/>
            <a:ext cx="0" cy="695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1"/>
          <p:cNvSpPr/>
          <p:nvPr/>
        </p:nvSpPr>
        <p:spPr>
          <a:xfrm flipV="1">
            <a:off x="3108960" y="2413080"/>
            <a:ext cx="0" cy="78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2"/>
          <p:cNvSpPr/>
          <p:nvPr/>
        </p:nvSpPr>
        <p:spPr>
          <a:xfrm flipV="1">
            <a:off x="5120640" y="2420280"/>
            <a:ext cx="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3"/>
          <p:cNvSpPr/>
          <p:nvPr/>
        </p:nvSpPr>
        <p:spPr>
          <a:xfrm flipV="1">
            <a:off x="7406640" y="2334600"/>
            <a:ext cx="0" cy="774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14"/>
          <p:cNvSpPr txBox="1"/>
          <p:nvPr/>
        </p:nvSpPr>
        <p:spPr>
          <a:xfrm>
            <a:off x="2468880" y="4839480"/>
            <a:ext cx="1371600" cy="14630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 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TextShape 15"/>
          <p:cNvSpPr txBox="1"/>
          <p:nvPr/>
        </p:nvSpPr>
        <p:spPr>
          <a:xfrm>
            <a:off x="4663440" y="4754880"/>
            <a:ext cx="1371600" cy="14630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 </a:t>
            </a:r>
            <a:r>
              <a:rPr b="0" lang="en-US" sz="1200" spc="-1" strike="noStrike">
                <a:latin typeface="Arial"/>
              </a:rPr>
              <a:t>base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TextShape 16"/>
          <p:cNvSpPr txBox="1"/>
          <p:nvPr/>
        </p:nvSpPr>
        <p:spPr>
          <a:xfrm>
            <a:off x="6858000" y="4754880"/>
            <a:ext cx="1371600" cy="14630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TextShape 17"/>
          <p:cNvSpPr txBox="1"/>
          <p:nvPr/>
        </p:nvSpPr>
        <p:spPr>
          <a:xfrm>
            <a:off x="6766560" y="1188720"/>
            <a:ext cx="1188720" cy="12243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Shape 18"/>
          <p:cNvSpPr txBox="1"/>
          <p:nvPr/>
        </p:nvSpPr>
        <p:spPr>
          <a:xfrm>
            <a:off x="4480560" y="1244520"/>
            <a:ext cx="1188720" cy="12243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TextShape 19"/>
          <p:cNvSpPr txBox="1"/>
          <p:nvPr/>
        </p:nvSpPr>
        <p:spPr>
          <a:xfrm>
            <a:off x="2468880" y="1188720"/>
            <a:ext cx="1188720" cy="12243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Line 20"/>
          <p:cNvSpPr/>
          <p:nvPr/>
        </p:nvSpPr>
        <p:spPr>
          <a:xfrm flipV="1">
            <a:off x="1005840" y="4069440"/>
            <a:ext cx="0" cy="59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 flipV="1">
            <a:off x="3017520" y="4252320"/>
            <a:ext cx="0" cy="411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2"/>
          <p:cNvSpPr/>
          <p:nvPr/>
        </p:nvSpPr>
        <p:spPr>
          <a:xfrm flipV="1">
            <a:off x="5212080" y="4295160"/>
            <a:ext cx="0" cy="368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3"/>
          <p:cNvSpPr/>
          <p:nvPr/>
        </p:nvSpPr>
        <p:spPr>
          <a:xfrm flipV="1">
            <a:off x="7406640" y="4252320"/>
            <a:ext cx="0" cy="411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225800" y="3060360"/>
            <a:ext cx="66895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658800" y="4920840"/>
            <a:ext cx="780264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78560" indent="-1965240">
              <a:lnSpc>
                <a:spcPct val="100000"/>
              </a:lnSpc>
              <a:spcBef>
                <a:spcPts val="99"/>
              </a:spcBef>
            </a:pPr>
            <a:r>
              <a:rPr b="0" lang="en-US" sz="3000" spc="-75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106000" y="182880"/>
            <a:ext cx="3931920" cy="640080"/>
          </a:xfrm>
          <a:custGeom>
            <a:avLst/>
            <a:gdLst/>
            <a:ahLst/>
            <a:rect l="0" t="0" r="r" b="b"/>
            <a:pathLst>
              <a:path w="10924" h="1780">
                <a:moveTo>
                  <a:pt x="0" y="0"/>
                </a:moveTo>
                <a:lnTo>
                  <a:pt x="10731" y="0"/>
                </a:lnTo>
                <a:moveTo>
                  <a:pt x="191" y="1779"/>
                </a:moveTo>
                <a:lnTo>
                  <a:pt x="10923" y="1779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Architecture # </a:t>
            </a: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365760" y="3245760"/>
            <a:ext cx="1337760" cy="123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2136960" y="3337200"/>
            <a:ext cx="1337760" cy="123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TextShape 6"/>
          <p:cNvSpPr txBox="1"/>
          <p:nvPr/>
        </p:nvSpPr>
        <p:spPr>
          <a:xfrm>
            <a:off x="4480560" y="3291840"/>
            <a:ext cx="1337760" cy="123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TextShape 7"/>
          <p:cNvSpPr txBox="1"/>
          <p:nvPr/>
        </p:nvSpPr>
        <p:spPr>
          <a:xfrm>
            <a:off x="6708960" y="3291840"/>
            <a:ext cx="1337760" cy="1234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Back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TextShape 8"/>
          <p:cNvSpPr txBox="1"/>
          <p:nvPr/>
        </p:nvSpPr>
        <p:spPr>
          <a:xfrm>
            <a:off x="457200" y="4754880"/>
            <a:ext cx="1371600" cy="14630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 base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Shape 9"/>
          <p:cNvSpPr txBox="1"/>
          <p:nvPr/>
        </p:nvSpPr>
        <p:spPr>
          <a:xfrm>
            <a:off x="2286000" y="4754880"/>
            <a:ext cx="1371600" cy="14630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 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TextShape 10"/>
          <p:cNvSpPr txBox="1"/>
          <p:nvPr/>
        </p:nvSpPr>
        <p:spPr>
          <a:xfrm>
            <a:off x="4663440" y="4754880"/>
            <a:ext cx="1371600" cy="14630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 base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TextShape 11"/>
          <p:cNvSpPr txBox="1"/>
          <p:nvPr/>
        </p:nvSpPr>
        <p:spPr>
          <a:xfrm>
            <a:off x="6858000" y="4754880"/>
            <a:ext cx="1371600" cy="14630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Database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TextShape 12"/>
          <p:cNvSpPr txBox="1"/>
          <p:nvPr/>
        </p:nvSpPr>
        <p:spPr>
          <a:xfrm>
            <a:off x="0" y="914400"/>
            <a:ext cx="8961120" cy="14630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Front end consuming multiple Back end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Line 13"/>
          <p:cNvSpPr/>
          <p:nvPr/>
        </p:nvSpPr>
        <p:spPr>
          <a:xfrm flipV="1">
            <a:off x="1554480" y="2194560"/>
            <a:ext cx="21945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4"/>
          <p:cNvSpPr/>
          <p:nvPr/>
        </p:nvSpPr>
        <p:spPr>
          <a:xfrm flipV="1">
            <a:off x="2926080" y="2194560"/>
            <a:ext cx="1005840" cy="1142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5"/>
          <p:cNvSpPr/>
          <p:nvPr/>
        </p:nvSpPr>
        <p:spPr>
          <a:xfrm flipH="1" flipV="1">
            <a:off x="3931920" y="2194560"/>
            <a:ext cx="11887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6"/>
          <p:cNvSpPr/>
          <p:nvPr/>
        </p:nvSpPr>
        <p:spPr>
          <a:xfrm flipH="1" flipV="1">
            <a:off x="4206240" y="2194560"/>
            <a:ext cx="26517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2021-05-17T15:43:27Z</dcterms:created>
  <dc:creator/>
  <dc:description/>
  <dc:language>en-US</dc:language>
  <cp:lastModifiedBy/>
  <dcterms:modified xsi:type="dcterms:W3CDTF">2021-05-25T01:33:15Z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2019-10-14T00:00:00Z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2021-05-17T00:00:00Z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