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57" r:id="rId3"/>
    <p:sldId id="258" r:id="rId4"/>
    <p:sldId id="264" r:id="rId5"/>
    <p:sldId id="259" r:id="rId6"/>
    <p:sldId id="266" r:id="rId7"/>
    <p:sldId id="267" r:id="rId8"/>
    <p:sldId id="294" r:id="rId9"/>
    <p:sldId id="269" r:id="rId10"/>
    <p:sldId id="293" r:id="rId11"/>
    <p:sldId id="299" r:id="rId12"/>
    <p:sldId id="300" r:id="rId13"/>
    <p:sldId id="301" r:id="rId14"/>
    <p:sldId id="302" r:id="rId15"/>
    <p:sldId id="270" r:id="rId16"/>
    <p:sldId id="292" r:id="rId17"/>
    <p:sldId id="271" r:id="rId18"/>
    <p:sldId id="298" r:id="rId19"/>
    <p:sldId id="303" r:id="rId20"/>
    <p:sldId id="304" r:id="rId21"/>
    <p:sldId id="305" r:id="rId22"/>
    <p:sldId id="306" r:id="rId23"/>
    <p:sldId id="307" r:id="rId24"/>
    <p:sldId id="308" r:id="rId25"/>
    <p:sldId id="272" r:id="rId26"/>
    <p:sldId id="295" r:id="rId27"/>
    <p:sldId id="277" r:id="rId28"/>
    <p:sldId id="288" r:id="rId29"/>
    <p:sldId id="278" r:id="rId30"/>
    <p:sldId id="287" r:id="rId31"/>
    <p:sldId id="281" r:id="rId32"/>
    <p:sldId id="296" r:id="rId33"/>
    <p:sldId id="283" r:id="rId34"/>
    <p:sldId id="282" r:id="rId35"/>
    <p:sldId id="280" r:id="rId36"/>
    <p:sldId id="284" r:id="rId37"/>
    <p:sldId id="26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2" autoAdjust="0"/>
  </p:normalViewPr>
  <p:slideViewPr>
    <p:cSldViewPr>
      <p:cViewPr>
        <p:scale>
          <a:sx n="80" d="100"/>
          <a:sy n="80" d="100"/>
        </p:scale>
        <p:origin x="-876" y="-48"/>
      </p:cViewPr>
      <p:guideLst>
        <p:guide orient="horz" pos="2160"/>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bhatkg@outlook.com" userId="cb90b316b2354169" providerId="LiveId" clId="{D2E2010D-1B4A-45D3-A11D-3B3F1701BA02}"/>
    <pc:docChg chg="undo custSel addSld modSld">
      <pc:chgData name="harshabhatkg@outlook.com" userId="cb90b316b2354169" providerId="LiveId" clId="{D2E2010D-1B4A-45D3-A11D-3B3F1701BA02}" dt="2022-12-15T17:41:24.664" v="3768" actId="27636"/>
      <pc:docMkLst>
        <pc:docMk/>
      </pc:docMkLst>
      <pc:sldChg chg="modSp mod">
        <pc:chgData name="harshabhatkg@outlook.com" userId="cb90b316b2354169" providerId="LiveId" clId="{D2E2010D-1B4A-45D3-A11D-3B3F1701BA02}" dt="2022-12-15T17:36:51.918" v="3745" actId="5793"/>
        <pc:sldMkLst>
          <pc:docMk/>
          <pc:sldMk cId="424202461" sldId="267"/>
        </pc:sldMkLst>
        <pc:spChg chg="mod">
          <ac:chgData name="harshabhatkg@outlook.com" userId="cb90b316b2354169" providerId="LiveId" clId="{D2E2010D-1B4A-45D3-A11D-3B3F1701BA02}" dt="2022-12-15T17:36:51.918" v="3745" actId="5793"/>
          <ac:spMkLst>
            <pc:docMk/>
            <pc:sldMk cId="424202461" sldId="267"/>
            <ac:spMk id="3" creationId="{00000000-0000-0000-0000-000000000000}"/>
          </ac:spMkLst>
        </pc:spChg>
      </pc:sldChg>
      <pc:sldChg chg="modSp mod">
        <pc:chgData name="harshabhatkg@outlook.com" userId="cb90b316b2354169" providerId="LiveId" clId="{D2E2010D-1B4A-45D3-A11D-3B3F1701BA02}" dt="2022-12-15T17:40:49.954" v="3764" actId="2710"/>
        <pc:sldMkLst>
          <pc:docMk/>
          <pc:sldMk cId="1886311780" sldId="269"/>
        </pc:sldMkLst>
        <pc:spChg chg="mod">
          <ac:chgData name="harshabhatkg@outlook.com" userId="cb90b316b2354169" providerId="LiveId" clId="{D2E2010D-1B4A-45D3-A11D-3B3F1701BA02}" dt="2022-12-15T17:40:49.954" v="3764" actId="2710"/>
          <ac:spMkLst>
            <pc:docMk/>
            <pc:sldMk cId="1886311780" sldId="269"/>
            <ac:spMk id="3" creationId="{00000000-0000-0000-0000-000000000000}"/>
          </ac:spMkLst>
        </pc:spChg>
      </pc:sldChg>
      <pc:sldChg chg="modSp mod">
        <pc:chgData name="harshabhatkg@outlook.com" userId="cb90b316b2354169" providerId="LiveId" clId="{D2E2010D-1B4A-45D3-A11D-3B3F1701BA02}" dt="2022-12-15T17:41:24.664" v="3768" actId="27636"/>
        <pc:sldMkLst>
          <pc:docMk/>
          <pc:sldMk cId="3209030263" sldId="270"/>
        </pc:sldMkLst>
        <pc:spChg chg="mod">
          <ac:chgData name="harshabhatkg@outlook.com" userId="cb90b316b2354169" providerId="LiveId" clId="{D2E2010D-1B4A-45D3-A11D-3B3F1701BA02}" dt="2022-12-15T17:41:24.664" v="3768" actId="27636"/>
          <ac:spMkLst>
            <pc:docMk/>
            <pc:sldMk cId="3209030263" sldId="270"/>
            <ac:spMk id="3" creationId="{00000000-0000-0000-0000-000000000000}"/>
          </ac:spMkLst>
        </pc:spChg>
      </pc:sldChg>
      <pc:sldChg chg="modSp mod">
        <pc:chgData name="harshabhatkg@outlook.com" userId="cb90b316b2354169" providerId="LiveId" clId="{D2E2010D-1B4A-45D3-A11D-3B3F1701BA02}" dt="2022-12-15T17:22:05.268" v="3536" actId="20577"/>
        <pc:sldMkLst>
          <pc:docMk/>
          <pc:sldMk cId="1283392523" sldId="271"/>
        </pc:sldMkLst>
        <pc:spChg chg="mod">
          <ac:chgData name="harshabhatkg@outlook.com" userId="cb90b316b2354169" providerId="LiveId" clId="{D2E2010D-1B4A-45D3-A11D-3B3F1701BA02}" dt="2022-12-15T17:22:05.268" v="3536" actId="20577"/>
          <ac:spMkLst>
            <pc:docMk/>
            <pc:sldMk cId="1283392523" sldId="271"/>
            <ac:spMk id="3" creationId="{00000000-0000-0000-0000-000000000000}"/>
          </ac:spMkLst>
        </pc:spChg>
      </pc:sldChg>
      <pc:sldChg chg="modSp mod">
        <pc:chgData name="harshabhatkg@outlook.com" userId="cb90b316b2354169" providerId="LiveId" clId="{D2E2010D-1B4A-45D3-A11D-3B3F1701BA02}" dt="2022-12-15T17:13:03.042" v="3496" actId="20577"/>
        <pc:sldMkLst>
          <pc:docMk/>
          <pc:sldMk cId="1230446238" sldId="272"/>
        </pc:sldMkLst>
        <pc:spChg chg="mod">
          <ac:chgData name="harshabhatkg@outlook.com" userId="cb90b316b2354169" providerId="LiveId" clId="{D2E2010D-1B4A-45D3-A11D-3B3F1701BA02}" dt="2022-12-15T17:13:03.042" v="3496" actId="20577"/>
          <ac:spMkLst>
            <pc:docMk/>
            <pc:sldMk cId="1230446238" sldId="272"/>
            <ac:spMk id="3" creationId="{00000000-0000-0000-0000-000000000000}"/>
          </ac:spMkLst>
        </pc:spChg>
      </pc:sldChg>
      <pc:sldChg chg="modSp mod">
        <pc:chgData name="harshabhatkg@outlook.com" userId="cb90b316b2354169" providerId="LiveId" clId="{D2E2010D-1B4A-45D3-A11D-3B3F1701BA02}" dt="2022-12-15T17:25:43.132" v="3576" actId="113"/>
        <pc:sldMkLst>
          <pc:docMk/>
          <pc:sldMk cId="1094359985" sldId="273"/>
        </pc:sldMkLst>
        <pc:spChg chg="mod">
          <ac:chgData name="harshabhatkg@outlook.com" userId="cb90b316b2354169" providerId="LiveId" clId="{D2E2010D-1B4A-45D3-A11D-3B3F1701BA02}" dt="2022-12-15T17:25:43.132" v="3576" actId="113"/>
          <ac:spMkLst>
            <pc:docMk/>
            <pc:sldMk cId="1094359985" sldId="273"/>
            <ac:spMk id="3" creationId="{00000000-0000-0000-0000-000000000000}"/>
          </ac:spMkLst>
        </pc:spChg>
      </pc:sldChg>
      <pc:sldChg chg="addSp delSp modSp mod">
        <pc:chgData name="harshabhatkg@outlook.com" userId="cb90b316b2354169" providerId="LiveId" clId="{D2E2010D-1B4A-45D3-A11D-3B3F1701BA02}" dt="2022-12-15T15:15:39.386" v="322" actId="255"/>
        <pc:sldMkLst>
          <pc:docMk/>
          <pc:sldMk cId="3803391724" sldId="274"/>
        </pc:sldMkLst>
        <pc:spChg chg="mod">
          <ac:chgData name="harshabhatkg@outlook.com" userId="cb90b316b2354169" providerId="LiveId" clId="{D2E2010D-1B4A-45D3-A11D-3B3F1701BA02}" dt="2022-12-15T15:15:39.386" v="322" actId="255"/>
          <ac:spMkLst>
            <pc:docMk/>
            <pc:sldMk cId="3803391724" sldId="274"/>
            <ac:spMk id="3" creationId="{00000000-0000-0000-0000-000000000000}"/>
          </ac:spMkLst>
        </pc:spChg>
        <pc:spChg chg="add del mod">
          <ac:chgData name="harshabhatkg@outlook.com" userId="cb90b316b2354169" providerId="LiveId" clId="{D2E2010D-1B4A-45D3-A11D-3B3F1701BA02}" dt="2022-12-15T14:48:19.398" v="64" actId="21"/>
          <ac:spMkLst>
            <pc:docMk/>
            <pc:sldMk cId="3803391724" sldId="274"/>
            <ac:spMk id="4" creationId="{86168706-1490-4A7D-6DDE-3D65920B1FD2}"/>
          </ac:spMkLst>
        </pc:spChg>
      </pc:sldChg>
      <pc:sldChg chg="addSp delSp modSp mod">
        <pc:chgData name="harshabhatkg@outlook.com" userId="cb90b316b2354169" providerId="LiveId" clId="{D2E2010D-1B4A-45D3-A11D-3B3F1701BA02}" dt="2022-12-15T15:43:56.091" v="924" actId="255"/>
        <pc:sldMkLst>
          <pc:docMk/>
          <pc:sldMk cId="2489416343" sldId="275"/>
        </pc:sldMkLst>
        <pc:spChg chg="mod">
          <ac:chgData name="harshabhatkg@outlook.com" userId="cb90b316b2354169" providerId="LiveId" clId="{D2E2010D-1B4A-45D3-A11D-3B3F1701BA02}" dt="2022-12-15T15:43:56.091" v="924" actId="255"/>
          <ac:spMkLst>
            <pc:docMk/>
            <pc:sldMk cId="2489416343" sldId="275"/>
            <ac:spMk id="3" creationId="{00000000-0000-0000-0000-000000000000}"/>
          </ac:spMkLst>
        </pc:spChg>
        <pc:spChg chg="add del">
          <ac:chgData name="harshabhatkg@outlook.com" userId="cb90b316b2354169" providerId="LiveId" clId="{D2E2010D-1B4A-45D3-A11D-3B3F1701BA02}" dt="2022-12-15T14:43:45.619" v="13" actId="11529"/>
          <ac:spMkLst>
            <pc:docMk/>
            <pc:sldMk cId="2489416343" sldId="275"/>
            <ac:spMk id="4" creationId="{2C598860-E0B6-179E-8DD4-CDD9CD26FD73}"/>
          </ac:spMkLst>
        </pc:spChg>
        <pc:spChg chg="add del mod">
          <ac:chgData name="harshabhatkg@outlook.com" userId="cb90b316b2354169" providerId="LiveId" clId="{D2E2010D-1B4A-45D3-A11D-3B3F1701BA02}" dt="2022-12-15T14:44:41.499" v="19" actId="11529"/>
          <ac:spMkLst>
            <pc:docMk/>
            <pc:sldMk cId="2489416343" sldId="275"/>
            <ac:spMk id="5" creationId="{82023BEC-0E3C-EEB6-5FD8-BD5517EF64E2}"/>
          </ac:spMkLst>
        </pc:spChg>
      </pc:sldChg>
      <pc:sldChg chg="modSp mod">
        <pc:chgData name="harshabhatkg@outlook.com" userId="cb90b316b2354169" providerId="LiveId" clId="{D2E2010D-1B4A-45D3-A11D-3B3F1701BA02}" dt="2022-12-15T17:09:17.557" v="3427" actId="20577"/>
        <pc:sldMkLst>
          <pc:docMk/>
          <pc:sldMk cId="615387596" sldId="276"/>
        </pc:sldMkLst>
        <pc:spChg chg="mod">
          <ac:chgData name="harshabhatkg@outlook.com" userId="cb90b316b2354169" providerId="LiveId" clId="{D2E2010D-1B4A-45D3-A11D-3B3F1701BA02}" dt="2022-12-15T17:09:17.557" v="3427" actId="20577"/>
          <ac:spMkLst>
            <pc:docMk/>
            <pc:sldMk cId="615387596" sldId="276"/>
            <ac:spMk id="3" creationId="{00000000-0000-0000-0000-000000000000}"/>
          </ac:spMkLst>
        </pc:spChg>
      </pc:sldChg>
      <pc:sldChg chg="modSp mod">
        <pc:chgData name="harshabhatkg@outlook.com" userId="cb90b316b2354169" providerId="LiveId" clId="{D2E2010D-1B4A-45D3-A11D-3B3F1701BA02}" dt="2022-12-15T17:07:27.084" v="3418" actId="20577"/>
        <pc:sldMkLst>
          <pc:docMk/>
          <pc:sldMk cId="1082922265" sldId="277"/>
        </pc:sldMkLst>
        <pc:spChg chg="mod">
          <ac:chgData name="harshabhatkg@outlook.com" userId="cb90b316b2354169" providerId="LiveId" clId="{D2E2010D-1B4A-45D3-A11D-3B3F1701BA02}" dt="2022-12-15T17:07:27.084" v="3418" actId="20577"/>
          <ac:spMkLst>
            <pc:docMk/>
            <pc:sldMk cId="1082922265" sldId="277"/>
            <ac:spMk id="3" creationId="{00000000-0000-0000-0000-000000000000}"/>
          </ac:spMkLst>
        </pc:spChg>
      </pc:sldChg>
      <pc:sldChg chg="modSp mod">
        <pc:chgData name="harshabhatkg@outlook.com" userId="cb90b316b2354169" providerId="LiveId" clId="{D2E2010D-1B4A-45D3-A11D-3B3F1701BA02}" dt="2022-12-15T16:23:23.354" v="2306" actId="113"/>
        <pc:sldMkLst>
          <pc:docMk/>
          <pc:sldMk cId="523136946" sldId="278"/>
        </pc:sldMkLst>
        <pc:spChg chg="mod">
          <ac:chgData name="harshabhatkg@outlook.com" userId="cb90b316b2354169" providerId="LiveId" clId="{D2E2010D-1B4A-45D3-A11D-3B3F1701BA02}" dt="2022-12-15T16:23:23.354" v="2306" actId="113"/>
          <ac:spMkLst>
            <pc:docMk/>
            <pc:sldMk cId="523136946" sldId="278"/>
            <ac:spMk id="3" creationId="{00000000-0000-0000-0000-000000000000}"/>
          </ac:spMkLst>
        </pc:spChg>
      </pc:sldChg>
      <pc:sldChg chg="modSp mod">
        <pc:chgData name="harshabhatkg@outlook.com" userId="cb90b316b2354169" providerId="LiveId" clId="{D2E2010D-1B4A-45D3-A11D-3B3F1701BA02}" dt="2022-12-15T14:41:17.839" v="5" actId="20577"/>
        <pc:sldMkLst>
          <pc:docMk/>
          <pc:sldMk cId="702768859" sldId="284"/>
        </pc:sldMkLst>
        <pc:graphicFrameChg chg="modGraphic">
          <ac:chgData name="harshabhatkg@outlook.com" userId="cb90b316b2354169" providerId="LiveId" clId="{D2E2010D-1B4A-45D3-A11D-3B3F1701BA02}" dt="2022-12-15T14:41:17.839" v="5" actId="20577"/>
          <ac:graphicFrameMkLst>
            <pc:docMk/>
            <pc:sldMk cId="702768859" sldId="284"/>
            <ac:graphicFrameMk id="4" creationId="{00000000-0000-0000-0000-000000000000}"/>
          </ac:graphicFrameMkLst>
        </pc:graphicFrameChg>
      </pc:sldChg>
      <pc:sldChg chg="modSp new mod">
        <pc:chgData name="harshabhatkg@outlook.com" userId="cb90b316b2354169" providerId="LiveId" clId="{D2E2010D-1B4A-45D3-A11D-3B3F1701BA02}" dt="2022-12-15T15:30:00.745" v="801" actId="313"/>
        <pc:sldMkLst>
          <pc:docMk/>
          <pc:sldMk cId="1439246558" sldId="285"/>
        </pc:sldMkLst>
        <pc:spChg chg="mod">
          <ac:chgData name="harshabhatkg@outlook.com" userId="cb90b316b2354169" providerId="LiveId" clId="{D2E2010D-1B4A-45D3-A11D-3B3F1701BA02}" dt="2022-12-15T15:30:00.745" v="801" actId="313"/>
          <ac:spMkLst>
            <pc:docMk/>
            <pc:sldMk cId="1439246558" sldId="285"/>
            <ac:spMk id="3" creationId="{8989FD01-E14E-BBB6-61E4-D5458A8C7296}"/>
          </ac:spMkLst>
        </pc:spChg>
      </pc:sldChg>
      <pc:sldChg chg="modSp new mod">
        <pc:chgData name="harshabhatkg@outlook.com" userId="cb90b316b2354169" providerId="LiveId" clId="{D2E2010D-1B4A-45D3-A11D-3B3F1701BA02}" dt="2022-12-15T15:52:17.472" v="1258"/>
        <pc:sldMkLst>
          <pc:docMk/>
          <pc:sldMk cId="698160355" sldId="286"/>
        </pc:sldMkLst>
        <pc:spChg chg="mod">
          <ac:chgData name="harshabhatkg@outlook.com" userId="cb90b316b2354169" providerId="LiveId" clId="{D2E2010D-1B4A-45D3-A11D-3B3F1701BA02}" dt="2022-12-15T15:52:17.472" v="1258"/>
          <ac:spMkLst>
            <pc:docMk/>
            <pc:sldMk cId="698160355" sldId="286"/>
            <ac:spMk id="3" creationId="{EC9BCA6E-101F-2F71-5360-F1C3AF22DCA4}"/>
          </ac:spMkLst>
        </pc:spChg>
      </pc:sldChg>
      <pc:sldChg chg="modSp new mod">
        <pc:chgData name="harshabhatkg@outlook.com" userId="cb90b316b2354169" providerId="LiveId" clId="{D2E2010D-1B4A-45D3-A11D-3B3F1701BA02}" dt="2022-12-15T16:35:23.465" v="3360"/>
        <pc:sldMkLst>
          <pc:docMk/>
          <pc:sldMk cId="3417273619" sldId="287"/>
        </pc:sldMkLst>
        <pc:spChg chg="mod">
          <ac:chgData name="harshabhatkg@outlook.com" userId="cb90b316b2354169" providerId="LiveId" clId="{D2E2010D-1B4A-45D3-A11D-3B3F1701BA02}" dt="2022-12-15T16:35:23.465" v="3360"/>
          <ac:spMkLst>
            <pc:docMk/>
            <pc:sldMk cId="3417273619" sldId="287"/>
            <ac:spMk id="3" creationId="{18B27A4A-FEEE-1CC6-416D-075CA97BBE2E}"/>
          </ac:spMkLst>
        </pc:spChg>
      </pc:sldChg>
      <pc:sldChg chg="modSp new mod">
        <pc:chgData name="harshabhatkg@outlook.com" userId="cb90b316b2354169" providerId="LiveId" clId="{D2E2010D-1B4A-45D3-A11D-3B3F1701BA02}" dt="2022-12-15T17:09:27.175" v="3429" actId="5793"/>
        <pc:sldMkLst>
          <pc:docMk/>
          <pc:sldMk cId="454344518" sldId="288"/>
        </pc:sldMkLst>
        <pc:spChg chg="mod">
          <ac:chgData name="harshabhatkg@outlook.com" userId="cb90b316b2354169" providerId="LiveId" clId="{D2E2010D-1B4A-45D3-A11D-3B3F1701BA02}" dt="2022-12-15T17:09:27.175" v="3429" actId="5793"/>
          <ac:spMkLst>
            <pc:docMk/>
            <pc:sldMk cId="454344518" sldId="288"/>
            <ac:spMk id="3" creationId="{238640C4-94DD-AF1C-4462-EFC832FD6A5F}"/>
          </ac:spMkLst>
        </pc:spChg>
      </pc:sldChg>
      <pc:sldChg chg="modSp new mod">
        <pc:chgData name="harshabhatkg@outlook.com" userId="cb90b316b2354169" providerId="LiveId" clId="{D2E2010D-1B4A-45D3-A11D-3B3F1701BA02}" dt="2022-12-15T17:14:24.116" v="3502" actId="255"/>
        <pc:sldMkLst>
          <pc:docMk/>
          <pc:sldMk cId="2901589965" sldId="289"/>
        </pc:sldMkLst>
        <pc:spChg chg="mod">
          <ac:chgData name="harshabhatkg@outlook.com" userId="cb90b316b2354169" providerId="LiveId" clId="{D2E2010D-1B4A-45D3-A11D-3B3F1701BA02}" dt="2022-12-15T17:14:24.116" v="3502" actId="255"/>
          <ac:spMkLst>
            <pc:docMk/>
            <pc:sldMk cId="2901589965" sldId="289"/>
            <ac:spMk id="3" creationId="{95AE3356-F30D-3B23-1DED-941BCA1EE1D2}"/>
          </ac:spMkLst>
        </pc:spChg>
      </pc:sldChg>
      <pc:sldChg chg="modSp new mod">
        <pc:chgData name="harshabhatkg@outlook.com" userId="cb90b316b2354169" providerId="LiveId" clId="{D2E2010D-1B4A-45D3-A11D-3B3F1701BA02}" dt="2022-12-15T17:22:58.131" v="3549" actId="2710"/>
        <pc:sldMkLst>
          <pc:docMk/>
          <pc:sldMk cId="93514678" sldId="290"/>
        </pc:sldMkLst>
        <pc:spChg chg="mod">
          <ac:chgData name="harshabhatkg@outlook.com" userId="cb90b316b2354169" providerId="LiveId" clId="{D2E2010D-1B4A-45D3-A11D-3B3F1701BA02}" dt="2022-12-15T17:22:58.131" v="3549" actId="2710"/>
          <ac:spMkLst>
            <pc:docMk/>
            <pc:sldMk cId="93514678" sldId="290"/>
            <ac:spMk id="3" creationId="{A5CBA4B9-1FAF-2607-C20E-F51C015E5EEF}"/>
          </ac:spMkLst>
        </pc:spChg>
      </pc:sldChg>
      <pc:sldChg chg="modSp new mod">
        <pc:chgData name="harshabhatkg@outlook.com" userId="cb90b316b2354169" providerId="LiveId" clId="{D2E2010D-1B4A-45D3-A11D-3B3F1701BA02}" dt="2022-12-15T17:26:24.708" v="3587" actId="5793"/>
        <pc:sldMkLst>
          <pc:docMk/>
          <pc:sldMk cId="2529884298" sldId="291"/>
        </pc:sldMkLst>
        <pc:spChg chg="mod">
          <ac:chgData name="harshabhatkg@outlook.com" userId="cb90b316b2354169" providerId="LiveId" clId="{D2E2010D-1B4A-45D3-A11D-3B3F1701BA02}" dt="2022-12-15T17:26:24.708" v="3587" actId="5793"/>
          <ac:spMkLst>
            <pc:docMk/>
            <pc:sldMk cId="2529884298" sldId="291"/>
            <ac:spMk id="3" creationId="{742EEF6F-DFDA-25EC-A259-7D7CE85B3912}"/>
          </ac:spMkLst>
        </pc:spChg>
      </pc:sldChg>
      <pc:sldChg chg="modSp new mod">
        <pc:chgData name="harshabhatkg@outlook.com" userId="cb90b316b2354169" providerId="LiveId" clId="{D2E2010D-1B4A-45D3-A11D-3B3F1701BA02}" dt="2022-12-15T17:29:02.909" v="3624" actId="113"/>
        <pc:sldMkLst>
          <pc:docMk/>
          <pc:sldMk cId="422242249" sldId="292"/>
        </pc:sldMkLst>
        <pc:spChg chg="mod">
          <ac:chgData name="harshabhatkg@outlook.com" userId="cb90b316b2354169" providerId="LiveId" clId="{D2E2010D-1B4A-45D3-A11D-3B3F1701BA02}" dt="2022-12-15T17:29:02.909" v="3624" actId="113"/>
          <ac:spMkLst>
            <pc:docMk/>
            <pc:sldMk cId="422242249" sldId="292"/>
            <ac:spMk id="3" creationId="{A1392FB0-A26F-3266-150E-1F182DBBADC1}"/>
          </ac:spMkLst>
        </pc:spChg>
      </pc:sldChg>
      <pc:sldChg chg="modSp new mod">
        <pc:chgData name="harshabhatkg@outlook.com" userId="cb90b316b2354169" providerId="LiveId" clId="{D2E2010D-1B4A-45D3-A11D-3B3F1701BA02}" dt="2022-12-15T17:30:46.691" v="3671" actId="5793"/>
        <pc:sldMkLst>
          <pc:docMk/>
          <pc:sldMk cId="886957251" sldId="293"/>
        </pc:sldMkLst>
        <pc:spChg chg="mod">
          <ac:chgData name="harshabhatkg@outlook.com" userId="cb90b316b2354169" providerId="LiveId" clId="{D2E2010D-1B4A-45D3-A11D-3B3F1701BA02}" dt="2022-12-15T17:30:46.691" v="3671" actId="5793"/>
          <ac:spMkLst>
            <pc:docMk/>
            <pc:sldMk cId="886957251" sldId="293"/>
            <ac:spMk id="3" creationId="{C5C4C863-BA9A-1D5A-E36E-292EA6E251ED}"/>
          </ac:spMkLst>
        </pc:spChg>
      </pc:sldChg>
      <pc:sldChg chg="modSp new mod">
        <pc:chgData name="harshabhatkg@outlook.com" userId="cb90b316b2354169" providerId="LiveId" clId="{D2E2010D-1B4A-45D3-A11D-3B3F1701BA02}" dt="2022-12-15T17:38:41.621" v="3763" actId="403"/>
        <pc:sldMkLst>
          <pc:docMk/>
          <pc:sldMk cId="3789492287" sldId="294"/>
        </pc:sldMkLst>
        <pc:spChg chg="mod">
          <ac:chgData name="harshabhatkg@outlook.com" userId="cb90b316b2354169" providerId="LiveId" clId="{D2E2010D-1B4A-45D3-A11D-3B3F1701BA02}" dt="2022-12-15T17:38:41.621" v="3763" actId="403"/>
          <ac:spMkLst>
            <pc:docMk/>
            <pc:sldMk cId="3789492287" sldId="294"/>
            <ac:spMk id="3" creationId="{03A820F1-CCDB-DEFB-785C-DA1821A093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D107E98-33AF-4CCB-BB03-36CA7D95138E}" type="datetimeFigureOut">
              <a:rPr lang="en-IN" smtClean="0"/>
              <a:t>16-12-2022</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F793BE-ED76-4AC4-986A-1918F053B806}"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107E98-33AF-4CCB-BB03-36CA7D95138E}" type="datetimeFigureOut">
              <a:rPr lang="en-IN" smtClean="0"/>
              <a:t>16-12-2022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793BE-ED76-4AC4-986A-1918F053B80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107E98-33AF-4CCB-BB03-36CA7D95138E}" type="datetimeFigureOut">
              <a:rPr lang="en-IN" smtClean="0"/>
              <a:t>16-12-2022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1F793BE-ED76-4AC4-986A-1918F053B80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4D107E98-33AF-4CCB-BB03-36CA7D95138E}" type="datetimeFigureOut">
              <a:rPr lang="en-IN" smtClean="0"/>
              <a:t>16-12-2022</a:t>
            </a:fld>
            <a:endParaRPr lang="en-IN" dirty="0"/>
          </a:p>
        </p:txBody>
      </p:sp>
      <p:sp>
        <p:nvSpPr>
          <p:cNvPr id="9" name="Slide Number Placeholder 8"/>
          <p:cNvSpPr>
            <a:spLocks noGrp="1"/>
          </p:cNvSpPr>
          <p:nvPr>
            <p:ph type="sldNum" sz="quarter" idx="15"/>
          </p:nvPr>
        </p:nvSpPr>
        <p:spPr/>
        <p:txBody>
          <a:bodyPr rtlCol="0"/>
          <a:lstStyle/>
          <a:p>
            <a:fld id="{51F793BE-ED76-4AC4-986A-1918F053B806}"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D107E98-33AF-4CCB-BB03-36CA7D95138E}" type="datetimeFigureOut">
              <a:rPr lang="en-IN" smtClean="0"/>
              <a:t>16-12-2022</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F793BE-ED76-4AC4-986A-1918F053B806}"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D107E98-33AF-4CCB-BB03-36CA7D95138E}" type="datetimeFigureOut">
              <a:rPr lang="en-IN" smtClean="0"/>
              <a:t>16-12-2022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1F793BE-ED76-4AC4-986A-1918F053B806}" type="slidenum">
              <a:rPr lang="en-IN" smtClean="0"/>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4D107E98-33AF-4CCB-BB03-36CA7D95138E}" type="datetimeFigureOut">
              <a:rPr lang="en-IN" smtClean="0"/>
              <a:t>16-12-2022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1F793BE-ED76-4AC4-986A-1918F053B806}" type="slidenum">
              <a:rPr lang="en-IN" smtClean="0"/>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D107E98-33AF-4CCB-BB03-36CA7D95138E}" type="datetimeFigureOut">
              <a:rPr lang="en-IN" smtClean="0"/>
              <a:t>16-12-2022</a:t>
            </a:fld>
            <a:endParaRPr lang="en-IN" dirty="0"/>
          </a:p>
        </p:txBody>
      </p:sp>
      <p:sp>
        <p:nvSpPr>
          <p:cNvPr id="7" name="Slide Number Placeholder 6"/>
          <p:cNvSpPr>
            <a:spLocks noGrp="1"/>
          </p:cNvSpPr>
          <p:nvPr>
            <p:ph type="sldNum" sz="quarter" idx="11"/>
          </p:nvPr>
        </p:nvSpPr>
        <p:spPr/>
        <p:txBody>
          <a:bodyPr rtlCol="0"/>
          <a:lstStyle/>
          <a:p>
            <a:fld id="{51F793BE-ED76-4AC4-986A-1918F053B806}"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07E98-33AF-4CCB-BB03-36CA7D95138E}" type="datetimeFigureOut">
              <a:rPr lang="en-IN" smtClean="0"/>
              <a:t>16-12-2022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1F793BE-ED76-4AC4-986A-1918F053B80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D107E98-33AF-4CCB-BB03-36CA7D95138E}" type="datetimeFigureOut">
              <a:rPr lang="en-IN" smtClean="0"/>
              <a:t>16-12-2022</a:t>
            </a:fld>
            <a:endParaRPr lang="en-IN" dirty="0"/>
          </a:p>
        </p:txBody>
      </p:sp>
      <p:sp>
        <p:nvSpPr>
          <p:cNvPr id="22" name="Slide Number Placeholder 21"/>
          <p:cNvSpPr>
            <a:spLocks noGrp="1"/>
          </p:cNvSpPr>
          <p:nvPr>
            <p:ph type="sldNum" sz="quarter" idx="15"/>
          </p:nvPr>
        </p:nvSpPr>
        <p:spPr/>
        <p:txBody>
          <a:bodyPr rtlCol="0"/>
          <a:lstStyle/>
          <a:p>
            <a:fld id="{51F793BE-ED76-4AC4-986A-1918F053B806}"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D107E98-33AF-4CCB-BB03-36CA7D95138E}" type="datetimeFigureOut">
              <a:rPr lang="en-IN" smtClean="0"/>
              <a:t>16-12-2022</a:t>
            </a:fld>
            <a:endParaRPr lang="en-IN" dirty="0"/>
          </a:p>
        </p:txBody>
      </p:sp>
      <p:sp>
        <p:nvSpPr>
          <p:cNvPr id="18" name="Slide Number Placeholder 17"/>
          <p:cNvSpPr>
            <a:spLocks noGrp="1"/>
          </p:cNvSpPr>
          <p:nvPr>
            <p:ph type="sldNum" sz="quarter" idx="11"/>
          </p:nvPr>
        </p:nvSpPr>
        <p:spPr/>
        <p:txBody>
          <a:bodyPr rtlCol="0"/>
          <a:lstStyle/>
          <a:p>
            <a:fld id="{51F793BE-ED76-4AC4-986A-1918F053B806}"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D107E98-33AF-4CCB-BB03-36CA7D95138E}" type="datetimeFigureOut">
              <a:rPr lang="en-IN" smtClean="0"/>
              <a:t>16-12-2022</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F793BE-ED76-4AC4-986A-1918F053B80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63579" y="3568824"/>
            <a:ext cx="7057086" cy="756050"/>
          </a:xfrm>
        </p:spPr>
        <p:txBody>
          <a:bodyP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Areca Nut Climbing and Spraying machine using Android </a:t>
            </a:r>
          </a:p>
        </p:txBody>
      </p:sp>
      <p:pic>
        <p:nvPicPr>
          <p:cNvPr id="6" name="Picture 2" descr="C:\Users\Inchara\Downloads\IS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469" y="1484784"/>
            <a:ext cx="1243653" cy="10891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1704" y="5099699"/>
            <a:ext cx="884922" cy="400110"/>
          </a:xfrm>
          <a:prstGeom prst="rect">
            <a:avLst/>
          </a:prstGeom>
          <a:noFill/>
        </p:spPr>
        <p:txBody>
          <a:bodyPr wrap="none" rtlCol="0">
            <a:spAutoFit/>
          </a:bodyPr>
          <a:lstStyle/>
          <a:p>
            <a:r>
              <a:rPr lang="en-US" sz="2000" u="sng" dirty="0">
                <a:latin typeface="Times New Roman" panose="02020603050405020304" pitchFamily="18" charset="0"/>
                <a:cs typeface="Times New Roman" panose="02020603050405020304" pitchFamily="18" charset="0"/>
              </a:rPr>
              <a:t>Team </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1422" y="5466927"/>
            <a:ext cx="3980577" cy="132343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Harsha K G               (4NN19IS011)</a:t>
            </a:r>
          </a:p>
          <a:p>
            <a:r>
              <a:rPr lang="en-US" sz="2000" dirty="0">
                <a:latin typeface="Times New Roman" panose="02020603050405020304" pitchFamily="18" charset="0"/>
                <a:cs typeface="Times New Roman" panose="02020603050405020304" pitchFamily="18" charset="0"/>
              </a:rPr>
              <a:t>Ateeq ur Rahman      (4NN19IS004) </a:t>
            </a:r>
          </a:p>
          <a:p>
            <a:r>
              <a:rPr lang="en-US" sz="2000" dirty="0">
                <a:latin typeface="Times New Roman" panose="02020603050405020304" pitchFamily="18" charset="0"/>
                <a:cs typeface="Times New Roman" panose="02020603050405020304" pitchFamily="18" charset="0"/>
              </a:rPr>
              <a:t>Manvanth B C          (4NN19IS018)</a:t>
            </a:r>
          </a:p>
          <a:p>
            <a:r>
              <a:rPr lang="en-US" sz="2000" dirty="0">
                <a:latin typeface="Times New Roman" panose="02020603050405020304" pitchFamily="18" charset="0"/>
                <a:cs typeface="Times New Roman" panose="02020603050405020304" pitchFamily="18" charset="0"/>
              </a:rPr>
              <a:t>Inchara A D              (4NN19IS012)</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148064" y="5299754"/>
            <a:ext cx="3665906" cy="1261884"/>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Guided by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 Prasanna Kumar</a:t>
            </a:r>
          </a:p>
          <a:p>
            <a:pPr algn="ctr"/>
            <a:r>
              <a:rPr lang="en-US" dirty="0">
                <a:latin typeface="Times New Roman" panose="02020603050405020304" pitchFamily="18" charset="0"/>
                <a:cs typeface="Times New Roman" panose="02020603050405020304" pitchFamily="18" charset="0"/>
              </a:rPr>
              <a:t> Dept of  ISE</a:t>
            </a:r>
          </a:p>
          <a:p>
            <a:pPr algn="ctr"/>
            <a:r>
              <a:rPr lang="en-US" b="1" dirty="0">
                <a:latin typeface="Times New Roman" panose="02020603050405020304" pitchFamily="18" charset="0"/>
                <a:cs typeface="Times New Roman" panose="02020603050405020304" pitchFamily="18" charset="0"/>
              </a:rPr>
              <a:t> NIEIT</a:t>
            </a:r>
          </a:p>
        </p:txBody>
      </p:sp>
      <p:sp>
        <p:nvSpPr>
          <p:cNvPr id="11" name="AutoShape 4" descr="NIE IT - Home | NIE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 name="AutoShape 6" descr="NIE IT - Home | NIE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51" y="93118"/>
            <a:ext cx="1487367" cy="1347510"/>
          </a:xfrm>
          <a:prstGeom prst="rect">
            <a:avLst/>
          </a:prstGeom>
          <a:ln>
            <a:noFill/>
          </a:ln>
          <a:effectLst/>
        </p:spPr>
      </p:pic>
      <p:sp>
        <p:nvSpPr>
          <p:cNvPr id="14" name="TextBox 13"/>
          <p:cNvSpPr txBox="1"/>
          <p:nvPr/>
        </p:nvSpPr>
        <p:spPr>
          <a:xfrm>
            <a:off x="1655718" y="209930"/>
            <a:ext cx="7272808" cy="1107996"/>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NIE INSTITUTE OF TECHNOLOGY</a:t>
            </a:r>
          </a:p>
          <a:p>
            <a:pPr algn="ctr"/>
            <a:r>
              <a:rPr lang="en-US" dirty="0">
                <a:latin typeface="Times New Roman" panose="02020603050405020304" pitchFamily="18" charset="0"/>
                <a:cs typeface="Times New Roman" panose="02020603050405020304" pitchFamily="18" charset="0"/>
              </a:rPr>
              <a:t>(Approved by AICTE, New Delhi and affliated to VTU Belagavi)</a:t>
            </a:r>
            <a:br>
              <a:rPr lang="en-US"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No. 50(part) Hootagalli Industrial Area, Koorgalli Village,Mysuru-570018</a:t>
            </a:r>
            <a:endParaRPr lang="en-IN"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18660" y="2730303"/>
            <a:ext cx="7263669"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Department of Information Science Engineering</a:t>
            </a:r>
            <a:endParaRPr lang="en-IN" sz="2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65175" y="3573016"/>
            <a:ext cx="119364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Title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C4C863-BA9A-1D5A-E36E-292EA6E251ED}"/>
              </a:ext>
            </a:extLst>
          </p:cNvPr>
          <p:cNvSpPr>
            <a:spLocks noGrp="1"/>
          </p:cNvSpPr>
          <p:nvPr>
            <p:ph sz="quarter" idx="1"/>
          </p:nvPr>
        </p:nvSpPr>
        <p:spPr>
          <a:xfrm>
            <a:off x="395536" y="332656"/>
            <a:ext cx="8136904" cy="5256584"/>
          </a:xfrm>
        </p:spPr>
        <p:txBody>
          <a:bodyPr>
            <a:normAutofit fontScale="92500"/>
          </a:bodyPr>
          <a:lstStyle/>
          <a:p>
            <a:pPr marL="0" indent="0">
              <a:buNone/>
            </a:pPr>
            <a:r>
              <a:rPr lang="en-US" b="1" dirty="0">
                <a:latin typeface="Times New Roman" pitchFamily="18" charset="0"/>
                <a:cs typeface="Times New Roman" pitchFamily="18" charset="0"/>
              </a:rPr>
              <a:t>Drawbacks:</a:t>
            </a:r>
          </a:p>
          <a:p>
            <a:endParaRPr lang="en-US" dirty="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Descending </a:t>
            </a:r>
            <a:r>
              <a:rPr lang="en-US" dirty="0">
                <a:latin typeface="Times New Roman" pitchFamily="18" charset="0"/>
                <a:cs typeface="Times New Roman" pitchFamily="18" charset="0"/>
              </a:rPr>
              <a:t>of the machine should  be done manually.</a:t>
            </a:r>
          </a:p>
          <a:p>
            <a:pPr>
              <a:lnSpc>
                <a:spcPct val="15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entire operation is controlled from the ground via Bluetooth but </a:t>
            </a:r>
            <a:r>
              <a:rPr lang="en-US" dirty="0" err="1" smtClean="0">
                <a:latin typeface="Times New Roman" pitchFamily="18" charset="0"/>
                <a:cs typeface="Times New Roman" pitchFamily="18" charset="0"/>
              </a:rPr>
              <a:t>bluetooth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range should be increased.</a:t>
            </a:r>
          </a:p>
          <a:p>
            <a:pPr>
              <a:lnSpc>
                <a:spcPct val="150000"/>
              </a:lnSpc>
              <a:buFont typeface="Wingdings" pitchFamily="2" charset="2"/>
              <a:buChar char="Ø"/>
            </a:pPr>
            <a:r>
              <a:rPr lang="en-US" dirty="0" smtClean="0">
                <a:latin typeface="Times New Roman" pitchFamily="18" charset="0"/>
                <a:cs typeface="Times New Roman" pitchFamily="18" charset="0"/>
              </a:rPr>
              <a:t>Compact </a:t>
            </a:r>
            <a:r>
              <a:rPr lang="en-US" dirty="0">
                <a:latin typeface="Times New Roman" pitchFamily="18" charset="0"/>
                <a:cs typeface="Times New Roman" pitchFamily="18" charset="0"/>
              </a:rPr>
              <a:t>and simple in geometry which is not gripper to the tree.</a:t>
            </a:r>
          </a:p>
          <a:p>
            <a:pPr>
              <a:lnSpc>
                <a:spcPct val="15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Used only to cut the areca branch.</a:t>
            </a:r>
          </a:p>
          <a:p>
            <a:pPr>
              <a:lnSpc>
                <a:spcPct val="150000"/>
              </a:lnSpc>
              <a:buFont typeface="Wingdings" pitchFamily="2" charset="2"/>
              <a:buChar char="Ø"/>
            </a:pPr>
            <a:r>
              <a:rPr lang="en-US" dirty="0" smtClean="0">
                <a:latin typeface="Times New Roman" pitchFamily="18" charset="0"/>
                <a:cs typeface="Times New Roman" pitchFamily="18" charset="0"/>
              </a:rPr>
              <a:t>Bulk </a:t>
            </a:r>
            <a:r>
              <a:rPr lang="en-US" dirty="0">
                <a:latin typeface="Times New Roman" pitchFamily="18" charset="0"/>
                <a:cs typeface="Times New Roman" pitchFamily="18" charset="0"/>
              </a:rPr>
              <a:t>in weight and length is taller and not in a proper geometry.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8695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424936" cy="1143000"/>
          </a:xfrm>
        </p:spPr>
        <p:txBody>
          <a:bodyPr>
            <a:normAutofit fontScale="90000"/>
          </a:bodyPr>
          <a:lstStyle/>
          <a:p>
            <a:r>
              <a:rPr lang="en-US" sz="2000" b="1" u="sng" dirty="0" smtClean="0">
                <a:solidFill>
                  <a:schemeClr val="tx1"/>
                </a:solidFill>
                <a:latin typeface="Times New Roman" panose="02020603050405020304" pitchFamily="18" charset="0"/>
                <a:cs typeface="Times New Roman" panose="02020603050405020304" pitchFamily="18" charset="0"/>
              </a:rPr>
              <a:t>PAPER-3</a:t>
            </a:r>
            <a:r>
              <a:rPr lang="en-US" sz="2000" u="sng"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itchFamily="18" charset="0"/>
                <a:cs typeface="Times New Roman" pitchFamily="18" charset="0"/>
              </a:rPr>
              <a:t> </a:t>
            </a:r>
            <a:r>
              <a:rPr lang="en-IN" sz="2000" dirty="0">
                <a:solidFill>
                  <a:schemeClr val="tx1"/>
                </a:solidFill>
                <a:latin typeface="Times New Roman" pitchFamily="18" charset="0"/>
                <a:cs typeface="Times New Roman" pitchFamily="18" charset="0"/>
              </a:rPr>
              <a:t>MOTORIZED ARECANUT CLIMBER AND PESTICIDE SPRAYER </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PUBLISHED</a:t>
            </a:r>
            <a:r>
              <a:rPr lang="en-US" sz="2000" dirty="0">
                <a:solidFill>
                  <a:schemeClr val="tx1"/>
                </a:solidFill>
                <a:latin typeface="Times New Roman" panose="02020603050405020304" pitchFamily="18" charset="0"/>
                <a:cs typeface="Times New Roman" panose="02020603050405020304" pitchFamily="18" charset="0"/>
              </a:rPr>
              <a:t>: JIDPS </a:t>
            </a:r>
            <a:r>
              <a:rPr lang="en-IN" sz="1600" b="1" dirty="0">
                <a:solidFill>
                  <a:schemeClr val="tx1"/>
                </a:solidFill>
              </a:rPr>
              <a:t>Volume-2,Issue-7 (July-2019) </a:t>
            </a:r>
            <a:r>
              <a:rPr lang="en-IN" sz="1800" dirty="0">
                <a:solidFill>
                  <a:schemeClr val="tx1"/>
                </a:solidFill>
                <a:latin typeface="Times New Roman" pitchFamily="18" charset="0"/>
                <a:cs typeface="Times New Roman" pitchFamily="18" charset="0"/>
              </a:rPr>
              <a:t/>
            </a:r>
            <a:br>
              <a:rPr lang="en-IN" sz="1800" dirty="0">
                <a:solidFill>
                  <a:schemeClr val="tx1"/>
                </a:solidFill>
                <a:latin typeface="Times New Roman" pitchFamily="18" charset="0"/>
                <a:cs typeface="Times New Roman" pitchFamily="18" charset="0"/>
              </a:rPr>
            </a:br>
            <a:r>
              <a:rPr lang="en-US" sz="2000" u="sng" dirty="0">
                <a:solidFill>
                  <a:schemeClr val="tx1"/>
                </a:solidFill>
                <a:latin typeface="Times New Roman" panose="02020603050405020304" pitchFamily="18" charset="0"/>
                <a:cs typeface="Times New Roman" panose="02020603050405020304" pitchFamily="18" charset="0"/>
              </a:rPr>
              <a:t>AUTHORS:</a:t>
            </a:r>
            <a:r>
              <a:rPr lang="en-IN" sz="2000" dirty="0">
                <a:solidFill>
                  <a:schemeClr val="tx1"/>
                </a:solidFill>
                <a:latin typeface="Times New Roman" pitchFamily="18" charset="0"/>
                <a:cs typeface="Times New Roman" pitchFamily="18" charset="0"/>
              </a:rPr>
              <a:t>Mohammed Said U Y, </a:t>
            </a:r>
            <a:r>
              <a:rPr lang="en-IN" sz="2000" dirty="0" err="1">
                <a:solidFill>
                  <a:schemeClr val="tx1"/>
                </a:solidFill>
                <a:latin typeface="Times New Roman" pitchFamily="18" charset="0"/>
                <a:cs typeface="Times New Roman" pitchFamily="18" charset="0"/>
              </a:rPr>
              <a:t>Shillin</a:t>
            </a:r>
            <a:r>
              <a:rPr lang="en-IN" sz="2000" dirty="0">
                <a:solidFill>
                  <a:schemeClr val="tx1"/>
                </a:solidFill>
                <a:latin typeface="Times New Roman" pitchFamily="18" charset="0"/>
                <a:cs typeface="Times New Roman" pitchFamily="18" charset="0"/>
              </a:rPr>
              <a:t> K S, Anil D </a:t>
            </a:r>
            <a:r>
              <a:rPr lang="en-IN" sz="2000" dirty="0" err="1">
                <a:solidFill>
                  <a:schemeClr val="tx1"/>
                </a:solidFill>
                <a:latin typeface="Times New Roman" pitchFamily="18" charset="0"/>
                <a:cs typeface="Times New Roman" pitchFamily="18" charset="0"/>
              </a:rPr>
              <a:t>Koola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Dr.Ragesh</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Sathiyan</a:t>
            </a:r>
            <a:r>
              <a:rPr lang="en-IN" sz="2000" dirty="0">
                <a:solidFill>
                  <a:schemeClr val="tx1"/>
                </a:solidFill>
                <a:latin typeface="Times New Roman" pitchFamily="18" charset="0"/>
                <a:cs typeface="Times New Roman" pitchFamily="18" charset="0"/>
              </a:rPr>
              <a:t> M, </a:t>
            </a:r>
            <a:r>
              <a:rPr lang="en-IN" sz="2000" dirty="0" err="1">
                <a:solidFill>
                  <a:schemeClr val="tx1"/>
                </a:solidFill>
                <a:latin typeface="Times New Roman" pitchFamily="18" charset="0"/>
                <a:cs typeface="Times New Roman" pitchFamily="18" charset="0"/>
              </a:rPr>
              <a:t>Dr.S.Senthil</a:t>
            </a:r>
            <a:r>
              <a:rPr lang="en-IN" sz="2000" dirty="0">
                <a:solidFill>
                  <a:schemeClr val="tx1"/>
                </a:solidFill>
                <a:latin typeface="Times New Roman" pitchFamily="18" charset="0"/>
                <a:cs typeface="Times New Roman" pitchFamily="18" charset="0"/>
              </a:rPr>
              <a:t> Kumar.</a:t>
            </a:r>
          </a:p>
        </p:txBody>
      </p:sp>
      <p:sp>
        <p:nvSpPr>
          <p:cNvPr id="3" name="Content Placeholder 2"/>
          <p:cNvSpPr>
            <a:spLocks noGrp="1"/>
          </p:cNvSpPr>
          <p:nvPr>
            <p:ph sz="quarter" idx="1"/>
          </p:nvPr>
        </p:nvSpPr>
        <p:spPr>
          <a:xfrm>
            <a:off x="323528" y="1340768"/>
            <a:ext cx="8352928" cy="5184576"/>
          </a:xfrm>
        </p:spPr>
        <p:txBody>
          <a:bodyPr>
            <a:normAutofit fontScale="92500" lnSpcReduction="10000"/>
          </a:bodyPr>
          <a:lstStyle/>
          <a:p>
            <a:pPr marL="0" indent="0">
              <a:buNone/>
            </a:pPr>
            <a:r>
              <a:rPr lang="en-US" b="1" dirty="0" smtClean="0">
                <a:latin typeface="Times New Roman" pitchFamily="18" charset="0"/>
                <a:cs typeface="Times New Roman" pitchFamily="18" charset="0"/>
              </a:rPr>
              <a:t>METHODOLOGY &amp; ADVANTAGES</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use simple method to climb the Arecanut Tree and cut the Arecanut and spray the Pesticide.</a:t>
            </a:r>
          </a:p>
          <a:p>
            <a:pPr>
              <a:buFont typeface="Wingdings" pitchFamily="2" charset="2"/>
              <a:buChar char="Ø"/>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should perform on the tree by the control of a man in ground itself.</a:t>
            </a:r>
          </a:p>
          <a:p>
            <a:pPr>
              <a:buFont typeface="Wingdings" pitchFamily="2" charset="2"/>
              <a:buChar char="Ø"/>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contains 2 rollers. It mounted on the slot of supporting </a:t>
            </a:r>
            <a:r>
              <a:rPr lang="en-US" sz="2200" dirty="0" smtClean="0">
                <a:latin typeface="Times New Roman" pitchFamily="18" charset="0"/>
                <a:cs typeface="Times New Roman" pitchFamily="18" charset="0"/>
              </a:rPr>
              <a:t>beam.</a:t>
            </a: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It is made up of steel it will hold the motor, battery, spraying system, wheel and whole system also the cutter is fixed on </a:t>
            </a:r>
            <a:r>
              <a:rPr lang="en-US" sz="2200" dirty="0" smtClean="0">
                <a:latin typeface="Times New Roman" pitchFamily="18" charset="0"/>
                <a:cs typeface="Times New Roman" pitchFamily="18" charset="0"/>
              </a:rPr>
              <a:t>it.</a:t>
            </a:r>
            <a:endParaRPr lang="en-US" sz="2200" dirty="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roller assembly consists of two rubber wheels mounted on the shaft wheels of 100mm outer diameter is used. These roller assembly is mounted on the slots provided in the supporting beam</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motor we are using is a low speed DC motor .it is a 12 VOLT, 4AMP motor having a speed of </a:t>
            </a:r>
            <a:r>
              <a:rPr lang="en-US" sz="2200" dirty="0" smtClean="0">
                <a:latin typeface="Times New Roman" pitchFamily="18" charset="0"/>
                <a:cs typeface="Times New Roman" pitchFamily="18" charset="0"/>
              </a:rPr>
              <a:t>40RPM.</a:t>
            </a:r>
            <a:endParaRPr lang="en-US" sz="2200" dirty="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motor is connected to mobile app and it connected to battery, here we use </a:t>
            </a:r>
            <a:r>
              <a:rPr lang="en-US" sz="2200" dirty="0" err="1">
                <a:latin typeface="Times New Roman" pitchFamily="18" charset="0"/>
                <a:cs typeface="Times New Roman" pitchFamily="18" charset="0"/>
              </a:rPr>
              <a:t>wifi</a:t>
            </a:r>
            <a:r>
              <a:rPr lang="en-US" sz="2200" dirty="0">
                <a:latin typeface="Times New Roman" pitchFamily="18" charset="0"/>
                <a:cs typeface="Times New Roman" pitchFamily="18" charset="0"/>
              </a:rPr>
              <a:t> for wireless connection.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1962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42EEF6F-DFDA-25EC-A259-7D7CE85B3912}"/>
              </a:ext>
            </a:extLst>
          </p:cNvPr>
          <p:cNvSpPr>
            <a:spLocks noGrp="1"/>
          </p:cNvSpPr>
          <p:nvPr>
            <p:ph sz="quarter" idx="1"/>
          </p:nvPr>
        </p:nvSpPr>
        <p:spPr>
          <a:xfrm>
            <a:off x="323528" y="188640"/>
            <a:ext cx="7992888" cy="4873752"/>
          </a:xfrm>
        </p:spPr>
        <p:txBody>
          <a:bodyPr/>
          <a:lstStyle/>
          <a:p>
            <a:pPr marL="0" indent="0">
              <a:buNone/>
            </a:pPr>
            <a:r>
              <a:rPr lang="en-US" b="1" dirty="0" smtClean="0">
                <a:latin typeface="Times New Roman" pitchFamily="18" charset="0"/>
                <a:cs typeface="Times New Roman" pitchFamily="18" charset="0"/>
              </a:rPr>
              <a:t>DRAWBACKS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not  affordable. </a:t>
            </a:r>
          </a:p>
          <a:p>
            <a:pPr>
              <a:lnSpc>
                <a:spcPct val="15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not in light weight</a:t>
            </a:r>
            <a:r>
              <a:rPr lang="en-US" dirty="0" smtClean="0">
                <a:latin typeface="Times New Roman" pitchFamily="18" charset="0"/>
                <a:cs typeface="Times New Roman" pitchFamily="18" charset="0"/>
              </a:rPr>
              <a:t>, beam </a:t>
            </a:r>
            <a:r>
              <a:rPr lang="en-US" dirty="0">
                <a:latin typeface="Times New Roman" pitchFamily="18" charset="0"/>
                <a:cs typeface="Times New Roman" pitchFamily="18" charset="0"/>
              </a:rPr>
              <a:t>weight is more.</a:t>
            </a:r>
          </a:p>
          <a:p>
            <a:pPr>
              <a:lnSpc>
                <a:spcPct val="150000"/>
              </a:lnSpc>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can't be easily detachable from the tree</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Motor power is much required than the existing as it is more in weight.</a:t>
            </a:r>
          </a:p>
          <a:p>
            <a:pPr>
              <a:lnSpc>
                <a:spcPct val="150000"/>
              </a:lnSpc>
              <a:buFont typeface="Wingdings" pitchFamily="2" charset="2"/>
              <a:buChar char="Ø"/>
            </a:pPr>
            <a:r>
              <a:rPr lang="en-US" dirty="0" smtClean="0">
                <a:latin typeface="Times New Roman" pitchFamily="18" charset="0"/>
                <a:cs typeface="Times New Roman" pitchFamily="18" charset="0"/>
              </a:rPr>
              <a:t>Frictional co-efficient </a:t>
            </a:r>
            <a:r>
              <a:rPr lang="en-US" dirty="0">
                <a:latin typeface="Times New Roman" pitchFamily="18" charset="0"/>
                <a:cs typeface="Times New Roman" pitchFamily="18" charset="0"/>
              </a:rPr>
              <a:t>is less.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88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8" y="-99392"/>
            <a:ext cx="8424936" cy="1143000"/>
          </a:xfrm>
        </p:spPr>
        <p:txBody>
          <a:bodyPr>
            <a:normAutofit fontScale="90000"/>
          </a:bodyPr>
          <a:lstStyle/>
          <a:p>
            <a:r>
              <a:rPr lang="en-US" sz="2000" b="1" u="sng" dirty="0" smtClean="0">
                <a:solidFill>
                  <a:schemeClr val="tx1"/>
                </a:solidFill>
                <a:latin typeface="Times New Roman" panose="02020603050405020304" pitchFamily="18" charset="0"/>
                <a:cs typeface="Times New Roman" panose="02020603050405020304" pitchFamily="18" charset="0"/>
              </a:rPr>
              <a:t>PAPER-4:</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Design and fabrication of areca nut climber and </a:t>
            </a:r>
            <a:r>
              <a:rPr lang="en-US" sz="2000" b="1" dirty="0" err="1" smtClean="0">
                <a:solidFill>
                  <a:schemeClr val="tx1"/>
                </a:solidFill>
                <a:latin typeface="Times New Roman" panose="02020603050405020304" pitchFamily="18" charset="0"/>
                <a:cs typeface="Times New Roman" panose="02020603050405020304" pitchFamily="18" charset="0"/>
              </a:rPr>
              <a:t>harvestor</a:t>
            </a: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u="sng" dirty="0" smtClean="0">
                <a:solidFill>
                  <a:schemeClr val="tx1"/>
                </a:solidFill>
                <a:latin typeface="Times New Roman" panose="02020603050405020304" pitchFamily="18" charset="0"/>
                <a:cs typeface="Times New Roman" panose="02020603050405020304" pitchFamily="18" charset="0"/>
              </a:rPr>
              <a:t>PUBLISHED</a:t>
            </a:r>
            <a:r>
              <a:rPr lang="en-US" sz="2000" dirty="0" smtClean="0">
                <a:solidFill>
                  <a:schemeClr val="tx1"/>
                </a:solidFill>
                <a:latin typeface="Times New Roman" panose="02020603050405020304" pitchFamily="18" charset="0"/>
                <a:cs typeface="Times New Roman" panose="02020603050405020304" pitchFamily="18" charset="0"/>
              </a:rPr>
              <a:t>: IJRESM – March 2021</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AUTHORS</a:t>
            </a:r>
            <a:r>
              <a:rPr lang="en-US" sz="2000" u="sng" dirty="0" smtClean="0">
                <a:solidFill>
                  <a:schemeClr val="tx1"/>
                </a:solidFill>
                <a:latin typeface="Times New Roman" panose="02020603050405020304" pitchFamily="18" charset="0"/>
                <a:cs typeface="Times New Roman" panose="02020603050405020304" pitchFamily="18" charset="0"/>
              </a:rPr>
              <a:t>:</a:t>
            </a:r>
            <a:r>
              <a:rPr lang="en-US" sz="2000" dirty="0" smtClean="0">
                <a:solidFill>
                  <a:schemeClr val="tx1"/>
                </a:solidFill>
                <a:latin typeface="Times New Roman" panose="02020603050405020304" pitchFamily="18" charset="0"/>
                <a:cs typeface="Times New Roman" panose="02020603050405020304" pitchFamily="18" charset="0"/>
              </a:rPr>
              <a:t> </a:t>
            </a:r>
            <a:r>
              <a:rPr lang="en-IN" sz="1600" dirty="0"/>
              <a:t>R. </a:t>
            </a:r>
            <a:r>
              <a:rPr lang="en-IN" sz="1600" dirty="0" err="1" smtClean="0"/>
              <a:t>Thirupathi</a:t>
            </a:r>
            <a:r>
              <a:rPr lang="en-IN" sz="1600" dirty="0" smtClean="0"/>
              <a:t> </a:t>
            </a:r>
            <a:r>
              <a:rPr lang="en-IN" sz="1600" dirty="0"/>
              <a:t>, N. K. </a:t>
            </a:r>
            <a:r>
              <a:rPr lang="en-IN" sz="1600" dirty="0" err="1" smtClean="0"/>
              <a:t>Adarsh</a:t>
            </a:r>
            <a:r>
              <a:rPr lang="en-IN" sz="1600" dirty="0" smtClean="0"/>
              <a:t> </a:t>
            </a:r>
            <a:r>
              <a:rPr lang="en-IN" sz="1600" dirty="0"/>
              <a:t>, R. </a:t>
            </a:r>
            <a:r>
              <a:rPr lang="en-IN" sz="1600" dirty="0" smtClean="0"/>
              <a:t>Akash </a:t>
            </a:r>
            <a:r>
              <a:rPr lang="en-IN" sz="1600" dirty="0"/>
              <a:t>, N. Lakshmana </a:t>
            </a:r>
            <a:r>
              <a:rPr lang="en-IN" sz="1600" dirty="0" err="1" smtClean="0"/>
              <a:t>Prabhu</a:t>
            </a:r>
            <a:r>
              <a:rPr lang="en-IN" sz="1600" dirty="0" smtClean="0"/>
              <a:t>, </a:t>
            </a:r>
            <a:r>
              <a:rPr lang="en-IN" sz="1600" dirty="0"/>
              <a:t>T. </a:t>
            </a:r>
            <a:r>
              <a:rPr lang="en-IN" sz="1600" dirty="0" err="1" smtClean="0"/>
              <a:t>Karthikeyan</a:t>
            </a:r>
            <a:endParaRPr lang="en-IN" sz="1600" dirty="0">
              <a:solidFill>
                <a:schemeClr val="tx1"/>
              </a:solidFill>
            </a:endParaRPr>
          </a:p>
        </p:txBody>
      </p:sp>
      <p:sp>
        <p:nvSpPr>
          <p:cNvPr id="3" name="Content Placeholder 2"/>
          <p:cNvSpPr>
            <a:spLocks noGrp="1"/>
          </p:cNvSpPr>
          <p:nvPr>
            <p:ph sz="quarter" idx="1"/>
          </p:nvPr>
        </p:nvSpPr>
        <p:spPr>
          <a:xfrm>
            <a:off x="146910" y="1247277"/>
            <a:ext cx="7920880" cy="4873752"/>
          </a:xfrm>
        </p:spPr>
        <p:txBody>
          <a:bodyPr>
            <a:normAutofit fontScale="25000" lnSpcReduction="20000"/>
          </a:bodyPr>
          <a:lstStyle/>
          <a:p>
            <a:pPr marL="0" indent="0">
              <a:buNone/>
            </a:pPr>
            <a:r>
              <a:rPr lang="en-US" sz="6200" b="1" dirty="0" smtClean="0">
                <a:latin typeface="Times New Roman" panose="02020603050405020304" pitchFamily="18" charset="0"/>
                <a:cs typeface="Times New Roman" panose="02020603050405020304" pitchFamily="18" charset="0"/>
              </a:rPr>
              <a:t>METHODOLOGY  &amp;  ADVANTAGE:</a:t>
            </a:r>
            <a:endParaRPr lang="en-US" sz="6200" b="1" dirty="0">
              <a:latin typeface="Times New Roman" panose="02020603050405020304" pitchFamily="18" charset="0"/>
              <a:cs typeface="Times New Roman" panose="02020603050405020304" pitchFamily="18" charset="0"/>
            </a:endParaRPr>
          </a:p>
          <a:p>
            <a:pPr marL="0" indent="0">
              <a:buNone/>
            </a:pPr>
            <a:endParaRPr lang="en-US" dirty="0"/>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It </a:t>
            </a:r>
            <a:r>
              <a:rPr lang="en-US" sz="7200" dirty="0">
                <a:latin typeface="Times New Roman" panose="02020603050405020304" pitchFamily="18" charset="0"/>
                <a:cs typeface="Times New Roman" panose="02020603050405020304" pitchFamily="18" charset="0"/>
              </a:rPr>
              <a:t>consists of two pulleys, springs, rollers, knife, </a:t>
            </a:r>
            <a:r>
              <a:rPr lang="en-US" sz="7200" dirty="0" smtClean="0">
                <a:latin typeface="Times New Roman" panose="02020603050405020304" pitchFamily="18" charset="0"/>
                <a:cs typeface="Times New Roman" panose="02020603050405020304" pitchFamily="18" charset="0"/>
              </a:rPr>
              <a:t>rope and </a:t>
            </a:r>
            <a:r>
              <a:rPr lang="en-US" sz="7200" dirty="0">
                <a:latin typeface="Times New Roman" panose="02020603050405020304" pitchFamily="18" charset="0"/>
                <a:cs typeface="Times New Roman" panose="02020603050405020304" pitchFamily="18" charset="0"/>
              </a:rPr>
              <a:t>clamps with rubber padding for operations. </a:t>
            </a:r>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It </a:t>
            </a:r>
            <a:r>
              <a:rPr lang="en-US" sz="7200" dirty="0">
                <a:latin typeface="Times New Roman" panose="02020603050405020304" pitchFamily="18" charset="0"/>
                <a:cs typeface="Times New Roman" panose="02020603050405020304" pitchFamily="18" charset="0"/>
              </a:rPr>
              <a:t>uses a rope, </a:t>
            </a:r>
            <a:r>
              <a:rPr lang="en-US" sz="7200" dirty="0" smtClean="0">
                <a:latin typeface="Times New Roman" panose="02020603050405020304" pitchFamily="18" charset="0"/>
                <a:cs typeface="Times New Roman" panose="02020603050405020304" pitchFamily="18" charset="0"/>
              </a:rPr>
              <a:t>pulley </a:t>
            </a:r>
            <a:r>
              <a:rPr lang="en-US" sz="7200" dirty="0">
                <a:latin typeface="Times New Roman" panose="02020603050405020304" pitchFamily="18" charset="0"/>
                <a:cs typeface="Times New Roman" panose="02020603050405020304" pitchFamily="18" charset="0"/>
              </a:rPr>
              <a:t>and spring mechanism to climb the tree</a:t>
            </a:r>
            <a:r>
              <a:rPr lang="en-US" sz="7200" dirty="0" smtClean="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Initially the </a:t>
            </a:r>
            <a:r>
              <a:rPr lang="en-US" sz="7200" dirty="0" smtClean="0">
                <a:latin typeface="Times New Roman" panose="02020603050405020304" pitchFamily="18" charset="0"/>
                <a:cs typeface="Times New Roman" panose="02020603050405020304" pitchFamily="18" charset="0"/>
              </a:rPr>
              <a:t>device </a:t>
            </a:r>
            <a:r>
              <a:rPr lang="en-US" sz="7200" dirty="0">
                <a:latin typeface="Times New Roman" panose="02020603050405020304" pitchFamily="18" charset="0"/>
                <a:cs typeface="Times New Roman" panose="02020603050405020304" pitchFamily="18" charset="0"/>
              </a:rPr>
              <a:t>is fitted on the lower stem of the tree using clamps and </a:t>
            </a:r>
            <a:r>
              <a:rPr lang="en-US" sz="7200" dirty="0" smtClean="0">
                <a:latin typeface="Times New Roman" panose="02020603050405020304" pitchFamily="18" charset="0"/>
                <a:cs typeface="Times New Roman" panose="02020603050405020304" pitchFamily="18" charset="0"/>
              </a:rPr>
              <a:t>bolts</a:t>
            </a:r>
            <a:r>
              <a:rPr lang="en-US" sz="7200" dirty="0">
                <a:latin typeface="Times New Roman" panose="02020603050405020304" pitchFamily="18" charset="0"/>
                <a:cs typeface="Times New Roman" panose="02020603050405020304" pitchFamily="18" charset="0"/>
              </a:rPr>
              <a:t>. </a:t>
            </a:r>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When </a:t>
            </a:r>
            <a:r>
              <a:rPr lang="en-US" sz="7200" dirty="0">
                <a:latin typeface="Times New Roman" panose="02020603050405020304" pitchFamily="18" charset="0"/>
                <a:cs typeface="Times New Roman" panose="02020603050405020304" pitchFamily="18" charset="0"/>
              </a:rPr>
              <a:t>the rope is pulled through the pulleys the spring is </a:t>
            </a:r>
            <a:r>
              <a:rPr lang="en-US" sz="7200" dirty="0" smtClean="0">
                <a:latin typeface="Times New Roman" panose="02020603050405020304" pitchFamily="18" charset="0"/>
                <a:cs typeface="Times New Roman" panose="02020603050405020304" pitchFamily="18" charset="0"/>
              </a:rPr>
              <a:t>compressed </a:t>
            </a:r>
            <a:r>
              <a:rPr lang="en-US" sz="7200" dirty="0">
                <a:latin typeface="Times New Roman" panose="02020603050405020304" pitchFamily="18" charset="0"/>
                <a:cs typeface="Times New Roman" panose="02020603050405020304" pitchFamily="18" charset="0"/>
              </a:rPr>
              <a:t>and the lower part of the device is pulled up that is </a:t>
            </a:r>
            <a:r>
              <a:rPr lang="en-US" sz="7200" dirty="0" smtClean="0">
                <a:latin typeface="Times New Roman" panose="02020603050405020304" pitchFamily="18" charset="0"/>
                <a:cs typeface="Times New Roman" panose="02020603050405020304" pitchFamily="18" charset="0"/>
              </a:rPr>
              <a:t> the </a:t>
            </a:r>
            <a:r>
              <a:rPr lang="en-US" sz="7200" dirty="0">
                <a:latin typeface="Times New Roman" panose="02020603050405020304" pitchFamily="18" charset="0"/>
                <a:cs typeface="Times New Roman" panose="02020603050405020304" pitchFamily="18" charset="0"/>
              </a:rPr>
              <a:t>lower clamp moves up this is done by the pulleys fitted on </a:t>
            </a:r>
            <a:r>
              <a:rPr lang="en-US" sz="7200" dirty="0" smtClean="0">
                <a:latin typeface="Times New Roman" panose="02020603050405020304" pitchFamily="18" charset="0"/>
                <a:cs typeface="Times New Roman" panose="02020603050405020304" pitchFamily="18" charset="0"/>
              </a:rPr>
              <a:t>the </a:t>
            </a:r>
            <a:r>
              <a:rPr lang="en-US" sz="7200" dirty="0">
                <a:latin typeface="Times New Roman" panose="02020603050405020304" pitchFamily="18" charset="0"/>
                <a:cs typeface="Times New Roman" panose="02020603050405020304" pitchFamily="18" charset="0"/>
              </a:rPr>
              <a:t>back side. </a:t>
            </a:r>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When </a:t>
            </a:r>
            <a:r>
              <a:rPr lang="en-US" sz="7200" dirty="0">
                <a:latin typeface="Times New Roman" panose="02020603050405020304" pitchFamily="18" charset="0"/>
                <a:cs typeface="Times New Roman" panose="02020603050405020304" pitchFamily="18" charset="0"/>
              </a:rPr>
              <a:t>the rope is released the spring expands as </a:t>
            </a:r>
            <a:r>
              <a:rPr lang="en-US" sz="7200" dirty="0" smtClean="0">
                <a:latin typeface="Times New Roman" panose="02020603050405020304" pitchFamily="18" charset="0"/>
                <a:cs typeface="Times New Roman" panose="02020603050405020304" pitchFamily="18" charset="0"/>
              </a:rPr>
              <a:t>a </a:t>
            </a:r>
            <a:r>
              <a:rPr lang="en-US" sz="7200" dirty="0">
                <a:latin typeface="Times New Roman" panose="02020603050405020304" pitchFamily="18" charset="0"/>
                <a:cs typeface="Times New Roman" panose="02020603050405020304" pitchFamily="18" charset="0"/>
              </a:rPr>
              <a:t>result the upper part of the device moves upwards. This is </a:t>
            </a:r>
            <a:r>
              <a:rPr lang="en-US" sz="7200" dirty="0" smtClean="0">
                <a:latin typeface="Times New Roman" panose="02020603050405020304" pitchFamily="18" charset="0"/>
                <a:cs typeface="Times New Roman" panose="02020603050405020304" pitchFamily="18" charset="0"/>
              </a:rPr>
              <a:t>continued </a:t>
            </a:r>
            <a:r>
              <a:rPr lang="en-US" sz="7200" dirty="0">
                <a:latin typeface="Times New Roman" panose="02020603050405020304" pitchFamily="18" charset="0"/>
                <a:cs typeface="Times New Roman" panose="02020603050405020304" pitchFamily="18" charset="0"/>
              </a:rPr>
              <a:t>till the device reaches the top. </a:t>
            </a:r>
          </a:p>
          <a:p>
            <a:pPr>
              <a:lnSpc>
                <a:spcPct val="170000"/>
              </a:lnSpc>
              <a:buFont typeface="Wingdings" panose="05000000000000000000" pitchFamily="2" charset="2"/>
              <a:buChar char="Ø"/>
            </a:pPr>
            <a:r>
              <a:rPr lang="en-US" sz="7200" dirty="0" smtClean="0">
                <a:latin typeface="Times New Roman" panose="02020603050405020304" pitchFamily="18" charset="0"/>
                <a:cs typeface="Times New Roman" panose="02020603050405020304" pitchFamily="18" charset="0"/>
              </a:rPr>
              <a:t>Then </a:t>
            </a:r>
            <a:r>
              <a:rPr lang="en-US" sz="7200" dirty="0">
                <a:latin typeface="Times New Roman" panose="02020603050405020304" pitchFamily="18" charset="0"/>
                <a:cs typeface="Times New Roman" panose="02020603050405020304" pitchFamily="18" charset="0"/>
              </a:rPr>
              <a:t>the separate rope </a:t>
            </a:r>
            <a:r>
              <a:rPr lang="en-US" sz="7200" dirty="0" smtClean="0">
                <a:latin typeface="Times New Roman" panose="02020603050405020304" pitchFamily="18" charset="0"/>
                <a:cs typeface="Times New Roman" panose="02020603050405020304" pitchFamily="18" charset="0"/>
              </a:rPr>
              <a:t>used </a:t>
            </a:r>
            <a:r>
              <a:rPr lang="en-US" sz="7200" dirty="0">
                <a:latin typeface="Times New Roman" panose="02020603050405020304" pitchFamily="18" charset="0"/>
                <a:cs typeface="Times New Roman" panose="02020603050405020304" pitchFamily="18" charset="0"/>
              </a:rPr>
              <a:t>for the cutting operation. Then pull the other rope to bring </a:t>
            </a:r>
            <a:r>
              <a:rPr lang="en-US" sz="7200" dirty="0" smtClean="0">
                <a:latin typeface="Times New Roman" panose="02020603050405020304" pitchFamily="18" charset="0"/>
                <a:cs typeface="Times New Roman" panose="02020603050405020304" pitchFamily="18" charset="0"/>
              </a:rPr>
              <a:t>back </a:t>
            </a:r>
            <a:r>
              <a:rPr lang="en-US" sz="7200" dirty="0">
                <a:latin typeface="Times New Roman" panose="02020603050405020304" pitchFamily="18" charset="0"/>
                <a:cs typeface="Times New Roman" panose="02020603050405020304" pitchFamily="18" charset="0"/>
              </a:rPr>
              <a:t>the machine down.</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51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CBA4B9-1FAF-2607-C20E-F51C015E5EEF}"/>
              </a:ext>
            </a:extLst>
          </p:cNvPr>
          <p:cNvSpPr>
            <a:spLocks noGrp="1"/>
          </p:cNvSpPr>
          <p:nvPr>
            <p:ph sz="quarter" idx="1"/>
          </p:nvPr>
        </p:nvSpPr>
        <p:spPr>
          <a:xfrm>
            <a:off x="467544" y="476672"/>
            <a:ext cx="8136904" cy="5040560"/>
          </a:xfrm>
        </p:spPr>
        <p:txBody>
          <a:bodyPr/>
          <a:lstStyle/>
          <a:p>
            <a:pPr marL="0" indent="0">
              <a:buNone/>
            </a:pPr>
            <a:r>
              <a:rPr lang="en-US" b="1" dirty="0">
                <a:latin typeface="Times New Roman" pitchFamily="18" charset="0"/>
                <a:cs typeface="Times New Roman" pitchFamily="18" charset="0"/>
              </a:rPr>
              <a:t>DRAWBACKS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needs </a:t>
            </a:r>
            <a:r>
              <a:rPr lang="en-US" dirty="0">
                <a:latin typeface="Times New Roman" pitchFamily="18" charset="0"/>
                <a:cs typeface="Times New Roman" pitchFamily="18" charset="0"/>
              </a:rPr>
              <a:t>man involvement in more amount</a:t>
            </a:r>
          </a:p>
          <a:p>
            <a:pPr>
              <a:lnSpc>
                <a:spcPct val="150000"/>
              </a:lnSpc>
              <a:buFont typeface="Wingdings" pitchFamily="2" charset="2"/>
              <a:buChar char="Ø"/>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his </a:t>
            </a:r>
            <a:r>
              <a:rPr lang="en-US" dirty="0">
                <a:latin typeface="Times New Roman" pitchFamily="18" charset="0"/>
                <a:cs typeface="Times New Roman" pitchFamily="18" charset="0"/>
              </a:rPr>
              <a:t>may harm the tree while climbing, due to compression of springs</a:t>
            </a:r>
          </a:p>
          <a:p>
            <a:pPr>
              <a:lnSpc>
                <a:spcPct val="150000"/>
              </a:lnSpc>
              <a:buFont typeface="Wingdings" pitchFamily="2" charset="2"/>
              <a:buChar char="Ø"/>
            </a:pPr>
            <a:r>
              <a:rPr lang="en-US" dirty="0" smtClean="0">
                <a:latin typeface="Times New Roman" pitchFamily="18" charset="0"/>
                <a:cs typeface="Times New Roman" pitchFamily="18" charset="0"/>
              </a:rPr>
              <a:t>no </a:t>
            </a:r>
            <a:r>
              <a:rPr lang="en-US" dirty="0">
                <a:latin typeface="Times New Roman" pitchFamily="18" charset="0"/>
                <a:cs typeface="Times New Roman" pitchFamily="18" charset="0"/>
              </a:rPr>
              <a:t>proper data regarding the machine operation</a:t>
            </a:r>
          </a:p>
          <a:p>
            <a:pPr>
              <a:lnSpc>
                <a:spcPct val="150000"/>
              </a:lnSpc>
              <a:buFont typeface="Wingdings" pitchFamily="2" charset="2"/>
              <a:buChar char="Ø"/>
            </a:pPr>
            <a:r>
              <a:rPr lang="en-US" dirty="0" smtClean="0">
                <a:latin typeface="Times New Roman" pitchFamily="18" charset="0"/>
                <a:cs typeface="Times New Roman" pitchFamily="18" charset="0"/>
              </a:rPr>
              <a:t>no long life of </a:t>
            </a:r>
            <a:r>
              <a:rPr lang="en-US" dirty="0">
                <a:latin typeface="Times New Roman" pitchFamily="18" charset="0"/>
                <a:cs typeface="Times New Roman" pitchFamily="18" charset="0"/>
              </a:rPr>
              <a:t>the machine for working environment and proper usage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0566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15416"/>
            <a:ext cx="8712968" cy="1301006"/>
          </a:xfrm>
        </p:spPr>
        <p:txBody>
          <a:bodyPr>
            <a:normAutofit/>
          </a:bodyPr>
          <a:lstStyle/>
          <a:p>
            <a:r>
              <a:rPr lang="en-US" sz="1800" b="1" u="sng" dirty="0" smtClean="0">
                <a:solidFill>
                  <a:schemeClr val="tx1"/>
                </a:solidFill>
                <a:latin typeface="Times New Roman" panose="02020603050405020304" pitchFamily="18" charset="0"/>
                <a:cs typeface="Times New Roman" panose="02020603050405020304" pitchFamily="18" charset="0"/>
              </a:rPr>
              <a:t>PAPER-5: </a:t>
            </a:r>
            <a:r>
              <a:rPr lang="en-IN" sz="1800" dirty="0" smtClean="0">
                <a:solidFill>
                  <a:schemeClr val="tx1"/>
                </a:solidFill>
                <a:latin typeface="Times New Roman" pitchFamily="18" charset="0"/>
                <a:cs typeface="Times New Roman" pitchFamily="18" charset="0"/>
              </a:rPr>
              <a:t> </a:t>
            </a:r>
            <a:r>
              <a:rPr lang="en-IN" sz="1800" dirty="0">
                <a:solidFill>
                  <a:schemeClr val="tx1"/>
                </a:solidFill>
                <a:latin typeface="Times New Roman" pitchFamily="18" charset="0"/>
                <a:cs typeface="Times New Roman" pitchFamily="18" charset="0"/>
              </a:rPr>
              <a:t>AUTONOMOUS TREE CLIMBER: ROBOT FOR ARECA NUT PLUCKING </a:t>
            </a:r>
            <a:r>
              <a:rPr lang="en-US" sz="1600" b="1" u="sng" dirty="0">
                <a:solidFill>
                  <a:schemeClr val="tx1"/>
                </a:solidFill>
                <a:latin typeface="Times New Roman" panose="02020603050405020304" pitchFamily="18" charset="0"/>
                <a:cs typeface="Times New Roman" panose="02020603050405020304" pitchFamily="18" charset="0"/>
              </a:rPr>
              <a:t/>
            </a:r>
            <a:br>
              <a:rPr lang="en-US" sz="1600" b="1" u="sng" dirty="0">
                <a:solidFill>
                  <a:schemeClr val="tx1"/>
                </a:solidFill>
                <a:latin typeface="Times New Roman" panose="02020603050405020304" pitchFamily="18" charset="0"/>
                <a:cs typeface="Times New Roman" panose="02020603050405020304" pitchFamily="18" charset="0"/>
              </a:rPr>
            </a:br>
            <a:r>
              <a:rPr lang="en-US" sz="1600" u="sng" dirty="0">
                <a:solidFill>
                  <a:schemeClr val="tx1"/>
                </a:solidFill>
                <a:latin typeface="Times New Roman" panose="02020603050405020304" pitchFamily="18" charset="0"/>
                <a:cs typeface="Times New Roman" panose="02020603050405020304" pitchFamily="18" charset="0"/>
              </a:rPr>
              <a:t>PUBLISHED: </a:t>
            </a:r>
            <a:r>
              <a:rPr lang="pt-BR" sz="1400" dirty="0">
                <a:solidFill>
                  <a:schemeClr val="tx1"/>
                </a:solidFill>
                <a:latin typeface="Times New Roman" pitchFamily="18" charset="0"/>
                <a:cs typeface="Times New Roman" pitchFamily="18" charset="0"/>
              </a:rPr>
              <a:t>Vol. 3, No. 2, June – August 2018 </a:t>
            </a:r>
            <a:r>
              <a:rPr lang="en-US" sz="1600" u="sng" dirty="0">
                <a:solidFill>
                  <a:schemeClr val="tx1"/>
                </a:solidFill>
                <a:latin typeface="Times New Roman" panose="02020603050405020304" pitchFamily="18" charset="0"/>
                <a:cs typeface="Times New Roman" panose="02020603050405020304" pitchFamily="18" charset="0"/>
              </a:rPr>
              <a:t/>
            </a:r>
            <a:br>
              <a:rPr lang="en-US" sz="1600" u="sng" dirty="0">
                <a:solidFill>
                  <a:schemeClr val="tx1"/>
                </a:solidFill>
                <a:latin typeface="Times New Roman" panose="02020603050405020304" pitchFamily="18" charset="0"/>
                <a:cs typeface="Times New Roman" panose="02020603050405020304" pitchFamily="18" charset="0"/>
              </a:rPr>
            </a:br>
            <a:r>
              <a:rPr lang="en-US" sz="1600" u="sng" dirty="0">
                <a:solidFill>
                  <a:schemeClr val="tx1"/>
                </a:solidFill>
                <a:latin typeface="Times New Roman" panose="02020603050405020304" pitchFamily="18" charset="0"/>
                <a:cs typeface="Times New Roman" panose="02020603050405020304" pitchFamily="18" charset="0"/>
              </a:rPr>
              <a:t>AUTHORS: </a:t>
            </a:r>
            <a:r>
              <a:rPr lang="sv-SE" sz="1400" dirty="0">
                <a:solidFill>
                  <a:schemeClr val="tx1"/>
                </a:solidFill>
                <a:latin typeface="Times New Roman" pitchFamily="18" charset="0"/>
                <a:cs typeface="Times New Roman" pitchFamily="18" charset="0"/>
              </a:rPr>
              <a:t> Rakesh B Shettar, Suganda Pendem </a:t>
            </a:r>
            <a:endParaRPr lang="en-IN" sz="1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196752"/>
            <a:ext cx="8280920" cy="5256584"/>
          </a:xfrm>
        </p:spPr>
        <p:txBody>
          <a:bodyPr>
            <a:noAutofit/>
          </a:bodyPr>
          <a:lstStyle/>
          <a:p>
            <a:pPr marL="0" indent="0">
              <a:buNone/>
            </a:pPr>
            <a:r>
              <a:rPr lang="en-US" sz="1800" b="1" dirty="0" smtClean="0">
                <a:latin typeface="Times New Roman" pitchFamily="18" charset="0"/>
                <a:cs typeface="Times New Roman" pitchFamily="18" charset="0"/>
              </a:rPr>
              <a:t>METHODOLOGY &amp; ADVANTAGES</a:t>
            </a:r>
            <a:endParaRPr lang="en-US" sz="1800" b="1" dirty="0">
              <a:latin typeface="Times New Roman" pitchFamily="18" charset="0"/>
              <a:cs typeface="Times New Roman" pitchFamily="18" charset="0"/>
            </a:endParaRPr>
          </a:p>
          <a:p>
            <a:pPr>
              <a:lnSpc>
                <a:spcPct val="120000"/>
              </a:lnSpc>
              <a:buFont typeface="Wingdings" pitchFamily="2" charset="2"/>
              <a:buChar char="Ø"/>
            </a:pPr>
            <a:r>
              <a:rPr lang="en-US" sz="1700" dirty="0" smtClean="0">
                <a:latin typeface="Times New Roman" pitchFamily="18" charset="0"/>
                <a:cs typeface="Times New Roman" pitchFamily="18" charset="0"/>
              </a:rPr>
              <a:t>This </a:t>
            </a:r>
            <a:r>
              <a:rPr lang="en-US" sz="1700" dirty="0">
                <a:latin typeface="Times New Roman" pitchFamily="18" charset="0"/>
                <a:cs typeface="Times New Roman" pitchFamily="18" charset="0"/>
              </a:rPr>
              <a:t>robot will work by using power source as external dc source or by using solar panel dc </a:t>
            </a:r>
            <a:r>
              <a:rPr lang="en-US" sz="1700" dirty="0" smtClean="0">
                <a:latin typeface="Times New Roman" pitchFamily="18" charset="0"/>
                <a:cs typeface="Times New Roman" pitchFamily="18" charset="0"/>
              </a:rPr>
              <a:t>current</a:t>
            </a:r>
            <a:r>
              <a:rPr lang="en-US" sz="1700" dirty="0">
                <a:latin typeface="Times New Roman" pitchFamily="18" charset="0"/>
                <a:cs typeface="Times New Roman" pitchFamily="18" charset="0"/>
              </a:rPr>
              <a:t>. This current is supplied in remote control, which controls the motion of motors. </a:t>
            </a:r>
          </a:p>
          <a:p>
            <a:pPr>
              <a:lnSpc>
                <a:spcPct val="120000"/>
              </a:lnSpc>
              <a:buFont typeface="Wingdings" pitchFamily="2" charset="2"/>
              <a:buChar char="Ø"/>
            </a:pPr>
            <a:r>
              <a:rPr lang="en-US" sz="1700" dirty="0" smtClean="0">
                <a:latin typeface="Times New Roman" pitchFamily="18" charset="0"/>
                <a:cs typeface="Times New Roman" pitchFamily="18" charset="0"/>
              </a:rPr>
              <a:t>To </a:t>
            </a:r>
            <a:r>
              <a:rPr lang="en-US" sz="1700" dirty="0">
                <a:latin typeface="Times New Roman" pitchFamily="18" charset="0"/>
                <a:cs typeface="Times New Roman" pitchFamily="18" charset="0"/>
              </a:rPr>
              <a:t>design the robot specification of </a:t>
            </a:r>
            <a:r>
              <a:rPr lang="en-US" sz="1700" dirty="0" err="1">
                <a:latin typeface="Times New Roman" pitchFamily="18" charset="0"/>
                <a:cs typeface="Times New Roman" pitchFamily="18" charset="0"/>
              </a:rPr>
              <a:t>arecanut</a:t>
            </a:r>
            <a:r>
              <a:rPr lang="en-US" sz="1700" dirty="0">
                <a:latin typeface="Times New Roman" pitchFamily="18" charset="0"/>
                <a:cs typeface="Times New Roman" pitchFamily="18" charset="0"/>
              </a:rPr>
              <a:t> plant are taken into consideration and also the effect of monsoon and summer on </a:t>
            </a:r>
            <a:r>
              <a:rPr lang="en-US" sz="1700" dirty="0" err="1">
                <a:latin typeface="Times New Roman" pitchFamily="18" charset="0"/>
                <a:cs typeface="Times New Roman" pitchFamily="18" charset="0"/>
              </a:rPr>
              <a:t>arecanut</a:t>
            </a:r>
            <a:r>
              <a:rPr lang="en-US" sz="1700" dirty="0">
                <a:latin typeface="Times New Roman" pitchFamily="18" charset="0"/>
                <a:cs typeface="Times New Roman" pitchFamily="18" charset="0"/>
              </a:rPr>
              <a:t> plant. Design robot body, climbing mechanism, cutting mechanism and programs related to motion are to be done. </a:t>
            </a:r>
            <a:endParaRPr lang="en-US" sz="1700" dirty="0" smtClean="0">
              <a:latin typeface="Times New Roman" pitchFamily="18" charset="0"/>
              <a:cs typeface="Times New Roman" pitchFamily="18" charset="0"/>
            </a:endParaRPr>
          </a:p>
          <a:p>
            <a:pPr>
              <a:lnSpc>
                <a:spcPct val="120000"/>
              </a:lnSpc>
              <a:buFont typeface="Wingdings" pitchFamily="2" charset="2"/>
              <a:buChar char="Ø"/>
            </a:pPr>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Final design of robot machine is  </a:t>
            </a:r>
            <a:r>
              <a:rPr lang="en-US" sz="1700" dirty="0" err="1">
                <a:latin typeface="Times New Roman" pitchFamily="18" charset="0"/>
                <a:cs typeface="Times New Roman" pitchFamily="18" charset="0"/>
              </a:rPr>
              <a:t>analysed</a:t>
            </a:r>
            <a:r>
              <a:rPr lang="en-US" sz="1700" dirty="0">
                <a:latin typeface="Times New Roman" pitchFamily="18" charset="0"/>
                <a:cs typeface="Times New Roman" pitchFamily="18" charset="0"/>
              </a:rPr>
              <a:t> with the help of software for load, power, material and its working to check the required results. </a:t>
            </a:r>
          </a:p>
          <a:p>
            <a:pPr>
              <a:lnSpc>
                <a:spcPct val="120000"/>
              </a:lnSpc>
              <a:buFont typeface="Wingdings" pitchFamily="2" charset="2"/>
              <a:buChar char="Ø"/>
            </a:pPr>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Then the cutting mechanism is  made by using DC motor. As a </a:t>
            </a:r>
            <a:r>
              <a:rPr lang="en-US" sz="1700" dirty="0" err="1">
                <a:latin typeface="Times New Roman" pitchFamily="18" charset="0"/>
                <a:cs typeface="Times New Roman" pitchFamily="18" charset="0"/>
              </a:rPr>
              <a:t>finel</a:t>
            </a:r>
            <a:r>
              <a:rPr lang="en-US" sz="1700" dirty="0">
                <a:latin typeface="Times New Roman" pitchFamily="18" charset="0"/>
                <a:cs typeface="Times New Roman" pitchFamily="18" charset="0"/>
              </a:rPr>
              <a:t> step, fabrication of robot arm and assembling the integrated unit</a:t>
            </a:r>
          </a:p>
          <a:p>
            <a:pPr>
              <a:lnSpc>
                <a:spcPct val="120000"/>
              </a:lnSpc>
              <a:buFont typeface="Wingdings" pitchFamily="2" charset="2"/>
              <a:buChar char="Ø"/>
            </a:pPr>
            <a:r>
              <a:rPr lang="en-US" sz="1700" dirty="0" smtClean="0">
                <a:latin typeface="Times New Roman" pitchFamily="18" charset="0"/>
                <a:cs typeface="Times New Roman" pitchFamily="18" charset="0"/>
              </a:rPr>
              <a:t>Working</a:t>
            </a:r>
            <a:r>
              <a:rPr lang="en-US" sz="1700" dirty="0">
                <a:latin typeface="Times New Roman" pitchFamily="18" charset="0"/>
                <a:cs typeface="Times New Roman" pitchFamily="18" charset="0"/>
              </a:rPr>
              <a:t>: Attach the device to the tree, Send climb up </a:t>
            </a:r>
            <a:r>
              <a:rPr lang="en-US" sz="1700" dirty="0" err="1">
                <a:latin typeface="Times New Roman" pitchFamily="18" charset="0"/>
                <a:cs typeface="Times New Roman" pitchFamily="18" charset="0"/>
              </a:rPr>
              <a:t>signal,Upward</a:t>
            </a:r>
            <a:r>
              <a:rPr lang="en-US" sz="1700" dirty="0">
                <a:latin typeface="Times New Roman" pitchFamily="18" charset="0"/>
                <a:cs typeface="Times New Roman" pitchFamily="18" charset="0"/>
              </a:rPr>
              <a:t> movement of the </a:t>
            </a:r>
            <a:r>
              <a:rPr lang="en-US" sz="1700" dirty="0" err="1">
                <a:latin typeface="Times New Roman" pitchFamily="18" charset="0"/>
                <a:cs typeface="Times New Roman" pitchFamily="18" charset="0"/>
              </a:rPr>
              <a:t>device,Send</a:t>
            </a:r>
            <a:r>
              <a:rPr lang="en-US" sz="1700" dirty="0">
                <a:latin typeface="Times New Roman" pitchFamily="18" charset="0"/>
                <a:cs typeface="Times New Roman" pitchFamily="18" charset="0"/>
              </a:rPr>
              <a:t> stop signal Adjust the arm to the position of the </a:t>
            </a:r>
            <a:r>
              <a:rPr lang="en-US" sz="1700" dirty="0" err="1">
                <a:latin typeface="Times New Roman" pitchFamily="18" charset="0"/>
                <a:cs typeface="Times New Roman" pitchFamily="18" charset="0"/>
              </a:rPr>
              <a:t>arecanut</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bunch,Cut</a:t>
            </a:r>
            <a:r>
              <a:rPr lang="en-US" sz="1700" dirty="0">
                <a:latin typeface="Times New Roman" pitchFamily="18" charset="0"/>
                <a:cs typeface="Times New Roman" pitchFamily="18" charset="0"/>
              </a:rPr>
              <a:t> the </a:t>
            </a:r>
            <a:r>
              <a:rPr lang="en-US" sz="1700" dirty="0" err="1">
                <a:latin typeface="Times New Roman" pitchFamily="18" charset="0"/>
                <a:cs typeface="Times New Roman" pitchFamily="18" charset="0"/>
              </a:rPr>
              <a:t>arecanut</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bunch,Send</a:t>
            </a:r>
            <a:r>
              <a:rPr lang="en-US" sz="1700" dirty="0">
                <a:latin typeface="Times New Roman" pitchFamily="18" charset="0"/>
                <a:cs typeface="Times New Roman" pitchFamily="18" charset="0"/>
              </a:rPr>
              <a:t> down </a:t>
            </a:r>
            <a:r>
              <a:rPr lang="en-US" sz="1700" dirty="0" smtClean="0">
                <a:latin typeface="Times New Roman" pitchFamily="18" charset="0"/>
                <a:cs typeface="Times New Roman" pitchFamily="18" charset="0"/>
              </a:rPr>
              <a:t>signal Downward </a:t>
            </a:r>
            <a:r>
              <a:rPr lang="en-US" sz="1700" dirty="0">
                <a:latin typeface="Times New Roman" pitchFamily="18" charset="0"/>
                <a:cs typeface="Times New Roman" pitchFamily="18" charset="0"/>
              </a:rPr>
              <a:t>movement of the device, Detach the device from the tree.</a:t>
            </a:r>
          </a:p>
          <a:p>
            <a:pPr marL="0" indent="0">
              <a:lnSpc>
                <a:spcPct val="120000"/>
              </a:lnSpc>
              <a:buNone/>
            </a:pPr>
            <a:endParaRPr lang="en-US" sz="16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20903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392FB0-A26F-3266-150E-1F182DBBADC1}"/>
              </a:ext>
            </a:extLst>
          </p:cNvPr>
          <p:cNvSpPr>
            <a:spLocks noGrp="1"/>
          </p:cNvSpPr>
          <p:nvPr>
            <p:ph sz="quarter" idx="1"/>
          </p:nvPr>
        </p:nvSpPr>
        <p:spPr>
          <a:xfrm>
            <a:off x="395536" y="476672"/>
            <a:ext cx="7467600" cy="4873752"/>
          </a:xfrm>
        </p:spPr>
        <p:txBody>
          <a:bodyPr/>
          <a:lstStyle/>
          <a:p>
            <a:pPr marL="0" indent="0">
              <a:buNone/>
            </a:pPr>
            <a:r>
              <a:rPr lang="en-US" b="1" dirty="0" smtClean="0">
                <a:latin typeface="Times New Roman" pitchFamily="18" charset="0"/>
                <a:cs typeface="Times New Roman" pitchFamily="18" charset="0"/>
              </a:rPr>
              <a:t>DRAWBACKS:</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nSpc>
                <a:spcPct val="150000"/>
              </a:lnSpc>
              <a:buFont typeface="Wingdings" pitchFamily="2" charset="2"/>
              <a:buChar char="Ø"/>
            </a:pPr>
            <a:r>
              <a:rPr lang="en-US" dirty="0" smtClean="0">
                <a:latin typeface="Times New Roman" pitchFamily="18" charset="0"/>
                <a:cs typeface="Times New Roman" pitchFamily="18" charset="0"/>
              </a:rPr>
              <a:t>Weight </a:t>
            </a:r>
            <a:r>
              <a:rPr lang="en-US" dirty="0">
                <a:latin typeface="Times New Roman" pitchFamily="18" charset="0"/>
                <a:cs typeface="Times New Roman" pitchFamily="18" charset="0"/>
              </a:rPr>
              <a:t>was overloaded.</a:t>
            </a:r>
          </a:p>
          <a:p>
            <a:pPr>
              <a:lnSpc>
                <a:spcPct val="150000"/>
              </a:lnSpc>
              <a:buFont typeface="Wingdings" pitchFamily="2" charset="2"/>
              <a:buChar char="Ø"/>
            </a:pPr>
            <a:r>
              <a:rPr lang="en-US" dirty="0" smtClean="0">
                <a:latin typeface="Times New Roman" pitchFamily="18" charset="0"/>
                <a:cs typeface="Times New Roman" pitchFamily="18" charset="0"/>
              </a:rPr>
              <a:t>Grip </a:t>
            </a:r>
            <a:r>
              <a:rPr lang="en-US" dirty="0">
                <a:latin typeface="Times New Roman" pitchFamily="18" charset="0"/>
                <a:cs typeface="Times New Roman" pitchFamily="18" charset="0"/>
              </a:rPr>
              <a:t>was not </a:t>
            </a:r>
            <a:r>
              <a:rPr lang="en-US" dirty="0" smtClean="0">
                <a:latin typeface="Times New Roman" pitchFamily="18" charset="0"/>
                <a:cs typeface="Times New Roman" pitchFamily="18" charset="0"/>
              </a:rPr>
              <a:t>sufficient </a:t>
            </a:r>
            <a:r>
              <a:rPr lang="en-US" dirty="0">
                <a:latin typeface="Times New Roman" pitchFamily="18" charset="0"/>
                <a:cs typeface="Times New Roman" pitchFamily="18" charset="0"/>
              </a:rPr>
              <a:t>and started </a:t>
            </a:r>
            <a:r>
              <a:rPr lang="en-US" dirty="0" smtClean="0">
                <a:latin typeface="Times New Roman" pitchFamily="18" charset="0"/>
                <a:cs typeface="Times New Roman" pitchFamily="18" charset="0"/>
              </a:rPr>
              <a:t>slipping </a:t>
            </a:r>
            <a:r>
              <a:rPr lang="en-US" dirty="0">
                <a:latin typeface="Times New Roman" pitchFamily="18" charset="0"/>
                <a:cs typeface="Times New Roman" pitchFamily="18" charset="0"/>
              </a:rPr>
              <a:t>at some point due to bad design</a:t>
            </a:r>
          </a:p>
          <a:p>
            <a:pPr>
              <a:lnSpc>
                <a:spcPct val="150000"/>
              </a:lnSpc>
              <a:buFont typeface="Wingdings" pitchFamily="2" charset="2"/>
              <a:buChar char="Ø"/>
            </a:pPr>
            <a:r>
              <a:rPr lang="en-US" dirty="0" smtClean="0">
                <a:latin typeface="Times New Roman" pitchFamily="18" charset="0"/>
                <a:cs typeface="Times New Roman" pitchFamily="18" charset="0"/>
              </a:rPr>
              <a:t>Unskilled </a:t>
            </a:r>
            <a:r>
              <a:rPr lang="en-US" dirty="0" err="1">
                <a:latin typeface="Times New Roman" pitchFamily="18" charset="0"/>
                <a:cs typeface="Times New Roman" pitchFamily="18" charset="0"/>
              </a:rPr>
              <a:t>labour</a:t>
            </a:r>
            <a:r>
              <a:rPr lang="en-US" dirty="0">
                <a:latin typeface="Times New Roman" pitchFamily="18" charset="0"/>
                <a:cs typeface="Times New Roman" pitchFamily="18" charset="0"/>
              </a:rPr>
              <a:t> cannot able to monitor the device</a:t>
            </a:r>
          </a:p>
          <a:p>
            <a:pPr>
              <a:lnSpc>
                <a:spcPct val="150000"/>
              </a:lnSpc>
              <a:buFont typeface="Wingdings" pitchFamily="2" charset="2"/>
              <a:buChar char="Ø"/>
            </a:pPr>
            <a:r>
              <a:rPr lang="en-US" dirty="0" smtClean="0">
                <a:latin typeface="Times New Roman" pitchFamily="18" charset="0"/>
                <a:cs typeface="Times New Roman" pitchFamily="18" charset="0"/>
              </a:rPr>
              <a:t>Wired </a:t>
            </a:r>
            <a:r>
              <a:rPr lang="en-US" dirty="0">
                <a:latin typeface="Times New Roman" pitchFamily="18" charset="0"/>
                <a:cs typeface="Times New Roman" pitchFamily="18" charset="0"/>
              </a:rPr>
              <a:t>control ,the wires may lag up at some instant when lifting up the tree. </a:t>
            </a:r>
          </a:p>
          <a:p>
            <a:pPr>
              <a:buFont typeface="Wingdings" pitchFamily="2" charset="2"/>
              <a:buChar char="Ø"/>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224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24936" cy="1143000"/>
          </a:xfrm>
        </p:spPr>
        <p:txBody>
          <a:bodyPr>
            <a:noAutofit/>
          </a:bodyPr>
          <a:lstStyle/>
          <a:p>
            <a:r>
              <a:rPr lang="en-US" sz="1600" b="1" u="sng" dirty="0" smtClean="0">
                <a:solidFill>
                  <a:schemeClr val="tx1"/>
                </a:solidFill>
                <a:latin typeface="Times New Roman" panose="02020603050405020304" pitchFamily="18" charset="0"/>
                <a:cs typeface="Times New Roman" panose="02020603050405020304" pitchFamily="18" charset="0"/>
              </a:rPr>
              <a:t>PAPER-6:</a:t>
            </a:r>
            <a:r>
              <a:rPr lang="en-IN" sz="1600" dirty="0" smtClean="0">
                <a:solidFill>
                  <a:schemeClr val="tx1"/>
                </a:solidFill>
                <a:latin typeface="Times New Roman" pitchFamily="18" charset="0"/>
                <a:cs typeface="Times New Roman" pitchFamily="18" charset="0"/>
              </a:rPr>
              <a:t> </a:t>
            </a:r>
            <a:r>
              <a:rPr lang="en-IN" sz="1800" b="1" dirty="0">
                <a:solidFill>
                  <a:schemeClr val="tx1"/>
                </a:solidFill>
                <a:latin typeface="Times New Roman" pitchFamily="18" charset="0"/>
                <a:cs typeface="Times New Roman" pitchFamily="18" charset="0"/>
              </a:rPr>
              <a:t>Design and Fabrication of </a:t>
            </a:r>
            <a:r>
              <a:rPr lang="en-IN" sz="1800" b="1" dirty="0" err="1">
                <a:solidFill>
                  <a:schemeClr val="tx1"/>
                </a:solidFill>
                <a:latin typeface="Times New Roman" pitchFamily="18" charset="0"/>
                <a:cs typeface="Times New Roman" pitchFamily="18" charset="0"/>
              </a:rPr>
              <a:t>Arecanut</a:t>
            </a:r>
            <a:r>
              <a:rPr lang="en-IN" sz="1800" b="1" dirty="0">
                <a:solidFill>
                  <a:schemeClr val="tx1"/>
                </a:solidFill>
                <a:latin typeface="Times New Roman" pitchFamily="18" charset="0"/>
                <a:cs typeface="Times New Roman" pitchFamily="18" charset="0"/>
              </a:rPr>
              <a:t> Tree Climbing Machine </a:t>
            </a:r>
            <a:r>
              <a:rPr lang="en-US" sz="1600" b="1" u="sng" dirty="0">
                <a:solidFill>
                  <a:schemeClr val="tx1"/>
                </a:solidFill>
                <a:latin typeface="Times New Roman" panose="02020603050405020304" pitchFamily="18" charset="0"/>
                <a:cs typeface="Times New Roman" panose="02020603050405020304" pitchFamily="18" charset="0"/>
              </a:rPr>
              <a:t/>
            </a:r>
            <a:br>
              <a:rPr lang="en-US" sz="1600" b="1" u="sng" dirty="0">
                <a:solidFill>
                  <a:schemeClr val="tx1"/>
                </a:solidFill>
                <a:latin typeface="Times New Roman" panose="02020603050405020304" pitchFamily="18" charset="0"/>
                <a:cs typeface="Times New Roman" panose="02020603050405020304" pitchFamily="18" charset="0"/>
              </a:rPr>
            </a:br>
            <a:r>
              <a:rPr lang="en-US" sz="1600" u="sng" dirty="0">
                <a:solidFill>
                  <a:schemeClr val="tx1"/>
                </a:solidFill>
                <a:latin typeface="Times New Roman" panose="02020603050405020304" pitchFamily="18" charset="0"/>
                <a:cs typeface="Times New Roman" panose="02020603050405020304" pitchFamily="18" charset="0"/>
              </a:rPr>
              <a:t>PUBLISHED:</a:t>
            </a:r>
            <a:r>
              <a:rPr lang="en-IN" sz="1400" b="1" dirty="0">
                <a:solidFill>
                  <a:schemeClr val="tx1"/>
                </a:solidFill>
                <a:latin typeface="Times New Roman" pitchFamily="18" charset="0"/>
                <a:cs typeface="Times New Roman" pitchFamily="18" charset="0"/>
              </a:rPr>
              <a:t>Volume: 06 Issue: 03 | Mar 2019 </a:t>
            </a:r>
            <a:r>
              <a:rPr lang="en-US" sz="1600" u="sng" dirty="0">
                <a:solidFill>
                  <a:schemeClr val="tx1"/>
                </a:solidFill>
                <a:latin typeface="Times New Roman" panose="02020603050405020304" pitchFamily="18" charset="0"/>
                <a:cs typeface="Times New Roman" panose="02020603050405020304" pitchFamily="18" charset="0"/>
              </a:rPr>
              <a:t/>
            </a:r>
            <a:br>
              <a:rPr lang="en-US" sz="1600" u="sng" dirty="0">
                <a:solidFill>
                  <a:schemeClr val="tx1"/>
                </a:solidFill>
                <a:latin typeface="Times New Roman" panose="02020603050405020304" pitchFamily="18" charset="0"/>
                <a:cs typeface="Times New Roman" panose="02020603050405020304" pitchFamily="18" charset="0"/>
              </a:rPr>
            </a:br>
            <a:r>
              <a:rPr lang="en-US" sz="1600" u="sng" dirty="0">
                <a:solidFill>
                  <a:schemeClr val="tx1"/>
                </a:solidFill>
                <a:latin typeface="Times New Roman" panose="02020603050405020304" pitchFamily="18" charset="0"/>
                <a:cs typeface="Times New Roman" panose="02020603050405020304" pitchFamily="18" charset="0"/>
              </a:rPr>
              <a:t>AUTHORS:</a:t>
            </a:r>
            <a:r>
              <a:rPr lang="en-IN" sz="1400" dirty="0">
                <a:solidFill>
                  <a:schemeClr val="tx1"/>
                </a:solidFill>
                <a:latin typeface="Times New Roman" pitchFamily="18" charset="0"/>
                <a:cs typeface="Times New Roman" pitchFamily="18" charset="0"/>
              </a:rPr>
              <a:t> </a:t>
            </a:r>
            <a:r>
              <a:rPr lang="en-IN" sz="1400" b="1" dirty="0" err="1">
                <a:solidFill>
                  <a:schemeClr val="tx1"/>
                </a:solidFill>
                <a:latin typeface="Times New Roman" pitchFamily="18" charset="0"/>
                <a:cs typeface="Times New Roman" pitchFamily="18" charset="0"/>
              </a:rPr>
              <a:t>Uvaraja</a:t>
            </a:r>
            <a:r>
              <a:rPr lang="en-IN" sz="1400" b="1" dirty="0">
                <a:solidFill>
                  <a:schemeClr val="tx1"/>
                </a:solidFill>
                <a:latin typeface="Times New Roman" pitchFamily="18" charset="0"/>
                <a:cs typeface="Times New Roman" pitchFamily="18" charset="0"/>
              </a:rPr>
              <a:t> V C, </a:t>
            </a:r>
            <a:r>
              <a:rPr lang="en-IN" sz="1400" b="1" dirty="0" err="1">
                <a:solidFill>
                  <a:schemeClr val="tx1"/>
                </a:solidFill>
                <a:latin typeface="Times New Roman" pitchFamily="18" charset="0"/>
                <a:cs typeface="Times New Roman" pitchFamily="18" charset="0"/>
              </a:rPr>
              <a:t>Manohar</a:t>
            </a:r>
            <a:r>
              <a:rPr lang="en-IN" sz="1400" b="1" dirty="0">
                <a:solidFill>
                  <a:schemeClr val="tx1"/>
                </a:solidFill>
                <a:latin typeface="Times New Roman" pitchFamily="18" charset="0"/>
                <a:cs typeface="Times New Roman" pitchFamily="18" charset="0"/>
              </a:rPr>
              <a:t> N, </a:t>
            </a:r>
            <a:r>
              <a:rPr lang="en-IN" sz="1600" b="1" dirty="0" err="1">
                <a:solidFill>
                  <a:schemeClr val="tx1"/>
                </a:solidFill>
                <a:latin typeface="Times New Roman" pitchFamily="18" charset="0"/>
                <a:cs typeface="Times New Roman" pitchFamily="18" charset="0"/>
              </a:rPr>
              <a:t>Murali</a:t>
            </a:r>
            <a:r>
              <a:rPr lang="en-IN" sz="1600" b="1" dirty="0">
                <a:solidFill>
                  <a:schemeClr val="tx1"/>
                </a:solidFill>
                <a:latin typeface="Times New Roman" pitchFamily="18" charset="0"/>
                <a:cs typeface="Times New Roman" pitchFamily="18" charset="0"/>
              </a:rPr>
              <a:t> </a:t>
            </a:r>
            <a:r>
              <a:rPr lang="en-IN" sz="1600" b="1" dirty="0" err="1">
                <a:solidFill>
                  <a:schemeClr val="tx1"/>
                </a:solidFill>
                <a:latin typeface="Times New Roman" pitchFamily="18" charset="0"/>
                <a:cs typeface="Times New Roman" pitchFamily="18" charset="0"/>
              </a:rPr>
              <a:t>prasath</a:t>
            </a:r>
            <a:r>
              <a:rPr lang="en-IN" sz="1600" b="1" dirty="0">
                <a:solidFill>
                  <a:schemeClr val="tx1"/>
                </a:solidFill>
                <a:latin typeface="Times New Roman" pitchFamily="18" charset="0"/>
                <a:cs typeface="Times New Roman" pitchFamily="18" charset="0"/>
              </a:rPr>
              <a:t> S, </a:t>
            </a:r>
            <a:r>
              <a:rPr lang="en-IN" sz="1600" b="1" dirty="0" err="1">
                <a:solidFill>
                  <a:schemeClr val="tx1"/>
                </a:solidFill>
                <a:latin typeface="Times New Roman" pitchFamily="18" charset="0"/>
                <a:cs typeface="Times New Roman" pitchFamily="18" charset="0"/>
              </a:rPr>
              <a:t>Mohana</a:t>
            </a:r>
            <a:r>
              <a:rPr lang="en-IN" sz="1600" b="1" dirty="0">
                <a:solidFill>
                  <a:schemeClr val="tx1"/>
                </a:solidFill>
                <a:latin typeface="Times New Roman" pitchFamily="18" charset="0"/>
                <a:cs typeface="Times New Roman" pitchFamily="18" charset="0"/>
              </a:rPr>
              <a:t> Krishnan S, Vishnu </a:t>
            </a:r>
            <a:r>
              <a:rPr lang="en-IN" sz="1600" b="1" dirty="0" err="1">
                <a:solidFill>
                  <a:schemeClr val="tx1"/>
                </a:solidFill>
                <a:latin typeface="Times New Roman" pitchFamily="18" charset="0"/>
                <a:cs typeface="Times New Roman" pitchFamily="18" charset="0"/>
              </a:rPr>
              <a:t>Sankar</a:t>
            </a:r>
            <a:r>
              <a:rPr lang="en-IN" sz="1600" b="1" dirty="0">
                <a:solidFill>
                  <a:schemeClr val="tx1"/>
                </a:solidFill>
                <a:latin typeface="Times New Roman" pitchFamily="18" charset="0"/>
                <a:cs typeface="Times New Roman" pitchFamily="18" charset="0"/>
              </a:rPr>
              <a:t> S </a:t>
            </a:r>
            <a:r>
              <a:rPr lang="en-IN" sz="1600" b="1" dirty="0" err="1">
                <a:solidFill>
                  <a:schemeClr val="tx1"/>
                </a:solidFill>
                <a:latin typeface="Times New Roman" pitchFamily="18" charset="0"/>
                <a:cs typeface="Times New Roman" pitchFamily="18" charset="0"/>
              </a:rPr>
              <a:t>S</a:t>
            </a:r>
            <a:endParaRPr lang="en-IN" sz="18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147248" cy="4873752"/>
          </a:xfrm>
        </p:spPr>
        <p:txBody>
          <a:bodyPr>
            <a:normAutofit fontScale="85000" lnSpcReduction="10000"/>
          </a:bodyPr>
          <a:lstStyle/>
          <a:p>
            <a:pPr marL="0" indent="0">
              <a:buNone/>
            </a:pPr>
            <a:r>
              <a:rPr lang="en-US" b="1" dirty="0">
                <a:latin typeface="Times New Roman" pitchFamily="18" charset="0"/>
                <a:cs typeface="Times New Roman" pitchFamily="18" charset="0"/>
              </a:rPr>
              <a:t>METHODOLOGY &amp; </a:t>
            </a:r>
            <a:r>
              <a:rPr lang="en-US" b="1" dirty="0" smtClean="0">
                <a:latin typeface="Times New Roman" pitchFamily="18" charset="0"/>
                <a:cs typeface="Times New Roman" pitchFamily="18" charset="0"/>
              </a:rPr>
              <a:t>ADVANTAGES</a:t>
            </a:r>
            <a:r>
              <a:rPr lang="en-US" b="1" dirty="0" smtClean="0"/>
              <a:t>:</a:t>
            </a:r>
            <a:endParaRPr lang="en-US" b="1" dirty="0"/>
          </a:p>
          <a:p>
            <a:pPr>
              <a:lnSpc>
                <a:spcPct val="110000"/>
              </a:lnSpc>
              <a:buFont typeface="Wingdings" panose="05000000000000000000" pitchFamily="2" charset="2"/>
              <a:buChar char="Ø"/>
            </a:pPr>
            <a:r>
              <a:rPr lang="en-US" dirty="0"/>
              <a:t>This project comprises of a triangular base edge which underpins every one of the parts to be based upon. </a:t>
            </a:r>
            <a:endParaRPr lang="en-US" dirty="0" smtClean="0"/>
          </a:p>
          <a:p>
            <a:pPr>
              <a:lnSpc>
                <a:spcPct val="110000"/>
              </a:lnSpc>
              <a:buFont typeface="Wingdings" panose="05000000000000000000" pitchFamily="2" charset="2"/>
              <a:buChar char="Ø"/>
            </a:pPr>
            <a:r>
              <a:rPr lang="en-US" dirty="0" smtClean="0"/>
              <a:t>It </a:t>
            </a:r>
            <a:r>
              <a:rPr lang="en-US" dirty="0"/>
              <a:t>is fitted with three DC motors - nylon tires with elastic grippers at 120 degrees each other for simplicity of the tasks. An exceptionally structured remote controlled machine. </a:t>
            </a:r>
            <a:endParaRPr lang="en-US" dirty="0" smtClean="0"/>
          </a:p>
          <a:p>
            <a:pPr>
              <a:lnSpc>
                <a:spcPct val="110000"/>
              </a:lnSpc>
              <a:buFont typeface="Wingdings" panose="05000000000000000000" pitchFamily="2" charset="2"/>
              <a:buChar char="Ø"/>
            </a:pPr>
            <a:r>
              <a:rPr lang="en-US" dirty="0" smtClean="0"/>
              <a:t>Power </a:t>
            </a:r>
            <a:r>
              <a:rPr lang="en-US" dirty="0"/>
              <a:t>from the battery is provided to the motors utilizing adaptable wires and DPDT (Double Pole Double Throw) change is utilized to control the development of climbing machine. </a:t>
            </a:r>
            <a:endParaRPr lang="en-US" dirty="0" smtClean="0"/>
          </a:p>
          <a:p>
            <a:pPr>
              <a:lnSpc>
                <a:spcPct val="110000"/>
              </a:lnSpc>
              <a:buFont typeface="Wingdings" panose="05000000000000000000" pitchFamily="2" charset="2"/>
              <a:buChar char="Ø"/>
            </a:pPr>
            <a:r>
              <a:rPr lang="en-US" dirty="0" smtClean="0"/>
              <a:t>DC </a:t>
            </a:r>
            <a:r>
              <a:rPr lang="en-US" dirty="0"/>
              <a:t>adapted motors having decrease gears which guarantees self-locking of the tires and along these lines keeps up the stature. </a:t>
            </a:r>
            <a:endParaRPr lang="en-US" dirty="0" smtClean="0"/>
          </a:p>
          <a:p>
            <a:pPr>
              <a:lnSpc>
                <a:spcPct val="110000"/>
              </a:lnSpc>
              <a:buFont typeface="Wingdings" panose="05000000000000000000" pitchFamily="2" charset="2"/>
              <a:buChar char="Ø"/>
            </a:pPr>
            <a:r>
              <a:rPr lang="en-US" dirty="0" smtClean="0"/>
              <a:t>To </a:t>
            </a:r>
            <a:r>
              <a:rPr lang="en-US" dirty="0"/>
              <a:t>oblige for change in the breadth of </a:t>
            </a:r>
            <a:r>
              <a:rPr lang="en-US" dirty="0" err="1"/>
              <a:t>arecanut</a:t>
            </a:r>
            <a:r>
              <a:rPr lang="en-US" dirty="0"/>
              <a:t> tree as the machine climbs up and down, a spring stacked system is utilized for applying adequate strain required for grasping the tree. </a:t>
            </a:r>
            <a:endParaRPr lang="en-US" dirty="0" smtClean="0"/>
          </a:p>
        </p:txBody>
      </p:sp>
    </p:spTree>
    <p:extLst>
      <p:ext uri="{BB962C8B-B14F-4D97-AF65-F5344CB8AC3E}">
        <p14:creationId xmlns:p14="http://schemas.microsoft.com/office/powerpoint/2010/main" val="12833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548680"/>
            <a:ext cx="7467600" cy="4873752"/>
          </a:xfrm>
        </p:spPr>
        <p:txBody>
          <a:bodyPr>
            <a:normAutofit lnSpcReduction="10000"/>
          </a:bodyPr>
          <a:lstStyle/>
          <a:p>
            <a:pPr marL="0" indent="0">
              <a:buNone/>
            </a:pPr>
            <a:r>
              <a:rPr lang="en-IN" b="1" dirty="0" smtClean="0">
                <a:latin typeface="Times New Roman" panose="02020603050405020304" pitchFamily="18" charset="0"/>
                <a:cs typeface="Times New Roman" panose="02020603050405020304" pitchFamily="18" charset="0"/>
              </a:rPr>
              <a:t>DRAWBACKS:</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High rolling resistance due to which battery consumption is high.</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Need of heavy load battery.</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Due to usage of heavy load battery, robot is not able to sustain much weight.</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Due to usage of nylon tyres for long time ,the tyre may loose its print/profile that leads to deform of machine.</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As tyre looses </a:t>
            </a:r>
            <a:r>
              <a:rPr lang="en-IN" sz="1800" dirty="0" err="1" smtClean="0">
                <a:latin typeface="Times New Roman" panose="02020603050405020304" pitchFamily="18" charset="0"/>
                <a:cs typeface="Times New Roman" panose="02020603050405020304" pitchFamily="18" charset="0"/>
              </a:rPr>
              <a:t>profile,the</a:t>
            </a:r>
            <a:r>
              <a:rPr lang="en-IN" sz="1800" dirty="0" smtClean="0">
                <a:latin typeface="Times New Roman" panose="02020603050405020304" pitchFamily="18" charset="0"/>
                <a:cs typeface="Times New Roman" panose="02020603050405020304" pitchFamily="18" charset="0"/>
              </a:rPr>
              <a:t> friction decreases which results in slipping of the robot.</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As operated over wired control that uses long wires for </a:t>
            </a:r>
            <a:r>
              <a:rPr lang="en-IN" sz="1800" dirty="0" err="1" smtClean="0">
                <a:latin typeface="Times New Roman" panose="02020603050405020304" pitchFamily="18" charset="0"/>
                <a:cs typeface="Times New Roman" panose="02020603050405020304" pitchFamily="18" charset="0"/>
              </a:rPr>
              <a:t>operartionof</a:t>
            </a:r>
            <a:r>
              <a:rPr lang="en-IN" sz="1800" dirty="0" smtClean="0">
                <a:latin typeface="Times New Roman" panose="02020603050405020304" pitchFamily="18" charset="0"/>
                <a:cs typeface="Times New Roman" panose="02020603050405020304" pitchFamily="18" charset="0"/>
              </a:rPr>
              <a:t> machine.</a:t>
            </a:r>
          </a:p>
          <a:p>
            <a:pPr>
              <a:lnSpc>
                <a:spcPct val="150000"/>
              </a:lnSpc>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May lead to damage in wires that may cause electric shock.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50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68952" cy="1143000"/>
          </a:xfrm>
        </p:spPr>
        <p:txBody>
          <a:bodyPr>
            <a:normAutofit fontScale="90000"/>
          </a:bodyPr>
          <a:lstStyle/>
          <a:p>
            <a:r>
              <a:rPr lang="en-US" sz="2000" b="1" u="sng" dirty="0">
                <a:solidFill>
                  <a:schemeClr val="tx1"/>
                </a:solidFill>
                <a:latin typeface="Times New Roman" panose="02020603050405020304" pitchFamily="18" charset="0"/>
                <a:cs typeface="Times New Roman" panose="02020603050405020304" pitchFamily="18" charset="0"/>
              </a:rPr>
              <a:t>PAPER-7:  </a:t>
            </a:r>
            <a:r>
              <a:rPr lang="en-IN" sz="2000" dirty="0">
                <a:solidFill>
                  <a:schemeClr val="tx1"/>
                </a:solidFill>
                <a:latin typeface="Times New Roman" pitchFamily="18" charset="0"/>
                <a:cs typeface="Times New Roman" pitchFamily="18" charset="0"/>
              </a:rPr>
              <a:t>DESIGN AND DEMONSTRATION OF SOLAR COCO-ARECA TREE </a:t>
            </a:r>
            <a:r>
              <a:rPr lang="en-IN" sz="2000" dirty="0" smtClean="0">
                <a:solidFill>
                  <a:schemeClr val="tx1"/>
                </a:solidFill>
                <a:latin typeface="Times New Roman" pitchFamily="18" charset="0"/>
                <a:cs typeface="Times New Roman" pitchFamily="18" charset="0"/>
              </a:rPr>
              <a:t>CLIMBER AND </a:t>
            </a:r>
            <a:r>
              <a:rPr lang="en-IN" sz="2000" dirty="0">
                <a:solidFill>
                  <a:schemeClr val="tx1"/>
                </a:solidFill>
                <a:latin typeface="Times New Roman" pitchFamily="18" charset="0"/>
                <a:cs typeface="Times New Roman" pitchFamily="18" charset="0"/>
              </a:rPr>
              <a:t>HARVESTER</a:t>
            </a: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PUBLISHED:</a:t>
            </a:r>
            <a:r>
              <a:rPr lang="en-US" sz="2000" dirty="0">
                <a:solidFill>
                  <a:schemeClr val="tx1"/>
                </a:solidFill>
                <a:latin typeface="Times New Roman" panose="02020603050405020304" pitchFamily="18" charset="0"/>
                <a:cs typeface="Times New Roman" panose="02020603050405020304" pitchFamily="18" charset="0"/>
              </a:rPr>
              <a:t> IRJET </a:t>
            </a:r>
            <a:r>
              <a:rPr lang="en-IN" sz="1800" b="1" dirty="0">
                <a:solidFill>
                  <a:schemeClr val="tx1"/>
                </a:solidFill>
                <a:latin typeface="Times New Roman" pitchFamily="18" charset="0"/>
                <a:cs typeface="Times New Roman" pitchFamily="18" charset="0"/>
              </a:rPr>
              <a:t>Volume: 07 Issue: 05 | May 2020</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AUTHORS: </a:t>
            </a:r>
            <a:r>
              <a:rPr lang="fi-FI" sz="1800" dirty="0">
                <a:solidFill>
                  <a:schemeClr val="tx1"/>
                </a:solidFill>
                <a:latin typeface="Times New Roman" pitchFamily="18" charset="0"/>
                <a:cs typeface="Times New Roman" pitchFamily="18" charset="0"/>
              </a:rPr>
              <a:t>G.B.Praveen,Rohan kumar , Sajan Raj , Devika Rani , Sangeetha C K</a:t>
            </a:r>
            <a:endParaRPr lang="en-IN" sz="20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412776"/>
            <a:ext cx="8352928" cy="5256584"/>
          </a:xfrm>
        </p:spPr>
        <p:txBody>
          <a:bodyPr>
            <a:normAutofit fontScale="25000" lnSpcReduction="20000"/>
          </a:bodyPr>
          <a:lstStyle/>
          <a:p>
            <a:pPr marL="0" indent="0">
              <a:buNone/>
            </a:pPr>
            <a:r>
              <a:rPr lang="en-US" sz="8000" b="1" dirty="0">
                <a:latin typeface="Times New Roman" panose="02020603050405020304" pitchFamily="18" charset="0"/>
                <a:cs typeface="Times New Roman" panose="02020603050405020304" pitchFamily="18" charset="0"/>
              </a:rPr>
              <a:t>Introduction</a:t>
            </a:r>
          </a:p>
          <a:p>
            <a:pPr algn="just">
              <a:lnSpc>
                <a:spcPct val="120000"/>
              </a:lnSpc>
              <a:buFont typeface="Wingdings" pitchFamily="2" charset="2"/>
              <a:buChar char="Ø"/>
            </a:pPr>
            <a:r>
              <a:rPr lang="en-US" sz="5600" dirty="0" smtClean="0">
                <a:solidFill>
                  <a:srgbClr val="000000"/>
                </a:solidFill>
                <a:effectLst/>
                <a:latin typeface="Times New Roman" panose="02020603050405020304" pitchFamily="18" charset="0"/>
                <a:cs typeface="Times New Roman" panose="02020603050405020304" pitchFamily="18" charset="0"/>
              </a:rPr>
              <a:t>The </a:t>
            </a:r>
            <a:r>
              <a:rPr lang="en-US" sz="5600" dirty="0">
                <a:solidFill>
                  <a:srgbClr val="000000"/>
                </a:solidFill>
                <a:effectLst/>
                <a:latin typeface="Times New Roman" panose="02020603050405020304" pitchFamily="18" charset="0"/>
                <a:cs typeface="Times New Roman" panose="02020603050405020304" pitchFamily="18" charset="0"/>
              </a:rPr>
              <a:t>authors developed a machine consists of three mechanisms climbing, cutting, and spraying </a:t>
            </a:r>
            <a:r>
              <a:rPr lang="en-US" sz="5600" dirty="0">
                <a:solidFill>
                  <a:srgbClr val="000000"/>
                </a:solidFill>
                <a:latin typeface="Times New Roman" panose="02020603050405020304" pitchFamily="18" charset="0"/>
                <a:cs typeface="Times New Roman" panose="02020603050405020304" pitchFamily="18" charset="0"/>
              </a:rPr>
              <a:t>a</a:t>
            </a:r>
            <a:r>
              <a:rPr lang="en-US" sz="5600" dirty="0">
                <a:solidFill>
                  <a:srgbClr val="000000"/>
                </a:solidFill>
                <a:effectLst/>
                <a:latin typeface="Times New Roman" panose="02020603050405020304" pitchFamily="18" charset="0"/>
                <a:cs typeface="Times New Roman" panose="02020603050405020304" pitchFamily="18" charset="0"/>
              </a:rPr>
              <a:t>nd it’s operated by solar energy. </a:t>
            </a:r>
          </a:p>
          <a:p>
            <a:pPr algn="just">
              <a:lnSpc>
                <a:spcPct val="120000"/>
              </a:lnSpc>
              <a:buFont typeface="Wingdings" pitchFamily="2" charset="2"/>
              <a:buChar char="Ø"/>
            </a:pPr>
            <a:r>
              <a:rPr lang="en-US" sz="5600" dirty="0" smtClean="0">
                <a:solidFill>
                  <a:srgbClr val="000000"/>
                </a:solidFill>
                <a:effectLst/>
                <a:latin typeface="Times New Roman" panose="02020603050405020304" pitchFamily="18" charset="0"/>
                <a:cs typeface="Times New Roman" panose="02020603050405020304" pitchFamily="18" charset="0"/>
              </a:rPr>
              <a:t>This </a:t>
            </a:r>
            <a:r>
              <a:rPr lang="en-US" sz="5600" dirty="0">
                <a:solidFill>
                  <a:srgbClr val="000000"/>
                </a:solidFill>
                <a:effectLst/>
                <a:latin typeface="Times New Roman" panose="02020603050405020304" pitchFamily="18" charset="0"/>
                <a:cs typeface="Times New Roman" panose="02020603050405020304" pitchFamily="18" charset="0"/>
              </a:rPr>
              <a:t>machine is simple and it is very easy to move from one place to another. This is the most suitable machine for harvesting areca nuts  without man climbing on the tree and also The machine can be connected and detached from the areca nut tree easily.</a:t>
            </a:r>
          </a:p>
          <a:p>
            <a:pPr>
              <a:lnSpc>
                <a:spcPct val="120000"/>
              </a:lnSpc>
              <a:buFont typeface="Wingdings" pitchFamily="2" charset="2"/>
              <a:buChar char="Ø"/>
            </a:pPr>
            <a:r>
              <a:rPr lang="en-US" sz="5600" dirty="0" smtClean="0">
                <a:solidFill>
                  <a:srgbClr val="000000"/>
                </a:solidFill>
                <a:effectLst/>
                <a:latin typeface="Times New Roman" panose="02020603050405020304" pitchFamily="18" charset="0"/>
                <a:cs typeface="Times New Roman" panose="02020603050405020304" pitchFamily="18" charset="0"/>
              </a:rPr>
              <a:t>The </a:t>
            </a:r>
            <a:r>
              <a:rPr lang="en-US" sz="5600" dirty="0">
                <a:solidFill>
                  <a:srgbClr val="000000"/>
                </a:solidFill>
                <a:effectLst/>
                <a:latin typeface="Times New Roman" panose="02020603050405020304" pitchFamily="18" charset="0"/>
                <a:cs typeface="Times New Roman" panose="02020603050405020304" pitchFamily="18" charset="0"/>
              </a:rPr>
              <a:t>device consists of a triangular base frame which supports all components to be built upon. It is fitted with three DC motors - nylon </a:t>
            </a:r>
            <a:r>
              <a:rPr lang="en-US" sz="5600" dirty="0" err="1">
                <a:solidFill>
                  <a:srgbClr val="000000"/>
                </a:solidFill>
                <a:effectLst/>
                <a:latin typeface="Times New Roman" panose="02020603050405020304" pitchFamily="18" charset="0"/>
                <a:cs typeface="Times New Roman" panose="02020603050405020304" pitchFamily="18" charset="0"/>
              </a:rPr>
              <a:t>tyres</a:t>
            </a:r>
            <a:r>
              <a:rPr lang="en-US" sz="5600" dirty="0">
                <a:solidFill>
                  <a:srgbClr val="000000"/>
                </a:solidFill>
                <a:effectLst/>
                <a:latin typeface="Times New Roman" panose="02020603050405020304" pitchFamily="18" charset="0"/>
                <a:cs typeface="Times New Roman" panose="02020603050405020304" pitchFamily="18" charset="0"/>
              </a:rPr>
              <a:t> with rubber grippers. </a:t>
            </a:r>
            <a:endParaRPr lang="en-US" sz="5600" b="1" dirty="0">
              <a:latin typeface="Times New Roman" panose="02020603050405020304" pitchFamily="18" charset="0"/>
              <a:cs typeface="Times New Roman" panose="02020603050405020304" pitchFamily="18" charset="0"/>
            </a:endParaRPr>
          </a:p>
          <a:p>
            <a:pPr marL="0" indent="0">
              <a:buNone/>
            </a:pPr>
            <a:r>
              <a:rPr lang="en-US" sz="8000" b="1" dirty="0" smtClean="0">
                <a:latin typeface="Times New Roman" panose="02020603050405020304" pitchFamily="18" charset="0"/>
                <a:cs typeface="Times New Roman" panose="02020603050405020304" pitchFamily="18" charset="0"/>
              </a:rPr>
              <a:t>Methodology</a:t>
            </a:r>
            <a:endParaRPr lang="en-US" sz="8000" b="1"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5600" dirty="0" smtClean="0">
                <a:latin typeface="Times New Roman" panose="02020603050405020304" pitchFamily="18" charset="0"/>
                <a:cs typeface="Times New Roman" panose="02020603050405020304" pitchFamily="18" charset="0"/>
              </a:rPr>
              <a:t>The </a:t>
            </a:r>
            <a:r>
              <a:rPr lang="en-US" sz="5600" dirty="0">
                <a:latin typeface="Times New Roman" panose="02020603050405020304" pitchFamily="18" charset="0"/>
                <a:cs typeface="Times New Roman" panose="02020603050405020304" pitchFamily="18" charset="0"/>
              </a:rPr>
              <a:t>power stored in the battery is supplied to DC motor and it will drive for various mechanisms. The power stored in the battery is utilized for climbing, cutting and spraying mechanism.</a:t>
            </a:r>
          </a:p>
          <a:p>
            <a:pPr>
              <a:lnSpc>
                <a:spcPct val="120000"/>
              </a:lnSpc>
              <a:buFont typeface="Wingdings" pitchFamily="2" charset="2"/>
              <a:buChar char="Ø"/>
            </a:pPr>
            <a:r>
              <a:rPr lang="en-US" sz="5600" dirty="0" smtClean="0">
                <a:latin typeface="Times New Roman" panose="02020603050405020304" pitchFamily="18" charset="0"/>
                <a:cs typeface="Times New Roman" panose="02020603050405020304" pitchFamily="18" charset="0"/>
              </a:rPr>
              <a:t>A </a:t>
            </a:r>
            <a:r>
              <a:rPr lang="en-US" sz="5600" dirty="0">
                <a:latin typeface="Times New Roman" panose="02020603050405020304" pitchFamily="18" charset="0"/>
                <a:cs typeface="Times New Roman" panose="02020603050405020304" pitchFamily="18" charset="0"/>
              </a:rPr>
              <a:t>gear motor is a specific type of electrical motor that is designed to produce high torque while maintaining a low horsepower, or low speed, motor output. Gear motors can be found in many different applications, and are probably used in many devices in your home.</a:t>
            </a:r>
          </a:p>
          <a:p>
            <a:pPr>
              <a:lnSpc>
                <a:spcPct val="120000"/>
              </a:lnSpc>
              <a:buFont typeface="Wingdings" pitchFamily="2" charset="2"/>
              <a:buChar char="Ø"/>
            </a:pPr>
            <a:r>
              <a:rPr lang="en-US" sz="5600" b="1"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spray nozzle is a precision device that facilitates dispersion of liquid into a spray. Nozzles are used for three purposes: to distribute a liquid over an area, to increase liquid surface area, and create impact force on a solid surface. A wide variety of spray nozzle applications use a number of spray characteristics to describe the spray.</a:t>
            </a:r>
          </a:p>
          <a:p>
            <a:pPr>
              <a:lnSpc>
                <a:spcPct val="120000"/>
              </a:lnSpc>
              <a:buFont typeface="Wingdings" pitchFamily="2" charset="2"/>
              <a:buChar char="Ø"/>
            </a:pPr>
            <a:r>
              <a:rPr lang="en-US" sz="5600" dirty="0" smtClean="0">
                <a:solidFill>
                  <a:srgbClr val="000000"/>
                </a:solidFill>
                <a:effectLst/>
                <a:latin typeface="Cambria" panose="02040503050406030204" pitchFamily="18" charset="0"/>
              </a:rPr>
              <a:t>The </a:t>
            </a:r>
            <a:r>
              <a:rPr lang="en-US" sz="5600" dirty="0">
                <a:solidFill>
                  <a:srgbClr val="000000"/>
                </a:solidFill>
                <a:effectLst/>
                <a:latin typeface="Cambria" panose="02040503050406030204" pitchFamily="18" charset="0"/>
              </a:rPr>
              <a:t>power generated in the above method is stored in the battery. Priority device is used to select the supply from the battery depending on load and supplied to the following applications.</a:t>
            </a:r>
            <a:endParaRPr lang="en-US" sz="5600" dirty="0">
              <a:latin typeface="Times New Roman" panose="02020603050405020304" pitchFamily="18" charset="0"/>
              <a:cs typeface="Times New Roman" panose="02020603050405020304" pitchFamily="18" charset="0"/>
            </a:endParaRPr>
          </a:p>
          <a:p>
            <a:pPr marL="0" indent="0">
              <a:lnSpc>
                <a:spcPct val="120000"/>
              </a:lnSpc>
              <a:buNone/>
            </a:pPr>
            <a:endParaRPr lang="en-US" sz="4800" b="1" dirty="0">
              <a:latin typeface="Times New Roman" panose="02020603050405020304" pitchFamily="18" charset="0"/>
              <a:cs typeface="Times New Roman" panose="02020603050405020304" pitchFamily="18" charset="0"/>
            </a:endParaRPr>
          </a:p>
          <a:p>
            <a:pPr marL="0" indent="0">
              <a:buNone/>
            </a:pPr>
            <a:endParaRPr lang="en-US" sz="4800" b="1" dirty="0">
              <a:latin typeface="Times New Roman" panose="02020603050405020304" pitchFamily="18" charset="0"/>
              <a:cs typeface="Times New Roman" panose="02020603050405020304" pitchFamily="18" charset="0"/>
            </a:endParaRPr>
          </a:p>
          <a:p>
            <a:pPr marL="0" indent="0">
              <a:buNone/>
            </a:pPr>
            <a:endParaRPr lang="en-US" sz="48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sz="1500" b="1" dirty="0">
              <a:latin typeface="Times New Roman" panose="02020603050405020304" pitchFamily="18" charset="0"/>
              <a:cs typeface="Times New Roman" panose="02020603050405020304" pitchFamily="18" charset="0"/>
            </a:endParaRPr>
          </a:p>
          <a:p>
            <a:r>
              <a:rPr lang="en-US" b="1" dirty="0"/>
              <a:t>Advantages</a:t>
            </a:r>
          </a:p>
          <a:p>
            <a:pPr marL="0" indent="0">
              <a:buNone/>
            </a:pPr>
            <a:endParaRPr lang="en-US" sz="1800" dirty="0">
              <a:solidFill>
                <a:srgbClr val="000000"/>
              </a:solidFill>
              <a:effectLst/>
              <a:latin typeface="Cambria" panose="02040503050406030204" pitchFamily="18" charset="0"/>
            </a:endParaRPr>
          </a:p>
          <a:p>
            <a:pPr marL="0" indent="0">
              <a:buNone/>
            </a:pPr>
            <a:r>
              <a:rPr lang="en-US" sz="1800" dirty="0">
                <a:solidFill>
                  <a:srgbClr val="000000"/>
                </a:solidFill>
                <a:effectLst/>
                <a:latin typeface="Cambria" panose="02040503050406030204" pitchFamily="18" charset="0"/>
              </a:rPr>
              <a:t>The maintenance requirement of the device is very less making it very convenient to use. </a:t>
            </a:r>
            <a:endParaRPr lang="en-US" b="1" dirty="0"/>
          </a:p>
          <a:p>
            <a:pPr marL="0" indent="0">
              <a:buNone/>
            </a:pPr>
            <a:endParaRPr lang="en-US" dirty="0"/>
          </a:p>
          <a:p>
            <a:r>
              <a:rPr lang="en-US" dirty="0"/>
              <a:t>Drawbacks</a:t>
            </a:r>
            <a:endParaRPr lang="en-IN" dirty="0"/>
          </a:p>
          <a:p>
            <a:endParaRPr lang="en-IN" dirty="0"/>
          </a:p>
        </p:txBody>
      </p:sp>
    </p:spTree>
    <p:extLst>
      <p:ext uri="{BB962C8B-B14F-4D97-AF65-F5344CB8AC3E}">
        <p14:creationId xmlns:p14="http://schemas.microsoft.com/office/powerpoint/2010/main" val="206230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87424"/>
            <a:ext cx="7315200" cy="1154097"/>
          </a:xfrm>
        </p:spPr>
        <p:txBody>
          <a:bodyPr>
            <a:normAutofit/>
          </a:bodyPr>
          <a:lstStyle/>
          <a:p>
            <a:pPr algn="ctr"/>
            <a:r>
              <a:rPr lang="en-US" sz="3600" b="1" dirty="0">
                <a:latin typeface="Times New Roman" panose="02020603050405020304" pitchFamily="18" charset="0"/>
                <a:cs typeface="Times New Roman" panose="02020603050405020304" pitchFamily="18" charset="0"/>
              </a:rPr>
              <a:t> INTRODUCTION</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908720"/>
            <a:ext cx="7776864" cy="5760640"/>
          </a:xfrm>
        </p:spPr>
        <p:txBody>
          <a:bodyPr>
            <a:normAutofit/>
          </a:bodyPr>
          <a:lstStyle/>
          <a:p>
            <a:pPr marL="388620" indent="-342900" algn="just"/>
            <a:r>
              <a:rPr lang="en-IN" sz="2000" dirty="0">
                <a:latin typeface="Times New Roman" pitchFamily="18" charset="0"/>
                <a:cs typeface="Times New Roman" pitchFamily="18" charset="0"/>
              </a:rPr>
              <a:t>The objective of this project is to design and develop a robot which can climb the Areca-nut tree and spray pesticide, thereby reducing time and labour required for the same job</a:t>
            </a:r>
            <a:endParaRPr lang="en-US" sz="2000" dirty="0">
              <a:latin typeface="Times New Roman" panose="02020603050405020304" pitchFamily="18" charset="0"/>
              <a:cs typeface="Times New Roman" panose="02020603050405020304" pitchFamily="18" charset="0"/>
            </a:endParaRPr>
          </a:p>
          <a:p>
            <a:pPr marL="388620" indent="-342900" algn="just"/>
            <a:r>
              <a:rPr lang="en-US" sz="2000" dirty="0">
                <a:latin typeface="Times New Roman" panose="02020603050405020304" pitchFamily="18" charset="0"/>
                <a:cs typeface="Times New Roman" panose="02020603050405020304" pitchFamily="18" charset="0"/>
              </a:rPr>
              <a:t>The design and fabrication of </a:t>
            </a:r>
            <a:r>
              <a:rPr lang="en-US" sz="2000" dirty="0" err="1">
                <a:latin typeface="Times New Roman" panose="02020603050405020304" pitchFamily="18" charset="0"/>
                <a:cs typeface="Times New Roman" panose="02020603050405020304" pitchFamily="18" charset="0"/>
              </a:rPr>
              <a:t>arecanut</a:t>
            </a:r>
            <a:r>
              <a:rPr lang="en-US" sz="2000" dirty="0">
                <a:latin typeface="Times New Roman" panose="02020603050405020304" pitchFamily="18" charset="0"/>
                <a:cs typeface="Times New Roman" panose="02020603050405020304" pitchFamily="18" charset="0"/>
              </a:rPr>
              <a:t> tree climbing and spraying machine consists of a Hexagonal base </a:t>
            </a:r>
            <a:r>
              <a:rPr lang="en-US" sz="2000" dirty="0" err="1">
                <a:latin typeface="Times New Roman" panose="02020603050405020304" pitchFamily="18" charset="0"/>
                <a:cs typeface="Times New Roman" panose="02020603050405020304" pitchFamily="18" charset="0"/>
              </a:rPr>
              <a:t>aluminium</a:t>
            </a:r>
            <a:r>
              <a:rPr lang="en-US" sz="2000" dirty="0">
                <a:latin typeface="Times New Roman" panose="02020603050405020304" pitchFamily="18" charset="0"/>
                <a:cs typeface="Times New Roman" panose="02020603050405020304" pitchFamily="18" charset="0"/>
              </a:rPr>
              <a:t> frame which supports all the components to be built upon.</a:t>
            </a:r>
          </a:p>
          <a:p>
            <a:pPr marL="388620" indent="-342900" algn="just"/>
            <a:r>
              <a:rPr lang="en-US" sz="2000" dirty="0">
                <a:latin typeface="Times New Roman" panose="02020603050405020304" pitchFamily="18" charset="0"/>
                <a:cs typeface="Times New Roman" panose="02020603050405020304" pitchFamily="18" charset="0"/>
              </a:rPr>
              <a:t>It incubates with DC motors and container to carry the pesticides that has to be sprayed. DC geared motors having reduction gears which ensures self-locking of the tyres and thus maintains the stability at heights.</a:t>
            </a:r>
          </a:p>
          <a:p>
            <a:pPr marL="388620" indent="-342900" algn="just"/>
            <a:r>
              <a:rPr lang="en-US" sz="2000" dirty="0">
                <a:latin typeface="Times New Roman" panose="02020603050405020304" pitchFamily="18" charset="0"/>
                <a:cs typeface="Times New Roman" panose="02020603050405020304" pitchFamily="18" charset="0"/>
              </a:rPr>
              <a:t>The device is controlled through mobile app via </a:t>
            </a:r>
            <a:r>
              <a:rPr lang="en-US" sz="2000" dirty="0" err="1">
                <a:latin typeface="Times New Roman" panose="02020603050405020304" pitchFamily="18" charset="0"/>
                <a:cs typeface="Times New Roman" panose="02020603050405020304" pitchFamily="18" charset="0"/>
              </a:rPr>
              <a:t>bluetooth</a:t>
            </a:r>
            <a:r>
              <a:rPr lang="en-US" sz="2000" dirty="0">
                <a:latin typeface="Times New Roman" panose="02020603050405020304" pitchFamily="18" charset="0"/>
                <a:cs typeface="Times New Roman" panose="02020603050405020304" pitchFamily="18" charset="0"/>
              </a:rPr>
              <a:t> connectivity. This gives effective control over the machine.</a:t>
            </a:r>
          </a:p>
          <a:p>
            <a:pPr marL="388620" indent="-342900" algn="just"/>
            <a:r>
              <a:rPr lang="en-US" sz="2000" dirty="0">
                <a:latin typeface="Times New Roman" panose="02020603050405020304" pitchFamily="18" charset="0"/>
                <a:cs typeface="Times New Roman" panose="02020603050405020304" pitchFamily="18" charset="0"/>
              </a:rPr>
              <a:t>Will install camera module which could be helpful for user to determine any major defect on nuts.</a:t>
            </a:r>
          </a:p>
          <a:p>
            <a:pPr marL="388620" indent="-342900" algn="just"/>
            <a:r>
              <a:rPr lang="en-US" sz="2000" dirty="0">
                <a:latin typeface="Times New Roman" panose="02020603050405020304" pitchFamily="18" charset="0"/>
                <a:cs typeface="Times New Roman" panose="02020603050405020304" pitchFamily="18" charset="0"/>
              </a:rPr>
              <a:t>sprayers used in this machine are more efficient and effective such that it could target one with trees around simultaneously.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89FD01-E14E-BBB6-61E4-D5458A8C7296}"/>
              </a:ext>
            </a:extLst>
          </p:cNvPr>
          <p:cNvSpPr>
            <a:spLocks noGrp="1"/>
          </p:cNvSpPr>
          <p:nvPr>
            <p:ph sz="quarter" idx="1"/>
          </p:nvPr>
        </p:nvSpPr>
        <p:spPr>
          <a:xfrm>
            <a:off x="467544" y="260648"/>
            <a:ext cx="7992888" cy="5904656"/>
          </a:xfrm>
        </p:spPr>
        <p:txBody>
          <a:bodyPr>
            <a:normAutofit/>
          </a:bodyPr>
          <a:lstStyle/>
          <a:p>
            <a:pPr marL="0" indent="0">
              <a:buNone/>
            </a:pPr>
            <a:r>
              <a:rPr lang="en-US" b="1" dirty="0" smtClean="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a:p>
            <a:pPr>
              <a:lnSpc>
                <a:spcPct val="150000"/>
              </a:lnSpc>
              <a:buFont typeface="Wingdings" pitchFamily="2" charset="2"/>
              <a:buChar char="Ø"/>
            </a:pPr>
            <a:r>
              <a:rPr lang="en-US" sz="1600" dirty="0">
                <a:solidFill>
                  <a:srgbClr val="000000"/>
                </a:solidFill>
                <a:effectLst/>
                <a:latin typeface="Times New Roman" pitchFamily="18" charset="0"/>
                <a:cs typeface="Times New Roman" pitchFamily="18" charset="0"/>
              </a:rPr>
              <a:t>The maintenance requirement of the device is very less making it very convenient to use. </a:t>
            </a:r>
          </a:p>
          <a:p>
            <a:pPr>
              <a:lnSpc>
                <a:spcPct val="150000"/>
              </a:lnSpc>
              <a:buFont typeface="Wingdings" pitchFamily="2" charset="2"/>
              <a:buChar char="Ø"/>
            </a:pPr>
            <a:r>
              <a:rPr lang="en-US" sz="1600" dirty="0">
                <a:solidFill>
                  <a:srgbClr val="000000"/>
                </a:solidFill>
                <a:latin typeface="Times New Roman" pitchFamily="18" charset="0"/>
                <a:cs typeface="Times New Roman" pitchFamily="18" charset="0"/>
              </a:rPr>
              <a:t>T</a:t>
            </a:r>
            <a:r>
              <a:rPr lang="en-US" sz="1600" dirty="0">
                <a:solidFill>
                  <a:srgbClr val="000000"/>
                </a:solidFill>
                <a:effectLst/>
                <a:latin typeface="Times New Roman" pitchFamily="18" charset="0"/>
                <a:cs typeface="Times New Roman" pitchFamily="18" charset="0"/>
              </a:rPr>
              <a:t>he machine has to work for hours, so it is made less power consuming.</a:t>
            </a:r>
          </a:p>
          <a:p>
            <a:pPr>
              <a:lnSpc>
                <a:spcPct val="150000"/>
              </a:lnSpc>
              <a:buFont typeface="Wingdings" pitchFamily="2" charset="2"/>
              <a:buChar char="Ø"/>
            </a:pPr>
            <a:r>
              <a:rPr lang="en-US" sz="1600" dirty="0">
                <a:solidFill>
                  <a:srgbClr val="000000"/>
                </a:solidFill>
                <a:latin typeface="Times New Roman" pitchFamily="18" charset="0"/>
                <a:cs typeface="Times New Roman" pitchFamily="18" charset="0"/>
              </a:rPr>
              <a:t>The usage of Natural energy helps in reducing the cost capacity of the total product.</a:t>
            </a:r>
          </a:p>
          <a:p>
            <a:pPr>
              <a:lnSpc>
                <a:spcPct val="150000"/>
              </a:lnSpc>
              <a:buFont typeface="Wingdings" pitchFamily="2" charset="2"/>
              <a:buChar char="Ø"/>
            </a:pPr>
            <a:r>
              <a:rPr lang="en-US" sz="1600" dirty="0">
                <a:solidFill>
                  <a:srgbClr val="000000"/>
                </a:solidFill>
                <a:effectLst/>
                <a:latin typeface="Times New Roman" pitchFamily="18" charset="0"/>
                <a:cs typeface="Times New Roman" pitchFamily="18" charset="0"/>
              </a:rPr>
              <a:t>Wheels can be rotated in opposite direction in order to spray consistently.</a:t>
            </a:r>
          </a:p>
          <a:p>
            <a:pPr>
              <a:lnSpc>
                <a:spcPct val="150000"/>
              </a:lnSpc>
            </a:pPr>
            <a:endParaRPr lang="en-US" sz="1600" dirty="0">
              <a:solidFill>
                <a:srgbClr val="000000"/>
              </a:solidFill>
              <a:latin typeface="Times New Roman" pitchFamily="18" charset="0"/>
              <a:cs typeface="Times New Roman" pitchFamily="18" charset="0"/>
            </a:endParaRPr>
          </a:p>
          <a:p>
            <a:pPr marL="0" indent="0">
              <a:lnSpc>
                <a:spcPct val="150000"/>
              </a:lnSpc>
              <a:buNone/>
            </a:pPr>
            <a:r>
              <a:rPr lang="en-US" sz="2000" b="1" dirty="0" smtClean="0">
                <a:latin typeface="Times New Roman" pitchFamily="18" charset="0"/>
                <a:cs typeface="Times New Roman" pitchFamily="18" charset="0"/>
              </a:rPr>
              <a:t>DRAWBACKS: </a:t>
            </a:r>
            <a:endParaRPr lang="en-IN" sz="2000" b="1" dirty="0">
              <a:latin typeface="Times New Roman" pitchFamily="18" charset="0"/>
              <a:cs typeface="Times New Roman" pitchFamily="18" charset="0"/>
            </a:endParaRPr>
          </a:p>
          <a:p>
            <a:pPr>
              <a:lnSpc>
                <a:spcPct val="150000"/>
              </a:lnSpc>
              <a:buFont typeface="Wingdings" pitchFamily="2" charset="2"/>
              <a:buChar char="Ø"/>
            </a:pPr>
            <a:r>
              <a:rPr lang="en-US" sz="1800" dirty="0">
                <a:solidFill>
                  <a:srgbClr val="000000"/>
                </a:solidFill>
                <a:effectLst/>
                <a:latin typeface="Times New Roman" pitchFamily="18" charset="0"/>
                <a:cs typeface="Times New Roman" pitchFamily="18" charset="0"/>
              </a:rPr>
              <a:t>Solar energy sometimes may not be captured </a:t>
            </a:r>
            <a:r>
              <a:rPr lang="en-US" sz="1800" dirty="0">
                <a:solidFill>
                  <a:srgbClr val="000000"/>
                </a:solidFill>
                <a:latin typeface="Times New Roman" pitchFamily="18" charset="0"/>
                <a:cs typeface="Times New Roman" pitchFamily="18" charset="0"/>
              </a:rPr>
              <a:t>or stored during the rainy season.</a:t>
            </a:r>
          </a:p>
          <a:p>
            <a:pPr>
              <a:lnSpc>
                <a:spcPct val="150000"/>
              </a:lnSpc>
              <a:buFont typeface="Wingdings" pitchFamily="2" charset="2"/>
              <a:buChar char="Ø"/>
            </a:pPr>
            <a:r>
              <a:rPr lang="en-US" sz="1800" dirty="0">
                <a:solidFill>
                  <a:srgbClr val="000000"/>
                </a:solidFill>
                <a:effectLst/>
                <a:latin typeface="Times New Roman" pitchFamily="18" charset="0"/>
                <a:cs typeface="Times New Roman" pitchFamily="18" charset="0"/>
              </a:rPr>
              <a:t>The design of the product or the frame used are not capable of holding the large amount of pesticide.</a:t>
            </a:r>
          </a:p>
          <a:p>
            <a:pPr>
              <a:lnSpc>
                <a:spcPct val="150000"/>
              </a:lnSpc>
              <a:buFont typeface="Wingdings" pitchFamily="2" charset="2"/>
              <a:buChar char="Ø"/>
            </a:pPr>
            <a:r>
              <a:rPr lang="en-US" sz="1800" dirty="0">
                <a:solidFill>
                  <a:srgbClr val="000000"/>
                </a:solidFill>
                <a:latin typeface="Times New Roman" pitchFamily="18" charset="0"/>
                <a:cs typeface="Times New Roman" pitchFamily="18" charset="0"/>
              </a:rPr>
              <a:t>Incase of low solar energy instant recharge is impossible.</a:t>
            </a:r>
            <a:endParaRPr lang="en-US" sz="1800" dirty="0">
              <a:solidFill>
                <a:srgbClr val="000000"/>
              </a:solidFill>
              <a:effectLst/>
              <a:latin typeface="Times New Roman" pitchFamily="18" charset="0"/>
              <a:cs typeface="Times New Roman" pitchFamily="18" charset="0"/>
            </a:endParaRPr>
          </a:p>
          <a:p>
            <a:pPr marL="0" indent="0">
              <a:buNone/>
            </a:pPr>
            <a:endParaRPr lang="en-US" sz="1800" dirty="0">
              <a:solidFill>
                <a:srgbClr val="000000"/>
              </a:solidFill>
              <a:effectLst/>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7332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15416"/>
            <a:ext cx="8496944" cy="1143000"/>
          </a:xfrm>
        </p:spPr>
        <p:txBody>
          <a:bodyPr>
            <a:normAutofit/>
          </a:bodyPr>
          <a:lstStyle/>
          <a:p>
            <a:r>
              <a:rPr lang="en-US" sz="1600" b="1" u="sng" dirty="0">
                <a:latin typeface="Times New Roman" panose="02020603050405020304" pitchFamily="18" charset="0"/>
                <a:cs typeface="Times New Roman" panose="02020603050405020304" pitchFamily="18" charset="0"/>
              </a:rPr>
              <a:t>PAPER-8: </a:t>
            </a:r>
            <a:r>
              <a:rPr lang="en-IN" sz="1800" dirty="0" err="1">
                <a:latin typeface="Times New Roman" pitchFamily="18" charset="0"/>
                <a:cs typeface="Times New Roman" pitchFamily="18" charset="0"/>
              </a:rPr>
              <a:t>Arecanut</a:t>
            </a:r>
            <a:r>
              <a:rPr lang="en-IN" sz="1800" dirty="0">
                <a:latin typeface="Times New Roman" pitchFamily="18" charset="0"/>
                <a:cs typeface="Times New Roman" pitchFamily="18" charset="0"/>
              </a:rPr>
              <a:t> Tree Climber and Pesticide Sprayer</a:t>
            </a:r>
            <a:r>
              <a:rPr lang="en-US" sz="1600" b="1" u="sng" dirty="0">
                <a:latin typeface="Times New Roman" panose="02020603050405020304" pitchFamily="18" charset="0"/>
                <a:cs typeface="Times New Roman" panose="02020603050405020304" pitchFamily="18" charset="0"/>
              </a:rPr>
              <a:t/>
            </a:r>
            <a:br>
              <a:rPr lang="en-US" sz="1600" b="1" u="sng"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PUBLISHED</a:t>
            </a:r>
            <a:r>
              <a:rPr lang="en-US" sz="1600" dirty="0">
                <a:latin typeface="Times New Roman" panose="02020603050405020304" pitchFamily="18" charset="0"/>
                <a:cs typeface="Times New Roman" panose="02020603050405020304" pitchFamily="18" charset="0"/>
              </a:rPr>
              <a:t>: </a:t>
            </a:r>
            <a:r>
              <a:rPr lang="en-IN" sz="1600" dirty="0">
                <a:latin typeface="Times New Roman" pitchFamily="18" charset="0"/>
                <a:cs typeface="Times New Roman" pitchFamily="18" charset="0"/>
              </a:rPr>
              <a:t>June 2020 IJIRT - Volume 7 Issue 1</a:t>
            </a:r>
            <a:r>
              <a:rPr lang="en-US" sz="1600" u="sng" dirty="0">
                <a:latin typeface="Times New Roman" panose="02020603050405020304" pitchFamily="18" charset="0"/>
                <a:cs typeface="Times New Roman" panose="02020603050405020304" pitchFamily="18" charset="0"/>
              </a:rPr>
              <a:t/>
            </a:r>
            <a:br>
              <a:rPr lang="en-US" sz="1600" u="sng"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AUTHORS: </a:t>
            </a:r>
            <a:r>
              <a:rPr lang="en-IN" sz="1600" dirty="0" err="1">
                <a:latin typeface="Times New Roman" pitchFamily="18" charset="0"/>
                <a:cs typeface="Times New Roman" pitchFamily="18" charset="0"/>
              </a:rPr>
              <a:t>Arshiya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Siddiqa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Harshitha.C.A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Meghashree.D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Varshini.B</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Shamala</a:t>
            </a:r>
            <a:r>
              <a:rPr lang="en-IN" sz="1600" dirty="0">
                <a:latin typeface="Times New Roman" pitchFamily="18" charset="0"/>
                <a:cs typeface="Times New Roman" pitchFamily="18" charset="0"/>
              </a:rPr>
              <a:t> N</a:t>
            </a:r>
          </a:p>
        </p:txBody>
      </p:sp>
      <p:sp>
        <p:nvSpPr>
          <p:cNvPr id="3" name="Content Placeholder 2"/>
          <p:cNvSpPr>
            <a:spLocks noGrp="1"/>
          </p:cNvSpPr>
          <p:nvPr>
            <p:ph sz="quarter" idx="1"/>
          </p:nvPr>
        </p:nvSpPr>
        <p:spPr>
          <a:xfrm>
            <a:off x="179512" y="908720"/>
            <a:ext cx="8424936" cy="5760640"/>
          </a:xfrm>
        </p:spPr>
        <p:txBody>
          <a:bodyPr>
            <a:normAutofit fontScale="25000" lnSpcReduction="20000"/>
          </a:bodyPr>
          <a:lstStyle/>
          <a:p>
            <a:pPr marL="0" indent="0">
              <a:buNone/>
            </a:pPr>
            <a:endParaRPr lang="en-US" dirty="0">
              <a:latin typeface="Times New Roman" pitchFamily="18" charset="0"/>
              <a:cs typeface="Times New Roman" pitchFamily="18" charset="0"/>
            </a:endParaRPr>
          </a:p>
          <a:p>
            <a:pPr marL="0" indent="0">
              <a:buNone/>
            </a:pPr>
            <a:r>
              <a:rPr lang="en-US" sz="8000" b="1" dirty="0">
                <a:latin typeface="Times New Roman" pitchFamily="18" charset="0"/>
                <a:cs typeface="Times New Roman" pitchFamily="18" charset="0"/>
              </a:rPr>
              <a:t>Introduction</a:t>
            </a:r>
          </a:p>
          <a:p>
            <a:pPr algn="just">
              <a:buFont typeface="Wingdings" pitchFamily="2" charset="2"/>
              <a:buChar char="Ø"/>
            </a:pPr>
            <a:r>
              <a:rPr lang="en-US" sz="6400" dirty="0" smtClean="0">
                <a:solidFill>
                  <a:srgbClr val="000000"/>
                </a:solidFill>
                <a:effectLst/>
                <a:latin typeface="Times New Roman" panose="02020603050405020304" pitchFamily="18" charset="0"/>
                <a:cs typeface="Times New Roman" panose="02020603050405020304" pitchFamily="18" charset="0"/>
              </a:rPr>
              <a:t>The </a:t>
            </a:r>
            <a:r>
              <a:rPr lang="en-US" sz="6400" dirty="0">
                <a:solidFill>
                  <a:srgbClr val="000000"/>
                </a:solidFill>
                <a:effectLst/>
                <a:latin typeface="Times New Roman" panose="02020603050405020304" pitchFamily="18" charset="0"/>
                <a:cs typeface="Times New Roman" panose="02020603050405020304" pitchFamily="18" charset="0"/>
              </a:rPr>
              <a:t>objective of the project is to design and develop an automatic spraying machine which operates on rechargeable battery. </a:t>
            </a:r>
            <a:endParaRPr lang="en-US" sz="6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6400" dirty="0" smtClean="0">
                <a:solidFill>
                  <a:srgbClr val="000000"/>
                </a:solidFill>
                <a:effectLst/>
                <a:latin typeface="Times New Roman" panose="02020603050405020304" pitchFamily="18" charset="0"/>
                <a:cs typeface="Times New Roman" panose="02020603050405020304" pitchFamily="18" charset="0"/>
              </a:rPr>
              <a:t> </a:t>
            </a:r>
            <a:r>
              <a:rPr lang="en-US" sz="6400" dirty="0">
                <a:solidFill>
                  <a:srgbClr val="000000"/>
                </a:solidFill>
                <a:effectLst/>
                <a:latin typeface="Times New Roman" panose="02020603050405020304" pitchFamily="18" charset="0"/>
                <a:cs typeface="Times New Roman" panose="02020603050405020304" pitchFamily="18" charset="0"/>
              </a:rPr>
              <a:t>The kit must be controlled via microcontroller which becomes a medium between human and the operation of kit. </a:t>
            </a:r>
            <a:endParaRPr lang="en-US" sz="6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6400" dirty="0" smtClean="0">
                <a:solidFill>
                  <a:srgbClr val="000000"/>
                </a:solidFill>
                <a:effectLst/>
                <a:latin typeface="Times New Roman" panose="02020603050405020304" pitchFamily="18" charset="0"/>
                <a:cs typeface="Times New Roman" panose="02020603050405020304" pitchFamily="18" charset="0"/>
              </a:rPr>
              <a:t> </a:t>
            </a:r>
            <a:r>
              <a:rPr lang="en-US" sz="6400" dirty="0">
                <a:solidFill>
                  <a:srgbClr val="000000"/>
                </a:solidFill>
                <a:effectLst/>
                <a:latin typeface="Times New Roman" panose="02020603050405020304" pitchFamily="18" charset="0"/>
                <a:cs typeface="Times New Roman" panose="02020603050405020304" pitchFamily="18" charset="0"/>
              </a:rPr>
              <a:t>The kit should be designed in such a way that it can be easily assembled, dissembled and can be carried from one place to another. </a:t>
            </a:r>
          </a:p>
          <a:p>
            <a:pPr algn="just">
              <a:buFont typeface="Wingdings" pitchFamily="2" charset="2"/>
              <a:buChar char="Ø"/>
            </a:pPr>
            <a:r>
              <a:rPr lang="en-US" sz="6400" dirty="0" smtClean="0">
                <a:solidFill>
                  <a:srgbClr val="000000"/>
                </a:solidFill>
                <a:effectLst/>
                <a:latin typeface="Times New Roman" panose="02020603050405020304" pitchFamily="18" charset="0"/>
                <a:cs typeface="Times New Roman" panose="02020603050405020304" pitchFamily="18" charset="0"/>
              </a:rPr>
              <a:t> </a:t>
            </a:r>
            <a:r>
              <a:rPr lang="en-US" sz="6400" dirty="0">
                <a:solidFill>
                  <a:srgbClr val="000000"/>
                </a:solidFill>
                <a:effectLst/>
                <a:latin typeface="Times New Roman" panose="02020603050405020304" pitchFamily="18" charset="0"/>
                <a:cs typeface="Times New Roman" panose="02020603050405020304" pitchFamily="18" charset="0"/>
              </a:rPr>
              <a:t>The number of motors used must be precisely selected along with the electrical power rating and torque requirements as it directly effects the battery requirements. </a:t>
            </a:r>
            <a:endParaRPr lang="en-US" sz="6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6400" dirty="0" smtClean="0">
                <a:solidFill>
                  <a:srgbClr val="000000"/>
                </a:solidFill>
                <a:effectLst/>
                <a:latin typeface="Times New Roman" panose="02020603050405020304" pitchFamily="18" charset="0"/>
                <a:cs typeface="Times New Roman" panose="02020603050405020304" pitchFamily="18" charset="0"/>
              </a:rPr>
              <a:t>The </a:t>
            </a:r>
            <a:r>
              <a:rPr lang="en-US" sz="6400" dirty="0">
                <a:solidFill>
                  <a:srgbClr val="000000"/>
                </a:solidFill>
                <a:effectLst/>
                <a:latin typeface="Times New Roman" panose="02020603050405020304" pitchFamily="18" charset="0"/>
                <a:cs typeface="Times New Roman" panose="02020603050405020304" pitchFamily="18" charset="0"/>
              </a:rPr>
              <a:t>kit is semi-automatic with most the controls in the hand of user. </a:t>
            </a:r>
            <a:endParaRPr lang="en-US" sz="6400" b="1" dirty="0">
              <a:latin typeface="Times New Roman" panose="02020603050405020304" pitchFamily="18" charset="0"/>
              <a:cs typeface="Times New Roman" panose="02020603050405020304" pitchFamily="18" charset="0"/>
            </a:endParaRPr>
          </a:p>
          <a:p>
            <a:pPr marL="0" indent="0">
              <a:buNone/>
            </a:pPr>
            <a:endParaRPr lang="en-US" sz="4400" dirty="0">
              <a:latin typeface="Times New Roman" pitchFamily="18" charset="0"/>
              <a:cs typeface="Times New Roman" pitchFamily="18" charset="0"/>
            </a:endParaRPr>
          </a:p>
          <a:p>
            <a:pPr marL="0" indent="0">
              <a:buNone/>
            </a:pPr>
            <a:r>
              <a:rPr lang="en-US" sz="8000" b="1" dirty="0">
                <a:latin typeface="Times New Roman" pitchFamily="18" charset="0"/>
                <a:cs typeface="Times New Roman" pitchFamily="18" charset="0"/>
              </a:rPr>
              <a:t>Methodology</a:t>
            </a:r>
          </a:p>
          <a:p>
            <a:pPr algn="just">
              <a:buFont typeface="Wingdings" pitchFamily="2" charset="2"/>
              <a:buChar char="Ø"/>
            </a:pPr>
            <a:r>
              <a:rPr lang="en-US" sz="7200" dirty="0" smtClean="0">
                <a:solidFill>
                  <a:srgbClr val="000000"/>
                </a:solidFill>
                <a:effectLst/>
                <a:latin typeface="Times New Roman" panose="02020603050405020304" pitchFamily="18" charset="0"/>
                <a:cs typeface="Times New Roman" panose="02020603050405020304" pitchFamily="18" charset="0"/>
              </a:rPr>
              <a:t>The </a:t>
            </a:r>
            <a:r>
              <a:rPr lang="en-US" sz="7200" dirty="0">
                <a:solidFill>
                  <a:srgbClr val="000000"/>
                </a:solidFill>
                <a:effectLst/>
                <a:latin typeface="Times New Roman" panose="02020603050405020304" pitchFamily="18" charset="0"/>
                <a:cs typeface="Times New Roman" panose="02020603050405020304" pitchFamily="18" charset="0"/>
              </a:rPr>
              <a:t>frame is fixed to the tree truck by attaching both the sides of the wheel to each other through spring. </a:t>
            </a:r>
            <a:endParaRPr lang="en-US" sz="7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7200" dirty="0" smtClean="0">
                <a:solidFill>
                  <a:srgbClr val="000000"/>
                </a:solidFill>
                <a:effectLst/>
                <a:latin typeface="Times New Roman" panose="02020603050405020304" pitchFamily="18" charset="0"/>
                <a:cs typeface="Times New Roman" panose="02020603050405020304" pitchFamily="18" charset="0"/>
              </a:rPr>
              <a:t>The </a:t>
            </a:r>
            <a:r>
              <a:rPr lang="en-US" sz="7200" dirty="0">
                <a:solidFill>
                  <a:srgbClr val="000000"/>
                </a:solidFill>
                <a:effectLst/>
                <a:latin typeface="Times New Roman" panose="02020603050405020304" pitchFamily="18" charset="0"/>
                <a:cs typeface="Times New Roman" panose="02020603050405020304" pitchFamily="18" charset="0"/>
              </a:rPr>
              <a:t>sprayer is switched ON for operation which basically switches ON the microcontroller and establishes the connection with RF transmitter through the RF receiver attached to the Arduino. </a:t>
            </a:r>
            <a:endParaRPr lang="en-US" sz="7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7200" dirty="0" smtClean="0">
                <a:solidFill>
                  <a:srgbClr val="000000"/>
                </a:solidFill>
                <a:effectLst/>
                <a:latin typeface="Times New Roman" panose="02020603050405020304" pitchFamily="18" charset="0"/>
                <a:cs typeface="Times New Roman" panose="02020603050405020304" pitchFamily="18" charset="0"/>
              </a:rPr>
              <a:t>The </a:t>
            </a:r>
            <a:r>
              <a:rPr lang="en-US" sz="7200" dirty="0">
                <a:solidFill>
                  <a:srgbClr val="000000"/>
                </a:solidFill>
                <a:effectLst/>
                <a:latin typeface="Times New Roman" panose="02020603050405020304" pitchFamily="18" charset="0"/>
                <a:cs typeface="Times New Roman" panose="02020603050405020304" pitchFamily="18" charset="0"/>
              </a:rPr>
              <a:t>first instruction received by the receiver will be for driving the drive motors. </a:t>
            </a:r>
            <a:endParaRPr lang="en-US" sz="72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7200" dirty="0" smtClean="0">
                <a:solidFill>
                  <a:srgbClr val="000000"/>
                </a:solidFill>
                <a:effectLst/>
                <a:latin typeface="Times New Roman" panose="02020603050405020304" pitchFamily="18" charset="0"/>
                <a:cs typeface="Times New Roman" panose="02020603050405020304" pitchFamily="18" charset="0"/>
              </a:rPr>
              <a:t> </a:t>
            </a:r>
            <a:r>
              <a:rPr lang="en-US" sz="7200" dirty="0">
                <a:solidFill>
                  <a:srgbClr val="000000"/>
                </a:solidFill>
                <a:effectLst/>
                <a:latin typeface="Times New Roman" panose="02020603050405020304" pitchFamily="18" charset="0"/>
                <a:cs typeface="Times New Roman" panose="02020603050405020304" pitchFamily="18" charset="0"/>
              </a:rPr>
              <a:t>The second instruction would be to arrange the exact position of the nozzle arm. </a:t>
            </a:r>
          </a:p>
          <a:p>
            <a:pPr algn="just">
              <a:buFont typeface="Wingdings" pitchFamily="2" charset="2"/>
              <a:buChar char="Ø"/>
            </a:pPr>
            <a:r>
              <a:rPr lang="en-US" sz="7200" dirty="0" smtClean="0">
                <a:solidFill>
                  <a:srgbClr val="000000"/>
                </a:solidFill>
                <a:effectLst/>
                <a:latin typeface="Times New Roman" panose="02020603050405020304" pitchFamily="18" charset="0"/>
                <a:cs typeface="Times New Roman" panose="02020603050405020304" pitchFamily="18" charset="0"/>
              </a:rPr>
              <a:t> </a:t>
            </a:r>
            <a:r>
              <a:rPr lang="en-US" sz="7200" dirty="0">
                <a:solidFill>
                  <a:srgbClr val="000000"/>
                </a:solidFill>
                <a:effectLst/>
                <a:latin typeface="Times New Roman" panose="02020603050405020304" pitchFamily="18" charset="0"/>
                <a:cs typeface="Times New Roman" panose="02020603050405020304" pitchFamily="18" charset="0"/>
              </a:rPr>
              <a:t>Then simultaneously start the booster pump and automate the arm movement which will be moving at a constant speed. </a:t>
            </a:r>
            <a:endParaRPr lang="en-US" sz="72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5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2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9BCA6E-101F-2F71-5360-F1C3AF22DCA4}"/>
              </a:ext>
            </a:extLst>
          </p:cNvPr>
          <p:cNvSpPr>
            <a:spLocks noGrp="1"/>
          </p:cNvSpPr>
          <p:nvPr>
            <p:ph sz="quarter" idx="1"/>
          </p:nvPr>
        </p:nvSpPr>
        <p:spPr>
          <a:xfrm>
            <a:off x="285724" y="1844824"/>
            <a:ext cx="8390731" cy="4873752"/>
          </a:xfrm>
        </p:spPr>
        <p:txBody>
          <a:bodyPr>
            <a:normAutofit/>
          </a:bodyPr>
          <a:lstStyle/>
          <a:p>
            <a:pPr marL="0" indent="0">
              <a:buNone/>
            </a:pPr>
            <a:r>
              <a:rPr lang="en-US" b="1" dirty="0">
                <a:latin typeface="Times New Roman" pitchFamily="18" charset="0"/>
                <a:cs typeface="Times New Roman" pitchFamily="18" charset="0"/>
              </a:rPr>
              <a:t>Advantages</a:t>
            </a:r>
          </a:p>
          <a:p>
            <a:pPr>
              <a:buFont typeface="Wingdings" pitchFamily="2" charset="2"/>
              <a:buChar char="Ø"/>
            </a:pPr>
            <a:r>
              <a:rPr lang="en-US" sz="1600" dirty="0" smtClean="0">
                <a:solidFill>
                  <a:srgbClr val="000000"/>
                </a:solidFill>
                <a:effectLst/>
                <a:latin typeface="Times New Roman" panose="02020603050405020304" pitchFamily="18" charset="0"/>
                <a:cs typeface="Times New Roman" pitchFamily="18" charset="0"/>
              </a:rPr>
              <a:t>This </a:t>
            </a:r>
            <a:r>
              <a:rPr lang="en-US" sz="1600" dirty="0">
                <a:solidFill>
                  <a:srgbClr val="000000"/>
                </a:solidFill>
                <a:effectLst/>
                <a:latin typeface="Times New Roman" panose="02020603050405020304" pitchFamily="18" charset="0"/>
                <a:cs typeface="Times New Roman" pitchFamily="18" charset="0"/>
              </a:rPr>
              <a:t>project aims at replacing conventional methods of spraying, which are dependent on labourers, with a more cost effective and environment friendly system, dependent on electricity.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anose="02020603050405020304" pitchFamily="18" charset="0"/>
                <a:cs typeface="Times New Roman" pitchFamily="18" charset="0"/>
              </a:rPr>
              <a:t>The </a:t>
            </a:r>
            <a:r>
              <a:rPr lang="en-US" sz="1600" dirty="0">
                <a:solidFill>
                  <a:srgbClr val="000000"/>
                </a:solidFill>
                <a:effectLst/>
                <a:latin typeface="Times New Roman" panose="02020603050405020304" pitchFamily="18" charset="0"/>
                <a:cs typeface="Times New Roman" pitchFamily="18" charset="0"/>
              </a:rPr>
              <a:t>robot is compact.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anose="02020603050405020304" pitchFamily="18" charset="0"/>
                <a:cs typeface="Times New Roman" pitchFamily="18" charset="0"/>
              </a:rPr>
              <a:t>The </a:t>
            </a:r>
            <a:r>
              <a:rPr lang="en-US" sz="1600" dirty="0">
                <a:solidFill>
                  <a:srgbClr val="000000"/>
                </a:solidFill>
                <a:effectLst/>
                <a:latin typeface="Times New Roman" panose="02020603050405020304" pitchFamily="18" charset="0"/>
                <a:cs typeface="Times New Roman" pitchFamily="18" charset="0"/>
              </a:rPr>
              <a:t>robot is user friendly and a person with little technical knowledge can assemble it in an ordinary workshop.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itchFamily="18" charset="0"/>
                <a:cs typeface="Times New Roman" pitchFamily="18" charset="0"/>
              </a:rPr>
              <a:t> </a:t>
            </a:r>
            <a:r>
              <a:rPr lang="en-US" sz="1600" dirty="0">
                <a:solidFill>
                  <a:srgbClr val="000000"/>
                </a:solidFill>
                <a:effectLst/>
                <a:latin typeface="Times New Roman" panose="02020603050405020304" pitchFamily="18" charset="0"/>
                <a:cs typeface="Times New Roman" pitchFamily="18" charset="0"/>
              </a:rPr>
              <a:t>It reduces time and dependence on </a:t>
            </a:r>
            <a:r>
              <a:rPr lang="en-US" sz="1600" dirty="0" err="1">
                <a:solidFill>
                  <a:srgbClr val="000000"/>
                </a:solidFill>
                <a:effectLst/>
                <a:latin typeface="Times New Roman" panose="02020603050405020304" pitchFamily="18" charset="0"/>
                <a:cs typeface="Times New Roman" pitchFamily="18" charset="0"/>
              </a:rPr>
              <a:t>labour</a:t>
            </a:r>
            <a:r>
              <a:rPr lang="en-US" sz="1600" dirty="0">
                <a:solidFill>
                  <a:srgbClr val="000000"/>
                </a:solidFill>
                <a:effectLst/>
                <a:latin typeface="Times New Roman" panose="02020603050405020304" pitchFamily="18" charset="0"/>
                <a:cs typeface="Times New Roman" pitchFamily="18" charset="0"/>
              </a:rPr>
              <a:t>.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anose="02020603050405020304" pitchFamily="18" charset="0"/>
                <a:cs typeface="Times New Roman" pitchFamily="18" charset="0"/>
              </a:rPr>
              <a:t>This </a:t>
            </a:r>
            <a:r>
              <a:rPr lang="en-US" sz="1600" dirty="0">
                <a:solidFill>
                  <a:srgbClr val="000000"/>
                </a:solidFill>
                <a:effectLst/>
                <a:latin typeface="Times New Roman" panose="02020603050405020304" pitchFamily="18" charset="0"/>
                <a:cs typeface="Times New Roman" pitchFamily="18" charset="0"/>
              </a:rPr>
              <a:t>is the most suitable machine without man climbing on the tree.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anose="02020603050405020304" pitchFamily="18" charset="0"/>
                <a:cs typeface="Times New Roman" pitchFamily="18" charset="0"/>
              </a:rPr>
              <a:t>This </a:t>
            </a:r>
            <a:r>
              <a:rPr lang="en-US" sz="1600" dirty="0">
                <a:solidFill>
                  <a:srgbClr val="000000"/>
                </a:solidFill>
                <a:effectLst/>
                <a:latin typeface="Times New Roman" panose="02020603050405020304" pitchFamily="18" charset="0"/>
                <a:cs typeface="Times New Roman" pitchFamily="18" charset="0"/>
              </a:rPr>
              <a:t>robot is attached and removed easily to the tree. </a:t>
            </a:r>
            <a:endParaRPr lang="en-US" sz="1600"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itchFamily="18" charset="0"/>
                <a:cs typeface="Times New Roman" pitchFamily="18" charset="0"/>
              </a:rPr>
              <a:t> </a:t>
            </a:r>
            <a:r>
              <a:rPr lang="en-US" sz="1600" dirty="0">
                <a:solidFill>
                  <a:srgbClr val="000000"/>
                </a:solidFill>
                <a:effectLst/>
                <a:latin typeface="Times New Roman" panose="02020603050405020304" pitchFamily="18" charset="0"/>
                <a:cs typeface="Times New Roman" pitchFamily="18" charset="0"/>
              </a:rPr>
              <a:t>This robot is operated from a safe distance without exposing the farmer to the harmful effects of pesticide</a:t>
            </a:r>
            <a:r>
              <a:rPr lang="en-US" sz="1400" dirty="0">
                <a:solidFill>
                  <a:srgbClr val="000000"/>
                </a:solidFill>
                <a:effectLst/>
                <a:latin typeface="Times New Roman" panose="02020603050405020304" pitchFamily="18" charset="0"/>
                <a:cs typeface="Times New Roman" pitchFamily="18" charset="0"/>
              </a:rPr>
              <a:t>. </a:t>
            </a:r>
            <a:endParaRPr lang="en-US" sz="1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Drawbacks</a:t>
            </a:r>
            <a:endParaRPr lang="en-IN" sz="2400" b="1" dirty="0">
              <a:latin typeface="Times New Roman" pitchFamily="18" charset="0"/>
              <a:cs typeface="Times New Roman" pitchFamily="18" charset="0"/>
            </a:endParaRPr>
          </a:p>
          <a:p>
            <a:pPr>
              <a:buFont typeface="Wingdings" pitchFamily="2" charset="2"/>
              <a:buChar char="Ø"/>
            </a:pPr>
            <a:r>
              <a:rPr lang="en-US" sz="1600" dirty="0" smtClean="0">
                <a:solidFill>
                  <a:srgbClr val="000000"/>
                </a:solidFill>
                <a:effectLst/>
                <a:latin typeface="Times New Roman" pitchFamily="18" charset="0"/>
                <a:cs typeface="Times New Roman" pitchFamily="18" charset="0"/>
              </a:rPr>
              <a:t> </a:t>
            </a:r>
            <a:r>
              <a:rPr lang="en-IN" sz="1600" dirty="0">
                <a:latin typeface="Times New Roman" pitchFamily="18" charset="0"/>
                <a:cs typeface="Times New Roman" pitchFamily="18" charset="0"/>
              </a:rPr>
              <a:t>The designed machine is not capable enough to hold a tank of pesticide.</a:t>
            </a:r>
          </a:p>
          <a:p>
            <a:pPr>
              <a:buFont typeface="Wingdings" pitchFamily="2" charset="2"/>
              <a:buChar char="Ø"/>
            </a:pPr>
            <a:r>
              <a:rPr lang="en-US" sz="1600" dirty="0" smtClean="0">
                <a:solidFill>
                  <a:srgbClr val="000000"/>
                </a:solidFill>
                <a:effectLst/>
                <a:latin typeface="Times New Roman" pitchFamily="18" charset="0"/>
                <a:cs typeface="Times New Roman" pitchFamily="18" charset="0"/>
              </a:rPr>
              <a:t> </a:t>
            </a:r>
            <a:r>
              <a:rPr lang="en-IN" sz="1600" dirty="0">
                <a:latin typeface="Times New Roman" pitchFamily="18" charset="0"/>
                <a:cs typeface="Times New Roman" pitchFamily="18" charset="0"/>
              </a:rPr>
              <a:t>The designed machine has DC motors which are situated outside the machine which may cause loss of connection or short circuit once the distance between them is very much higher.</a:t>
            </a:r>
          </a:p>
        </p:txBody>
      </p:sp>
      <p:sp>
        <p:nvSpPr>
          <p:cNvPr id="4" name="TextBox 3"/>
          <p:cNvSpPr txBox="1"/>
          <p:nvPr/>
        </p:nvSpPr>
        <p:spPr>
          <a:xfrm>
            <a:off x="251520" y="0"/>
            <a:ext cx="8712968" cy="2123658"/>
          </a:xfrm>
          <a:prstGeom prst="rect">
            <a:avLst/>
          </a:prstGeom>
          <a:noFill/>
        </p:spPr>
        <p:txBody>
          <a:bodyPr wrap="square" rtlCol="0">
            <a:spAutoFit/>
          </a:bodyPr>
          <a:lstStyle/>
          <a:p>
            <a:pPr marL="285750" indent="-285750">
              <a:buClr>
                <a:schemeClr val="accent1"/>
              </a:buClr>
              <a:buFont typeface="Wingdings"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Once a complete round of pesticide is sprayed, the booster pump is switched off and the nozzle arm is also stopped. After the task is done the sprayer is brought down and removed in the same way it was setup by removing the spring connectors. </a:t>
            </a:r>
            <a:endParaRPr lang="en-US" sz="1600" dirty="0">
              <a:latin typeface="Times New Roman" panose="02020603050405020304" pitchFamily="18" charset="0"/>
              <a:cs typeface="Times New Roman" panose="02020603050405020304" pitchFamily="18" charset="0"/>
            </a:endParaRPr>
          </a:p>
          <a:p>
            <a:pPr marL="285750" indent="-285750">
              <a:buClr>
                <a:schemeClr val="accent1"/>
              </a:buClr>
              <a:buFont typeface="Wingdings" pitchFamily="2" charset="2"/>
              <a:buChar char="Ø"/>
            </a:pPr>
            <a:r>
              <a:rPr lang="en-US" sz="1600" dirty="0" smtClean="0">
                <a:solidFill>
                  <a:srgbClr val="000000"/>
                </a:solidFill>
                <a:latin typeface="Times New Roman" panose="02020603050405020304" pitchFamily="18" charset="0"/>
                <a:cs typeface="Times New Roman" panose="02020603050405020304" pitchFamily="18" charset="0"/>
              </a:rPr>
              <a:t>After </a:t>
            </a:r>
            <a:r>
              <a:rPr lang="en-US" sz="1600" dirty="0">
                <a:solidFill>
                  <a:srgbClr val="000000"/>
                </a:solidFill>
                <a:latin typeface="Times New Roman" panose="02020603050405020304" pitchFamily="18" charset="0"/>
                <a:cs typeface="Times New Roman" panose="02020603050405020304" pitchFamily="18" charset="0"/>
              </a:rPr>
              <a:t>every 15 trees the pesticide is filled into the container manually. </a:t>
            </a:r>
            <a:endParaRPr lang="en-US" sz="1600" dirty="0">
              <a:latin typeface="Times New Roman" panose="02020603050405020304" pitchFamily="18" charset="0"/>
              <a:cs typeface="Times New Roman" panose="02020603050405020304" pitchFamily="18" charset="0"/>
            </a:endParaRPr>
          </a:p>
          <a:p>
            <a:pPr marL="285750" indent="-285750">
              <a:buClr>
                <a:schemeClr val="accent1"/>
              </a:buClr>
              <a:buFont typeface="Wingdings" pitchFamily="2" charset="2"/>
              <a:buChar char="Ø"/>
            </a:pPr>
            <a:r>
              <a:rPr lang="en-US" sz="1600" dirty="0" smtClean="0">
                <a:solidFill>
                  <a:srgbClr val="000000"/>
                </a:solidFill>
                <a:latin typeface="Times New Roman" panose="02020603050405020304" pitchFamily="18" charset="0"/>
                <a:cs typeface="Times New Roman" panose="02020603050405020304" pitchFamily="18" charset="0"/>
              </a:rPr>
              <a:t>The </a:t>
            </a:r>
            <a:r>
              <a:rPr lang="en-US" sz="1600" dirty="0">
                <a:solidFill>
                  <a:srgbClr val="000000"/>
                </a:solidFill>
                <a:latin typeface="Times New Roman" panose="02020603050405020304" pitchFamily="18" charset="0"/>
                <a:cs typeface="Times New Roman" panose="02020603050405020304" pitchFamily="18" charset="0"/>
              </a:rPr>
              <a:t>battery can be replaced with a charged one once the battery level goes down. Since these are lithium ion cells, they can be charged quickly. They also have high energy density which means compact and light-weight</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119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568952" cy="1417638"/>
          </a:xfrm>
        </p:spPr>
        <p:txBody>
          <a:bodyPr>
            <a:normAutofit/>
          </a:bodyPr>
          <a:lstStyle/>
          <a:p>
            <a:r>
              <a:rPr lang="en-US" sz="1600" b="1" u="sng" dirty="0">
                <a:latin typeface="Times New Roman" panose="02020603050405020304" pitchFamily="18" charset="0"/>
                <a:cs typeface="Times New Roman" panose="02020603050405020304" pitchFamily="18" charset="0"/>
              </a:rPr>
              <a:t>PAPER-9:</a:t>
            </a:r>
            <a:r>
              <a:rPr lang="en-IN" sz="1600" b="1" dirty="0">
                <a:latin typeface="Times New Roman" pitchFamily="18" charset="0"/>
                <a:cs typeface="Times New Roman" pitchFamily="18" charset="0"/>
              </a:rPr>
              <a:t>Removing the Bunch of Areca Nut from the Plant and Spraying of Pesticide by using Remote Operated Device </a:t>
            </a:r>
            <a:r>
              <a:rPr lang="en-US" sz="1600" b="1" u="sng" dirty="0">
                <a:latin typeface="Times New Roman" panose="02020603050405020304" pitchFamily="18" charset="0"/>
                <a:cs typeface="Times New Roman" panose="02020603050405020304" pitchFamily="18" charset="0"/>
              </a:rPr>
              <a:t/>
            </a:r>
            <a:br>
              <a:rPr lang="en-US" sz="1600" b="1" u="sng"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PUBLISHED: </a:t>
            </a:r>
            <a:r>
              <a:rPr lang="en-IN" sz="1600" i="1" dirty="0">
                <a:latin typeface="Times New Roman" pitchFamily="18" charset="0"/>
                <a:cs typeface="Times New Roman" pitchFamily="18" charset="0"/>
              </a:rPr>
              <a:t>IJLERA Volume –05, Issue – 08, August 2020 </a:t>
            </a:r>
            <a:r>
              <a:rPr lang="en-US" sz="1600" u="sng" dirty="0">
                <a:latin typeface="Times New Roman" panose="02020603050405020304" pitchFamily="18" charset="0"/>
                <a:cs typeface="Times New Roman" panose="02020603050405020304" pitchFamily="18" charset="0"/>
              </a:rPr>
              <a:t/>
            </a:r>
            <a:br>
              <a:rPr lang="en-US" sz="1600" u="sng"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AUTHORS:</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Arunkumar</a:t>
            </a:r>
            <a:r>
              <a:rPr lang="en-IN" sz="1600" dirty="0">
                <a:latin typeface="Times New Roman" pitchFamily="18" charset="0"/>
                <a:cs typeface="Times New Roman" pitchFamily="18" charset="0"/>
              </a:rPr>
              <a:t> S M, </a:t>
            </a:r>
            <a:r>
              <a:rPr lang="en-IN" sz="1600" dirty="0" err="1">
                <a:latin typeface="Times New Roman" pitchFamily="18" charset="0"/>
                <a:cs typeface="Times New Roman" pitchFamily="18" charset="0"/>
              </a:rPr>
              <a:t>Sharath</a:t>
            </a:r>
            <a:r>
              <a:rPr lang="en-IN" sz="1600" dirty="0">
                <a:latin typeface="Times New Roman" pitchFamily="18" charset="0"/>
                <a:cs typeface="Times New Roman" pitchFamily="18" charset="0"/>
              </a:rPr>
              <a:t> Kumara K E, Kevin Thomas , </a:t>
            </a:r>
            <a:r>
              <a:rPr lang="en-IN" sz="1600" dirty="0" err="1">
                <a:latin typeface="Times New Roman" pitchFamily="18" charset="0"/>
                <a:cs typeface="Times New Roman" pitchFamily="18" charset="0"/>
              </a:rPr>
              <a:t>Dharshan</a:t>
            </a:r>
            <a:r>
              <a:rPr lang="en-IN" sz="1600" dirty="0">
                <a:latin typeface="Times New Roman" pitchFamily="18" charset="0"/>
                <a:cs typeface="Times New Roman" pitchFamily="18" charset="0"/>
              </a:rPr>
              <a:t> R, A </a:t>
            </a:r>
            <a:r>
              <a:rPr lang="en-IN" sz="1600" dirty="0" err="1">
                <a:latin typeface="Times New Roman" pitchFamily="18" charset="0"/>
                <a:cs typeface="Times New Roman" pitchFamily="18" charset="0"/>
              </a:rPr>
              <a:t>Gangadhar</a:t>
            </a:r>
            <a:r>
              <a:rPr lang="en-IN" sz="1600" dirty="0">
                <a:latin typeface="Times New Roman" pitchFamily="18" charset="0"/>
                <a:cs typeface="Times New Roman" pitchFamily="18" charset="0"/>
              </a:rPr>
              <a:t> </a:t>
            </a:r>
          </a:p>
        </p:txBody>
      </p:sp>
      <p:sp>
        <p:nvSpPr>
          <p:cNvPr id="3" name="Content Placeholder 2"/>
          <p:cNvSpPr>
            <a:spLocks noGrp="1"/>
          </p:cNvSpPr>
          <p:nvPr>
            <p:ph sz="quarter" idx="1"/>
          </p:nvPr>
        </p:nvSpPr>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METHODOLOGY &amp; ADVANTAGE:</a:t>
            </a:r>
          </a:p>
          <a:p>
            <a:pPr>
              <a:buFont typeface="Wingdings" panose="05000000000000000000" pitchFamily="2" charset="2"/>
              <a:buChar char="Ø"/>
            </a:pPr>
            <a:r>
              <a:rPr lang="en-US" sz="1800" dirty="0"/>
              <a:t>At first mild steel frame is made with given dimension, after that bearings are fixed to the frame. Wheels and shafts are attached to the frame with the help of bearings. After transmission system is assembled in the frame two stroke petrol engine is assembled to the transmission system. </a:t>
            </a:r>
            <a:endParaRPr lang="en-US" sz="1800" dirty="0" smtClean="0"/>
          </a:p>
          <a:p>
            <a:pPr>
              <a:buFont typeface="Wingdings" panose="05000000000000000000" pitchFamily="2" charset="2"/>
              <a:buChar char="Ø"/>
            </a:pPr>
            <a:r>
              <a:rPr lang="en-US" sz="1800" dirty="0" smtClean="0"/>
              <a:t>Supporting </a:t>
            </a:r>
            <a:r>
              <a:rPr lang="en-US" sz="1800" dirty="0"/>
              <a:t>wheel which is attached to the air springs are attached to the frame by welding process. Slicer arm is fixed to the frame with the help of bolts and nuts. And spraying arm is fabricated by mild steel rods by welding process. </a:t>
            </a:r>
            <a:endParaRPr lang="en-US" sz="1800" dirty="0" smtClean="0"/>
          </a:p>
          <a:p>
            <a:pPr>
              <a:buFont typeface="Wingdings" panose="05000000000000000000" pitchFamily="2" charset="2"/>
              <a:buChar char="Ø"/>
            </a:pPr>
            <a:r>
              <a:rPr lang="en-US" sz="1800" dirty="0" smtClean="0"/>
              <a:t> </a:t>
            </a:r>
            <a:r>
              <a:rPr lang="en-US" sz="1800" dirty="0"/>
              <a:t>Wireless remote consist transmitter and receiver, transmitter has two joystick module and one push button to control and operate machine </a:t>
            </a:r>
            <a:r>
              <a:rPr lang="en-US" sz="1800" dirty="0" smtClean="0"/>
              <a:t>.</a:t>
            </a:r>
            <a:endParaRPr lang="en-US" sz="1800" dirty="0"/>
          </a:p>
          <a:p>
            <a:pPr>
              <a:buFont typeface="Wingdings" panose="05000000000000000000" pitchFamily="2" charset="2"/>
              <a:buChar char="Ø"/>
            </a:pPr>
            <a:r>
              <a:rPr lang="en-US" sz="1800" dirty="0" smtClean="0"/>
              <a:t>Receiver </a:t>
            </a:r>
            <a:r>
              <a:rPr lang="en-US" sz="1800" dirty="0"/>
              <a:t>is fixed in the frame and servo motor is connected to the engine accelerator cable to control the engine acceleration.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095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 xmlns:a16="http://schemas.microsoft.com/office/drawing/2014/main" id="{238640C4-94DD-AF1C-4462-EFC832FD6A5F}"/>
              </a:ext>
            </a:extLst>
          </p:cNvPr>
          <p:cNvSpPr>
            <a:spLocks noGrp="1"/>
          </p:cNvSpPr>
          <p:nvPr>
            <p:ph sz="quarter" idx="1"/>
          </p:nvPr>
        </p:nvSpPr>
        <p:spPr>
          <a:xfrm>
            <a:off x="395536" y="620688"/>
            <a:ext cx="7467600" cy="4608512"/>
          </a:xfrm>
        </p:spPr>
        <p:txBody>
          <a:bodyPr>
            <a:normAutofit/>
          </a:bodyPr>
          <a:lstStyle/>
          <a:p>
            <a:pPr marL="0" indent="0" algn="just">
              <a:lnSpc>
                <a:spcPct val="150000"/>
              </a:lnSpc>
              <a:buNone/>
            </a:pPr>
            <a:r>
              <a:rPr lang="en-US" b="1" dirty="0" smtClean="0">
                <a:latin typeface="Times New Roman" pitchFamily="18" charset="0"/>
                <a:cs typeface="Times New Roman" pitchFamily="18" charset="0"/>
              </a:rPr>
              <a:t>DRAWBACKS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buFont typeface="Wingdings" pitchFamily="2" charset="2"/>
              <a:buChar char="Ø"/>
            </a:pPr>
            <a:r>
              <a:rPr lang="en-US" dirty="0">
                <a:latin typeface="Times New Roman" pitchFamily="18" charset="0"/>
                <a:cs typeface="Times New Roman" pitchFamily="18" charset="0"/>
              </a:rPr>
              <a:t>Estimated weight of machine is quite heavy.</a:t>
            </a:r>
          </a:p>
          <a:p>
            <a:pPr algn="just">
              <a:lnSpc>
                <a:spcPct val="150000"/>
              </a:lnSpc>
              <a:buFont typeface="Wingdings" pitchFamily="2" charset="2"/>
              <a:buChar char="Ø"/>
            </a:pPr>
            <a:r>
              <a:rPr lang="en-US" dirty="0">
                <a:latin typeface="Times New Roman" pitchFamily="18" charset="0"/>
                <a:cs typeface="Times New Roman" pitchFamily="18" charset="0"/>
              </a:rPr>
              <a:t>As machine is heavy needs more torque to climb.</a:t>
            </a:r>
          </a:p>
          <a:p>
            <a:pPr algn="just">
              <a:lnSpc>
                <a:spcPct val="150000"/>
              </a:lnSpc>
              <a:buFont typeface="Wingdings" pitchFamily="2" charset="2"/>
              <a:buChar char="Ø"/>
            </a:pPr>
            <a:r>
              <a:rPr lang="en-US" dirty="0">
                <a:latin typeface="Times New Roman" pitchFamily="18" charset="0"/>
                <a:cs typeface="Times New Roman" pitchFamily="18" charset="0"/>
              </a:rPr>
              <a:t>Improper operation of the arm.</a:t>
            </a:r>
          </a:p>
          <a:p>
            <a:pPr algn="just">
              <a:lnSpc>
                <a:spcPct val="150000"/>
              </a:lnSpc>
              <a:buFont typeface="Wingdings" pitchFamily="2" charset="2"/>
              <a:buChar char="Ø"/>
            </a:pPr>
            <a:r>
              <a:rPr lang="en-US" dirty="0">
                <a:latin typeface="Times New Roman" pitchFamily="18" charset="0"/>
                <a:cs typeface="Times New Roman" pitchFamily="18" charset="0"/>
              </a:rPr>
              <a:t>Pesticides spraying is done only one side</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43112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71400"/>
            <a:ext cx="8291264" cy="1143000"/>
          </a:xfrm>
        </p:spPr>
        <p:txBody>
          <a:bodyPr>
            <a:normAutofit fontScale="90000"/>
          </a:bodyPr>
          <a:lstStyle/>
          <a:p>
            <a:r>
              <a:rPr lang="en-US" sz="2000" b="1" u="sng" dirty="0" smtClean="0">
                <a:solidFill>
                  <a:schemeClr val="tx1"/>
                </a:solidFill>
                <a:latin typeface="Times New Roman" panose="02020603050405020304" pitchFamily="18" charset="0"/>
                <a:cs typeface="Times New Roman" panose="02020603050405020304" pitchFamily="18" charset="0"/>
              </a:rPr>
              <a:t>PAPER-10:</a:t>
            </a:r>
            <a:r>
              <a:rPr lang="en-US" sz="2000" u="sng"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SMART ARECANUT PLUCKING ROBOT</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PUBLISHED: IJRAT -</a:t>
            </a:r>
            <a:r>
              <a:rPr lang="en-IN" sz="2000" i="1" dirty="0">
                <a:solidFill>
                  <a:schemeClr val="tx1"/>
                </a:solidFill>
                <a:latin typeface="Times New Roman" pitchFamily="18" charset="0"/>
                <a:cs typeface="Times New Roman" pitchFamily="18" charset="0"/>
              </a:rPr>
              <a:t>Vol.7, No.6S, June 2019 </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AUTHORS:</a:t>
            </a:r>
            <a:r>
              <a:rPr lang="en-US" sz="2000" dirty="0">
                <a:solidFill>
                  <a:schemeClr val="tx1"/>
                </a:solidFill>
                <a:latin typeface="Times New Roman" panose="02020603050405020304" pitchFamily="18" charset="0"/>
                <a:cs typeface="Times New Roman" panose="02020603050405020304" pitchFamily="18" charset="0"/>
              </a:rPr>
              <a:t> </a:t>
            </a:r>
            <a:r>
              <a:rPr lang="pt-BR" sz="2000" dirty="0">
                <a:solidFill>
                  <a:schemeClr val="tx1"/>
                </a:solidFill>
              </a:rPr>
              <a:t>Swetha T, Uma N, Harini T M, Kusuma R, hashikumar G H </a:t>
            </a:r>
            <a:endParaRPr lang="en-IN" sz="20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51520" y="1124744"/>
            <a:ext cx="8352928" cy="5445224"/>
          </a:xfrm>
        </p:spPr>
        <p:txBody>
          <a:bodyPr>
            <a:normAutofit fontScale="77500" lnSpcReduction="20000"/>
          </a:bodyPr>
          <a:lstStyle/>
          <a:p>
            <a:pPr marL="0" indent="0">
              <a:buNone/>
            </a:pPr>
            <a:r>
              <a:rPr lang="en-US" b="1" dirty="0" smtClean="0">
                <a:latin typeface="Times New Roman" pitchFamily="18" charset="0"/>
                <a:cs typeface="Times New Roman" pitchFamily="18" charset="0"/>
              </a:rPr>
              <a:t>METHODOLOGY &amp; ADVANTAGES:</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machine created comprises of a base edge with 4 nylon wheels driven by 4 high torque equipped engine. The machine is having a rectangular shape, pivots are given on every connect to the </a:t>
            </a:r>
          </a:p>
          <a:p>
            <a:pPr>
              <a:buFont typeface="Wingdings" pitchFamily="2" charset="2"/>
              <a:buChar char="Ø"/>
            </a:pPr>
            <a:r>
              <a:rPr lang="en-US" dirty="0">
                <a:latin typeface="Times New Roman" panose="02020603050405020304" pitchFamily="18" charset="0"/>
                <a:cs typeface="Times New Roman" panose="02020603050405020304" pitchFamily="18" charset="0"/>
              </a:rPr>
              <a:t>development of connections with the variety in size of the tree. </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spring is utilized to give adequate grasp to the wheel on the as indicated by the adjustment in the extent of the tree. </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tree climbing machine control is acquired from the supply through which drive engines are given that energy. The energy is utilized to control the engine. </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point when the drive engine is exchanged ON, the engine pivots the pole which thus turns the wheels. Due to the grinding the drive wheel of the tree machine ascends along the length of the tree. </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contact between the wheel and the tree is maintained with the help of springs and grippers on the nylon wheel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point when the setup comes to over the tree the drive engine is turned OFF. The pressure of the spring holds the machine at the required height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entire setup is being brought back by changing the extremity of the </a:t>
            </a:r>
            <a:r>
              <a:rPr lang="en-US" dirty="0" smtClean="0">
                <a:latin typeface="Times New Roman" panose="02020603050405020304" pitchFamily="18" charset="0"/>
                <a:cs typeface="Times New Roman" panose="02020603050405020304" pitchFamily="18" charset="0"/>
              </a:rPr>
              <a:t>switch </a:t>
            </a:r>
            <a:r>
              <a:rPr lang="en-US" dirty="0">
                <a:latin typeface="Times New Roman" panose="02020603050405020304" pitchFamily="18" charset="0"/>
                <a:cs typeface="Times New Roman" panose="02020603050405020304" pitchFamily="18" charset="0"/>
              </a:rPr>
              <a:t>with the goal that the drive engines pivots inverse way there by influencing the wheels to turn inverse 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446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95AE3356-F30D-3B23-1DED-941BCA1EE1D2}"/>
              </a:ext>
            </a:extLst>
          </p:cNvPr>
          <p:cNvSpPr txBox="1">
            <a:spLocks/>
          </p:cNvSpPr>
          <p:nvPr/>
        </p:nvSpPr>
        <p:spPr>
          <a:xfrm>
            <a:off x="395536" y="620688"/>
            <a:ext cx="7920880" cy="487375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smtClean="0">
                <a:latin typeface="Times New Roman" pitchFamily="18" charset="0"/>
                <a:cs typeface="Times New Roman" pitchFamily="18" charset="0"/>
              </a:rPr>
              <a:t>DRAWBACKS: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The machine is operated through motors and controlled through the wired remote</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Different way of operation for climbing and </a:t>
            </a:r>
            <a:r>
              <a:rPr lang="en-US" dirty="0" err="1" smtClean="0">
                <a:latin typeface="Times New Roman" pitchFamily="18" charset="0"/>
                <a:cs typeface="Times New Roman" pitchFamily="18" charset="0"/>
              </a:rPr>
              <a:t>droping</a:t>
            </a:r>
            <a:r>
              <a:rPr lang="en-US" dirty="0" smtClean="0">
                <a:latin typeface="Times New Roman" pitchFamily="18" charset="0"/>
                <a:cs typeface="Times New Roman" pitchFamily="18" charset="0"/>
              </a:rPr>
              <a:t> down from the tree.</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no any sprinkling system is attached and not completely accurate to use</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Usage of fuel and electricity both</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8189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5017"/>
            <a:ext cx="8424936" cy="1143000"/>
          </a:xfrm>
        </p:spPr>
        <p:txBody>
          <a:bodyPr>
            <a:normAutofit fontScale="90000"/>
          </a:bodyPr>
          <a:lstStyle/>
          <a:p>
            <a:r>
              <a:rPr lang="en-US" sz="2000" b="1" u="sng" dirty="0" smtClean="0">
                <a:latin typeface="Times New Roman" panose="02020603050405020304" pitchFamily="18" charset="0"/>
                <a:cs typeface="Times New Roman" panose="02020603050405020304" pitchFamily="18" charset="0"/>
              </a:rPr>
              <a:t>PAPER-11: </a:t>
            </a:r>
            <a:r>
              <a:rPr lang="en-IN" sz="2200" b="1" dirty="0">
                <a:latin typeface="Times New Roman" pitchFamily="18" charset="0"/>
                <a:cs typeface="Times New Roman" pitchFamily="18" charset="0"/>
              </a:rPr>
              <a:t>Automated Pesticide Sprayer for </a:t>
            </a:r>
            <a:r>
              <a:rPr lang="en-IN" sz="2200" b="1" dirty="0" err="1">
                <a:latin typeface="Times New Roman" pitchFamily="18" charset="0"/>
                <a:cs typeface="Times New Roman" pitchFamily="18" charset="0"/>
              </a:rPr>
              <a:t>Arecanut</a:t>
            </a:r>
            <a:r>
              <a:rPr lang="en-IN" sz="2200" b="1" dirty="0">
                <a:latin typeface="Times New Roman" pitchFamily="18" charset="0"/>
                <a:cs typeface="Times New Roman" pitchFamily="18" charset="0"/>
              </a:rPr>
              <a:t> </a:t>
            </a:r>
            <a:r>
              <a:rPr lang="en-US" sz="2000" b="1" u="sng" dirty="0">
                <a:latin typeface="Times New Roman" panose="02020603050405020304" pitchFamily="18" charset="0"/>
                <a:cs typeface="Times New Roman" panose="02020603050405020304" pitchFamily="18" charset="0"/>
              </a:rPr>
              <a:t/>
            </a:r>
            <a:br>
              <a:rPr lang="en-US" sz="2000" b="1"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PUBLISHED</a:t>
            </a:r>
            <a:r>
              <a:rPr lang="en-US" sz="2000" dirty="0">
                <a:latin typeface="Times New Roman" panose="02020603050405020304" pitchFamily="18" charset="0"/>
                <a:cs typeface="Times New Roman" panose="02020603050405020304" pitchFamily="18" charset="0"/>
              </a:rPr>
              <a:t>: IRJET</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Volume: 08 Issue: 04 | Apr 2021 </a:t>
            </a: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AUTHORS:</a:t>
            </a:r>
            <a:r>
              <a:rPr lang="en-IN" sz="1800" dirty="0">
                <a:latin typeface="Times New Roman" pitchFamily="18" charset="0"/>
                <a:cs typeface="Times New Roman" pitchFamily="18" charset="0"/>
              </a:rPr>
              <a:t> </a:t>
            </a:r>
            <a:r>
              <a:rPr lang="en-IN" sz="1800" b="1" dirty="0" err="1">
                <a:latin typeface="Times New Roman" pitchFamily="18" charset="0"/>
                <a:cs typeface="Times New Roman" pitchFamily="18" charset="0"/>
              </a:rPr>
              <a:t>Sudarshan</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Doiphode</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Jignesh</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Patkar</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Arpit</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Daware</a:t>
            </a:r>
            <a:r>
              <a:rPr lang="en-IN" sz="1800" b="1" dirty="0">
                <a:latin typeface="Times New Roman" pitchFamily="18" charset="0"/>
                <a:cs typeface="Times New Roman" pitchFamily="18" charset="0"/>
              </a:rPr>
              <a:t>, Hafiz </a:t>
            </a:r>
            <a:r>
              <a:rPr lang="en-IN" sz="1800" b="1" dirty="0" err="1">
                <a:latin typeface="Times New Roman" pitchFamily="18" charset="0"/>
                <a:cs typeface="Times New Roman" pitchFamily="18" charset="0"/>
              </a:rPr>
              <a:t>Banghi</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Sourabh</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kulkarni</a:t>
            </a:r>
            <a:endParaRPr lang="en-IN" sz="2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07504" y="1268760"/>
            <a:ext cx="8568952" cy="5328592"/>
          </a:xfrm>
        </p:spPr>
        <p:txBody>
          <a:bodyPr>
            <a:noAutofit/>
          </a:bodyPr>
          <a:lstStyle/>
          <a:p>
            <a:pPr marL="0" indent="0" algn="just">
              <a:buNone/>
            </a:pPr>
            <a:r>
              <a:rPr lang="en-US" sz="1600" b="1" dirty="0">
                <a:latin typeface="Times New Roman" pitchFamily="18" charset="0"/>
                <a:cs typeface="Times New Roman" pitchFamily="18" charset="0"/>
              </a:rPr>
              <a:t>METHODOLOGY:</a:t>
            </a:r>
          </a:p>
          <a:p>
            <a:pPr algn="just"/>
            <a:endParaRPr lang="en-US" sz="16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design and developing a sensible chemical sprayer for Arecanut where not creating any variety of scratches on the tree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he </a:t>
            </a:r>
            <a:r>
              <a:rPr lang="en-US" sz="1800" dirty="0">
                <a:latin typeface="Times New Roman" pitchFamily="18" charset="0"/>
                <a:cs typeface="Times New Roman" pitchFamily="18" charset="0"/>
              </a:rPr>
              <a:t>up and down movement of the smart sprayer on the tree and can carry the sprayer nozzle are totally controlled by a remote control unit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Areca nut pesticide sprayer consists of square frame with four wheels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up and down movement is performed by using dc motors with gears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motor rotates the roller due to friction between the roll and tree the robot ascends along the length of the tree without causing any damage to the tree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pesticide is completed the robot decent down by the rotating roller in opposite direction and after robot </a:t>
            </a:r>
          </a:p>
          <a:p>
            <a:pPr algn="just">
              <a:buFont typeface="Wingdings" pitchFamily="2" charset="2"/>
              <a:buChar char="Ø"/>
            </a:pPr>
            <a:r>
              <a:rPr lang="en-US" sz="1800" dirty="0">
                <a:latin typeface="Times New Roman" pitchFamily="18" charset="0"/>
                <a:cs typeface="Times New Roman" pitchFamily="18" charset="0"/>
              </a:rPr>
              <a:t>reaches the ground, it removed from that and attached to another tree for </a:t>
            </a:r>
            <a:r>
              <a:rPr lang="en-US" sz="1800" dirty="0" smtClean="0">
                <a:latin typeface="Times New Roman" pitchFamily="18" charset="0"/>
                <a:cs typeface="Times New Roman" pitchFamily="18" charset="0"/>
              </a:rPr>
              <a:t>spraying.</a:t>
            </a:r>
          </a:p>
          <a:p>
            <a:pPr algn="just">
              <a:buFont typeface="Wingdings" pitchFamily="2" charset="2"/>
              <a:buChar char="Ø"/>
            </a:pPr>
            <a:r>
              <a:rPr lang="en-US" sz="1800" dirty="0" smtClean="0">
                <a:latin typeface="Times New Roman" pitchFamily="18" charset="0"/>
                <a:cs typeface="Times New Roman" pitchFamily="18" charset="0"/>
              </a:rPr>
              <a:t>On </a:t>
            </a:r>
            <a:r>
              <a:rPr lang="en-US" sz="1800" dirty="0">
                <a:latin typeface="Times New Roman" pitchFamily="18" charset="0"/>
                <a:cs typeface="Times New Roman" pitchFamily="18" charset="0"/>
              </a:rPr>
              <a:t>the other side it stimulates to reduces the working load of manpower </a:t>
            </a: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the minimum.</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082922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38640C4-94DD-AF1C-4462-EFC832FD6A5F}"/>
              </a:ext>
            </a:extLst>
          </p:cNvPr>
          <p:cNvSpPr>
            <a:spLocks noGrp="1"/>
          </p:cNvSpPr>
          <p:nvPr>
            <p:ph sz="quarter" idx="1"/>
          </p:nvPr>
        </p:nvSpPr>
        <p:spPr>
          <a:xfrm>
            <a:off x="395536" y="620688"/>
            <a:ext cx="7467600" cy="4608512"/>
          </a:xfrm>
        </p:spPr>
        <p:txBody>
          <a:bodyPr>
            <a:normAutofit fontScale="92500" lnSpcReduction="20000"/>
          </a:bodyPr>
          <a:lstStyle/>
          <a:p>
            <a:pPr marL="0" indent="0" algn="just">
              <a:lnSpc>
                <a:spcPct val="150000"/>
              </a:lnSpc>
              <a:buNone/>
            </a:pPr>
            <a:r>
              <a:rPr lang="en-US" b="1" dirty="0" smtClean="0">
                <a:latin typeface="Times New Roman" pitchFamily="18" charset="0"/>
                <a:cs typeface="Times New Roman" pitchFamily="18" charset="0"/>
              </a:rPr>
              <a:t>DRAWBACKS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pesticide tank is at bottom n need </a:t>
            </a:r>
            <a:r>
              <a:rPr lang="en-IN" dirty="0" err="1">
                <a:latin typeface="Times New Roman" pitchFamily="18" charset="0"/>
                <a:cs typeface="Times New Roman" pitchFamily="18" charset="0"/>
              </a:rPr>
              <a:t>seperate</a:t>
            </a:r>
            <a:r>
              <a:rPr lang="en-IN" dirty="0">
                <a:latin typeface="Times New Roman" pitchFamily="18" charset="0"/>
                <a:cs typeface="Times New Roman" pitchFamily="18" charset="0"/>
              </a:rPr>
              <a:t> pressure to supply </a:t>
            </a:r>
            <a:r>
              <a:rPr lang="en-IN" dirty="0" smtClean="0">
                <a:latin typeface="Times New Roman" pitchFamily="18" charset="0"/>
                <a:cs typeface="Times New Roman" pitchFamily="18" charset="0"/>
              </a:rPr>
              <a:t>pesticide</a:t>
            </a:r>
            <a:r>
              <a:rPr lang="en-IN" dirty="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motors </a:t>
            </a:r>
            <a:r>
              <a:rPr lang="en-IN" dirty="0">
                <a:latin typeface="Times New Roman" pitchFamily="18" charset="0"/>
                <a:cs typeface="Times New Roman" pitchFamily="18" charset="0"/>
              </a:rPr>
              <a:t>are also to be connected from the bottom through wire to </a:t>
            </a:r>
            <a:r>
              <a:rPr lang="en-IN" dirty="0" smtClean="0">
                <a:latin typeface="Times New Roman" pitchFamily="18" charset="0"/>
                <a:cs typeface="Times New Roman" pitchFamily="18" charset="0"/>
              </a:rPr>
              <a:t>operate.</a:t>
            </a:r>
          </a:p>
          <a:p>
            <a:pPr algn="just">
              <a:lnSpc>
                <a:spcPct val="150000"/>
              </a:lnSpc>
              <a:buFont typeface="Wingdings" pitchFamily="2" charset="2"/>
              <a:buChar char="Ø"/>
            </a:pPr>
            <a:r>
              <a:rPr lang="en-IN" dirty="0" smtClean="0">
                <a:latin typeface="Times New Roman" pitchFamily="18" charset="0"/>
                <a:cs typeface="Times New Roman" pitchFamily="18" charset="0"/>
              </a:rPr>
              <a:t>square </a:t>
            </a:r>
            <a:r>
              <a:rPr lang="en-IN" dirty="0">
                <a:latin typeface="Times New Roman" pitchFamily="18" charset="0"/>
                <a:cs typeface="Times New Roman" pitchFamily="18" charset="0"/>
              </a:rPr>
              <a:t>frame that take more space and not so effective for the </a:t>
            </a:r>
            <a:r>
              <a:rPr lang="en-IN" dirty="0" smtClean="0">
                <a:latin typeface="Times New Roman" pitchFamily="18" charset="0"/>
                <a:cs typeface="Times New Roman" pitchFamily="18" charset="0"/>
              </a:rPr>
              <a:t>usage.</a:t>
            </a:r>
          </a:p>
          <a:p>
            <a:pPr algn="just">
              <a:lnSpc>
                <a:spcPct val="150000"/>
              </a:lnSpc>
              <a:buFont typeface="Wingdings" pitchFamily="2" charset="2"/>
              <a:buChar char="Ø"/>
            </a:pPr>
            <a:r>
              <a:rPr lang="en-IN" dirty="0" smtClean="0">
                <a:latin typeface="Times New Roman" pitchFamily="18" charset="0"/>
                <a:cs typeface="Times New Roman" pitchFamily="18" charset="0"/>
              </a:rPr>
              <a:t>single </a:t>
            </a:r>
            <a:r>
              <a:rPr lang="en-IN" dirty="0">
                <a:latin typeface="Times New Roman" pitchFamily="18" charset="0"/>
                <a:cs typeface="Times New Roman" pitchFamily="18" charset="0"/>
              </a:rPr>
              <a:t>time single tree sprayer without any displacements.</a:t>
            </a:r>
            <a:endParaRPr lang="en-US" dirty="0">
              <a:latin typeface="Times New Roman" pitchFamily="18" charset="0"/>
              <a:cs typeface="Times New Roman" pitchFamily="18" charset="0"/>
            </a:endParaRPr>
          </a:p>
          <a:p>
            <a:pPr marL="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5434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496944" cy="1143000"/>
          </a:xfrm>
        </p:spPr>
        <p:txBody>
          <a:bodyPr>
            <a:normAutofit fontScale="90000"/>
          </a:bodyPr>
          <a:lstStyle/>
          <a:p>
            <a:r>
              <a:rPr lang="en-US" sz="2000" b="1" u="sng" dirty="0" smtClean="0">
                <a:latin typeface="Times New Roman" panose="02020603050405020304" pitchFamily="18" charset="0"/>
                <a:cs typeface="Times New Roman" panose="02020603050405020304" pitchFamily="18" charset="0"/>
              </a:rPr>
              <a:t>PAPER-12: </a:t>
            </a:r>
            <a:r>
              <a:rPr lang="en-IN" sz="2000" b="1" dirty="0">
                <a:latin typeface="Times New Roman" pitchFamily="18" charset="0"/>
                <a:cs typeface="Times New Roman" pitchFamily="18" charset="0"/>
              </a:rPr>
              <a:t>Design and Implementation of Agricultural Drone for Areca Nut Farms</a:t>
            </a:r>
            <a:r>
              <a:rPr lang="en-US" sz="2000" b="1" u="sng" dirty="0">
                <a:latin typeface="Times New Roman" panose="02020603050405020304" pitchFamily="18" charset="0"/>
                <a:cs typeface="Times New Roman" panose="02020603050405020304" pitchFamily="18" charset="0"/>
              </a:rPr>
              <a:t/>
            </a:r>
            <a:br>
              <a:rPr lang="en-US" sz="2000" b="1"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PUBLISHED:</a:t>
            </a:r>
            <a:r>
              <a:rPr lang="en-US" sz="2000" dirty="0">
                <a:latin typeface="Times New Roman" panose="02020603050405020304" pitchFamily="18" charset="0"/>
                <a:cs typeface="Times New Roman" panose="02020603050405020304" pitchFamily="18" charset="0"/>
              </a:rPr>
              <a:t> Research gate </a:t>
            </a:r>
            <a:r>
              <a:rPr lang="en-IN" sz="1800" dirty="0">
                <a:latin typeface="Times New Roman" pitchFamily="18" charset="0"/>
                <a:cs typeface="Times New Roman" pitchFamily="18" charset="0"/>
              </a:rPr>
              <a:t>April 2021</a:t>
            </a:r>
            <a:r>
              <a:rPr lang="en-US" sz="2000" u="sng" dirty="0">
                <a:latin typeface="Times New Roman" panose="02020603050405020304" pitchFamily="18" charset="0"/>
                <a:cs typeface="Times New Roman" panose="02020603050405020304" pitchFamily="18" charset="0"/>
              </a:rPr>
              <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AUTHORS: </a:t>
            </a:r>
            <a:r>
              <a:rPr lang="en-IN" sz="1800" dirty="0" err="1">
                <a:latin typeface="Times New Roman" pitchFamily="18" charset="0"/>
                <a:cs typeface="Times New Roman" pitchFamily="18" charset="0"/>
              </a:rPr>
              <a:t>Raju</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Hajare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Mallikarjuna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Gowda</a:t>
            </a:r>
            <a:r>
              <a:rPr lang="en-IN" sz="1800" dirty="0">
                <a:latin typeface="Times New Roman" pitchFamily="18" charset="0"/>
                <a:cs typeface="Times New Roman" pitchFamily="18" charset="0"/>
              </a:rPr>
              <a:t> C.P, M. V </a:t>
            </a:r>
            <a:r>
              <a:rPr lang="en-IN" sz="1800" dirty="0" err="1">
                <a:latin typeface="Times New Roman" pitchFamily="18" charset="0"/>
                <a:cs typeface="Times New Roman" pitchFamily="18" charset="0"/>
              </a:rPr>
              <a:t>Sanjaya</a:t>
            </a:r>
            <a:endParaRPr lang="en-IN" sz="2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484784"/>
            <a:ext cx="8424936" cy="5040560"/>
          </a:xfrm>
        </p:spPr>
        <p:txBody>
          <a:bodyPr>
            <a:normAutofit fontScale="92500" lnSpcReduction="20000"/>
          </a:bodyPr>
          <a:lstStyle/>
          <a:p>
            <a:pPr marL="0" indent="0">
              <a:buNone/>
            </a:pPr>
            <a:r>
              <a:rPr lang="en-US" b="1" dirty="0">
                <a:latin typeface="Times New Roman" pitchFamily="18" charset="0"/>
                <a:cs typeface="Times New Roman" pitchFamily="18" charset="0"/>
              </a:rPr>
              <a:t>Introduction</a:t>
            </a:r>
          </a:p>
          <a:p>
            <a:pPr>
              <a:lnSpc>
                <a:spcPct val="120000"/>
              </a:lnSpc>
              <a:buFont typeface="Wingdings" pitchFamily="2" charset="2"/>
              <a:buChar char="Ø"/>
            </a:pPr>
            <a:r>
              <a:rPr lang="en-US" sz="1700" dirty="0">
                <a:solidFill>
                  <a:srgbClr val="000000"/>
                </a:solidFill>
                <a:effectLst/>
                <a:latin typeface="Times New Roman" panose="02020603050405020304" pitchFamily="18" charset="0"/>
                <a:cs typeface="Times New Roman" panose="02020603050405020304" pitchFamily="18" charset="0"/>
              </a:rPr>
              <a:t>The objective of the project is to design and develop an automatic spraying Drone which operates on rechargeable battery.</a:t>
            </a:r>
          </a:p>
          <a:p>
            <a:pPr>
              <a:lnSpc>
                <a:spcPct val="120000"/>
              </a:lnSpc>
              <a:buFont typeface="Wingdings"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drone is implemented with Raspberry pi which detects the Prescence of the obstacle if any</a:t>
            </a:r>
          </a:p>
          <a:p>
            <a:pPr>
              <a:lnSpc>
                <a:spcPct val="120000"/>
              </a:lnSpc>
              <a:buFont typeface="Wingdings" pitchFamily="2" charset="2"/>
              <a:buChar char="Ø"/>
            </a:pPr>
            <a:r>
              <a:rPr lang="en-US" sz="1700" dirty="0">
                <a:solidFill>
                  <a:srgbClr val="000000"/>
                </a:solidFill>
                <a:effectLst/>
                <a:latin typeface="Times New Roman" panose="02020603050405020304" pitchFamily="18" charset="0"/>
                <a:cs typeface="Times New Roman" panose="02020603050405020304" pitchFamily="18" charset="0"/>
              </a:rPr>
              <a:t>The flight controller sends the speed information of each motor to its corresponding ESC thus performing the necessary action.</a:t>
            </a:r>
          </a:p>
          <a:p>
            <a:pPr>
              <a:lnSpc>
                <a:spcPct val="120000"/>
              </a:lnSpc>
              <a:buFont typeface="Wingdings"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Raspberry pi sends the appropriate roll and pitch triggers to the Pixhawk controller via a </a:t>
            </a:r>
            <a:r>
              <a:rPr lang="en-US" sz="1700" dirty="0" err="1">
                <a:solidFill>
                  <a:srgbClr val="000000"/>
                </a:solidFill>
                <a:latin typeface="Times New Roman" panose="02020603050405020304" pitchFamily="18" charset="0"/>
                <a:cs typeface="Times New Roman" panose="02020603050405020304" pitchFamily="18" charset="0"/>
              </a:rPr>
              <a:t>Mavlink</a:t>
            </a:r>
            <a:r>
              <a:rPr lang="en-US" sz="1700" dirty="0">
                <a:solidFill>
                  <a:srgbClr val="000000"/>
                </a:solidFill>
                <a:latin typeface="Times New Roman" panose="02020603050405020304" pitchFamily="18" charset="0"/>
                <a:cs typeface="Times New Roman" panose="02020603050405020304" pitchFamily="18" charset="0"/>
              </a:rPr>
              <a:t> connection established.</a:t>
            </a:r>
          </a:p>
          <a:p>
            <a:pPr>
              <a:lnSpc>
                <a:spcPct val="120000"/>
              </a:lnSpc>
              <a:buFont typeface="Wingdings" pitchFamily="2" charset="2"/>
              <a:buChar char="Ø"/>
            </a:pPr>
            <a:r>
              <a:rPr lang="en-US" sz="1700" dirty="0">
                <a:solidFill>
                  <a:srgbClr val="000000"/>
                </a:solidFill>
                <a:effectLst/>
                <a:latin typeface="Times New Roman" panose="02020603050405020304" pitchFamily="18" charset="0"/>
                <a:cs typeface="Times New Roman" panose="02020603050405020304" pitchFamily="18" charset="0"/>
              </a:rPr>
              <a:t>These commands are sent as RC override commands</a:t>
            </a:r>
            <a:r>
              <a:rPr lang="en-US" sz="1700" dirty="0" smtClean="0">
                <a:solidFill>
                  <a:srgbClr val="000000"/>
                </a:solidFill>
                <a:effectLst/>
                <a:latin typeface="Times New Roman" panose="02020603050405020304" pitchFamily="18" charset="0"/>
                <a:cs typeface="Times New Roman" panose="02020603050405020304" pitchFamily="18" charset="0"/>
              </a:rPr>
              <a:t>.</a:t>
            </a:r>
            <a:endParaRPr lang="en-US" sz="1700"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Methodology</a:t>
            </a:r>
          </a:p>
          <a:p>
            <a:pPr>
              <a:lnSpc>
                <a:spcPct val="110000"/>
              </a:lnSpc>
              <a:buFont typeface="Wingdings" pitchFamily="2" charset="2"/>
              <a:buChar char="Ø"/>
            </a:pPr>
            <a:r>
              <a:rPr lang="en-US" sz="1700" dirty="0" smtClean="0">
                <a:solidFill>
                  <a:srgbClr val="000000"/>
                </a:solidFill>
                <a:effectLst/>
                <a:latin typeface="Times New Roman" panose="02020603050405020304" pitchFamily="18" charset="0"/>
                <a:cs typeface="Times New Roman" panose="02020603050405020304" pitchFamily="18" charset="0"/>
              </a:rPr>
              <a:t>Development </a:t>
            </a:r>
            <a:r>
              <a:rPr lang="en-US" sz="1700" dirty="0">
                <a:solidFill>
                  <a:srgbClr val="000000"/>
                </a:solidFill>
                <a:effectLst/>
                <a:latin typeface="Times New Roman" panose="02020603050405020304" pitchFamily="18" charset="0"/>
                <a:cs typeface="Times New Roman" panose="02020603050405020304" pitchFamily="18" charset="0"/>
              </a:rPr>
              <a:t>of a quadcopter drone with a payload capacity of about 500g.</a:t>
            </a:r>
          </a:p>
          <a:p>
            <a:pPr>
              <a:lnSpc>
                <a:spcPct val="110000"/>
              </a:lnSpc>
              <a:buFont typeface="Wingdings" pitchFamily="2" charset="2"/>
              <a:buChar char="Ø"/>
            </a:pPr>
            <a:r>
              <a:rPr lang="en-US" sz="1700" dirty="0" smtClean="0">
                <a:solidFill>
                  <a:srgbClr val="000000"/>
                </a:solidFill>
                <a:effectLst/>
                <a:latin typeface="Times New Roman" panose="02020603050405020304" pitchFamily="18" charset="0"/>
                <a:cs typeface="Times New Roman" panose="02020603050405020304" pitchFamily="18" charset="0"/>
              </a:rPr>
              <a:t>Implementation </a:t>
            </a:r>
            <a:r>
              <a:rPr lang="en-US" sz="1700" dirty="0">
                <a:solidFill>
                  <a:srgbClr val="000000"/>
                </a:solidFill>
                <a:effectLst/>
                <a:latin typeface="Times New Roman" panose="02020603050405020304" pitchFamily="18" charset="0"/>
                <a:cs typeface="Times New Roman" panose="02020603050405020304" pitchFamily="18" charset="0"/>
              </a:rPr>
              <a:t>of  circular trajectory tracing feature into the existing flight controller</a:t>
            </a:r>
          </a:p>
          <a:p>
            <a:pPr>
              <a:lnSpc>
                <a:spcPct val="110000"/>
              </a:lnSpc>
              <a:buFont typeface="Wingdings" pitchFamily="2" charset="2"/>
              <a:buChar char="Ø"/>
            </a:pPr>
            <a:r>
              <a:rPr lang="en-US" sz="1700" dirty="0" smtClean="0">
                <a:solidFill>
                  <a:srgbClr val="000000"/>
                </a:solidFill>
                <a:effectLst/>
                <a:latin typeface="Times New Roman" pitchFamily="18" charset="0"/>
                <a:cs typeface="Times New Roman" pitchFamily="18" charset="0"/>
              </a:rPr>
              <a:t> </a:t>
            </a:r>
            <a:r>
              <a:rPr lang="en-US" sz="1700" dirty="0">
                <a:solidFill>
                  <a:srgbClr val="000000"/>
                </a:solidFill>
                <a:latin typeface="Times New Roman" panose="02020603050405020304" pitchFamily="18" charset="0"/>
                <a:cs typeface="Times New Roman" panose="02020603050405020304" pitchFamily="18" charset="0"/>
              </a:rPr>
              <a:t>Implementation of the spray mechanism by analyzing and testing the working of the relay.</a:t>
            </a:r>
          </a:p>
          <a:p>
            <a:pPr>
              <a:lnSpc>
                <a:spcPct val="110000"/>
              </a:lnSpc>
              <a:buFont typeface="Wingdings" pitchFamily="2" charset="2"/>
              <a:buChar char="Ø"/>
            </a:pPr>
            <a:r>
              <a:rPr lang="en-US" sz="1700" dirty="0" smtClean="0">
                <a:solidFill>
                  <a:srgbClr val="000000"/>
                </a:solidFill>
                <a:effectLst/>
                <a:latin typeface="Times New Roman" panose="02020603050405020304" pitchFamily="18" charset="0"/>
                <a:cs typeface="Times New Roman" panose="02020603050405020304" pitchFamily="18" charset="0"/>
              </a:rPr>
              <a:t>Implementation </a:t>
            </a:r>
            <a:r>
              <a:rPr lang="en-US" sz="1700" dirty="0">
                <a:solidFill>
                  <a:srgbClr val="000000"/>
                </a:solidFill>
                <a:effectLst/>
                <a:latin typeface="Times New Roman" panose="02020603050405020304" pitchFamily="18" charset="0"/>
                <a:cs typeface="Times New Roman" panose="02020603050405020304" pitchFamily="18" charset="0"/>
              </a:rPr>
              <a:t>of live </a:t>
            </a:r>
            <a:r>
              <a:rPr lang="en-US" sz="1700" dirty="0" err="1">
                <a:solidFill>
                  <a:srgbClr val="000000"/>
                </a:solidFill>
                <a:effectLst/>
                <a:latin typeface="Times New Roman" panose="02020603050405020304" pitchFamily="18" charset="0"/>
                <a:cs typeface="Times New Roman" panose="02020603050405020304" pitchFamily="18" charset="0"/>
              </a:rPr>
              <a:t>vedio</a:t>
            </a:r>
            <a:r>
              <a:rPr lang="en-US" sz="1700" dirty="0">
                <a:solidFill>
                  <a:srgbClr val="000000"/>
                </a:solidFill>
                <a:effectLst/>
                <a:latin typeface="Times New Roman" panose="02020603050405020304" pitchFamily="18" charset="0"/>
                <a:cs typeface="Times New Roman" panose="02020603050405020304" pitchFamily="18" charset="0"/>
              </a:rPr>
              <a:t> </a:t>
            </a:r>
            <a:r>
              <a:rPr lang="en-US" sz="1700" dirty="0" err="1">
                <a:solidFill>
                  <a:srgbClr val="000000"/>
                </a:solidFill>
                <a:effectLst/>
                <a:latin typeface="Times New Roman" panose="02020603050405020304" pitchFamily="18" charset="0"/>
                <a:cs typeface="Times New Roman" panose="02020603050405020304" pitchFamily="18" charset="0"/>
              </a:rPr>
              <a:t>trasmision</a:t>
            </a:r>
            <a:r>
              <a:rPr lang="en-US" sz="1700" dirty="0">
                <a:solidFill>
                  <a:srgbClr val="000000"/>
                </a:solidFill>
                <a:effectLst/>
                <a:latin typeface="Times New Roman" panose="02020603050405020304" pitchFamily="18" charset="0"/>
                <a:cs typeface="Times New Roman" panose="02020603050405020304" pitchFamily="18" charset="0"/>
              </a:rPr>
              <a:t> system to analyze various possible methods to have interface between them.</a:t>
            </a:r>
          </a:p>
          <a:p>
            <a:pPr>
              <a:lnSpc>
                <a:spcPct val="110000"/>
              </a:lnSpc>
              <a:buFont typeface="Wingdings" pitchFamily="2" charset="2"/>
              <a:buChar char="Ø"/>
            </a:pPr>
            <a:r>
              <a:rPr lang="en-US" sz="1700" dirty="0" smtClean="0">
                <a:solidFill>
                  <a:srgbClr val="000000"/>
                </a:solidFill>
                <a:effectLst/>
                <a:latin typeface="Times New Roman" pitchFamily="18" charset="0"/>
                <a:cs typeface="Times New Roman" pitchFamily="18" charset="0"/>
              </a:rPr>
              <a:t> </a:t>
            </a:r>
            <a:r>
              <a:rPr lang="en-US" sz="1700" dirty="0">
                <a:solidFill>
                  <a:srgbClr val="000000"/>
                </a:solidFill>
                <a:latin typeface="Times New Roman" panose="02020603050405020304" pitchFamily="18" charset="0"/>
                <a:cs typeface="Times New Roman" panose="02020603050405020304" pitchFamily="18" charset="0"/>
              </a:rPr>
              <a:t>Interfacing Raspberry pi camera by installing </a:t>
            </a:r>
            <a:r>
              <a:rPr lang="en-US" sz="1700" dirty="0" err="1">
                <a:solidFill>
                  <a:srgbClr val="000000"/>
                </a:solidFill>
                <a:latin typeface="Times New Roman" panose="02020603050405020304" pitchFamily="18" charset="0"/>
                <a:cs typeface="Times New Roman" panose="02020603050405020304" pitchFamily="18" charset="0"/>
              </a:rPr>
              <a:t>GStreamer</a:t>
            </a:r>
            <a:r>
              <a:rPr lang="en-US" sz="1700" dirty="0">
                <a:solidFill>
                  <a:srgbClr val="000000"/>
                </a:solidFill>
                <a:latin typeface="Times New Roman" panose="02020603050405020304" pitchFamily="18" charset="0"/>
                <a:cs typeface="Times New Roman" panose="02020603050405020304" pitchFamily="18" charset="0"/>
              </a:rPr>
              <a:t> on a windows platform.</a:t>
            </a:r>
            <a:endParaRPr lang="en-US" sz="170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52313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71400"/>
            <a:ext cx="7620000" cy="980728"/>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Existing System</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980728"/>
            <a:ext cx="8460432" cy="5877272"/>
          </a:xfrm>
        </p:spPr>
        <p:txBody>
          <a:bodyPr>
            <a:normAutofit fontScale="70000" lnSpcReduction="20000"/>
          </a:bodyPr>
          <a:lstStyle/>
          <a:p>
            <a:pPr lvl="1" algn="just">
              <a:buClrTx/>
            </a:pPr>
            <a:r>
              <a:rPr lang="en-IN" sz="2900" dirty="0">
                <a:latin typeface="Times New Roman" pitchFamily="18" charset="0"/>
                <a:cs typeface="Times New Roman" pitchFamily="18" charset="0"/>
              </a:rPr>
              <a:t>The robot consists of an ‘</a:t>
            </a:r>
            <a:r>
              <a:rPr lang="en-IN" sz="2900" u="sng" dirty="0">
                <a:latin typeface="Times New Roman" pitchFamily="18" charset="0"/>
                <a:cs typeface="Times New Roman" pitchFamily="18" charset="0"/>
              </a:rPr>
              <a:t>X’ frame</a:t>
            </a:r>
            <a:r>
              <a:rPr lang="en-IN" sz="2900" dirty="0">
                <a:latin typeface="Times New Roman" pitchFamily="18" charset="0"/>
                <a:cs typeface="Times New Roman" pitchFamily="18" charset="0"/>
              </a:rPr>
              <a:t>. At the bottom of the robot two rollers are placed which are conical in shape and are connected to two DC motors. </a:t>
            </a:r>
          </a:p>
          <a:p>
            <a:pPr lvl="1" algn="just">
              <a:buClrTx/>
            </a:pPr>
            <a:r>
              <a:rPr lang="en-IN" sz="2900" dirty="0">
                <a:latin typeface="Times New Roman" pitchFamily="18" charset="0"/>
                <a:cs typeface="Times New Roman" pitchFamily="18" charset="0"/>
              </a:rPr>
              <a:t>These motors are operated by a wired remote control to move up and down the tree. The model is placed around the tree and springs are used to attach it firmly to the tree. Two nozzles are placed on either side at the top of the machine with motor arrangement so that it can rotate at a 360-degree angle.</a:t>
            </a:r>
          </a:p>
          <a:p>
            <a:pPr lvl="1" algn="just">
              <a:buClrTx/>
            </a:pPr>
            <a:r>
              <a:rPr lang="en-IN" sz="2900" dirty="0">
                <a:latin typeface="Times New Roman" pitchFamily="18" charset="0"/>
                <a:cs typeface="Times New Roman" pitchFamily="18" charset="0"/>
              </a:rPr>
              <a:t> Electric pumps are used to lift the pesticide towards the nozzle and spray it to the </a:t>
            </a:r>
            <a:r>
              <a:rPr lang="en-IN" sz="2900" dirty="0" err="1">
                <a:latin typeface="Times New Roman" pitchFamily="18" charset="0"/>
                <a:cs typeface="Times New Roman" pitchFamily="18" charset="0"/>
              </a:rPr>
              <a:t>Arecanut</a:t>
            </a:r>
            <a:r>
              <a:rPr lang="en-IN" sz="2900" dirty="0">
                <a:latin typeface="Times New Roman" pitchFamily="18" charset="0"/>
                <a:cs typeface="Times New Roman" pitchFamily="18" charset="0"/>
              </a:rPr>
              <a:t>.</a:t>
            </a:r>
          </a:p>
          <a:p>
            <a:pPr lvl="1" algn="just">
              <a:buClrTx/>
            </a:pPr>
            <a:r>
              <a:rPr lang="en-IN" sz="2900" dirty="0">
                <a:latin typeface="Times New Roman" pitchFamily="18" charset="0"/>
                <a:cs typeface="Times New Roman" pitchFamily="18" charset="0"/>
              </a:rPr>
              <a:t> </a:t>
            </a:r>
            <a:r>
              <a:rPr lang="en-IN" sz="2900" dirty="0" err="1">
                <a:latin typeface="Times New Roman" pitchFamily="18" charset="0"/>
                <a:cs typeface="Times New Roman" pitchFamily="18" charset="0"/>
              </a:rPr>
              <a:t>Arduino</a:t>
            </a:r>
            <a:r>
              <a:rPr lang="en-IN" sz="2900" dirty="0">
                <a:latin typeface="Times New Roman" pitchFamily="18" charset="0"/>
                <a:cs typeface="Times New Roman" pitchFamily="18" charset="0"/>
              </a:rPr>
              <a:t> Uno is used for programming the motors to rotate in clockwise and anticlockwise direction. </a:t>
            </a:r>
            <a:endParaRPr lang="en-US" sz="2900" dirty="0">
              <a:latin typeface="Times New Roman" panose="02020603050405020304" pitchFamily="18" charset="0"/>
              <a:cs typeface="Times New Roman" panose="02020603050405020304" pitchFamily="18" charset="0"/>
            </a:endParaRPr>
          </a:p>
          <a:p>
            <a:pPr lvl="1" algn="just">
              <a:buClrTx/>
            </a:pPr>
            <a:r>
              <a:rPr lang="en-US" sz="2900" dirty="0">
                <a:latin typeface="Times New Roman" panose="02020603050405020304" pitchFamily="18" charset="0"/>
                <a:cs typeface="Times New Roman" panose="02020603050405020304" pitchFamily="18" charset="0"/>
              </a:rPr>
              <a:t>Controlling is done through remote access (</a:t>
            </a:r>
            <a:r>
              <a:rPr lang="en-US" sz="2900" dirty="0" err="1">
                <a:latin typeface="Times New Roman" panose="02020603050405020304" pitchFamily="18" charset="0"/>
                <a:cs typeface="Times New Roman" panose="02020603050405020304" pitchFamily="18" charset="0"/>
              </a:rPr>
              <a:t>i.e</a:t>
            </a: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wired connection</a:t>
            </a:r>
            <a:r>
              <a:rPr lang="en-US" sz="2900" dirty="0">
                <a:latin typeface="Times New Roman" panose="02020603050405020304" pitchFamily="18" charset="0"/>
                <a:cs typeface="Times New Roman" panose="02020603050405020304" pitchFamily="18" charset="0"/>
              </a:rPr>
              <a:t>).</a:t>
            </a:r>
          </a:p>
          <a:p>
            <a:pPr lvl="1" algn="just">
              <a:buClrTx/>
            </a:pPr>
            <a:r>
              <a:rPr lang="en-US" sz="2900" u="sng" dirty="0">
                <a:latin typeface="Times New Roman" panose="02020603050405020304" pitchFamily="18" charset="0"/>
                <a:cs typeface="Times New Roman" panose="02020603050405020304" pitchFamily="18" charset="0"/>
              </a:rPr>
              <a:t>single sprayer</a:t>
            </a:r>
          </a:p>
          <a:p>
            <a:pPr marL="411480" lvl="1" indent="0" algn="just">
              <a:buClrTx/>
              <a:buNone/>
            </a:pPr>
            <a:r>
              <a:rPr lang="en-IN" sz="2400" b="1" dirty="0"/>
              <a:t>The future improvements of the existing project are as follows</a:t>
            </a:r>
            <a:r>
              <a:rPr lang="en-IN" sz="2400" dirty="0"/>
              <a:t>: - </a:t>
            </a:r>
          </a:p>
          <a:p>
            <a:pPr marL="411480" lvl="1" indent="0" algn="just">
              <a:buClrTx/>
              <a:buNone/>
            </a:pPr>
            <a:r>
              <a:rPr lang="en-IN" sz="2300" dirty="0"/>
              <a:t>I. Adding a nut cutter.</a:t>
            </a:r>
          </a:p>
          <a:p>
            <a:pPr marL="411480" lvl="1" indent="0" algn="just">
              <a:buClrTx/>
              <a:buNone/>
            </a:pPr>
            <a:r>
              <a:rPr lang="en-IN" sz="2300" dirty="0"/>
              <a:t>II. Lowering the weight.</a:t>
            </a:r>
          </a:p>
          <a:p>
            <a:pPr marL="411480" lvl="1" indent="0" algn="just">
              <a:buClrTx/>
              <a:buNone/>
            </a:pPr>
            <a:r>
              <a:rPr lang="en-IN" sz="2300" dirty="0"/>
              <a:t>III. To utilize better Frame for load distribution </a:t>
            </a:r>
          </a:p>
          <a:p>
            <a:pPr marL="411480" lvl="1" indent="0" algn="just">
              <a:buClrTx/>
              <a:buNone/>
            </a:pPr>
            <a:r>
              <a:rPr lang="en-IN" sz="2300" dirty="0"/>
              <a:t>IV. The process of spraying pesticide can also be made fully automatic and sprayed  simultaneously  to  trees around</a:t>
            </a:r>
          </a:p>
          <a:p>
            <a:pPr marL="411480" lvl="1" indent="0" algn="just">
              <a:buClrTx/>
              <a:buNone/>
            </a:pPr>
            <a:r>
              <a:rPr lang="en-IN" sz="2300" dirty="0"/>
              <a:t>V. Wheels with better frictional co-efficient can be designed</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8B27A4A-FEEE-1CC6-416D-075CA97BBE2E}"/>
              </a:ext>
            </a:extLst>
          </p:cNvPr>
          <p:cNvSpPr>
            <a:spLocks noGrp="1"/>
          </p:cNvSpPr>
          <p:nvPr>
            <p:ph sz="quarter" idx="1"/>
          </p:nvPr>
        </p:nvSpPr>
        <p:spPr>
          <a:xfrm>
            <a:off x="323528" y="0"/>
            <a:ext cx="8352928" cy="6597352"/>
          </a:xfrm>
        </p:spPr>
        <p:txBody>
          <a:bodyPr/>
          <a:lstStyle/>
          <a:p>
            <a:pPr marL="0" indent="0">
              <a:buNone/>
            </a:pPr>
            <a:r>
              <a:rPr lang="en-IN" b="1" dirty="0" smtClean="0">
                <a:latin typeface="Times New Roman" pitchFamily="18" charset="0"/>
                <a:cs typeface="Times New Roman" pitchFamily="18" charset="0"/>
              </a:rPr>
              <a:t>Advantages</a:t>
            </a:r>
            <a:endParaRPr lang="en-IN" b="1" dirty="0">
              <a:latin typeface="Times New Roman" pitchFamily="18" charset="0"/>
              <a:cs typeface="Times New Roman" pitchFamily="18" charset="0"/>
            </a:endParaRPr>
          </a:p>
          <a:p>
            <a:pPr>
              <a:lnSpc>
                <a:spcPct val="150000"/>
              </a:lnSpc>
              <a:buFont typeface="Wingdings" pitchFamily="2" charset="2"/>
              <a:buChar char="Ø"/>
            </a:pPr>
            <a:r>
              <a:rPr lang="en-US" sz="1600" dirty="0" smtClean="0">
                <a:solidFill>
                  <a:srgbClr val="000000"/>
                </a:solidFill>
                <a:effectLst/>
                <a:latin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cs typeface="Times New Roman" panose="02020603050405020304" pitchFamily="18" charset="0"/>
              </a:rPr>
              <a:t>It is possible to lift the drone with the payload and spray the pesticide with the clean upper view</a:t>
            </a:r>
            <a:r>
              <a:rPr lang="en-US" sz="1600" dirty="0" smtClean="0">
                <a:solidFill>
                  <a:srgbClr val="000000"/>
                </a:solidFill>
                <a:effectLst/>
                <a:latin typeface="Times New Roman" panose="02020603050405020304" pitchFamily="18" charset="0"/>
                <a:cs typeface="Times New Roman" panose="02020603050405020304" pitchFamily="18" charset="0"/>
              </a:rPr>
              <a:t>.</a:t>
            </a:r>
          </a:p>
          <a:p>
            <a:pPr>
              <a:lnSpc>
                <a:spcPct val="150000"/>
              </a:lnSpc>
              <a:buFont typeface="Wingdings" pitchFamily="2" charset="2"/>
              <a:buChar char="Ø"/>
            </a:pPr>
            <a:r>
              <a:rPr lang="en-US" sz="1600" dirty="0" smtClean="0">
                <a:solidFill>
                  <a:srgbClr val="000000"/>
                </a:solidFill>
                <a:effectLst/>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It is very consistent in spraying the pesticide with different angle which covers all different parts of the areca which affected with fungus or any other disease. </a:t>
            </a:r>
          </a:p>
          <a:p>
            <a:pPr>
              <a:lnSpc>
                <a:spcPct val="150000"/>
              </a:lnSpc>
              <a:buFont typeface="Wingdings" pitchFamily="2" charset="2"/>
              <a:buChar char="Ø"/>
            </a:pPr>
            <a:r>
              <a:rPr lang="en-US" sz="1600" dirty="0" smtClean="0">
                <a:solidFill>
                  <a:srgbClr val="000000"/>
                </a:solidFill>
                <a:latin typeface="Times New Roman" panose="02020603050405020304" pitchFamily="18" charset="0"/>
                <a:cs typeface="Times New Roman" panose="02020603050405020304" pitchFamily="18" charset="0"/>
              </a:rPr>
              <a:t>Using </a:t>
            </a:r>
            <a:r>
              <a:rPr lang="en-US" sz="1600" dirty="0">
                <a:solidFill>
                  <a:srgbClr val="000000"/>
                </a:solidFill>
                <a:latin typeface="Times New Roman" panose="02020603050405020304" pitchFamily="18" charset="0"/>
                <a:cs typeface="Times New Roman" panose="02020603050405020304" pitchFamily="18" charset="0"/>
              </a:rPr>
              <a:t>the Raspberry pi camera the user can easily use the drone with the help of camera.</a:t>
            </a:r>
          </a:p>
          <a:p>
            <a:pPr>
              <a:lnSpc>
                <a:spcPct val="150000"/>
              </a:lnSpc>
              <a:buFont typeface="Wingdings" pitchFamily="2" charset="2"/>
              <a:buChar char="Ø"/>
            </a:pPr>
            <a:r>
              <a:rPr lang="en-US" sz="1600" dirty="0" smtClean="0">
                <a:solidFill>
                  <a:srgbClr val="000000"/>
                </a:solidFill>
                <a:latin typeface="Times New Roman" panose="02020603050405020304" pitchFamily="18" charset="0"/>
                <a:cs typeface="Times New Roman" panose="02020603050405020304" pitchFamily="18" charset="0"/>
              </a:rPr>
              <a:t>Easily </a:t>
            </a:r>
            <a:r>
              <a:rPr lang="en-US" sz="1600" dirty="0">
                <a:solidFill>
                  <a:srgbClr val="000000"/>
                </a:solidFill>
                <a:latin typeface="Times New Roman" panose="02020603050405020304" pitchFamily="18" charset="0"/>
                <a:cs typeface="Times New Roman" panose="02020603050405020304" pitchFamily="18" charset="0"/>
              </a:rPr>
              <a:t>using the drone the pesticide can be sprayed throughout the different parts of the tree in very stipulated amount of time and the time for coupling and decoupling and all is not required.</a:t>
            </a:r>
          </a:p>
          <a:p>
            <a:pPr marL="0" indent="0">
              <a:lnSpc>
                <a:spcPct val="150000"/>
              </a:lnSpc>
              <a:buNone/>
            </a:pPr>
            <a:endParaRPr lang="en-US" sz="12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solidFill>
                  <a:srgbClr val="000000"/>
                </a:solidFill>
                <a:latin typeface="Times New Roman" panose="02020603050405020304" pitchFamily="18" charset="0"/>
                <a:cs typeface="Times New Roman" panose="02020603050405020304" pitchFamily="18" charset="0"/>
              </a:rPr>
              <a:t>Drawbacks</a:t>
            </a:r>
          </a:p>
          <a:p>
            <a:pPr>
              <a:lnSpc>
                <a:spcPct val="150000"/>
              </a:lnSpc>
              <a:buFont typeface="Wingdings" pitchFamily="2" charset="2"/>
              <a:buChar char="Ø"/>
            </a:pPr>
            <a:r>
              <a:rPr lang="en-US" sz="1600" dirty="0" smtClean="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The drones are very much sensitive and it may gets damaged since areca farm is very much clumsy and striking of objects are very much possible.</a:t>
            </a:r>
          </a:p>
          <a:p>
            <a:pPr>
              <a:lnSpc>
                <a:spcPct val="150000"/>
              </a:lnSpc>
              <a:buFont typeface="Wingdings" pitchFamily="2" charset="2"/>
              <a:buChar char="Ø"/>
            </a:pPr>
            <a:r>
              <a:rPr lang="en-US" sz="1800" dirty="0" smtClean="0">
                <a:solidFill>
                  <a:srgbClr val="000000"/>
                </a:solidFill>
                <a:latin typeface="Times New Roman" panose="02020603050405020304" pitchFamily="18" charset="0"/>
                <a:cs typeface="Times New Roman" panose="02020603050405020304" pitchFamily="18" charset="0"/>
              </a:rPr>
              <a:t>It </a:t>
            </a:r>
            <a:r>
              <a:rPr lang="en-US" sz="1800" dirty="0">
                <a:solidFill>
                  <a:srgbClr val="000000"/>
                </a:solidFill>
                <a:latin typeface="Times New Roman" panose="02020603050405020304" pitchFamily="18" charset="0"/>
                <a:cs typeface="Times New Roman" panose="02020603050405020304" pitchFamily="18" charset="0"/>
              </a:rPr>
              <a:t>is very much required to lift the drone to at least of 50 feet from the ground.</a:t>
            </a:r>
          </a:p>
          <a:p>
            <a:pPr>
              <a:lnSpc>
                <a:spcPct val="150000"/>
              </a:lnSpc>
              <a:buFont typeface="Wingdings" pitchFamily="2" charset="2"/>
              <a:buChar char="Ø"/>
            </a:pPr>
            <a:r>
              <a:rPr lang="en-US" sz="1800" dirty="0" smtClean="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Since it has the capacity of only 500g so it is continuous filling of tank is very much required.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273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15416"/>
            <a:ext cx="7467600" cy="11430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DESIGN AND IMPLEMENTATION</a:t>
            </a:r>
            <a:endParaRPr lang="en-IN" sz="3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668" y="836712"/>
            <a:ext cx="3312368" cy="2736304"/>
          </a:xfrm>
          <a:prstGeom prst="rect">
            <a:avLst/>
          </a:prstGeom>
        </p:spPr>
      </p:pic>
      <p:sp>
        <p:nvSpPr>
          <p:cNvPr id="6" name="TextBox 5"/>
          <p:cNvSpPr txBox="1"/>
          <p:nvPr/>
        </p:nvSpPr>
        <p:spPr>
          <a:xfrm>
            <a:off x="251520" y="1372689"/>
            <a:ext cx="8424936" cy="757130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Hexagonal Frame</a:t>
            </a:r>
          </a:p>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Aluminium Body</a:t>
            </a:r>
          </a:p>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3 + 3 Rubber wheels</a:t>
            </a:r>
          </a:p>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Y shaped sprinklers</a:t>
            </a:r>
          </a:p>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Battery</a:t>
            </a:r>
          </a:p>
          <a:p>
            <a:pPr marL="285750" indent="-285750">
              <a:lnSpc>
                <a:spcPct val="150000"/>
              </a:lnSpc>
              <a:buFont typeface="Courier New" panose="02070309020205020404" pitchFamily="49" charset="0"/>
              <a:buChar char="o"/>
            </a:pPr>
            <a:r>
              <a:rPr lang="en-IN" dirty="0" err="1">
                <a:latin typeface="Times New Roman" panose="02020603050405020304" pitchFamily="18" charset="0"/>
                <a:cs typeface="Times New Roman" panose="02020603050405020304" pitchFamily="18" charset="0"/>
              </a:rPr>
              <a:t>Aurdino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uno</a:t>
            </a:r>
            <a:r>
              <a:rPr lang="en-IN" dirty="0">
                <a:latin typeface="Times New Roman" panose="02020603050405020304" pitchFamily="18" charset="0"/>
                <a:cs typeface="Times New Roman" panose="02020603050405020304" pitchFamily="18" charset="0"/>
              </a:rPr>
              <a:t> (Bluetooth)</a:t>
            </a:r>
          </a:p>
          <a:p>
            <a:pPr marL="285750"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DC Motor - </a:t>
            </a:r>
            <a:r>
              <a:rPr lang="en-US" dirty="0">
                <a:latin typeface="Times New Roman" panose="02020603050405020304" pitchFamily="18" charset="0"/>
                <a:cs typeface="Times New Roman" panose="02020603050405020304" pitchFamily="18" charset="0"/>
              </a:rPr>
              <a:t>It is rated to operate at 12 V but it can operate at a wide range of voltage of 4 V to 24 V. These motors are available for different speeds and varying torque.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Pesticide Tank carried on Robot.</a:t>
            </a:r>
          </a:p>
          <a:p>
            <a:pPr marL="285750" indent="-285750">
              <a:lnSpc>
                <a:spcPct val="150000"/>
              </a:lnSpc>
              <a:buFont typeface="Courier New" panose="02070309020205020404" pitchFamily="49" charset="0"/>
              <a:buChar char="o"/>
            </a:pPr>
            <a:r>
              <a:rPr lang="en-US" dirty="0"/>
              <a:t>The entire climbing mechanism and spraying mechanism are controlled by a Android Application.</a:t>
            </a: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84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4624"/>
            <a:ext cx="7776864" cy="2996952"/>
          </a:xfrm>
          <a:prstGeom prst="rect">
            <a:avLst/>
          </a:prstGeom>
        </p:spPr>
      </p:pic>
      <p:sp>
        <p:nvSpPr>
          <p:cNvPr id="5" name="TextBox 4"/>
          <p:cNvSpPr txBox="1"/>
          <p:nvPr/>
        </p:nvSpPr>
        <p:spPr>
          <a:xfrm>
            <a:off x="2123728" y="2708920"/>
            <a:ext cx="4769254" cy="369332"/>
          </a:xfrm>
          <a:prstGeom prst="rect">
            <a:avLst/>
          </a:prstGeom>
          <a:noFill/>
        </p:spPr>
        <p:txBody>
          <a:bodyPr wrap="none" rtlCol="0">
            <a:spAutoFit/>
          </a:bodyPr>
          <a:lstStyle/>
          <a:p>
            <a:r>
              <a:rPr lang="en-US" dirty="0" smtClean="0">
                <a:latin typeface="Times New Roman" pitchFamily="18" charset="0"/>
                <a:cs typeface="Times New Roman" pitchFamily="18" charset="0"/>
              </a:rPr>
              <a:t>Fig - Block diagram  : machine operation control </a:t>
            </a:r>
            <a:endParaRPr lang="en-IN" dirty="0">
              <a:latin typeface="Times New Roman" pitchFamily="18" charset="0"/>
              <a:cs typeface="Times New Roman" pitchFamily="18" charset="0"/>
            </a:endParaRPr>
          </a:p>
        </p:txBody>
      </p:sp>
      <p:sp>
        <p:nvSpPr>
          <p:cNvPr id="2" name="TextBox 1"/>
          <p:cNvSpPr txBox="1"/>
          <p:nvPr/>
        </p:nvSpPr>
        <p:spPr>
          <a:xfrm>
            <a:off x="390546" y="3284984"/>
            <a:ext cx="7848872"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Reciever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supplied power through the </a:t>
            </a:r>
            <a:r>
              <a:rPr lang="en-US" dirty="0" smtClean="0">
                <a:latin typeface="Times New Roman" panose="02020603050405020304" pitchFamily="18" charset="0"/>
                <a:cs typeface="Times New Roman" panose="02020603050405020304" pitchFamily="18" charset="0"/>
              </a:rPr>
              <a:t>battery.</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Through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reciever</a:t>
            </a:r>
            <a:r>
              <a:rPr lang="en-US" dirty="0">
                <a:latin typeface="Times New Roman" panose="02020603050405020304" pitchFamily="18" charset="0"/>
                <a:cs typeface="Times New Roman" panose="02020603050405020304" pitchFamily="18" charset="0"/>
              </a:rPr>
              <a:t>, control unit gets the </a:t>
            </a:r>
            <a:r>
              <a:rPr lang="en-US" dirty="0" smtClean="0">
                <a:latin typeface="Times New Roman" panose="02020603050405020304" pitchFamily="18" charset="0"/>
                <a:cs typeface="Times New Roman" panose="02020603050405020304" pitchFamily="18" charset="0"/>
              </a:rPr>
              <a:t>instructions.</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control unit we can control the downward and </a:t>
            </a:r>
            <a:r>
              <a:rPr lang="en-US" dirty="0" smtClean="0">
                <a:latin typeface="Times New Roman" panose="02020603050405020304" pitchFamily="18" charset="0"/>
                <a:cs typeface="Times New Roman" panose="02020603050405020304" pitchFamily="18" charset="0"/>
              </a:rPr>
              <a:t>upward movement.</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Control </a:t>
            </a:r>
            <a:r>
              <a:rPr lang="en-US" dirty="0">
                <a:latin typeface="Times New Roman" panose="02020603050405020304" pitchFamily="18" charset="0"/>
                <a:cs typeface="Times New Roman" panose="02020603050405020304" pitchFamily="18" charset="0"/>
              </a:rPr>
              <a:t>unit is connected to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i.Motor</a:t>
            </a:r>
            <a:r>
              <a:rPr lang="en-US" dirty="0" smtClean="0">
                <a:latin typeface="Times New Roman" panose="02020603050405020304" pitchFamily="18" charset="0"/>
                <a:cs typeface="Times New Roman" panose="02020603050405020304" pitchFamily="18" charset="0"/>
              </a:rPr>
              <a:t> driver</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ii.Sprayer</a:t>
            </a:r>
            <a:r>
              <a:rPr lang="en-US" dirty="0" smtClean="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Sprayer </a:t>
            </a:r>
            <a:r>
              <a:rPr lang="en-US" dirty="0">
                <a:latin typeface="Times New Roman" panose="02020603050405020304" pitchFamily="18" charset="0"/>
                <a:cs typeface="Times New Roman" panose="02020603050405020304" pitchFamily="18" charset="0"/>
              </a:rPr>
              <a:t>is used to aim and spray for the </a:t>
            </a:r>
            <a:r>
              <a:rPr lang="en-US" dirty="0" err="1" smtClean="0">
                <a:latin typeface="Times New Roman" panose="02020603050405020304" pitchFamily="18" charset="0"/>
                <a:cs typeface="Times New Roman" panose="02020603050405020304" pitchFamily="18" charset="0"/>
              </a:rPr>
              <a:t>arecanut</a:t>
            </a:r>
            <a:r>
              <a:rPr lang="en-US"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Motor </a:t>
            </a:r>
            <a:r>
              <a:rPr lang="en-US" dirty="0">
                <a:latin typeface="Times New Roman" panose="02020603050405020304" pitchFamily="18" charset="0"/>
                <a:cs typeface="Times New Roman" panose="02020603050405020304" pitchFamily="18" charset="0"/>
              </a:rPr>
              <a:t>driver controls the Climbing wheel </a:t>
            </a:r>
            <a:r>
              <a:rPr lang="en-US" dirty="0" err="1">
                <a:latin typeface="Times New Roman" panose="02020603050405020304" pitchFamily="18" charset="0"/>
                <a:cs typeface="Times New Roman" panose="02020603050405020304" pitchFamily="18" charset="0"/>
              </a:rPr>
              <a:t>movement,stop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start</a:t>
            </a:r>
            <a:r>
              <a:rPr lang="en-US" dirty="0">
                <a:latin typeface="Times New Roman" panose="02020603050405020304" pitchFamily="18" charset="0"/>
                <a:cs typeface="Times New Roman" panose="02020603050405020304" pitchFamily="18" charset="0"/>
              </a:rPr>
              <a:t> controlling.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42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6632"/>
            <a:ext cx="5976664" cy="6480720"/>
          </a:xfrm>
          <a:prstGeom prst="rect">
            <a:avLst/>
          </a:prstGeom>
        </p:spPr>
      </p:pic>
    </p:spTree>
    <p:extLst>
      <p:ext uri="{BB962C8B-B14F-4D97-AF65-F5344CB8AC3E}">
        <p14:creationId xmlns:p14="http://schemas.microsoft.com/office/powerpoint/2010/main" val="2886565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sz="quarter" idx="1"/>
          </p:nvPr>
        </p:nvSpPr>
        <p:spPr>
          <a:xfrm>
            <a:off x="251520" y="1124744"/>
            <a:ext cx="8352928" cy="5472608"/>
          </a:xfrm>
        </p:spPr>
        <p:txBody>
          <a:bodyPr>
            <a:noAutofit/>
          </a:bodyPr>
          <a:lstStyle/>
          <a:p>
            <a:pPr marL="0" indent="0" algn="just">
              <a:buNone/>
            </a:pPr>
            <a:r>
              <a:rPr lang="en-US" sz="1900" u="sng" dirty="0">
                <a:latin typeface="Times New Roman" panose="02020603050405020304" pitchFamily="18" charset="0"/>
                <a:cs typeface="Times New Roman" panose="02020603050405020304" pitchFamily="18" charset="0"/>
              </a:rPr>
              <a:t>The robot will perform the following steps for performing the task</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1) One side of the robotic structure is screwed  (coupling and decoupling), it can be opened and fit to any tree. Then the structure is re screwed so that it will fit on to the tree trunk. </a:t>
            </a:r>
          </a:p>
          <a:p>
            <a:pPr marL="0" indent="0" algn="just">
              <a:buNone/>
            </a:pPr>
            <a:r>
              <a:rPr lang="en-US" sz="1900" dirty="0">
                <a:latin typeface="Times New Roman" panose="02020603050405020304" pitchFamily="18" charset="0"/>
                <a:cs typeface="Times New Roman" panose="02020603050405020304" pitchFamily="18" charset="0"/>
              </a:rPr>
              <a:t>2) The robot firstly moves upward through the tree trunk by adjusting its legs according to the dimensions. It is controlled by the operator by giving commands through Android Application.</a:t>
            </a:r>
          </a:p>
          <a:p>
            <a:pPr marL="0" indent="0" algn="just">
              <a:buNone/>
            </a:pPr>
            <a:r>
              <a:rPr lang="en-US" sz="1900" dirty="0">
                <a:latin typeface="Times New Roman" panose="02020603050405020304" pitchFamily="18" charset="0"/>
                <a:cs typeface="Times New Roman" panose="02020603050405020304" pitchFamily="18" charset="0"/>
              </a:rPr>
              <a:t> 3) The wheel mechanism is adjusted according to the trunk dimension and to ensure self- Locking ability with the help of </a:t>
            </a:r>
            <a:r>
              <a:rPr lang="en-US" sz="1900" u="sng" dirty="0">
                <a:latin typeface="Times New Roman" panose="02020603050405020304" pitchFamily="18" charset="0"/>
                <a:cs typeface="Times New Roman" panose="02020603050405020304" pitchFamily="18" charset="0"/>
              </a:rPr>
              <a:t>compression spring </a:t>
            </a:r>
            <a:r>
              <a:rPr lang="en-US" sz="1900" dirty="0">
                <a:latin typeface="Times New Roman" panose="02020603050405020304" pitchFamily="18" charset="0"/>
                <a:cs typeface="Times New Roman" panose="02020603050405020304" pitchFamily="18" charset="0"/>
              </a:rPr>
              <a:t>arrangement.</a:t>
            </a:r>
          </a:p>
          <a:p>
            <a:pPr marL="0" indent="0" algn="just">
              <a:buNone/>
            </a:pPr>
            <a:r>
              <a:rPr lang="en-US" sz="1900" dirty="0">
                <a:latin typeface="Times New Roman" panose="02020603050405020304" pitchFamily="18" charset="0"/>
                <a:cs typeface="Times New Roman" panose="02020603050405020304" pitchFamily="18" charset="0"/>
              </a:rPr>
              <a:t>4) The robot then perform the sprinkling work by the help of command provided.</a:t>
            </a:r>
          </a:p>
          <a:p>
            <a:pPr marL="0" indent="0" algn="just">
              <a:buNone/>
            </a:pPr>
            <a:r>
              <a:rPr lang="en-US" sz="1900" dirty="0">
                <a:latin typeface="Times New Roman" panose="02020603050405020304" pitchFamily="18" charset="0"/>
                <a:cs typeface="Times New Roman" panose="02020603050405020304" pitchFamily="18" charset="0"/>
              </a:rPr>
              <a:t>5) Every action of motors are controlled using commands given through android phone, for this purpose a program is developed using visual basic.</a:t>
            </a:r>
          </a:p>
          <a:p>
            <a:pPr marL="0" indent="0" algn="just">
              <a:buNone/>
            </a:pPr>
            <a:r>
              <a:rPr lang="en-US" sz="1900" dirty="0">
                <a:latin typeface="Times New Roman" panose="02020603050405020304" pitchFamily="18" charset="0"/>
                <a:cs typeface="Times New Roman" panose="02020603050405020304" pitchFamily="18" charset="0"/>
              </a:rPr>
              <a:t>6) Wireless communication is done using </a:t>
            </a:r>
            <a:r>
              <a:rPr lang="en-US" sz="1900" dirty="0" err="1">
                <a:latin typeface="Times New Roman" panose="02020603050405020304" pitchFamily="18" charset="0"/>
                <a:cs typeface="Times New Roman" panose="02020603050405020304" pitchFamily="18" charset="0"/>
              </a:rPr>
              <a:t>Xbee</a:t>
            </a:r>
            <a:r>
              <a:rPr lang="en-US" sz="1900" dirty="0">
                <a:latin typeface="Times New Roman" panose="02020603050405020304" pitchFamily="18" charset="0"/>
                <a:cs typeface="Times New Roman" panose="02020603050405020304" pitchFamily="18" charset="0"/>
              </a:rPr>
              <a:t> RF or Bluetooth module[tentatively].</a:t>
            </a:r>
          </a:p>
          <a:p>
            <a:pPr marL="0" indent="0" algn="just">
              <a:buNone/>
            </a:pPr>
            <a:r>
              <a:rPr lang="en-US" sz="1900" dirty="0">
                <a:latin typeface="Times New Roman" panose="02020603050405020304" pitchFamily="18" charset="0"/>
                <a:cs typeface="Times New Roman" panose="02020603050405020304" pitchFamily="18" charset="0"/>
              </a:rPr>
              <a:t>7)Then after Sprinkling job the Robot moves downwards and the Task gets completed.</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8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07302398"/>
              </p:ext>
            </p:extLst>
          </p:nvPr>
        </p:nvGraphicFramePr>
        <p:xfrm>
          <a:off x="179512" y="116632"/>
          <a:ext cx="8496945" cy="6552728"/>
        </p:xfrm>
        <a:graphic>
          <a:graphicData uri="http://schemas.openxmlformats.org/drawingml/2006/table">
            <a:tbl>
              <a:tblPr firstRow="1" bandRow="1">
                <a:tableStyleId>{5C22544A-7EE6-4342-B048-85BDC9FD1C3A}</a:tableStyleId>
              </a:tblPr>
              <a:tblGrid>
                <a:gridCol w="1008112">
                  <a:extLst>
                    <a:ext uri="{9D8B030D-6E8A-4147-A177-3AD203B41FA5}">
                      <a16:colId xmlns="" xmlns:a16="http://schemas.microsoft.com/office/drawing/2014/main" val="20000"/>
                    </a:ext>
                  </a:extLst>
                </a:gridCol>
                <a:gridCol w="1944216">
                  <a:extLst>
                    <a:ext uri="{9D8B030D-6E8A-4147-A177-3AD203B41FA5}">
                      <a16:colId xmlns="" xmlns:a16="http://schemas.microsoft.com/office/drawing/2014/main" val="20001"/>
                    </a:ext>
                  </a:extLst>
                </a:gridCol>
                <a:gridCol w="2592288">
                  <a:extLst>
                    <a:ext uri="{9D8B030D-6E8A-4147-A177-3AD203B41FA5}">
                      <a16:colId xmlns="" xmlns:a16="http://schemas.microsoft.com/office/drawing/2014/main" val="20002"/>
                    </a:ext>
                  </a:extLst>
                </a:gridCol>
                <a:gridCol w="2952329">
                  <a:extLst>
                    <a:ext uri="{9D8B030D-6E8A-4147-A177-3AD203B41FA5}">
                      <a16:colId xmlns="" xmlns:a16="http://schemas.microsoft.com/office/drawing/2014/main" val="20003"/>
                    </a:ext>
                  </a:extLst>
                </a:gridCol>
              </a:tblGrid>
              <a:tr h="684613">
                <a:tc>
                  <a:txBody>
                    <a:bodyPr/>
                    <a:lstStyle/>
                    <a:p>
                      <a:pPr algn="ctr"/>
                      <a:r>
                        <a:rPr lang="en-US" sz="1600" dirty="0"/>
                        <a:t>SL.NO</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YEAR</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TITLE</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METHODOLOGY</a:t>
                      </a:r>
                      <a:endParaRPr lang="en-IN" sz="1600" dirty="0"/>
                    </a:p>
                    <a:p>
                      <a:endParaRPr lang="en-IN" sz="1600" dirty="0"/>
                    </a:p>
                  </a:txBody>
                  <a:tcPr/>
                </a:tc>
                <a:extLst>
                  <a:ext uri="{0D108BD9-81ED-4DB2-BD59-A6C34878D82A}">
                    <a16:rowId xmlns="" xmlns:a16="http://schemas.microsoft.com/office/drawing/2014/main" val="10000"/>
                  </a:ext>
                </a:extLst>
              </a:tr>
              <a:tr h="978019">
                <a:tc>
                  <a:txBody>
                    <a:bodyPr/>
                    <a:lstStyle/>
                    <a:p>
                      <a:pPr algn="ctr"/>
                      <a:r>
                        <a:rPr lang="en-IN" sz="1600" dirty="0"/>
                        <a:t>1</a:t>
                      </a:r>
                    </a:p>
                  </a:txBody>
                  <a:tcPr/>
                </a:tc>
                <a:tc>
                  <a:txBody>
                    <a:bodyPr/>
                    <a:lstStyle/>
                    <a:p>
                      <a:r>
                        <a:rPr kumimoji="0" lang="en-IN" sz="1600" b="0" i="0" u="none" strike="noStrike" kern="1200" baseline="0" dirty="0">
                          <a:solidFill>
                            <a:schemeClr val="dk1"/>
                          </a:solidFill>
                          <a:latin typeface="Times New Roman" pitchFamily="18" charset="0"/>
                          <a:ea typeface="+mn-ea"/>
                          <a:cs typeface="Times New Roman" pitchFamily="18" charset="0"/>
                        </a:rPr>
                        <a:t>IJICS - Volume 5, Issue 12, December 2018</a:t>
                      </a:r>
                      <a:endParaRPr lang="en-IN" sz="1600" dirty="0">
                        <a:latin typeface="Times New Roman" pitchFamily="18" charset="0"/>
                        <a:cs typeface="Times New Roman" pitchFamily="18" charset="0"/>
                      </a:endParaRPr>
                    </a:p>
                  </a:txBody>
                  <a:tcPr/>
                </a:tc>
                <a:tc>
                  <a:txBody>
                    <a:bodyPr/>
                    <a:lstStyle/>
                    <a:p>
                      <a:pPr algn="l"/>
                      <a:r>
                        <a:rPr lang="en-IN" sz="1600" dirty="0"/>
                        <a:t>Tree Climbing Device </a:t>
                      </a:r>
                    </a:p>
                  </a:txBody>
                  <a:tcPr/>
                </a:tc>
                <a:tc>
                  <a:txBody>
                    <a:bodyPr/>
                    <a:lstStyle/>
                    <a:p>
                      <a:r>
                        <a:rPr lang="en-US" sz="1600" dirty="0" smtClean="0">
                          <a:latin typeface="Times New Roman" pitchFamily="18" charset="0"/>
                          <a:cs typeface="Times New Roman" pitchFamily="18" charset="0"/>
                        </a:rPr>
                        <a:t>use of  X – frame</a:t>
                      </a:r>
                      <a:r>
                        <a:rPr lang="en-US" sz="1600" baseline="0" dirty="0" smtClean="0">
                          <a:latin typeface="Times New Roman" pitchFamily="18" charset="0"/>
                          <a:cs typeface="Times New Roman" pitchFamily="18" charset="0"/>
                        </a:rPr>
                        <a:t> structure  and wired connection</a:t>
                      </a:r>
                      <a:endParaRPr lang="en-IN" sz="16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684613">
                <a:tc>
                  <a:txBody>
                    <a:bodyPr/>
                    <a:lstStyle/>
                    <a:p>
                      <a:pPr algn="ctr"/>
                      <a:r>
                        <a:rPr lang="en-US" dirty="0" smtClean="0">
                          <a:solidFill>
                            <a:schemeClr val="tx1"/>
                          </a:solidFill>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IRJET - Apr-2018</a:t>
                      </a:r>
                      <a:r>
                        <a:rPr kumimoji="0" lang="en-IN" sz="1800" b="1" i="0" u="none" strike="noStrike" kern="1200" baseline="0" dirty="0">
                          <a:solidFill>
                            <a:schemeClr val="dk1"/>
                          </a:solidFill>
                          <a:latin typeface="Times New Roman" pitchFamily="18" charset="0"/>
                          <a:ea typeface="+mn-ea"/>
                          <a:cs typeface="Times New Roman" pitchFamily="18" charset="0"/>
                        </a:rPr>
                        <a:t> </a:t>
                      </a:r>
                      <a:endParaRPr lang="en-IN" b="0" dirty="0">
                        <a:latin typeface="Times New Roman" pitchFamily="18" charset="0"/>
                        <a:cs typeface="Times New Roman" pitchFamily="18" charset="0"/>
                      </a:endParaRPr>
                    </a:p>
                  </a:txBody>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 Remote Controlled </a:t>
                      </a:r>
                      <a:r>
                        <a:rPr kumimoji="0" lang="en-IN" sz="1800" b="0" i="0" u="none" strike="noStrike" kern="1200" baseline="0" dirty="0" err="1">
                          <a:solidFill>
                            <a:schemeClr val="dk1"/>
                          </a:solidFill>
                          <a:latin typeface="Times New Roman" pitchFamily="18" charset="0"/>
                          <a:ea typeface="+mn-ea"/>
                          <a:cs typeface="Times New Roman" pitchFamily="18" charset="0"/>
                        </a:rPr>
                        <a:t>Arecanut</a:t>
                      </a:r>
                      <a:r>
                        <a:rPr kumimoji="0" lang="en-IN" sz="1800" b="0" i="0" u="none" strike="noStrike" kern="1200" baseline="0" dirty="0">
                          <a:solidFill>
                            <a:schemeClr val="dk1"/>
                          </a:solidFill>
                          <a:latin typeface="Times New Roman" pitchFamily="18" charset="0"/>
                          <a:ea typeface="+mn-ea"/>
                          <a:cs typeface="Times New Roman" pitchFamily="18" charset="0"/>
                        </a:rPr>
                        <a:t> Plucking Machine </a:t>
                      </a:r>
                      <a:endParaRPr lang="en-IN" b="0" dirty="0">
                        <a:latin typeface="Times New Roman" pitchFamily="18" charset="0"/>
                        <a:cs typeface="Times New Roman" pitchFamily="18" charset="0"/>
                      </a:endParaRPr>
                    </a:p>
                  </a:txBody>
                  <a:tcPr/>
                </a:tc>
                <a:tc>
                  <a:txBody>
                    <a:bodyPr/>
                    <a:lstStyle/>
                    <a:p>
                      <a:r>
                        <a:rPr lang="en-IN" b="0" dirty="0" smtClean="0">
                          <a:solidFill>
                            <a:schemeClr val="tx1"/>
                          </a:solidFill>
                          <a:latin typeface="Times New Roman" pitchFamily="18" charset="0"/>
                          <a:cs typeface="Times New Roman" pitchFamily="18" charset="0"/>
                        </a:rPr>
                        <a:t>Single</a:t>
                      </a:r>
                      <a:r>
                        <a:rPr lang="en-IN" b="0" baseline="0" dirty="0" smtClean="0">
                          <a:solidFill>
                            <a:schemeClr val="tx1"/>
                          </a:solidFill>
                          <a:latin typeface="Times New Roman" pitchFamily="18" charset="0"/>
                          <a:cs typeface="Times New Roman" pitchFamily="18" charset="0"/>
                        </a:rPr>
                        <a:t> long frame with spring support, Rope control</a:t>
                      </a:r>
                      <a:endParaRPr lang="en-IN" b="0" dirty="0">
                        <a:solidFill>
                          <a:schemeClr val="tx1"/>
                        </a:solidFill>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978019">
                <a:tc>
                  <a:txBody>
                    <a:bodyPr/>
                    <a:lstStyle/>
                    <a:p>
                      <a:pPr algn="ctr"/>
                      <a:r>
                        <a:rPr lang="en-IN" dirty="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JIDPS-</a:t>
                      </a:r>
                      <a:r>
                        <a:rPr kumimoji="0" lang="en-IN" sz="1800" b="0" i="0" u="none" strike="noStrike" kern="1200" baseline="0" dirty="0">
                          <a:solidFill>
                            <a:schemeClr val="dk1"/>
                          </a:solidFill>
                          <a:latin typeface="Times New Roman" pitchFamily="18" charset="0"/>
                          <a:ea typeface="+mn-ea"/>
                          <a:cs typeface="Times New Roman" pitchFamily="18" charset="0"/>
                        </a:rPr>
                        <a:t>Volume-2,Issue-7 (July-2019) </a:t>
                      </a:r>
                      <a:endParaRPr lang="en-IN" b="0" dirty="0">
                        <a:latin typeface="Times New Roman" pitchFamily="18" charset="0"/>
                        <a:cs typeface="Times New Roman" pitchFamily="18" charset="0"/>
                      </a:endParaRPr>
                    </a:p>
                  </a:txBody>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Motorized  </a:t>
                      </a:r>
                      <a:r>
                        <a:rPr kumimoji="0" lang="en-IN" sz="1800" b="0" i="0" u="none" strike="noStrike" kern="1200" baseline="0" dirty="0" err="1">
                          <a:solidFill>
                            <a:schemeClr val="dk1"/>
                          </a:solidFill>
                          <a:latin typeface="Times New Roman" pitchFamily="18" charset="0"/>
                          <a:ea typeface="+mn-ea"/>
                          <a:cs typeface="Times New Roman" pitchFamily="18" charset="0"/>
                        </a:rPr>
                        <a:t>Arecanut</a:t>
                      </a:r>
                      <a:r>
                        <a:rPr kumimoji="0" lang="en-IN" sz="1800" b="0" i="0" u="none" strike="noStrike" kern="1200" baseline="0" dirty="0">
                          <a:solidFill>
                            <a:schemeClr val="dk1"/>
                          </a:solidFill>
                          <a:latin typeface="Times New Roman" pitchFamily="18" charset="0"/>
                          <a:ea typeface="+mn-ea"/>
                          <a:cs typeface="Times New Roman" pitchFamily="18" charset="0"/>
                        </a:rPr>
                        <a:t> Climber and  Pesticide Sprayer </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Single</a:t>
                      </a:r>
                      <a:r>
                        <a:rPr lang="en-IN" baseline="0" dirty="0" smtClean="0">
                          <a:latin typeface="Times New Roman" pitchFamily="18" charset="0"/>
                          <a:cs typeface="Times New Roman" pitchFamily="18" charset="0"/>
                        </a:rPr>
                        <a:t> beam with two rollers, remote control, wiper sprayers</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r h="684613">
                <a:tc>
                  <a:txBody>
                    <a:bodyPr/>
                    <a:lstStyle/>
                    <a:p>
                      <a:pPr algn="ctr"/>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IJRESM Volume 4, Issue 3, March 2021 </a:t>
                      </a:r>
                      <a:endParaRPr lang="en-IN" b="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Design and Fabrication of Areca Nut Climber and Harvesting </a:t>
                      </a:r>
                      <a:endParaRPr lang="en-IN" b="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Use of  stick</a:t>
                      </a:r>
                      <a:r>
                        <a:rPr lang="en-US" baseline="0" dirty="0" smtClean="0">
                          <a:latin typeface="Times New Roman" pitchFamily="18" charset="0"/>
                          <a:cs typeface="Times New Roman" pitchFamily="18" charset="0"/>
                        </a:rPr>
                        <a:t> frame and pulley and spring mechanism</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970013">
                <a:tc>
                  <a:txBody>
                    <a:bodyPr/>
                    <a:lstStyle/>
                    <a:p>
                      <a:pPr algn="ctr"/>
                      <a:r>
                        <a:rPr lang="en-IN" dirty="0" smtClean="0">
                          <a:latin typeface="Times New Roman" pitchFamily="18" charset="0"/>
                          <a:cs typeface="Times New Roman" pitchFamily="18" charset="0"/>
                        </a:rPr>
                        <a:t>5</a:t>
                      </a:r>
                      <a:endParaRPr lang="en-IN" dirty="0">
                        <a:latin typeface="Times New Roman" pitchFamily="18" charset="0"/>
                        <a:cs typeface="Times New Roman" pitchFamily="18" charset="0"/>
                      </a:endParaRPr>
                    </a:p>
                  </a:txBody>
                  <a:tcPr/>
                </a:tc>
                <a:tc>
                  <a:txBody>
                    <a:bodyPr/>
                    <a:lstStyle/>
                    <a:p>
                      <a:r>
                        <a:rPr kumimoji="0" lang="en-IN" sz="1800" b="0" i="0" u="none" strike="noStrike" kern="1200" baseline="0" dirty="0" smtClean="0">
                          <a:solidFill>
                            <a:schemeClr val="dk1"/>
                          </a:solidFill>
                          <a:latin typeface="Times New Roman" pitchFamily="18" charset="0"/>
                          <a:ea typeface="+mn-ea"/>
                          <a:cs typeface="Times New Roman" pitchFamily="18" charset="0"/>
                        </a:rPr>
                        <a:t> </a:t>
                      </a:r>
                      <a:r>
                        <a:rPr kumimoji="0" lang="en-IN" sz="1800" b="0" i="0" u="none" strike="noStrike" kern="1200" baseline="0" dirty="0">
                          <a:solidFill>
                            <a:schemeClr val="dk1"/>
                          </a:solidFill>
                          <a:latin typeface="Times New Roman" pitchFamily="18" charset="0"/>
                          <a:ea typeface="+mn-ea"/>
                          <a:cs typeface="Times New Roman" pitchFamily="18" charset="0"/>
                        </a:rPr>
                        <a:t>IRJGES - </a:t>
                      </a:r>
                      <a:r>
                        <a:rPr kumimoji="0" lang="pt-BR" sz="1800" b="0" i="0" u="none" strike="noStrike" kern="1200" baseline="0" dirty="0">
                          <a:solidFill>
                            <a:schemeClr val="dk1"/>
                          </a:solidFill>
                          <a:latin typeface="Times New Roman" pitchFamily="18" charset="0"/>
                          <a:ea typeface="+mn-ea"/>
                          <a:cs typeface="Times New Roman" pitchFamily="18" charset="0"/>
                        </a:rPr>
                        <a:t>Vol. 3, No. 2, June – August 2018 </a:t>
                      </a:r>
                      <a:endParaRPr lang="en-IN" b="0" dirty="0">
                        <a:latin typeface="Times New Roman" pitchFamily="18" charset="0"/>
                        <a:cs typeface="Times New Roman" pitchFamily="18" charset="0"/>
                      </a:endParaRPr>
                    </a:p>
                  </a:txBody>
                  <a:tcPr/>
                </a:tc>
                <a:tc>
                  <a:txBody>
                    <a:bodyPr/>
                    <a:lstStyle/>
                    <a:p>
                      <a:r>
                        <a:rPr kumimoji="0" lang="en-IN" sz="1800" b="0" i="0" u="none" strike="noStrike" kern="1200" baseline="0" dirty="0" smtClean="0">
                          <a:solidFill>
                            <a:schemeClr val="dk1"/>
                          </a:solidFill>
                          <a:latin typeface="Times New Roman" pitchFamily="18" charset="0"/>
                          <a:ea typeface="+mn-ea"/>
                          <a:cs typeface="Times New Roman" pitchFamily="18" charset="0"/>
                        </a:rPr>
                        <a:t>Autonomous </a:t>
                      </a:r>
                      <a:r>
                        <a:rPr kumimoji="0" lang="en-IN" sz="1800" b="0" i="0" u="none" strike="noStrike" kern="1200" baseline="0" dirty="0">
                          <a:solidFill>
                            <a:schemeClr val="dk1"/>
                          </a:solidFill>
                          <a:latin typeface="Times New Roman" pitchFamily="18" charset="0"/>
                          <a:ea typeface="+mn-ea"/>
                          <a:cs typeface="Times New Roman" pitchFamily="18" charset="0"/>
                        </a:rPr>
                        <a:t>Tree Climber: Robot for Areca Nut Plucking </a:t>
                      </a:r>
                      <a:endParaRPr lang="en-IN" b="0"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Triangle</a:t>
                      </a:r>
                      <a:r>
                        <a:rPr lang="en-IN" baseline="0" dirty="0" smtClean="0">
                          <a:latin typeface="Times New Roman" pitchFamily="18" charset="0"/>
                          <a:cs typeface="Times New Roman" pitchFamily="18" charset="0"/>
                        </a:rPr>
                        <a:t> and Square frame, Solar panel power supply with dc current, gear motor, remote control</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894557">
                <a:tc>
                  <a:txBody>
                    <a:bodyPr/>
                    <a:lstStyle/>
                    <a:p>
                      <a:pPr algn="ctr"/>
                      <a:r>
                        <a:rPr lang="en-IN" sz="1600" dirty="0"/>
                        <a:t>6</a:t>
                      </a:r>
                      <a:endParaRPr lang="en-IN" sz="1600" dirty="0"/>
                    </a:p>
                  </a:txBody>
                  <a:tcPr/>
                </a:tc>
                <a:tc>
                  <a:txBody>
                    <a:bodyPr/>
                    <a:lstStyle/>
                    <a:p>
                      <a:r>
                        <a:rPr kumimoji="0" lang="en-IN" sz="1600" b="0" i="0" u="none" strike="noStrike" kern="1200" baseline="0" dirty="0">
                          <a:solidFill>
                            <a:schemeClr val="dk1"/>
                          </a:solidFill>
                          <a:latin typeface="Times New Roman" pitchFamily="18" charset="0"/>
                          <a:ea typeface="+mn-ea"/>
                          <a:cs typeface="Times New Roman" pitchFamily="18" charset="0"/>
                        </a:rPr>
                        <a:t>IRJET- 2019</a:t>
                      </a:r>
                      <a:endParaRPr lang="en-IN" sz="1600" b="0" dirty="0">
                        <a:latin typeface="Times New Roman" pitchFamily="18" charset="0"/>
                        <a:cs typeface="Times New Roman" pitchFamily="18" charset="0"/>
                      </a:endParaRPr>
                    </a:p>
                  </a:txBody>
                  <a:tcPr/>
                </a:tc>
                <a:tc>
                  <a:txBody>
                    <a:bodyPr/>
                    <a:lstStyle/>
                    <a:p>
                      <a:pPr algn="l"/>
                      <a:r>
                        <a:rPr kumimoji="0" lang="en-IN" sz="1600" b="0" i="0" u="none" strike="noStrike" kern="1200" baseline="0" dirty="0">
                          <a:solidFill>
                            <a:schemeClr val="dk1"/>
                          </a:solidFill>
                          <a:latin typeface="Times New Roman" pitchFamily="18" charset="0"/>
                          <a:ea typeface="+mn-ea"/>
                          <a:cs typeface="Times New Roman" pitchFamily="18" charset="0"/>
                        </a:rPr>
                        <a:t> Design and Fabrication of </a:t>
                      </a:r>
                      <a:r>
                        <a:rPr kumimoji="0" lang="en-IN" sz="1600" b="0" i="0" u="none" strike="noStrike" kern="1200" baseline="0" dirty="0" err="1">
                          <a:solidFill>
                            <a:schemeClr val="dk1"/>
                          </a:solidFill>
                          <a:latin typeface="Times New Roman" pitchFamily="18" charset="0"/>
                          <a:ea typeface="+mn-ea"/>
                          <a:cs typeface="Times New Roman" pitchFamily="18" charset="0"/>
                        </a:rPr>
                        <a:t>Arecanut</a:t>
                      </a:r>
                      <a:r>
                        <a:rPr kumimoji="0" lang="en-IN" sz="1600" b="0" i="0" u="none" strike="noStrike" kern="1200" baseline="0" dirty="0">
                          <a:solidFill>
                            <a:schemeClr val="dk1"/>
                          </a:solidFill>
                          <a:latin typeface="Times New Roman" pitchFamily="18" charset="0"/>
                          <a:ea typeface="+mn-ea"/>
                          <a:cs typeface="Times New Roman" pitchFamily="18" charset="0"/>
                        </a:rPr>
                        <a:t> Tree Climbing Machine </a:t>
                      </a:r>
                      <a:endParaRPr lang="en-IN" sz="1600" b="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Use of  triangular frame structure</a:t>
                      </a:r>
                      <a:r>
                        <a:rPr lang="en-US" sz="1600" baseline="0" dirty="0" smtClean="0">
                          <a:latin typeface="Times New Roman" pitchFamily="18" charset="0"/>
                          <a:cs typeface="Times New Roman" pitchFamily="18" charset="0"/>
                        </a:rPr>
                        <a:t> and remote controlled.</a:t>
                      </a:r>
                      <a:endParaRPr lang="en-IN" sz="1600" dirty="0">
                        <a:latin typeface="Times New Roman" pitchFamily="18" charset="0"/>
                        <a:cs typeface="Times New Roman" pitchFamily="18" charset="0"/>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80155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486564"/>
              </p:ext>
            </p:extLst>
          </p:nvPr>
        </p:nvGraphicFramePr>
        <p:xfrm>
          <a:off x="179512" y="116632"/>
          <a:ext cx="8496945" cy="6611728"/>
        </p:xfrm>
        <a:graphic>
          <a:graphicData uri="http://schemas.openxmlformats.org/drawingml/2006/table">
            <a:tbl>
              <a:tblPr firstRow="1" bandRow="1">
                <a:tableStyleId>{5C22544A-7EE6-4342-B048-85BDC9FD1C3A}</a:tableStyleId>
              </a:tblPr>
              <a:tblGrid>
                <a:gridCol w="1052719">
                  <a:extLst>
                    <a:ext uri="{9D8B030D-6E8A-4147-A177-3AD203B41FA5}">
                      <a16:colId xmlns="" xmlns:a16="http://schemas.microsoft.com/office/drawing/2014/main" val="20000"/>
                    </a:ext>
                  </a:extLst>
                </a:gridCol>
                <a:gridCol w="1899609">
                  <a:extLst>
                    <a:ext uri="{9D8B030D-6E8A-4147-A177-3AD203B41FA5}">
                      <a16:colId xmlns="" xmlns:a16="http://schemas.microsoft.com/office/drawing/2014/main" val="20001"/>
                    </a:ext>
                  </a:extLst>
                </a:gridCol>
                <a:gridCol w="2448272">
                  <a:extLst>
                    <a:ext uri="{9D8B030D-6E8A-4147-A177-3AD203B41FA5}">
                      <a16:colId xmlns="" xmlns:a16="http://schemas.microsoft.com/office/drawing/2014/main" val="20002"/>
                    </a:ext>
                  </a:extLst>
                </a:gridCol>
                <a:gridCol w="3096345">
                  <a:extLst>
                    <a:ext uri="{9D8B030D-6E8A-4147-A177-3AD203B41FA5}">
                      <a16:colId xmlns="" xmlns:a16="http://schemas.microsoft.com/office/drawing/2014/main" val="20003"/>
                    </a:ext>
                  </a:extLst>
                </a:gridCol>
              </a:tblGrid>
              <a:tr h="1368152">
                <a:tc>
                  <a:txBody>
                    <a:bodyPr/>
                    <a:lstStyle/>
                    <a:p>
                      <a:pPr algn="ctr"/>
                      <a:r>
                        <a:rPr lang="en-IN" dirty="0" smtClean="0">
                          <a:solidFill>
                            <a:schemeClr val="tx1"/>
                          </a:solidFill>
                          <a:latin typeface="Times New Roman" pitchFamily="18" charset="0"/>
                          <a:cs typeface="Times New Roman" pitchFamily="18" charset="0"/>
                        </a:rPr>
                        <a:t>7</a:t>
                      </a:r>
                      <a:endParaRPr lang="en-IN" dirty="0">
                        <a:solidFill>
                          <a:schemeClr val="tx1"/>
                        </a:solidFill>
                        <a:latin typeface="Times New Roman" pitchFamily="18" charset="0"/>
                        <a:cs typeface="Times New Roman" pitchFamily="18" charset="0"/>
                      </a:endParaRPr>
                    </a:p>
                  </a:txBody>
                  <a:tcPr>
                    <a:solidFill>
                      <a:schemeClr val="bg1"/>
                    </a:solidFill>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IRJET -May 2020</a:t>
                      </a:r>
                      <a:endParaRPr lang="en-IN" b="0" dirty="0">
                        <a:latin typeface="Times New Roman" pitchFamily="18" charset="0"/>
                        <a:cs typeface="Times New Roman" pitchFamily="18" charset="0"/>
                      </a:endParaRPr>
                    </a:p>
                  </a:txBody>
                  <a:tcPr>
                    <a:solidFill>
                      <a:schemeClr val="bg1"/>
                    </a:solidFill>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Design and Demonstration of Solar coco- Areca tree climber and harvester</a:t>
                      </a:r>
                      <a:endParaRPr lang="en-IN" b="0" dirty="0">
                        <a:latin typeface="Times New Roman" pitchFamily="18" charset="0"/>
                        <a:cs typeface="Times New Roman" pitchFamily="18" charset="0"/>
                      </a:endParaRPr>
                    </a:p>
                  </a:txBody>
                  <a:tcPr>
                    <a:solidFill>
                      <a:schemeClr val="bg1"/>
                    </a:solidFill>
                  </a:tcPr>
                </a:tc>
                <a:tc>
                  <a:txBody>
                    <a:bodyPr/>
                    <a:lstStyle/>
                    <a:p>
                      <a:r>
                        <a:rPr kumimoji="0" lang="en-IN" sz="1800" b="0" i="0" u="none" strike="noStrike" kern="1200" baseline="0" dirty="0" smtClean="0">
                          <a:solidFill>
                            <a:schemeClr val="dk1"/>
                          </a:solidFill>
                          <a:latin typeface="Times New Roman" pitchFamily="18" charset="0"/>
                          <a:ea typeface="+mn-ea"/>
                          <a:cs typeface="Times New Roman" pitchFamily="18" charset="0"/>
                        </a:rPr>
                        <a:t>Triangular frame and use of Solar Charge Controller</a:t>
                      </a:r>
                      <a:endParaRPr lang="en-IN" b="0" dirty="0">
                        <a:latin typeface="Times New Roman" pitchFamily="18" charset="0"/>
                        <a:cs typeface="Times New Roman" pitchFamily="18" charset="0"/>
                      </a:endParaRPr>
                    </a:p>
                  </a:txBody>
                  <a:tcPr>
                    <a:noFill/>
                  </a:tcPr>
                </a:tc>
                <a:extLst>
                  <a:ext uri="{0D108BD9-81ED-4DB2-BD59-A6C34878D82A}">
                    <a16:rowId xmlns="" xmlns:a16="http://schemas.microsoft.com/office/drawing/2014/main" val="10000"/>
                  </a:ext>
                </a:extLst>
              </a:tr>
              <a:tr h="971520">
                <a:tc>
                  <a:txBody>
                    <a:bodyPr/>
                    <a:lstStyle/>
                    <a:p>
                      <a:pPr algn="ctr"/>
                      <a:r>
                        <a:rPr lang="en-IN" sz="1600" dirty="0"/>
                        <a:t>8</a:t>
                      </a:r>
                      <a:endParaRPr lang="en-IN" sz="1600" dirty="0"/>
                    </a:p>
                  </a:txBody>
                  <a:tcPr/>
                </a:tc>
                <a:tc>
                  <a:txBody>
                    <a:bodyPr/>
                    <a:lstStyle/>
                    <a:p>
                      <a:r>
                        <a:rPr kumimoji="0" lang="en-IN" sz="1600" b="0" i="0" u="none" strike="noStrike" kern="1200" baseline="0" dirty="0">
                          <a:solidFill>
                            <a:schemeClr val="dk1"/>
                          </a:solidFill>
                          <a:latin typeface="Times New Roman" pitchFamily="18" charset="0"/>
                          <a:ea typeface="+mn-ea"/>
                          <a:cs typeface="Times New Roman" pitchFamily="18" charset="0"/>
                        </a:rPr>
                        <a:t>IJIRT - June 2020 </a:t>
                      </a:r>
                      <a:endParaRPr lang="en-IN" sz="1600" dirty="0">
                        <a:latin typeface="Times New Roman" pitchFamily="18" charset="0"/>
                        <a:cs typeface="Times New Roman" pitchFamily="18" charset="0"/>
                      </a:endParaRPr>
                    </a:p>
                  </a:txBody>
                  <a:tcPr/>
                </a:tc>
                <a:tc>
                  <a:txBody>
                    <a:bodyPr/>
                    <a:lstStyle/>
                    <a:p>
                      <a:pPr algn="l"/>
                      <a:r>
                        <a:rPr kumimoji="0" lang="en-IN" sz="1600" b="0" i="0" u="none" strike="noStrike" kern="1200" baseline="0" dirty="0" err="1">
                          <a:solidFill>
                            <a:schemeClr val="dk1"/>
                          </a:solidFill>
                          <a:latin typeface="Times New Roman" pitchFamily="18" charset="0"/>
                          <a:ea typeface="+mn-ea"/>
                          <a:cs typeface="Times New Roman" pitchFamily="18" charset="0"/>
                        </a:rPr>
                        <a:t>Arecanut</a:t>
                      </a:r>
                      <a:r>
                        <a:rPr kumimoji="0" lang="en-IN" sz="1600" b="0" i="0" u="none" strike="noStrike" kern="1200" baseline="0" dirty="0">
                          <a:solidFill>
                            <a:schemeClr val="dk1"/>
                          </a:solidFill>
                          <a:latin typeface="Times New Roman" pitchFamily="18" charset="0"/>
                          <a:ea typeface="+mn-ea"/>
                          <a:cs typeface="Times New Roman" pitchFamily="18" charset="0"/>
                        </a:rPr>
                        <a:t> Tree Climber and Pesticide Sprayer</a:t>
                      </a:r>
                      <a:endParaRPr lang="en-IN"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Use of  ‘Y’ – frame , a</a:t>
                      </a:r>
                      <a:r>
                        <a:rPr kumimoji="0" lang="en-IN" sz="1600" b="0" i="0" u="none" strike="noStrike" kern="1200" baseline="0" dirty="0" err="1" smtClean="0">
                          <a:solidFill>
                            <a:schemeClr val="dk1"/>
                          </a:solidFill>
                          <a:latin typeface="Times New Roman" pitchFamily="18" charset="0"/>
                          <a:ea typeface="+mn-ea"/>
                          <a:cs typeface="Times New Roman" pitchFamily="18" charset="0"/>
                        </a:rPr>
                        <a:t>utomatically</a:t>
                      </a:r>
                      <a:r>
                        <a:rPr kumimoji="0" lang="en-IN" sz="1600" b="0" i="0" u="none" strike="noStrike" kern="1200" baseline="0" dirty="0" smtClean="0">
                          <a:solidFill>
                            <a:schemeClr val="dk1"/>
                          </a:solidFill>
                          <a:latin typeface="Times New Roman" pitchFamily="18" charset="0"/>
                          <a:ea typeface="+mn-ea"/>
                          <a:cs typeface="Times New Roman" pitchFamily="18" charset="0"/>
                        </a:rPr>
                        <a:t> controlled by RF transceiver but use of battery.</a:t>
                      </a:r>
                      <a:endParaRPr lang="en-IN" sz="16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467464">
                <a:tc>
                  <a:txBody>
                    <a:bodyPr/>
                    <a:lstStyle/>
                    <a:p>
                      <a:pPr algn="ctr"/>
                      <a:r>
                        <a:rPr lang="en-IN" sz="1600" dirty="0"/>
                        <a:t>9</a:t>
                      </a:r>
                      <a:endParaRPr lang="en-IN" sz="1600" dirty="0"/>
                    </a:p>
                  </a:txBody>
                  <a:tcPr/>
                </a:tc>
                <a:tc>
                  <a:txBody>
                    <a:bodyPr/>
                    <a:lstStyle/>
                    <a:p>
                      <a:r>
                        <a:rPr kumimoji="0" lang="en-IN" sz="1600" b="0" i="0" u="none" strike="noStrike" kern="1200" baseline="0" dirty="0">
                          <a:solidFill>
                            <a:schemeClr val="dk1"/>
                          </a:solidFill>
                          <a:latin typeface="Times New Roman" pitchFamily="18" charset="0"/>
                          <a:ea typeface="+mn-ea"/>
                          <a:cs typeface="Times New Roman" pitchFamily="18" charset="0"/>
                        </a:rPr>
                        <a:t>IJLERA-Volume–05, Issue–08,Aug 2020, PP – 37-40 </a:t>
                      </a:r>
                      <a:endParaRPr lang="en-IN" sz="1600" i="0" dirty="0">
                        <a:latin typeface="Times New Roman" pitchFamily="18" charset="0"/>
                        <a:cs typeface="Times New Roman" pitchFamily="18" charset="0"/>
                      </a:endParaRPr>
                    </a:p>
                  </a:txBody>
                  <a:tcPr/>
                </a:tc>
                <a:tc>
                  <a:txBody>
                    <a:bodyPr/>
                    <a:lstStyle/>
                    <a:p>
                      <a:pPr algn="l"/>
                      <a:r>
                        <a:rPr kumimoji="0" lang="en-IN" sz="1600" b="0" i="0" u="none" strike="noStrike" kern="1200" baseline="0" dirty="0">
                          <a:solidFill>
                            <a:schemeClr val="dk1"/>
                          </a:solidFill>
                          <a:latin typeface="Times New Roman" pitchFamily="18" charset="0"/>
                          <a:ea typeface="+mn-ea"/>
                          <a:cs typeface="Times New Roman" pitchFamily="18" charset="0"/>
                        </a:rPr>
                        <a:t> Removing the Bunch of Areca Nut from the Plant and Spraying of Pesticide by using Remote Operated Device </a:t>
                      </a:r>
                      <a:endParaRPr lang="en-IN" sz="16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Use of  ‘Y’ – frame , a</a:t>
                      </a:r>
                      <a:r>
                        <a:rPr kumimoji="0" lang="en-IN" sz="1600" b="0" i="0" u="none" strike="noStrike" kern="1200" baseline="0" dirty="0" err="1" smtClean="0">
                          <a:solidFill>
                            <a:schemeClr val="dk1"/>
                          </a:solidFill>
                          <a:latin typeface="Times New Roman" pitchFamily="18" charset="0"/>
                          <a:ea typeface="+mn-ea"/>
                          <a:cs typeface="Times New Roman" pitchFamily="18" charset="0"/>
                        </a:rPr>
                        <a:t>utomatically</a:t>
                      </a:r>
                      <a:r>
                        <a:rPr kumimoji="0" lang="en-IN" sz="1600" b="0" i="0" u="none" strike="noStrike" kern="1200" baseline="0" dirty="0" smtClean="0">
                          <a:solidFill>
                            <a:schemeClr val="dk1"/>
                          </a:solidFill>
                          <a:latin typeface="Times New Roman" pitchFamily="18" charset="0"/>
                          <a:ea typeface="+mn-ea"/>
                          <a:cs typeface="Times New Roman" pitchFamily="18" charset="0"/>
                        </a:rPr>
                        <a:t> controlled by RF transceiver but Use of  petrol Engine.</a:t>
                      </a:r>
                      <a:endParaRPr lang="en-IN" sz="1600" dirty="0" smtClean="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742176">
                <a:tc>
                  <a:txBody>
                    <a:bodyPr/>
                    <a:lstStyle/>
                    <a:p>
                      <a:pPr algn="ctr"/>
                      <a:r>
                        <a:rPr lang="en-IN" sz="1600" dirty="0" smtClean="0"/>
                        <a:t>10</a:t>
                      </a:r>
                      <a:endParaRPr lang="en-IN" sz="1600" dirty="0"/>
                    </a:p>
                  </a:txBody>
                  <a:tcPr/>
                </a:tc>
                <a:tc>
                  <a:txBody>
                    <a:bodyPr/>
                    <a:lstStyle/>
                    <a:p>
                      <a:r>
                        <a:rPr kumimoji="0" lang="en-IN" sz="1600" b="0" i="0" u="none" strike="noStrike" kern="1200" baseline="0" dirty="0">
                          <a:solidFill>
                            <a:schemeClr val="dk1"/>
                          </a:solidFill>
                          <a:latin typeface="Times New Roman" pitchFamily="18" charset="0"/>
                          <a:ea typeface="+mn-ea"/>
                          <a:cs typeface="Times New Roman" pitchFamily="18" charset="0"/>
                        </a:rPr>
                        <a:t>IJERT- 2019</a:t>
                      </a:r>
                      <a:endParaRPr lang="en-IN" sz="1600" b="0" dirty="0">
                        <a:latin typeface="Times New Roman" pitchFamily="18" charset="0"/>
                        <a:cs typeface="Times New Roman" pitchFamily="18" charset="0"/>
                      </a:endParaRPr>
                    </a:p>
                  </a:txBody>
                  <a:tcPr/>
                </a:tc>
                <a:tc>
                  <a:txBody>
                    <a:bodyPr/>
                    <a:lstStyle/>
                    <a:p>
                      <a:pPr algn="l"/>
                      <a:r>
                        <a:rPr lang="en-US" sz="1600" dirty="0" smtClean="0">
                          <a:solidFill>
                            <a:schemeClr val="tx1"/>
                          </a:solidFill>
                          <a:latin typeface="Times New Roman" panose="02020603050405020304" pitchFamily="18" charset="0"/>
                          <a:cs typeface="Times New Roman" panose="02020603050405020304" pitchFamily="18" charset="0"/>
                        </a:rPr>
                        <a:t>Smart</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Arecanut</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Plucking</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Robot</a:t>
                      </a:r>
                      <a:endParaRPr lang="en-IN" sz="16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Use of square frame</a:t>
                      </a:r>
                      <a:r>
                        <a:rPr lang="en-US" sz="1600" baseline="0" dirty="0" smtClean="0">
                          <a:latin typeface="Times New Roman" pitchFamily="18" charset="0"/>
                          <a:cs typeface="Times New Roman" pitchFamily="18" charset="0"/>
                        </a:rPr>
                        <a:t> structure , use of engines and wired connection</a:t>
                      </a:r>
                      <a:endParaRPr lang="en-IN" sz="1600"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r h="995104">
                <a:tc>
                  <a:txBody>
                    <a:bodyPr/>
                    <a:lstStyle/>
                    <a:p>
                      <a:pPr algn="ctr"/>
                      <a:r>
                        <a:rPr lang="en-IN" sz="1600" dirty="0" smtClean="0"/>
                        <a:t>11</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baseline="0" dirty="0">
                          <a:solidFill>
                            <a:schemeClr val="dk1"/>
                          </a:solidFill>
                          <a:latin typeface="Times New Roman" pitchFamily="18" charset="0"/>
                          <a:ea typeface="+mn-ea"/>
                          <a:cs typeface="Times New Roman" pitchFamily="18" charset="0"/>
                        </a:rPr>
                        <a:t>IRJET- Apr 2021</a:t>
                      </a:r>
                      <a:endParaRPr lang="en-IN" sz="1600" b="0" dirty="0">
                        <a:latin typeface="Times New Roman" pitchFamily="18" charset="0"/>
                        <a:cs typeface="Times New Roman" pitchFamily="18" charset="0"/>
                      </a:endParaRPr>
                    </a:p>
                  </a:txBody>
                  <a:tcPr/>
                </a:tc>
                <a:tc>
                  <a:txBody>
                    <a:bodyPr/>
                    <a:lstStyle/>
                    <a:p>
                      <a:pPr algn="l"/>
                      <a:r>
                        <a:rPr kumimoji="0" lang="en-IN" sz="1600" b="0" i="0" u="none" strike="noStrike" kern="1200" baseline="0" dirty="0">
                          <a:solidFill>
                            <a:schemeClr val="dk1"/>
                          </a:solidFill>
                          <a:latin typeface="Times New Roman" pitchFamily="18" charset="0"/>
                          <a:ea typeface="+mn-ea"/>
                          <a:cs typeface="Times New Roman" pitchFamily="18" charset="0"/>
                        </a:rPr>
                        <a:t>Automated Pesticide Sprayer for </a:t>
                      </a:r>
                      <a:r>
                        <a:rPr kumimoji="0" lang="en-IN" sz="1600" b="0" i="0" u="none" strike="noStrike" kern="1200" baseline="0" dirty="0" err="1">
                          <a:solidFill>
                            <a:schemeClr val="dk1"/>
                          </a:solidFill>
                          <a:latin typeface="Times New Roman" pitchFamily="18" charset="0"/>
                          <a:ea typeface="+mn-ea"/>
                          <a:cs typeface="Times New Roman" pitchFamily="18" charset="0"/>
                        </a:rPr>
                        <a:t>Arecanut</a:t>
                      </a:r>
                      <a:r>
                        <a:rPr kumimoji="0" lang="en-IN" sz="1600" b="0" i="0" u="none" strike="noStrike" kern="1200" baseline="0" dirty="0">
                          <a:solidFill>
                            <a:schemeClr val="dk1"/>
                          </a:solidFill>
                          <a:latin typeface="Times New Roman" pitchFamily="18" charset="0"/>
                          <a:ea typeface="+mn-ea"/>
                          <a:cs typeface="Times New Roman" pitchFamily="18" charset="0"/>
                        </a:rPr>
                        <a:t> </a:t>
                      </a:r>
                      <a:endParaRPr lang="en-IN" sz="1600" b="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Use of  Square frame structure,</a:t>
                      </a:r>
                      <a:r>
                        <a:rPr lang="en-US" sz="1600" baseline="0" dirty="0" smtClean="0">
                          <a:latin typeface="Times New Roman" pitchFamily="18" charset="0"/>
                          <a:cs typeface="Times New Roman" pitchFamily="18" charset="0"/>
                        </a:rPr>
                        <a:t> use of DC motors and wired connection</a:t>
                      </a:r>
                      <a:endParaRPr lang="en-IN" sz="1600" dirty="0">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1224136">
                <a:tc>
                  <a:txBody>
                    <a:bodyPr/>
                    <a:lstStyle/>
                    <a:p>
                      <a:pPr algn="ctr"/>
                      <a:r>
                        <a:rPr lang="en-IN" dirty="0" smtClean="0">
                          <a:latin typeface="Times New Roman" pitchFamily="18" charset="0"/>
                          <a:cs typeface="Times New Roman" pitchFamily="18" charset="0"/>
                        </a:rPr>
                        <a:t>12</a:t>
                      </a:r>
                      <a:endParaRPr lang="en-IN" dirty="0">
                        <a:latin typeface="Times New Roman" pitchFamily="18" charset="0"/>
                        <a:cs typeface="Times New Roman" pitchFamily="18" charset="0"/>
                      </a:endParaRPr>
                    </a:p>
                  </a:txBody>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Research Gate - April 2021</a:t>
                      </a:r>
                      <a:endParaRPr lang="en-IN" dirty="0">
                        <a:latin typeface="Times New Roman" pitchFamily="18" charset="0"/>
                        <a:cs typeface="Times New Roman" pitchFamily="18" charset="0"/>
                      </a:endParaRPr>
                    </a:p>
                  </a:txBody>
                  <a:tcPr/>
                </a:tc>
                <a:tc>
                  <a:txBody>
                    <a:bodyPr/>
                    <a:lstStyle/>
                    <a:p>
                      <a:r>
                        <a:rPr kumimoji="0" lang="en-IN" sz="1800" b="0" i="0" u="none" strike="noStrike" kern="1200" baseline="0" dirty="0">
                          <a:solidFill>
                            <a:schemeClr val="dk1"/>
                          </a:solidFill>
                          <a:latin typeface="Times New Roman" pitchFamily="18" charset="0"/>
                          <a:ea typeface="+mn-ea"/>
                          <a:cs typeface="Times New Roman" pitchFamily="18" charset="0"/>
                        </a:rPr>
                        <a:t>Design and Implementation of Agricultural Drone for Areca Nut Farms</a:t>
                      </a:r>
                    </a:p>
                  </a:txBody>
                  <a:tcPr/>
                </a:tc>
                <a:tc>
                  <a:txBody>
                    <a:bodyPr/>
                    <a:lstStyle/>
                    <a:p>
                      <a:r>
                        <a:rPr lang="en-US" dirty="0" smtClean="0">
                          <a:latin typeface="Times New Roman" pitchFamily="18" charset="0"/>
                          <a:cs typeface="Times New Roman" pitchFamily="18" charset="0"/>
                        </a:rPr>
                        <a:t>Use of drone , in-built</a:t>
                      </a:r>
                      <a:r>
                        <a:rPr lang="en-US" baseline="0" dirty="0" smtClean="0">
                          <a:latin typeface="Times New Roman" pitchFamily="18" charset="0"/>
                          <a:cs typeface="Times New Roman" pitchFamily="18" charset="0"/>
                        </a:rPr>
                        <a:t> tank for spraying pesticide and controlled over Remote</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02768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5656" y="243245"/>
            <a:ext cx="3240360" cy="646331"/>
          </a:xfrm>
          <a:prstGeom prst="rect">
            <a:avLst/>
          </a:prstGeom>
          <a:solidFill>
            <a:schemeClr val="bg1"/>
          </a:solidFill>
        </p:spPr>
        <p:txBody>
          <a:bodyPr wrap="square" rtlCol="0">
            <a:spAutoFit/>
          </a:bodyPr>
          <a:lstStyle/>
          <a:p>
            <a:endParaRPr lang="en-US" dirty="0"/>
          </a:p>
          <a:p>
            <a:endParaRPr lang="en-IN" dirty="0"/>
          </a:p>
        </p:txBody>
      </p:sp>
      <p:sp>
        <p:nvSpPr>
          <p:cNvPr id="3" name="Rectangle 2"/>
          <p:cNvSpPr/>
          <p:nvPr/>
        </p:nvSpPr>
        <p:spPr>
          <a:xfrm>
            <a:off x="1898159" y="2780928"/>
            <a:ext cx="4479665"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solidFill>
                  <a:srgbClr val="FF0000"/>
                </a:solidFill>
                <a:effectLst>
                  <a:reflection blurRad="12700" stA="50000" endPos="50000" dist="5000" dir="5400000" sy="-100000" rotWithShape="0"/>
                </a:effectLst>
                <a:latin typeface="Times New Roman" pitchFamily="18" charset="0"/>
                <a:cs typeface="Times New Roman" pitchFamily="18" charset="0"/>
              </a:rPr>
              <a:t>THANK</a:t>
            </a: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5400" b="1" cap="all" spc="0" dirty="0">
                <a:ln w="0"/>
                <a:solidFill>
                  <a:srgbClr val="FF0000"/>
                </a:solidFill>
                <a:effectLst>
                  <a:reflection blurRad="12700" stA="50000" endPos="50000" dist="5000" dir="5400000" sy="-100000" rotWithShape="0"/>
                </a:effectLst>
                <a:latin typeface="Times New Roman" pitchFamily="18" charset="0"/>
                <a:cs typeface="Times New Roman" pitchFamily="18" charset="0"/>
              </a:rPr>
              <a:t>YOU</a:t>
            </a:r>
            <a:endParaRPr lang="en-IN" sz="5400" b="1" cap="all" spc="0" dirty="0">
              <a:ln w="0"/>
              <a:solidFill>
                <a:srgbClr val="FF0000"/>
              </a:solidFill>
              <a:effectLst>
                <a:reflection blurRad="12700" stA="50000" endPos="50000" dist="5000" dir="5400000" sy="-100000" rotWithShape="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recanut Tree Climber and Pesticide Sprayer | Electronics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4" descr="Arecanut Tree Climber and Pesticide Sprayer | Electronics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56" y="548680"/>
            <a:ext cx="3535180" cy="540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279" y="548680"/>
            <a:ext cx="3384376" cy="54441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7620000" cy="11430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Proposed System</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79512" y="1052736"/>
            <a:ext cx="8064896" cy="5400600"/>
          </a:xfrm>
        </p:spPr>
        <p:txBody>
          <a:bodyPr>
            <a:normAutofit fontScale="92500"/>
          </a:bodyPr>
          <a:lstStyle/>
          <a:p>
            <a:pPr marL="388620" indent="-342900" algn="just"/>
            <a:r>
              <a:rPr lang="en-US" dirty="0">
                <a:latin typeface="Times New Roman" panose="02020603050405020304" pitchFamily="18" charset="0"/>
                <a:cs typeface="Times New Roman" panose="02020603050405020304" pitchFamily="18" charset="0"/>
              </a:rPr>
              <a:t>The design and fabrication of </a:t>
            </a:r>
            <a:r>
              <a:rPr lang="en-US" dirty="0" err="1">
                <a:latin typeface="Times New Roman" panose="02020603050405020304" pitchFamily="18" charset="0"/>
                <a:cs typeface="Times New Roman" panose="02020603050405020304" pitchFamily="18" charset="0"/>
              </a:rPr>
              <a:t>arecanut</a:t>
            </a:r>
            <a:r>
              <a:rPr lang="en-US" dirty="0">
                <a:latin typeface="Times New Roman" panose="02020603050405020304" pitchFamily="18" charset="0"/>
                <a:cs typeface="Times New Roman" panose="02020603050405020304" pitchFamily="18" charset="0"/>
              </a:rPr>
              <a:t> tree climbing and spraying machine consists of a </a:t>
            </a:r>
            <a:r>
              <a:rPr lang="en-US"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Hexagonal base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frame which supports all the components to be built upon.</a:t>
            </a:r>
          </a:p>
          <a:p>
            <a:pPr marL="388620" indent="-342900" algn="just"/>
            <a:r>
              <a:rPr lang="en-US" dirty="0">
                <a:latin typeface="Times New Roman" panose="02020603050405020304" pitchFamily="18" charset="0"/>
                <a:cs typeface="Times New Roman" panose="02020603050405020304" pitchFamily="18" charset="0"/>
              </a:rPr>
              <a:t>It incubates with DC motors and container to carry the pesticides that has to be sprayed. DC geared motors having reduction gears which ensures self-locking of the </a:t>
            </a:r>
            <a:r>
              <a:rPr lang="en-US" dirty="0" err="1">
                <a:latin typeface="Times New Roman" panose="02020603050405020304" pitchFamily="18" charset="0"/>
                <a:cs typeface="Times New Roman" panose="02020603050405020304" pitchFamily="18" charset="0"/>
              </a:rPr>
              <a:t>tyres</a:t>
            </a:r>
            <a:r>
              <a:rPr lang="en-US" dirty="0">
                <a:latin typeface="Times New Roman" panose="02020603050405020304" pitchFamily="18" charset="0"/>
                <a:cs typeface="Times New Roman" panose="02020603050405020304" pitchFamily="18" charset="0"/>
              </a:rPr>
              <a:t> and thus maintains the stability at heights.</a:t>
            </a:r>
          </a:p>
          <a:p>
            <a:pPr marL="388620" indent="-342900" algn="just"/>
            <a:r>
              <a:rPr lang="en-US" dirty="0">
                <a:latin typeface="Times New Roman" panose="02020603050405020304" pitchFamily="18" charset="0"/>
                <a:cs typeface="Times New Roman" panose="02020603050405020304" pitchFamily="18" charset="0"/>
              </a:rPr>
              <a:t>The device is controlled through mobile app via </a:t>
            </a:r>
            <a:r>
              <a:rPr lang="en-US" dirty="0" err="1">
                <a:latin typeface="Times New Roman" panose="02020603050405020304" pitchFamily="18" charset="0"/>
                <a:cs typeface="Times New Roman" panose="02020603050405020304" pitchFamily="18" charset="0"/>
              </a:rPr>
              <a:t>bluetooth</a:t>
            </a:r>
            <a:r>
              <a:rPr lang="en-US" dirty="0">
                <a:latin typeface="Times New Roman" panose="02020603050405020304" pitchFamily="18" charset="0"/>
                <a:cs typeface="Times New Roman" panose="02020603050405020304" pitchFamily="18" charset="0"/>
              </a:rPr>
              <a:t> connectivity. This gives effective control over the machine.</a:t>
            </a:r>
          </a:p>
          <a:p>
            <a:pPr marL="388620" indent="-342900" algn="just"/>
            <a:r>
              <a:rPr lang="en-US" dirty="0">
                <a:latin typeface="Times New Roman" panose="02020603050405020304" pitchFamily="18" charset="0"/>
                <a:cs typeface="Times New Roman" panose="02020603050405020304" pitchFamily="18" charset="0"/>
              </a:rPr>
              <a:t>Will install camera module which could be helpful for user to determine any major defect on areca nuts.</a:t>
            </a:r>
          </a:p>
          <a:p>
            <a:pPr marL="388620" indent="-342900" algn="just"/>
            <a:r>
              <a:rPr lang="en-US" dirty="0">
                <a:latin typeface="Times New Roman" panose="02020603050405020304" pitchFamily="18" charset="0"/>
                <a:cs typeface="Times New Roman" panose="02020603050405020304" pitchFamily="18" charset="0"/>
              </a:rPr>
              <a:t>sprayers used in this machine are more efficient and effective such that it could target one with trees around simultaneously.</a:t>
            </a:r>
          </a:p>
          <a:p>
            <a:pPr marL="388620" indent="-342900" algn="just"/>
            <a:r>
              <a:rPr lang="en-US" dirty="0">
                <a:latin typeface="Times New Roman" panose="02020603050405020304" pitchFamily="18" charset="0"/>
                <a:cs typeface="Times New Roman" panose="02020603050405020304" pitchFamily="18" charset="0"/>
              </a:rPr>
              <a:t>A 3+3 wheels are attached to the machine to climb 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352928" cy="3240360"/>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LITERATURE SURVEY</a:t>
            </a:r>
            <a:endParaRPr lang="en-IN" sz="5400" b="1" dirty="0">
              <a:solidFill>
                <a:schemeClr val="tx1"/>
              </a:solidFill>
            </a:endParaRPr>
          </a:p>
        </p:txBody>
      </p:sp>
    </p:spTree>
    <p:extLst>
      <p:ext uri="{BB962C8B-B14F-4D97-AF65-F5344CB8AC3E}">
        <p14:creationId xmlns:p14="http://schemas.microsoft.com/office/powerpoint/2010/main" val="343659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7467600" cy="1340768"/>
          </a:xfrm>
        </p:spPr>
        <p:txBody>
          <a:bodyPr>
            <a:noAutofit/>
          </a:bodyPr>
          <a:lstStyle/>
          <a:p>
            <a:r>
              <a:rPr lang="en-US" sz="1800" b="1" u="sng" dirty="0">
                <a:solidFill>
                  <a:schemeClr val="tx1"/>
                </a:solidFill>
                <a:latin typeface="Times New Roman" panose="02020603050405020304" pitchFamily="18" charset="0"/>
                <a:cs typeface="Times New Roman" panose="02020603050405020304" pitchFamily="18" charset="0"/>
              </a:rPr>
              <a:t>PAPER-1: </a:t>
            </a:r>
            <a:r>
              <a:rPr lang="en-IN" sz="1800" dirty="0">
                <a:solidFill>
                  <a:schemeClr val="tx1"/>
                </a:solidFill>
                <a:latin typeface="Times New Roman" pitchFamily="18" charset="0"/>
                <a:cs typeface="Times New Roman" pitchFamily="18" charset="0"/>
              </a:rPr>
              <a:t>Tree Climbing Device</a:t>
            </a:r>
            <a:r>
              <a:rPr lang="en-US" sz="1800" b="1" u="sng" dirty="0">
                <a:solidFill>
                  <a:schemeClr val="tx1"/>
                </a:solidFill>
                <a:latin typeface="Times New Roman" panose="02020603050405020304" pitchFamily="18" charset="0"/>
                <a:cs typeface="Times New Roman" panose="02020603050405020304" pitchFamily="18" charset="0"/>
              </a:rPr>
              <a:t/>
            </a:r>
            <a:br>
              <a:rPr lang="en-US" sz="1800" b="1" u="sng" dirty="0">
                <a:solidFill>
                  <a:schemeClr val="tx1"/>
                </a:solidFill>
                <a:latin typeface="Times New Roman" panose="02020603050405020304" pitchFamily="18" charset="0"/>
                <a:cs typeface="Times New Roman" panose="02020603050405020304" pitchFamily="18" charset="0"/>
              </a:rPr>
            </a:br>
            <a:r>
              <a:rPr lang="en-US" sz="1800" u="sng" dirty="0">
                <a:solidFill>
                  <a:schemeClr val="tx1"/>
                </a:solidFill>
                <a:latin typeface="Times New Roman" panose="02020603050405020304" pitchFamily="18" charset="0"/>
                <a:cs typeface="Times New Roman" panose="02020603050405020304" pitchFamily="18" charset="0"/>
              </a:rPr>
              <a:t>PUBLISHED: </a:t>
            </a:r>
            <a:r>
              <a:rPr lang="en-IN" sz="1800" dirty="0">
                <a:solidFill>
                  <a:schemeClr val="tx1"/>
                </a:solidFill>
                <a:latin typeface="Times New Roman" pitchFamily="18" charset="0"/>
                <a:cs typeface="Times New Roman" pitchFamily="18" charset="0"/>
              </a:rPr>
              <a:t>Volume 5, Issue 12, December 2018</a:t>
            </a:r>
            <a:r>
              <a:rPr lang="en-US" sz="1800" u="sng" dirty="0">
                <a:solidFill>
                  <a:schemeClr val="tx1"/>
                </a:solidFill>
                <a:latin typeface="Times New Roman" panose="02020603050405020304" pitchFamily="18" charset="0"/>
                <a:cs typeface="Times New Roman" panose="02020603050405020304" pitchFamily="18" charset="0"/>
              </a:rPr>
              <a:t/>
            </a:r>
            <a:br>
              <a:rPr lang="en-US" sz="1800" u="sng" dirty="0">
                <a:solidFill>
                  <a:schemeClr val="tx1"/>
                </a:solidFill>
                <a:latin typeface="Times New Roman" panose="02020603050405020304" pitchFamily="18" charset="0"/>
                <a:cs typeface="Times New Roman" panose="02020603050405020304" pitchFamily="18" charset="0"/>
              </a:rPr>
            </a:br>
            <a:r>
              <a:rPr lang="en-US" sz="1800" u="sng" dirty="0">
                <a:solidFill>
                  <a:schemeClr val="tx1"/>
                </a:solidFill>
                <a:latin typeface="Times New Roman" panose="02020603050405020304" pitchFamily="18" charset="0"/>
                <a:cs typeface="Times New Roman" panose="02020603050405020304" pitchFamily="18" charset="0"/>
              </a:rPr>
              <a:t>AUTHOR : </a:t>
            </a:r>
            <a:r>
              <a:rPr lang="en-IN" sz="1800" dirty="0" err="1">
                <a:solidFill>
                  <a:schemeClr val="tx1"/>
                </a:solidFill>
                <a:latin typeface="Times New Roman" pitchFamily="18" charset="0"/>
                <a:cs typeface="Times New Roman" pitchFamily="18" charset="0"/>
              </a:rPr>
              <a:t>Mr.</a:t>
            </a:r>
            <a:r>
              <a:rPr lang="en-IN" sz="1800" dirty="0">
                <a:solidFill>
                  <a:schemeClr val="tx1"/>
                </a:solidFill>
                <a:latin typeface="Times New Roman" pitchFamily="18" charset="0"/>
                <a:cs typeface="Times New Roman" pitchFamily="18" charset="0"/>
              </a:rPr>
              <a:t> </a:t>
            </a:r>
            <a:r>
              <a:rPr lang="en-IN" sz="1800" dirty="0" err="1">
                <a:solidFill>
                  <a:schemeClr val="tx1"/>
                </a:solidFill>
                <a:latin typeface="Times New Roman" pitchFamily="18" charset="0"/>
                <a:cs typeface="Times New Roman" pitchFamily="18" charset="0"/>
              </a:rPr>
              <a:t>Vineet</a:t>
            </a:r>
            <a:r>
              <a:rPr lang="en-IN" sz="1800" dirty="0">
                <a:solidFill>
                  <a:schemeClr val="tx1"/>
                </a:solidFill>
                <a:latin typeface="Times New Roman" pitchFamily="18" charset="0"/>
                <a:cs typeface="Times New Roman" pitchFamily="18" charset="0"/>
              </a:rPr>
              <a:t> </a:t>
            </a:r>
            <a:r>
              <a:rPr lang="en-IN" sz="1800" dirty="0" err="1">
                <a:solidFill>
                  <a:schemeClr val="tx1"/>
                </a:solidFill>
                <a:latin typeface="Times New Roman" pitchFamily="18" charset="0"/>
                <a:cs typeface="Times New Roman" pitchFamily="18" charset="0"/>
              </a:rPr>
              <a:t>Awasthi</a:t>
            </a:r>
            <a:endParaRPr lang="en-IN" sz="18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052736"/>
            <a:ext cx="8075240" cy="504056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Farmers </a:t>
            </a:r>
            <a:r>
              <a:rPr lang="en-US" sz="1600" dirty="0">
                <a:latin typeface="Times New Roman" panose="02020603050405020304" pitchFamily="18" charset="0"/>
                <a:cs typeface="Times New Roman" panose="02020603050405020304" pitchFamily="18" charset="0"/>
              </a:rPr>
              <a:t>used to manually climb the trees to the top in olden days and spray pesticide into the areca nut bush.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would jump to the neighboring tree after spraying pesticides into the Areca nut.</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aim of this project is to design and develop a robot capable of climbing the Arecanut tree and spraying pesticide, reducing the time and work required for the same job.</a:t>
            </a:r>
          </a:p>
          <a:p>
            <a:pPr marL="0" indent="0">
              <a:lnSpc>
                <a:spcPct val="150000"/>
              </a:lnSpc>
              <a:buNone/>
            </a:pPr>
            <a:r>
              <a:rPr lang="en-US" sz="1800" b="1" dirty="0">
                <a:latin typeface="Times New Roman" panose="02020603050405020304" pitchFamily="18" charset="0"/>
                <a:cs typeface="Times New Roman" panose="02020603050405020304" pitchFamily="18" charset="0"/>
              </a:rPr>
              <a:t>Methodology</a:t>
            </a:r>
            <a:r>
              <a:rPr lang="en-US" sz="18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the robot has been attached, springs are used to fix the robot firmly to the tree.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robot operates on 12V 42 Ah battery and climbs the required height very quickly.</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Once </a:t>
            </a:r>
            <a:r>
              <a:rPr lang="en-US" sz="1600" dirty="0">
                <a:latin typeface="Times New Roman" panose="02020603050405020304" pitchFamily="18" charset="0"/>
                <a:cs typeface="Times New Roman" panose="02020603050405020304" pitchFamily="18" charset="0"/>
              </a:rPr>
              <a:t>the robot reaches the required height it stays there without slipping.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sprayer covers a wide angle and sprays pesticide to the </a:t>
            </a:r>
            <a:r>
              <a:rPr lang="en-US" sz="1600" dirty="0" err="1">
                <a:latin typeface="Times New Roman" panose="02020603050405020304" pitchFamily="18" charset="0"/>
                <a:cs typeface="Times New Roman" panose="02020603050405020304" pitchFamily="18" charset="0"/>
              </a:rPr>
              <a:t>arecanut</a:t>
            </a:r>
            <a:r>
              <a:rPr lang="en-US" sz="1600" dirty="0">
                <a:latin typeface="Times New Roman" panose="02020603050405020304" pitchFamily="18" charset="0"/>
                <a:cs typeface="Times New Roman" panose="02020603050405020304" pitchFamily="18" charset="0"/>
              </a:rPr>
              <a:t> bunch on the nearby tree up to a radius of 15 to 20 </a:t>
            </a:r>
            <a:r>
              <a:rPr lang="en-US" sz="1600" dirty="0" err="1">
                <a:latin typeface="Times New Roman" panose="02020603050405020304" pitchFamily="18" charset="0"/>
                <a:cs typeface="Times New Roman" panose="02020603050405020304" pitchFamily="18" charset="0"/>
              </a:rPr>
              <a:t>metres</a:t>
            </a:r>
            <a:r>
              <a:rPr lang="en-US" sz="16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spraying is done it smoothly descends the tree. A solenoid valve is used to stop or resume the flow of pesticide. </a:t>
            </a: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All </a:t>
            </a:r>
            <a:r>
              <a:rPr lang="en-US" sz="1600" dirty="0">
                <a:latin typeface="Times New Roman" panose="02020603050405020304" pitchFamily="18" charset="0"/>
                <a:cs typeface="Times New Roman" panose="02020603050405020304" pitchFamily="18" charset="0"/>
              </a:rPr>
              <a:t>the above functions of the robot are controlled by remote.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0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3A820F1-CCDB-DEFB-785C-DA1821A09374}"/>
              </a:ext>
            </a:extLst>
          </p:cNvPr>
          <p:cNvSpPr>
            <a:spLocks noGrp="1"/>
          </p:cNvSpPr>
          <p:nvPr>
            <p:ph sz="quarter" idx="1"/>
          </p:nvPr>
        </p:nvSpPr>
        <p:spPr>
          <a:xfrm>
            <a:off x="395536" y="260648"/>
            <a:ext cx="7467600" cy="6192688"/>
          </a:xfrm>
        </p:spPr>
        <p:txBody>
          <a:bodyPr>
            <a:normAutofit/>
          </a:bodyPr>
          <a:lstStyle/>
          <a:p>
            <a:pPr marL="0" indent="0">
              <a:buNone/>
            </a:pPr>
            <a:r>
              <a:rPr lang="en-US" sz="1800" b="1" dirty="0">
                <a:latin typeface="Times New Roman" pitchFamily="18" charset="0"/>
                <a:cs typeface="Times New Roman" pitchFamily="18" charset="0"/>
              </a:rPr>
              <a:t>Advantages</a:t>
            </a:r>
            <a:r>
              <a:rPr lang="en-US" sz="1800" dirty="0">
                <a:latin typeface="Times New Roman" pitchFamily="18" charset="0"/>
                <a:cs typeface="Times New Roman" pitchFamily="18" charset="0"/>
              </a:rPr>
              <a:t> </a:t>
            </a:r>
          </a:p>
          <a:p>
            <a:pPr>
              <a:lnSpc>
                <a:spcPct val="150000"/>
              </a:lnSpc>
              <a:buFont typeface="Wingdings" pitchFamily="2" charset="2"/>
              <a:buChar char="Ø"/>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reduces time and dependence on </a:t>
            </a:r>
            <a:r>
              <a:rPr lang="en-US" sz="1600" dirty="0" err="1">
                <a:latin typeface="Times New Roman" pitchFamily="18" charset="0"/>
                <a:cs typeface="Times New Roman" pitchFamily="18" charset="0"/>
              </a:rPr>
              <a:t>labour</a:t>
            </a:r>
            <a:endParaRPr lang="en-US" sz="1600" dirty="0">
              <a:latin typeface="Times New Roman" pitchFamily="18" charset="0"/>
              <a:cs typeface="Times New Roman" pitchFamily="18" charset="0"/>
            </a:endParaRPr>
          </a:p>
          <a:p>
            <a:pPr>
              <a:lnSpc>
                <a:spcPct val="150000"/>
              </a:lnSpc>
              <a:buFont typeface="Wingdings" pitchFamily="2" charset="2"/>
              <a:buChar char="Ø"/>
            </a:pPr>
            <a:r>
              <a:rPr lang="en-US" sz="1600" dirty="0" smtClean="0">
                <a:latin typeface="Times New Roman" pitchFamily="18" charset="0"/>
                <a:cs typeface="Times New Roman" pitchFamily="18" charset="0"/>
              </a:rPr>
              <a:t>powerful </a:t>
            </a:r>
            <a:r>
              <a:rPr lang="en-US" sz="1600" dirty="0">
                <a:latin typeface="Times New Roman" pitchFamily="18" charset="0"/>
                <a:cs typeface="Times New Roman" pitchFamily="18" charset="0"/>
              </a:rPr>
              <a:t>sprayer - use of solenoid valve</a:t>
            </a:r>
          </a:p>
          <a:p>
            <a:pPr>
              <a:lnSpc>
                <a:spcPct val="150000"/>
              </a:lnSpc>
              <a:buFont typeface="Wingdings" pitchFamily="2" charset="2"/>
              <a:buChar char="Ø"/>
            </a:pPr>
            <a:r>
              <a:rPr lang="en-US" sz="1600" dirty="0" smtClean="0">
                <a:latin typeface="Times New Roman" pitchFamily="18" charset="0"/>
                <a:cs typeface="Times New Roman" pitchFamily="18" charset="0"/>
              </a:rPr>
              <a:t>operated </a:t>
            </a:r>
            <a:r>
              <a:rPr lang="en-US" sz="1600" dirty="0">
                <a:latin typeface="Times New Roman" pitchFamily="18" charset="0"/>
                <a:cs typeface="Times New Roman" pitchFamily="18" charset="0"/>
              </a:rPr>
              <a:t>from a safe distance without exposing the farmer to the harmful effects of pesticide</a:t>
            </a:r>
          </a:p>
          <a:p>
            <a:pPr>
              <a:lnSpc>
                <a:spcPct val="150000"/>
              </a:lnSpc>
              <a:buFont typeface="Wingdings" pitchFamily="2" charset="2"/>
              <a:buChar char="Ø"/>
            </a:pPr>
            <a:r>
              <a:rPr lang="en-US" sz="1600" dirty="0" smtClean="0">
                <a:latin typeface="Times New Roman" pitchFamily="18" charset="0"/>
                <a:cs typeface="Times New Roman" pitchFamily="18" charset="0"/>
              </a:rPr>
              <a:t>person </a:t>
            </a:r>
            <a:r>
              <a:rPr lang="en-US" sz="1600" dirty="0">
                <a:latin typeface="Times New Roman" pitchFamily="18" charset="0"/>
                <a:cs typeface="Times New Roman" pitchFamily="18" charset="0"/>
              </a:rPr>
              <a:t>with little technical knowledge can assemble it in an ordinary workshop.</a:t>
            </a:r>
          </a:p>
          <a:p>
            <a:pPr>
              <a:lnSpc>
                <a:spcPct val="150000"/>
              </a:lnSpc>
              <a:buFont typeface="Wingdings" pitchFamily="2" charset="2"/>
              <a:buChar char="Ø"/>
            </a:pPr>
            <a:r>
              <a:rPr lang="en-US" sz="1600" dirty="0" smtClean="0">
                <a:latin typeface="Times New Roman" pitchFamily="18" charset="0"/>
                <a:cs typeface="Times New Roman" pitchFamily="18" charset="0"/>
              </a:rPr>
              <a:t>robot </a:t>
            </a:r>
            <a:r>
              <a:rPr lang="en-US" sz="1600" dirty="0">
                <a:latin typeface="Times New Roman" pitchFamily="18" charset="0"/>
                <a:cs typeface="Times New Roman" pitchFamily="18" charset="0"/>
              </a:rPr>
              <a:t>is attached and removed easily to the tree. </a:t>
            </a:r>
          </a:p>
          <a:p>
            <a:pPr marL="0" indent="0">
              <a:lnSpc>
                <a:spcPct val="150000"/>
              </a:lnSpc>
              <a:buNone/>
            </a:pPr>
            <a:r>
              <a:rPr lang="en-US" sz="1800" b="1" dirty="0" smtClean="0">
                <a:latin typeface="Times New Roman" pitchFamily="18" charset="0"/>
                <a:cs typeface="Times New Roman" pitchFamily="18" charset="0"/>
              </a:rPr>
              <a:t>Drawbacks</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nSpc>
                <a:spcPct val="150000"/>
              </a:lnSpc>
              <a:buFont typeface="Wingdings" pitchFamily="2" charset="2"/>
              <a:buChar char="Ø"/>
            </a:pPr>
            <a:r>
              <a:rPr lang="en-US" sz="1600" dirty="0">
                <a:latin typeface="Times New Roman" pitchFamily="18" charset="0"/>
                <a:cs typeface="Times New Roman" pitchFamily="18" charset="0"/>
              </a:rPr>
              <a:t>Robot weight is high ( 8kgs) due to use of Iron </a:t>
            </a:r>
            <a:r>
              <a:rPr lang="en-US" sz="1600" dirty="0" smtClean="0">
                <a:latin typeface="Times New Roman" pitchFamily="18" charset="0"/>
                <a:cs typeface="Times New Roman" pitchFamily="18" charset="0"/>
              </a:rPr>
              <a:t>body</a:t>
            </a:r>
          </a:p>
          <a:p>
            <a:pPr>
              <a:lnSpc>
                <a:spcPct val="150000"/>
              </a:lnSpc>
              <a:buFont typeface="Wingdings" pitchFamily="2" charset="2"/>
              <a:buChar char="Ø"/>
            </a:pPr>
            <a:r>
              <a:rPr lang="en-US" sz="1600" dirty="0" smtClean="0">
                <a:latin typeface="Times New Roman" pitchFamily="18" charset="0"/>
                <a:cs typeface="Times New Roman" pitchFamily="18" charset="0"/>
              </a:rPr>
              <a:t>Wheels </a:t>
            </a:r>
            <a:r>
              <a:rPr lang="en-US" sz="1600" dirty="0">
                <a:latin typeface="Times New Roman" pitchFamily="18" charset="0"/>
                <a:cs typeface="Times New Roman" pitchFamily="18" charset="0"/>
              </a:rPr>
              <a:t>with less frictional </a:t>
            </a:r>
            <a:r>
              <a:rPr lang="en-US" sz="1600" dirty="0" smtClean="0">
                <a:latin typeface="Times New Roman" pitchFamily="18" charset="0"/>
                <a:cs typeface="Times New Roman" pitchFamily="18" charset="0"/>
              </a:rPr>
              <a:t>coefficient</a:t>
            </a:r>
          </a:p>
          <a:p>
            <a:pPr>
              <a:lnSpc>
                <a:spcPct val="150000"/>
              </a:lnSpc>
              <a:buFont typeface="Wingdings" pitchFamily="2" charset="2"/>
              <a:buChar char="Ø"/>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 of lengthy wire and </a:t>
            </a:r>
            <a:r>
              <a:rPr lang="en-US" sz="1600" dirty="0" smtClean="0">
                <a:latin typeface="Times New Roman" pitchFamily="18" charset="0"/>
                <a:cs typeface="Times New Roman" pitchFamily="18" charset="0"/>
              </a:rPr>
              <a:t>pipes</a:t>
            </a:r>
          </a:p>
          <a:p>
            <a:pPr>
              <a:lnSpc>
                <a:spcPct val="150000"/>
              </a:lnSpc>
              <a:buFont typeface="Wingdings" pitchFamily="2" charset="2"/>
              <a:buChar char="Ø"/>
            </a:pPr>
            <a:r>
              <a:rPr lang="en-US" sz="1600" dirty="0" smtClean="0">
                <a:latin typeface="Times New Roman" pitchFamily="18" charset="0"/>
                <a:cs typeface="Times New Roman" pitchFamily="18" charset="0"/>
              </a:rPr>
              <a:t>Battery </a:t>
            </a:r>
            <a:r>
              <a:rPr lang="en-US" sz="1600" dirty="0">
                <a:latin typeface="Times New Roman" pitchFamily="18" charset="0"/>
                <a:cs typeface="Times New Roman" pitchFamily="18" charset="0"/>
              </a:rPr>
              <a:t>is not installed within the robot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78949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501"/>
            <a:ext cx="8147248" cy="1143000"/>
          </a:xfrm>
        </p:spPr>
        <p:txBody>
          <a:bodyPr>
            <a:noAutofit/>
          </a:bodyPr>
          <a:lstStyle/>
          <a:p>
            <a:r>
              <a:rPr lang="en-US" sz="2000" b="1" u="sng" dirty="0">
                <a:solidFill>
                  <a:schemeClr val="tx1"/>
                </a:solidFill>
                <a:latin typeface="Times New Roman" panose="02020603050405020304" pitchFamily="18" charset="0"/>
                <a:cs typeface="Times New Roman" panose="02020603050405020304" pitchFamily="18" charset="0"/>
              </a:rPr>
              <a:t>PAPER-2</a:t>
            </a:r>
            <a:r>
              <a:rPr lang="en-US" sz="2000" u="sng"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itchFamily="18" charset="0"/>
                <a:cs typeface="Times New Roman" pitchFamily="18" charset="0"/>
              </a:rPr>
              <a:t> REMOTE CONTROLLED  ARECANUT PLUCKING MACHINE </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PUBLISHED:</a:t>
            </a:r>
            <a:r>
              <a:rPr lang="en-IN" sz="1800" dirty="0">
                <a:solidFill>
                  <a:schemeClr val="tx1"/>
                </a:solidFill>
                <a:latin typeface="Times New Roman" pitchFamily="18" charset="0"/>
                <a:cs typeface="Times New Roman" pitchFamily="18" charset="0"/>
              </a:rPr>
              <a:t>Volume: 05 Issue: 04 | Apr-2018 </a:t>
            </a:r>
            <a:r>
              <a:rPr lang="en-US" sz="2000" u="sng" dirty="0">
                <a:solidFill>
                  <a:schemeClr val="tx1"/>
                </a:solidFill>
                <a:latin typeface="Times New Roman" panose="02020603050405020304" pitchFamily="18" charset="0"/>
                <a:cs typeface="Times New Roman" panose="02020603050405020304" pitchFamily="18" charset="0"/>
              </a:rPr>
              <a:t/>
            </a:r>
            <a:br>
              <a:rPr lang="en-US" sz="2000" u="sng" dirty="0">
                <a:solidFill>
                  <a:schemeClr val="tx1"/>
                </a:solidFill>
                <a:latin typeface="Times New Roman" panose="02020603050405020304" pitchFamily="18" charset="0"/>
                <a:cs typeface="Times New Roman" panose="02020603050405020304" pitchFamily="18" charset="0"/>
              </a:rPr>
            </a:br>
            <a:r>
              <a:rPr lang="en-US" sz="2000" u="sng" dirty="0">
                <a:solidFill>
                  <a:schemeClr val="tx1"/>
                </a:solidFill>
                <a:latin typeface="Times New Roman" panose="02020603050405020304" pitchFamily="18" charset="0"/>
                <a:cs typeface="Times New Roman" panose="02020603050405020304" pitchFamily="18" charset="0"/>
              </a:rPr>
              <a:t>AUTHORS:</a:t>
            </a:r>
            <a:r>
              <a:rPr lang="en-US" sz="20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itchFamily="18" charset="0"/>
                <a:cs typeface="Times New Roman" pitchFamily="18" charset="0"/>
              </a:rPr>
              <a:t>Fasil</a:t>
            </a:r>
            <a:r>
              <a:rPr lang="en-IN" sz="1600" dirty="0">
                <a:solidFill>
                  <a:schemeClr val="tx1"/>
                </a:solidFill>
                <a:latin typeface="Times New Roman" pitchFamily="18" charset="0"/>
                <a:cs typeface="Times New Roman" pitchFamily="18" charset="0"/>
              </a:rPr>
              <a:t> TK, </a:t>
            </a:r>
            <a:r>
              <a:rPr lang="en-IN" sz="1600" dirty="0" err="1">
                <a:solidFill>
                  <a:schemeClr val="tx1"/>
                </a:solidFill>
                <a:latin typeface="Times New Roman" pitchFamily="18" charset="0"/>
                <a:cs typeface="Times New Roman" pitchFamily="18" charset="0"/>
              </a:rPr>
              <a:t>Jishnu</a:t>
            </a:r>
            <a:r>
              <a:rPr lang="en-IN" sz="1600" dirty="0">
                <a:solidFill>
                  <a:schemeClr val="tx1"/>
                </a:solidFill>
                <a:latin typeface="Times New Roman" pitchFamily="18" charset="0"/>
                <a:cs typeface="Times New Roman" pitchFamily="18" charset="0"/>
              </a:rPr>
              <a:t> K Das, </a:t>
            </a:r>
            <a:r>
              <a:rPr lang="en-IN" sz="1600" dirty="0" err="1">
                <a:solidFill>
                  <a:schemeClr val="tx1"/>
                </a:solidFill>
                <a:latin typeface="Times New Roman" pitchFamily="18" charset="0"/>
                <a:cs typeface="Times New Roman" pitchFamily="18" charset="0"/>
              </a:rPr>
              <a:t>Shabeeh</a:t>
            </a:r>
            <a:r>
              <a:rPr lang="en-IN" sz="1600" dirty="0">
                <a:solidFill>
                  <a:schemeClr val="tx1"/>
                </a:solidFill>
                <a:latin typeface="Times New Roman" pitchFamily="18" charset="0"/>
                <a:cs typeface="Times New Roman" pitchFamily="18" charset="0"/>
              </a:rPr>
              <a:t> AP, Xavier </a:t>
            </a:r>
            <a:r>
              <a:rPr lang="en-IN" sz="1600" dirty="0" err="1">
                <a:solidFill>
                  <a:schemeClr val="tx1"/>
                </a:solidFill>
                <a:latin typeface="Times New Roman" pitchFamily="18" charset="0"/>
                <a:cs typeface="Times New Roman" pitchFamily="18" charset="0"/>
              </a:rPr>
              <a:t>Saji</a:t>
            </a:r>
            <a:r>
              <a:rPr lang="en-IN" sz="1600" dirty="0">
                <a:solidFill>
                  <a:schemeClr val="tx1"/>
                </a:solidFill>
                <a:latin typeface="Times New Roman" pitchFamily="18" charset="0"/>
                <a:cs typeface="Times New Roman" pitchFamily="18" charset="0"/>
              </a:rPr>
              <a:t>, Prof. Jacob </a:t>
            </a:r>
            <a:r>
              <a:rPr lang="en-IN" sz="1600" dirty="0" err="1">
                <a:solidFill>
                  <a:schemeClr val="tx1"/>
                </a:solidFill>
                <a:latin typeface="Times New Roman" pitchFamily="18" charset="0"/>
                <a:cs typeface="Times New Roman" pitchFamily="18" charset="0"/>
              </a:rPr>
              <a:t>Kuriakose</a:t>
            </a:r>
            <a:r>
              <a:rPr lang="en-US" sz="1600" u="sng"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340768"/>
            <a:ext cx="8208912" cy="4873752"/>
          </a:xfrm>
        </p:spPr>
        <p:txBody>
          <a:bodyPr>
            <a:noAutofit/>
          </a:bodyPr>
          <a:lstStyle/>
          <a:p>
            <a:pPr marL="0" indent="0">
              <a:buNone/>
            </a:pPr>
            <a:r>
              <a:rPr lang="en-US" sz="1600" b="1" dirty="0" smtClean="0">
                <a:latin typeface="Times New Roman" pitchFamily="18" charset="0"/>
                <a:cs typeface="Times New Roman" pitchFamily="18" charset="0"/>
              </a:rPr>
              <a:t>METHODOLOGY &amp; ADVANTAGES</a:t>
            </a:r>
            <a:endParaRPr lang="en-US" sz="1600" dirty="0">
              <a:latin typeface="Times New Roman" pitchFamily="18" charset="0"/>
              <a:cs typeface="Times New Roman" pitchFamily="18" charset="0"/>
            </a:endParaRPr>
          </a:p>
          <a:p>
            <a:pPr>
              <a:lnSpc>
                <a:spcPct val="120000"/>
              </a:lnSpc>
              <a:buFont typeface="Wingdings" pitchFamily="2" charset="2"/>
              <a:buChar char="Ø"/>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experimental setup consists of a main frame on which the main components of the machine are mounted.</a:t>
            </a:r>
          </a:p>
          <a:p>
            <a:pPr>
              <a:lnSpc>
                <a:spcPct val="120000"/>
              </a:lnSpc>
              <a:buFont typeface="Wingdings" pitchFamily="2" charset="2"/>
              <a:buChar char="Ø"/>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cutting operation is carried out by the cutting tool  during the unwinding operation carried out by the motor. This operation gives enough power for the cutting tool to produce a cutting action.</a:t>
            </a:r>
          </a:p>
          <a:p>
            <a:pPr>
              <a:lnSpc>
                <a:spcPct val="120000"/>
              </a:lnSpc>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collector present along with  the cutting tool collects the areca nut and prevent it from falling to the ground and thus helps in reducing the overall </a:t>
            </a:r>
          </a:p>
          <a:p>
            <a:pPr>
              <a:lnSpc>
                <a:spcPct val="120000"/>
              </a:lnSpc>
              <a:buFont typeface="Wingdings" pitchFamily="2" charset="2"/>
              <a:buChar char="Ø"/>
            </a:pPr>
            <a:r>
              <a:rPr lang="en-US" sz="1600" dirty="0">
                <a:latin typeface="Times New Roman" pitchFamily="18" charset="0"/>
                <a:cs typeface="Times New Roman" pitchFamily="18" charset="0"/>
              </a:rPr>
              <a:t>time by eliminating the time required to collect the areca nut from ground.</a:t>
            </a:r>
          </a:p>
          <a:p>
            <a:pPr>
              <a:lnSpc>
                <a:spcPct val="120000"/>
              </a:lnSpc>
              <a:buFont typeface="Wingdings" pitchFamily="2" charset="2"/>
              <a:buChar char="Ø"/>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Climbing up approach is carried out by the blue tooth.</a:t>
            </a:r>
          </a:p>
          <a:p>
            <a:pPr>
              <a:lnSpc>
                <a:spcPct val="120000"/>
              </a:lnSpc>
              <a:buFont typeface="Wingdings" pitchFamily="2" charset="2"/>
              <a:buChar char="Ø"/>
            </a:pPr>
            <a:r>
              <a:rPr lang="en-US" sz="1600" dirty="0" smtClean="0">
                <a:latin typeface="Times New Roman" pitchFamily="18" charset="0"/>
                <a:cs typeface="Times New Roman" pitchFamily="18" charset="0"/>
              </a:rPr>
              <a:t>Lowering </a:t>
            </a:r>
            <a:r>
              <a:rPr lang="en-US" sz="1600" dirty="0">
                <a:latin typeface="Times New Roman" pitchFamily="18" charset="0"/>
                <a:cs typeface="Times New Roman" pitchFamily="18" charset="0"/>
              </a:rPr>
              <a:t>of the machine should be done through manually by the </a:t>
            </a:r>
            <a:r>
              <a:rPr lang="en-US" sz="1600" dirty="0" err="1">
                <a:latin typeface="Times New Roman" pitchFamily="18" charset="0"/>
                <a:cs typeface="Times New Roman" pitchFamily="18" charset="0"/>
              </a:rPr>
              <a:t>iuse</a:t>
            </a:r>
            <a:r>
              <a:rPr lang="en-US" sz="1600" dirty="0">
                <a:latin typeface="Times New Roman" pitchFamily="18" charset="0"/>
                <a:cs typeface="Times New Roman" pitchFamily="18" charset="0"/>
              </a:rPr>
              <a:t> of rope attached to the rubber </a:t>
            </a:r>
            <a:r>
              <a:rPr lang="en-US" sz="1600" dirty="0" err="1">
                <a:latin typeface="Times New Roman" pitchFamily="18" charset="0"/>
                <a:cs typeface="Times New Roman" pitchFamily="18" charset="0"/>
              </a:rPr>
              <a:t>tyres</a:t>
            </a:r>
            <a:r>
              <a:rPr lang="en-US" sz="1600" dirty="0">
                <a:latin typeface="Times New Roman" pitchFamily="18" charset="0"/>
                <a:cs typeface="Times New Roman" pitchFamily="18" charset="0"/>
              </a:rPr>
              <a:t> helps in proper step down approach.</a:t>
            </a:r>
          </a:p>
          <a:p>
            <a:pPr>
              <a:lnSpc>
                <a:spcPct val="120000"/>
              </a:lnSpc>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motor shaft is welded to the drum which winds the steel rope. Thus, when the motor rotates, the drum rotates and the string is wound over the drum.</a:t>
            </a:r>
          </a:p>
          <a:p>
            <a:pPr>
              <a:lnSpc>
                <a:spcPct val="120000"/>
              </a:lnSpc>
              <a:buFont typeface="Wingdings" pitchFamily="2" charset="2"/>
              <a:buChar char="Ø"/>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During the drum winding, the spring gets contracted and spring force acts along the direction opposite to the applied force.</a:t>
            </a:r>
          </a:p>
          <a:p>
            <a:endParaRPr lang="en-US"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86311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876</TotalTime>
  <Words>4629</Words>
  <Application>Microsoft Office PowerPoint</Application>
  <PresentationFormat>On-screen Show (4:3)</PresentationFormat>
  <Paragraphs>373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PowerPoint Presentation</vt:lpstr>
      <vt:lpstr> INTRODUCTION</vt:lpstr>
      <vt:lpstr>Existing System</vt:lpstr>
      <vt:lpstr>PowerPoint Presentation</vt:lpstr>
      <vt:lpstr>Proposed System</vt:lpstr>
      <vt:lpstr>LITERATURE SURVEY</vt:lpstr>
      <vt:lpstr>PAPER-1: Tree Climbing Device PUBLISHED: Volume 5, Issue 12, December 2018 AUTHOR : Mr. Vineet Awasthi</vt:lpstr>
      <vt:lpstr>PowerPoint Presentation</vt:lpstr>
      <vt:lpstr>PAPER-2:  REMOTE CONTROLLED  ARECANUT PLUCKING MACHINE  PUBLISHED:Volume: 05 Issue: 04 | Apr-2018  AUTHORS: Fasil TK, Jishnu K Das, Shabeeh AP, Xavier Saji, Prof. Jacob Kuriakose </vt:lpstr>
      <vt:lpstr>PowerPoint Presentation</vt:lpstr>
      <vt:lpstr>PAPER-3:  MOTORIZED ARECANUT CLIMBER AND PESTICIDE SPRAYER  PUBLISHED: JIDPS Volume-2,Issue-7 (July-2019)  AUTHORS:Mohammed Said U Y, Shillin K S, Anil D Koola, Dr.Ragesh Sathiyan M, Dr.S.Senthil Kumar.</vt:lpstr>
      <vt:lpstr>PowerPoint Presentation</vt:lpstr>
      <vt:lpstr>PAPER-4: Design and fabrication of areca nut climber and harvestor PUBLISHED: IJRESM – March 2021 AUTHORS: R. Thirupathi , N. K. Adarsh , R. Akash , N. Lakshmana Prabhu, T. Karthikeyan</vt:lpstr>
      <vt:lpstr>PowerPoint Presentation</vt:lpstr>
      <vt:lpstr>PAPER-5:  AUTONOMOUS TREE CLIMBER: ROBOT FOR ARECA NUT PLUCKING  PUBLISHED: Vol. 3, No. 2, June – August 2018  AUTHORS:  Rakesh B Shettar, Suganda Pendem </vt:lpstr>
      <vt:lpstr>PowerPoint Presentation</vt:lpstr>
      <vt:lpstr>PAPER-6: Design and Fabrication of Arecanut Tree Climbing Machine  PUBLISHED:Volume: 06 Issue: 03 | Mar 2019  AUTHORS: Uvaraja V C, Manohar N, Murali prasath S, Mohana Krishnan S, Vishnu Sankar S S</vt:lpstr>
      <vt:lpstr>PowerPoint Presentation</vt:lpstr>
      <vt:lpstr>PAPER-7:  DESIGN AND DEMONSTRATION OF SOLAR COCO-ARECA TREE CLIMBER AND HARVESTER PUBLISHED: IRJET Volume: 07 Issue: 05 | May 2020 AUTHORS: G.B.Praveen,Rohan kumar , Sajan Raj , Devika Rani , Sangeetha C K</vt:lpstr>
      <vt:lpstr>PowerPoint Presentation</vt:lpstr>
      <vt:lpstr>PAPER-8: Arecanut Tree Climber and Pesticide Sprayer PUBLISHED: June 2020 IJIRT - Volume 7 Issue 1 AUTHORS: Arshiya Siddiqa, Harshitha.C.A., Meghashree.D, Varshini.B,  Dr. Shamala N</vt:lpstr>
      <vt:lpstr>PowerPoint Presentation</vt:lpstr>
      <vt:lpstr>PAPER-9:Removing the Bunch of Areca Nut from the Plant and Spraying of Pesticide by using Remote Operated Device  PUBLISHED: IJLERA Volume –05, Issue – 08, August 2020  AUTHORS: Arunkumar S M, Sharath Kumara K E, Kevin Thomas , Dharshan R, A Gangadhar </vt:lpstr>
      <vt:lpstr>PowerPoint Presentation</vt:lpstr>
      <vt:lpstr>PAPER-10:  SMART ARECANUT PLUCKING ROBOT PUBLISHED: IJRAT -Vol.7, No.6S, June 2019  AUTHORS: Swetha T, Uma N, Harini T M, Kusuma R, hashikumar G H </vt:lpstr>
      <vt:lpstr>PowerPoint Presentation</vt:lpstr>
      <vt:lpstr>PAPER-11: Automated Pesticide Sprayer for Arecanut  PUBLISHED: IRJET Volume: 08 Issue: 04 | Apr 2021  AUTHORS: Sudarshan Doiphode, Jignesh Patkar, Arpit Daware, Hafiz Banghi, Sourabh kulkarni</vt:lpstr>
      <vt:lpstr>PowerPoint Presentation</vt:lpstr>
      <vt:lpstr>PAPER-12: Design and Implementation of Agricultural Drone for Areca Nut Farms PUBLISHED: Research gate April 2021 AUTHORS: Raju Hajare, Mallikarjuna Gowda C.P, M. V Sanjaya</vt:lpstr>
      <vt:lpstr>PowerPoint Presentation</vt:lpstr>
      <vt:lpstr>DESIGN AND IMPLEMENTATION</vt:lpstr>
      <vt:lpstr>PowerPoint Presentation</vt:lpstr>
      <vt:lpstr>PowerPoint Presentation</vt:lpstr>
      <vt:lpstr>IMPLEMENTATION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Ateeq</dc:creator>
  <cp:lastModifiedBy>ismail - [2010]</cp:lastModifiedBy>
  <cp:revision>165</cp:revision>
  <dcterms:created xsi:type="dcterms:W3CDTF">2022-10-11T10:07:00Z</dcterms:created>
  <dcterms:modified xsi:type="dcterms:W3CDTF">2022-12-16T06:31:33Z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CDEEAD847BCB4F9AA980C4B3734F77C1</vt:lpwstr>
  </property>
  <property fmtid="{D5CDD505-2E9C-101B-9397-08002B2CF9AE}" pid="3" name="KSOProductBuildVer">
    <vt:lpwstr>1033-11.2.0.11341</vt:lpwstr>
  </property>
</Properties>
</file>