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9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9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9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9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1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0359B118-5E4E-4953-9411-5F1D01F55715}" type="datetime">
              <a:rPr b="0" lang="en-IN" sz="1200" spc="-1" strike="noStrike">
                <a:solidFill>
                  <a:srgbClr val="8b8b8b"/>
                </a:solidFill>
                <a:latin typeface="Calibri"/>
              </a:rPr>
              <a:t>26/02/20</a:t>
            </a:fld>
            <a:endParaRPr b="0" lang="en-IN"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IN"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26FF25D9-F6C9-4F86-BCB9-8DF98AD2FF8A}" type="slidenum">
              <a:rPr b="0" lang="en-IN"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fld id="{9103AA6F-85D9-4E27-B002-B9C876946DF1}" type="datetime">
              <a:rPr b="0" lang="en-IN" sz="1200" spc="-1" strike="noStrike">
                <a:solidFill>
                  <a:srgbClr val="8b8b8b"/>
                </a:solidFill>
                <a:latin typeface="Calibri"/>
              </a:rPr>
              <a:t>26/02/20</a:t>
            </a:fld>
            <a:endParaRPr b="0" lang="en-IN"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b="0" lang="en-IN"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48382E8A-8523-4B79-936F-2388438483A0}" type="slidenum">
              <a:rPr b="0" lang="en-IN" sz="1200" spc="-1" strike="noStrike">
                <a:solidFill>
                  <a:srgbClr val="8b8b8b"/>
                </a:solidFill>
                <a:latin typeface="Calibri"/>
              </a:rPr>
              <a:t>1</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83" name="PlaceHolder 2"/>
          <p:cNvSpPr>
            <a:spLocks noGrp="1"/>
          </p:cNvSpPr>
          <p:nvPr>
            <p:ph type="dt"/>
          </p:nvPr>
        </p:nvSpPr>
        <p:spPr>
          <a:xfrm>
            <a:off x="838080" y="6356520"/>
            <a:ext cx="2742840" cy="364680"/>
          </a:xfrm>
          <a:prstGeom prst="rect">
            <a:avLst/>
          </a:prstGeom>
        </p:spPr>
        <p:txBody>
          <a:bodyPr anchor="ctr"/>
          <a:p>
            <a:pPr>
              <a:lnSpc>
                <a:spcPct val="100000"/>
              </a:lnSpc>
            </a:pPr>
            <a:fld id="{7E971433-5F78-4F84-940A-9AAF11CEBBFF}" type="datetime">
              <a:rPr b="0" lang="en-IN" sz="1200" spc="-1" strike="noStrike">
                <a:solidFill>
                  <a:srgbClr val="8b8b8b"/>
                </a:solidFill>
                <a:latin typeface="Calibri"/>
              </a:rPr>
              <a:t>26/02/20</a:t>
            </a:fld>
            <a:endParaRPr b="0" lang="en-IN" sz="1200" spc="-1" strike="noStrike">
              <a:latin typeface="Times New Roman"/>
            </a:endParaRPr>
          </a:p>
        </p:txBody>
      </p:sp>
      <p:sp>
        <p:nvSpPr>
          <p:cNvPr id="84" name="PlaceHolder 3"/>
          <p:cNvSpPr>
            <a:spLocks noGrp="1"/>
          </p:cNvSpPr>
          <p:nvPr>
            <p:ph type="ftr"/>
          </p:nvPr>
        </p:nvSpPr>
        <p:spPr>
          <a:xfrm>
            <a:off x="4038480" y="6356520"/>
            <a:ext cx="4114440" cy="364680"/>
          </a:xfrm>
          <a:prstGeom prst="rect">
            <a:avLst/>
          </a:prstGeom>
        </p:spPr>
        <p:txBody>
          <a:bodyPr anchor="ctr"/>
          <a:p>
            <a:endParaRPr b="0" lang="en-IN" sz="2400" spc="-1" strike="noStrike">
              <a:latin typeface="Times New Roman"/>
            </a:endParaRPr>
          </a:p>
        </p:txBody>
      </p:sp>
      <p:sp>
        <p:nvSpPr>
          <p:cNvPr id="85" name="PlaceHolder 4"/>
          <p:cNvSpPr>
            <a:spLocks noGrp="1"/>
          </p:cNvSpPr>
          <p:nvPr>
            <p:ph type="sldNum"/>
          </p:nvPr>
        </p:nvSpPr>
        <p:spPr>
          <a:xfrm>
            <a:off x="8610480" y="6356520"/>
            <a:ext cx="2742840" cy="364680"/>
          </a:xfrm>
          <a:prstGeom prst="rect">
            <a:avLst/>
          </a:prstGeom>
        </p:spPr>
        <p:txBody>
          <a:bodyPr anchor="ctr"/>
          <a:p>
            <a:pPr algn="r">
              <a:lnSpc>
                <a:spcPct val="100000"/>
              </a:lnSpc>
            </a:pPr>
            <a:fld id="{3FC0D9BF-ED4B-48F3-BC40-125D000974AC}" type="slidenum">
              <a:rPr b="0" lang="en-IN" sz="1200" spc="-1" strike="noStrike">
                <a:solidFill>
                  <a:srgbClr val="8b8b8b"/>
                </a:solidFill>
                <a:latin typeface="Calibri"/>
              </a:rPr>
              <a:t>1</a:t>
            </a:fld>
            <a:endParaRPr b="0" lang="en-IN" sz="1200" spc="-1" strike="noStrike">
              <a:latin typeface="Times New Roman"/>
            </a:endParaRPr>
          </a:p>
        </p:txBody>
      </p:sp>
      <p:sp>
        <p:nvSpPr>
          <p:cNvPr id="86"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1523880" y="1122480"/>
            <a:ext cx="9143640" cy="2387160"/>
          </a:xfrm>
          <a:prstGeom prst="rect">
            <a:avLst/>
          </a:prstGeom>
          <a:noFill/>
          <a:ln>
            <a:noFill/>
          </a:ln>
        </p:spPr>
        <p:txBody>
          <a:bodyPr anchor="ctr">
            <a:normAutofit/>
          </a:bodyPr>
          <a:p>
            <a:pPr algn="ctr">
              <a:lnSpc>
                <a:spcPct val="90000"/>
              </a:lnSpc>
            </a:pPr>
            <a:r>
              <a:rPr b="0" lang="en-US" sz="6000" spc="-1" strike="noStrike">
                <a:solidFill>
                  <a:srgbClr val="000000"/>
                </a:solidFill>
                <a:latin typeface="Calibri Light"/>
              </a:rPr>
              <a:t>Context Analyzer</a:t>
            </a:r>
            <a:br/>
            <a:r>
              <a:rPr b="0" lang="en-US" sz="2000" spc="-1" strike="noStrike">
                <a:solidFill>
                  <a:srgbClr val="000000"/>
                </a:solidFill>
                <a:latin typeface="Calibri Light"/>
              </a:rPr>
              <a:t>A text classification web-app using NLP</a:t>
            </a:r>
            <a:endParaRPr b="0" lang="en-US" sz="2000" spc="-1" strike="noStrike">
              <a:solidFill>
                <a:srgbClr val="000000"/>
              </a:solidFill>
              <a:latin typeface="Calibri"/>
            </a:endParaRPr>
          </a:p>
        </p:txBody>
      </p:sp>
      <p:sp>
        <p:nvSpPr>
          <p:cNvPr id="124" name="CustomShape 2"/>
          <p:cNvSpPr/>
          <p:nvPr/>
        </p:nvSpPr>
        <p:spPr>
          <a:xfrm>
            <a:off x="7807680" y="3616920"/>
            <a:ext cx="2858040" cy="1615680"/>
          </a:xfrm>
          <a:prstGeom prst="rect">
            <a:avLst/>
          </a:prstGeom>
          <a:noFill/>
          <a:ln>
            <a:noFill/>
          </a:ln>
        </p:spPr>
        <p:style>
          <a:lnRef idx="0"/>
          <a:fillRef idx="0"/>
          <a:effectRef idx="0"/>
          <a:fontRef idx="minor"/>
        </p:style>
        <p:txBody>
          <a:bodyPr/>
          <a:p>
            <a:pPr algn="r">
              <a:lnSpc>
                <a:spcPct val="100000"/>
              </a:lnSpc>
            </a:pPr>
            <a:r>
              <a:rPr b="0" lang="en-IN" sz="1000" spc="-1" strike="noStrike">
                <a:solidFill>
                  <a:srgbClr val="000000"/>
                </a:solidFill>
                <a:latin typeface="Calibri"/>
              </a:rPr>
              <a:t>By</a:t>
            </a:r>
            <a:endParaRPr b="0" lang="en-IN" sz="1000" spc="-1" strike="noStrike">
              <a:latin typeface="Arial"/>
            </a:endParaRPr>
          </a:p>
          <a:p>
            <a:pPr algn="r">
              <a:lnSpc>
                <a:spcPct val="100000"/>
              </a:lnSpc>
            </a:pPr>
            <a:endParaRPr b="0" lang="en-IN" sz="1000" spc="-1" strike="noStrike">
              <a:latin typeface="Arial"/>
            </a:endParaRPr>
          </a:p>
          <a:p>
            <a:pPr algn="r">
              <a:lnSpc>
                <a:spcPct val="100000"/>
              </a:lnSpc>
            </a:pPr>
            <a:endParaRPr b="0" lang="en-IN" sz="1000" spc="-1" strike="noStrike">
              <a:latin typeface="Arial"/>
            </a:endParaRPr>
          </a:p>
          <a:p>
            <a:pPr algn="r">
              <a:lnSpc>
                <a:spcPct val="100000"/>
              </a:lnSpc>
            </a:pPr>
            <a:endParaRPr b="0" lang="en-IN" sz="1000" spc="-1" strike="noStrike">
              <a:latin typeface="Arial"/>
            </a:endParaRPr>
          </a:p>
          <a:p>
            <a:pPr algn="r">
              <a:lnSpc>
                <a:spcPct val="100000"/>
              </a:lnSpc>
            </a:pPr>
            <a:r>
              <a:rPr b="0" lang="en-IN" sz="1800" spc="-1" strike="noStrike">
                <a:solidFill>
                  <a:srgbClr val="000000"/>
                </a:solidFill>
                <a:latin typeface="Calibri"/>
              </a:rPr>
              <a:t>Harsha K Y</a:t>
            </a:r>
            <a:endParaRPr b="0" lang="en-IN" sz="1800" spc="-1" strike="noStrike">
              <a:latin typeface="Arial"/>
            </a:endParaRPr>
          </a:p>
          <a:p>
            <a:pPr algn="r">
              <a:lnSpc>
                <a:spcPct val="100000"/>
              </a:lnSpc>
            </a:pPr>
            <a:r>
              <a:rPr b="0" lang="en-IN" sz="1800" spc="-1" strike="noStrike">
                <a:solidFill>
                  <a:srgbClr val="000000"/>
                </a:solidFill>
                <a:latin typeface="Calibri"/>
              </a:rPr>
              <a:t>PES1201801839</a:t>
            </a:r>
            <a:endParaRPr b="0" lang="en-IN" sz="1800" spc="-1" strike="noStrike">
              <a:latin typeface="Arial"/>
            </a:endParaRPr>
          </a:p>
        </p:txBody>
      </p:sp>
      <p:sp>
        <p:nvSpPr>
          <p:cNvPr id="125" name="CustomShape 3"/>
          <p:cNvSpPr/>
          <p:nvPr/>
        </p:nvSpPr>
        <p:spPr>
          <a:xfrm>
            <a:off x="1526760" y="3582360"/>
            <a:ext cx="3389760" cy="1919520"/>
          </a:xfrm>
          <a:prstGeom prst="rect">
            <a:avLst/>
          </a:prstGeom>
          <a:noFill/>
          <a:ln>
            <a:noFill/>
          </a:ln>
        </p:spPr>
        <p:style>
          <a:lnRef idx="0"/>
          <a:fillRef idx="0"/>
          <a:effectRef idx="0"/>
          <a:fontRef idx="minor"/>
        </p:style>
        <p:txBody>
          <a:bodyPr/>
          <a:p>
            <a:pPr>
              <a:lnSpc>
                <a:spcPct val="100000"/>
              </a:lnSpc>
            </a:pPr>
            <a:r>
              <a:rPr b="0" lang="en-IN" sz="1000" spc="-1" strike="noStrike">
                <a:solidFill>
                  <a:srgbClr val="000000"/>
                </a:solidFill>
                <a:latin typeface="Calibri"/>
              </a:rPr>
              <a:t>Guide</a:t>
            </a:r>
            <a:endParaRPr b="0" lang="en-IN" sz="1000" spc="-1" strike="noStrike">
              <a:latin typeface="Arial"/>
            </a:endParaRPr>
          </a:p>
          <a:p>
            <a:pPr>
              <a:lnSpc>
                <a:spcPct val="100000"/>
              </a:lnSpc>
            </a:pPr>
            <a:endParaRPr b="0" lang="en-IN" sz="1000" spc="-1" strike="noStrike">
              <a:latin typeface="Arial"/>
            </a:endParaRPr>
          </a:p>
          <a:p>
            <a:pPr>
              <a:lnSpc>
                <a:spcPct val="100000"/>
              </a:lnSpc>
            </a:pPr>
            <a:endParaRPr b="0" lang="en-IN" sz="1000" spc="-1" strike="noStrike">
              <a:latin typeface="Arial"/>
            </a:endParaRPr>
          </a:p>
          <a:p>
            <a:pPr>
              <a:lnSpc>
                <a:spcPct val="100000"/>
              </a:lnSpc>
            </a:pPr>
            <a:r>
              <a:rPr b="0" lang="en-IN" sz="1800" spc="-1" strike="noStrike">
                <a:solidFill>
                  <a:srgbClr val="000000"/>
                </a:solidFill>
                <a:latin typeface="Calibri"/>
              </a:rPr>
              <a:t>Mr. Tamal Dey,</a:t>
            </a:r>
            <a:endParaRPr b="0" lang="en-IN" sz="1800" spc="-1" strike="noStrike">
              <a:latin typeface="Arial"/>
            </a:endParaRPr>
          </a:p>
          <a:p>
            <a:pPr>
              <a:lnSpc>
                <a:spcPct val="100000"/>
              </a:lnSpc>
            </a:pPr>
            <a:r>
              <a:rPr b="0" lang="en-IN" sz="1800" spc="-1" strike="noStrike">
                <a:solidFill>
                  <a:srgbClr val="000000"/>
                </a:solidFill>
                <a:latin typeface="Calibri"/>
              </a:rPr>
              <a:t>Assistant Professor,</a:t>
            </a:r>
            <a:endParaRPr b="0" lang="en-IN" sz="1800" spc="-1" strike="noStrike">
              <a:latin typeface="Arial"/>
            </a:endParaRPr>
          </a:p>
          <a:p>
            <a:pPr>
              <a:lnSpc>
                <a:spcPct val="100000"/>
              </a:lnSpc>
            </a:pPr>
            <a:r>
              <a:rPr b="0" lang="en-IN" sz="1800" spc="-1" strike="noStrike">
                <a:solidFill>
                  <a:srgbClr val="000000"/>
                </a:solidFill>
                <a:latin typeface="Calibri"/>
              </a:rPr>
              <a:t>Dept. Of Computer Applications,</a:t>
            </a:r>
            <a:endParaRPr b="0" lang="en-IN" sz="1800" spc="-1" strike="noStrike">
              <a:latin typeface="Arial"/>
            </a:endParaRPr>
          </a:p>
          <a:p>
            <a:pPr>
              <a:lnSpc>
                <a:spcPct val="100000"/>
              </a:lnSpc>
            </a:pPr>
            <a:r>
              <a:rPr b="0" lang="en-IN" sz="1800" spc="-1" strike="noStrike">
                <a:solidFill>
                  <a:srgbClr val="000000"/>
                </a:solidFill>
                <a:latin typeface="Calibri"/>
              </a:rPr>
              <a:t>PES University</a:t>
            </a:r>
            <a:endParaRPr b="0" lang="en-IN"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838080" y="365040"/>
            <a:ext cx="10515240" cy="1325160"/>
          </a:xfrm>
          <a:prstGeom prst="rect">
            <a:avLst/>
          </a:prstGeom>
          <a:noFill/>
          <a:ln>
            <a:noFill/>
          </a:ln>
        </p:spPr>
        <p:txBody>
          <a:bodyPr anchor="ctr"/>
          <a:p>
            <a:pPr algn="ctr">
              <a:lnSpc>
                <a:spcPct val="90000"/>
              </a:lnSpc>
            </a:pPr>
            <a:r>
              <a:rPr b="0" lang="en-US" sz="4400" spc="-1" strike="noStrike">
                <a:solidFill>
                  <a:srgbClr val="000000"/>
                </a:solidFill>
                <a:latin typeface="Calibri Light"/>
              </a:rPr>
              <a:t>Non-functional Requirements</a:t>
            </a:r>
            <a:endParaRPr b="0" lang="en-US" sz="4400" spc="-1" strike="noStrike">
              <a:solidFill>
                <a:srgbClr val="000000"/>
              </a:solidFill>
              <a:latin typeface="Calibri"/>
            </a:endParaRPr>
          </a:p>
        </p:txBody>
      </p:sp>
      <p:sp>
        <p:nvSpPr>
          <p:cNvPr id="144"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Scaling: To be able to build more NLP APIs for different tasks.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Performance: Increase accuracy of the predictions.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Availability: To make sure that the web-app is always functioning properly and available to its users.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Maintenance: Future updates must be smooth. Should work well with future versions of the technologies used.</a:t>
            </a:r>
            <a:endParaRPr b="0" lang="en-US" sz="2800" spc="-1" strike="noStrike">
              <a:solidFill>
                <a:srgbClr val="000000"/>
              </a:solidFill>
              <a:latin typeface="Calibri"/>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838080" y="365040"/>
            <a:ext cx="10515240" cy="1325160"/>
          </a:xfrm>
          <a:prstGeom prst="rect">
            <a:avLst/>
          </a:prstGeom>
          <a:noFill/>
          <a:ln>
            <a:noFill/>
          </a:ln>
        </p:spPr>
        <p:txBody>
          <a:bodyPr anchor="ctr"/>
          <a:p>
            <a:pPr algn="ctr">
              <a:lnSpc>
                <a:spcPct val="90000"/>
              </a:lnSpc>
            </a:pPr>
            <a:r>
              <a:rPr b="0" lang="en-US" sz="4400" spc="-1" strike="noStrike">
                <a:solidFill>
                  <a:srgbClr val="000000"/>
                </a:solidFill>
                <a:latin typeface="Calibri Light"/>
              </a:rPr>
              <a:t>Modules</a:t>
            </a:r>
            <a:endParaRPr b="0" lang="en-US" sz="4400" spc="-1" strike="noStrike">
              <a:solidFill>
                <a:srgbClr val="000000"/>
              </a:solidFill>
              <a:latin typeface="Calibri"/>
            </a:endParaRPr>
          </a:p>
        </p:txBody>
      </p:sp>
      <p:sp>
        <p:nvSpPr>
          <p:cNvPr id="146"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Data Gathering</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Get the BBC News, imdb reviews datasets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Data Cleaning/Pre-processing</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Preparing the dataset using NLTK and split it for training and testing</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Initialize Model</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Select the best model for the task at hand</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Training the Model</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Feed the train data to the model</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Model Evaluation</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Measure the accuracy of the trained model</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Make Predictions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Use the trained model to make predictions</a:t>
            </a:r>
            <a:endParaRPr b="0" lang="en-US" sz="2400" spc="-1" strike="noStrike">
              <a:solidFill>
                <a:srgbClr val="000000"/>
              </a:solidFill>
              <a:latin typeface="Calibri"/>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838080" y="365040"/>
            <a:ext cx="10515240" cy="6083280"/>
          </a:xfrm>
          <a:prstGeom prst="rect">
            <a:avLst/>
          </a:prstGeom>
          <a:noFill/>
          <a:ln>
            <a:noFill/>
          </a:ln>
        </p:spPr>
        <p:txBody>
          <a:bodyPr anchor="ctr"/>
          <a:p>
            <a:pPr algn="ctr">
              <a:lnSpc>
                <a:spcPct val="90000"/>
              </a:lnSpc>
            </a:pPr>
            <a:r>
              <a:rPr b="0" lang="en-US" sz="4400" spc="-1" strike="noStrike">
                <a:solidFill>
                  <a:srgbClr val="000000"/>
                </a:solidFill>
                <a:latin typeface="Calibri Light"/>
              </a:rPr>
              <a:t>Thank You</a:t>
            </a:r>
            <a:endParaRPr b="0" lang="en-US" sz="4400" spc="-1" strike="noStrike">
              <a:solidFill>
                <a:srgbClr val="000000"/>
              </a:solidFill>
              <a:latin typeface="Calibri"/>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838080" y="365040"/>
            <a:ext cx="10515240" cy="1325160"/>
          </a:xfrm>
          <a:prstGeom prst="rect">
            <a:avLst/>
          </a:prstGeom>
          <a:noFill/>
          <a:ln>
            <a:noFill/>
          </a:ln>
        </p:spPr>
        <p:txBody>
          <a:bodyPr anchor="ctr"/>
          <a:p>
            <a:pPr algn="ctr">
              <a:lnSpc>
                <a:spcPct val="90000"/>
              </a:lnSpc>
            </a:pPr>
            <a:r>
              <a:rPr b="0" lang="en-US" sz="4400" spc="-1" strike="noStrike">
                <a:solidFill>
                  <a:srgbClr val="000000"/>
                </a:solidFill>
                <a:latin typeface="Calibri Light"/>
              </a:rPr>
              <a:t>Abstract</a:t>
            </a:r>
            <a:endParaRPr b="0" lang="en-US" sz="4400" spc="-1" strike="noStrike">
              <a:solidFill>
                <a:srgbClr val="000000"/>
              </a:solidFill>
              <a:latin typeface="Calibri"/>
            </a:endParaRPr>
          </a:p>
        </p:txBody>
      </p:sp>
      <p:sp>
        <p:nvSpPr>
          <p:cNvPr id="127" name="TextShape 2"/>
          <p:cNvSpPr txBox="1"/>
          <p:nvPr/>
        </p:nvSpPr>
        <p:spPr>
          <a:xfrm>
            <a:off x="838080" y="1825560"/>
            <a:ext cx="10515240" cy="4350960"/>
          </a:xfrm>
          <a:prstGeom prst="rect">
            <a:avLst/>
          </a:prstGeom>
          <a:noFill/>
          <a:ln>
            <a:noFill/>
          </a:ln>
        </p:spPr>
        <p:txBody>
          <a:bodyPr>
            <a:normAutofit/>
          </a:bodyPr>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Calibri"/>
              </a:rPr>
              <a:t>Context Analyzer is a text classification application used to classify text into genres like Sports, Business, Technology, Politics, etc..</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Calibri"/>
              </a:rPr>
              <a:t>It provides APIs (Application Programming Interface) for text classification. </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Calibri"/>
              </a:rPr>
              <a:t>The input can be a pdf, txt document or a piece of text. The trained model is used to sort the text into appropriate classes.</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Calibri"/>
              </a:rPr>
              <a:t>Sentiment analysis API can be used to analyze tweets, reviews, and categorize them into positive, negative, neutral.</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Calibri"/>
              </a:rPr>
              <a:t>A lot of data being generated today consists of unstructured text data.</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Calibri"/>
              </a:rPr>
              <a:t>NLP (Natural Language Processing) helps us build models that lets computers make sense of the text data.</a:t>
            </a:r>
            <a:endParaRPr b="0" lang="en-US" sz="2800" spc="-1" strike="noStrike">
              <a:solidFill>
                <a:srgbClr val="00000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838080" y="365040"/>
            <a:ext cx="10515240" cy="1325160"/>
          </a:xfrm>
          <a:prstGeom prst="rect">
            <a:avLst/>
          </a:prstGeom>
          <a:noFill/>
          <a:ln>
            <a:noFill/>
          </a:ln>
        </p:spPr>
        <p:txBody>
          <a:bodyPr anchor="ctr"/>
          <a:p>
            <a:pPr algn="ctr">
              <a:lnSpc>
                <a:spcPct val="90000"/>
              </a:lnSpc>
            </a:pPr>
            <a:r>
              <a:rPr b="0" lang="en-US" sz="4400" spc="-1" strike="noStrike">
                <a:solidFill>
                  <a:srgbClr val="000000"/>
                </a:solidFill>
                <a:latin typeface="Calibri Light"/>
              </a:rPr>
              <a:t>Introduction</a:t>
            </a:r>
            <a:endParaRPr b="0" lang="en-US" sz="4400" spc="-1" strike="noStrike">
              <a:solidFill>
                <a:srgbClr val="000000"/>
              </a:solidFill>
              <a:latin typeface="Calibri"/>
            </a:endParaRPr>
          </a:p>
        </p:txBody>
      </p:sp>
      <p:pic>
        <p:nvPicPr>
          <p:cNvPr id="129" name="Picture 4" descr=""/>
          <p:cNvPicPr/>
          <p:nvPr/>
        </p:nvPicPr>
        <p:blipFill>
          <a:blip r:embed="rId1"/>
          <a:stretch/>
        </p:blipFill>
        <p:spPr>
          <a:xfrm>
            <a:off x="839520" y="1950120"/>
            <a:ext cx="6667200" cy="3428640"/>
          </a:xfrm>
          <a:prstGeom prst="rect">
            <a:avLst/>
          </a:prstGeom>
          <a:ln>
            <a:noFill/>
          </a:ln>
        </p:spPr>
      </p:pic>
      <p:sp>
        <p:nvSpPr>
          <p:cNvPr id="130" name="CustomShape 2"/>
          <p:cNvSpPr/>
          <p:nvPr/>
        </p:nvSpPr>
        <p:spPr>
          <a:xfrm>
            <a:off x="7577640" y="1951200"/>
            <a:ext cx="2742840" cy="4205880"/>
          </a:xfrm>
          <a:prstGeom prst="rect">
            <a:avLst/>
          </a:prstGeom>
          <a:noFill/>
          <a:ln>
            <a:noFill/>
          </a:ln>
        </p:spPr>
        <p:style>
          <a:lnRef idx="0"/>
          <a:fillRef idx="0"/>
          <a:effectRef idx="0"/>
          <a:fontRef idx="minor"/>
        </p:style>
        <p:txBody>
          <a:bodyPr/>
          <a:p>
            <a:pPr>
              <a:lnSpc>
                <a:spcPct val="100000"/>
              </a:lnSpc>
            </a:pPr>
            <a:r>
              <a:rPr b="0" lang="en-IN" sz="1800" spc="-1" strike="noStrike">
                <a:solidFill>
                  <a:srgbClr val="000000"/>
                </a:solidFill>
                <a:latin typeface="Calibri"/>
              </a:rPr>
              <a:t>Using a Machine Learning model to classify text data/documents online will save a lot of time and resources.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alibri"/>
              </a:rPr>
              <a:t>Classification tasks that would take humans weeks to complete can be done in hours by a computer with a good ML model.</a:t>
            </a:r>
            <a:endParaRPr b="0" lang="en-IN"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38080" y="365040"/>
            <a:ext cx="10515240" cy="1325160"/>
          </a:xfrm>
          <a:prstGeom prst="rect">
            <a:avLst/>
          </a:prstGeom>
          <a:noFill/>
          <a:ln>
            <a:noFill/>
          </a:ln>
        </p:spPr>
        <p:txBody>
          <a:bodyPr anchor="ctr"/>
          <a:p>
            <a:pPr algn="ctr">
              <a:lnSpc>
                <a:spcPct val="90000"/>
              </a:lnSpc>
            </a:pPr>
            <a:r>
              <a:rPr b="0" lang="en-US" sz="4400" spc="-1" strike="noStrike">
                <a:solidFill>
                  <a:srgbClr val="000000"/>
                </a:solidFill>
                <a:latin typeface="Calibri Light"/>
              </a:rPr>
              <a:t>Introduction</a:t>
            </a:r>
            <a:endParaRPr b="0" lang="en-US" sz="4400" spc="-1" strike="noStrike">
              <a:solidFill>
                <a:srgbClr val="000000"/>
              </a:solidFill>
              <a:latin typeface="Calibri"/>
            </a:endParaRPr>
          </a:p>
        </p:txBody>
      </p:sp>
      <p:sp>
        <p:nvSpPr>
          <p:cNvPr id="132" name="TextShape 2"/>
          <p:cNvSpPr txBox="1"/>
          <p:nvPr/>
        </p:nvSpPr>
        <p:spPr>
          <a:xfrm>
            <a:off x="838080" y="1825560"/>
            <a:ext cx="10515240" cy="4350960"/>
          </a:xfrm>
          <a:prstGeom prst="rect">
            <a:avLst/>
          </a:prstGeom>
          <a:noFill/>
          <a:ln>
            <a:noFill/>
          </a:ln>
        </p:spPr>
        <p:txBody>
          <a:bodyPr>
            <a:normAutofit/>
          </a:bodyPr>
          <a:p>
            <a:pPr marL="228600" indent="-228240" algn="just">
              <a:lnSpc>
                <a:spcPct val="90000"/>
              </a:lnSpc>
              <a:spcBef>
                <a:spcPts val="1001"/>
              </a:spcBef>
              <a:buClr>
                <a:srgbClr val="000000"/>
              </a:buClr>
              <a:buFont typeface="Arial"/>
              <a:buChar char="•"/>
            </a:pPr>
            <a:r>
              <a:rPr b="0" lang="en-US" sz="2800" spc="-1" strike="noStrike" u="sng">
                <a:solidFill>
                  <a:srgbClr val="000000"/>
                </a:solidFill>
                <a:uFillTx/>
                <a:latin typeface="Calibri"/>
              </a:rPr>
              <a:t>Purpose:</a:t>
            </a:r>
            <a:endParaRPr b="0" lang="en-US" sz="2800" spc="-1" strike="noStrike">
              <a:solidFill>
                <a:srgbClr val="000000"/>
              </a:solidFill>
              <a:latin typeface="Calibri"/>
            </a:endParaRPr>
          </a:p>
          <a:p>
            <a:pPr lvl="1" marL="685800" indent="-228240" algn="just">
              <a:lnSpc>
                <a:spcPct val="90000"/>
              </a:lnSpc>
              <a:spcBef>
                <a:spcPts val="499"/>
              </a:spcBef>
              <a:buClr>
                <a:srgbClr val="000000"/>
              </a:buClr>
              <a:buFont typeface="Arial"/>
              <a:buChar char="•"/>
            </a:pPr>
            <a:r>
              <a:rPr b="0" lang="en-US" sz="2400" spc="-1" strike="noStrike">
                <a:solidFill>
                  <a:srgbClr val="000000"/>
                </a:solidFill>
                <a:latin typeface="Calibri"/>
              </a:rPr>
              <a:t>Text classification is a very important task in supervised machine learning.</a:t>
            </a:r>
            <a:endParaRPr b="0" lang="en-US" sz="2400" spc="-1" strike="noStrike">
              <a:solidFill>
                <a:srgbClr val="000000"/>
              </a:solidFill>
              <a:latin typeface="Calibri"/>
            </a:endParaRPr>
          </a:p>
          <a:p>
            <a:pPr lvl="1" marL="685800" indent="-228240" algn="just">
              <a:lnSpc>
                <a:spcPct val="90000"/>
              </a:lnSpc>
              <a:spcBef>
                <a:spcPts val="499"/>
              </a:spcBef>
              <a:buClr>
                <a:srgbClr val="000000"/>
              </a:buClr>
              <a:buFont typeface="Arial"/>
              <a:buChar char="•"/>
            </a:pPr>
            <a:r>
              <a:rPr b="0" lang="en-US" sz="2400" spc="-1" strike="noStrike">
                <a:solidFill>
                  <a:srgbClr val="000000"/>
                </a:solidFill>
                <a:latin typeface="Calibri"/>
              </a:rPr>
              <a:t>Assigning categories to documents like web pages, books, articles, etc has many applications like spam filtering, email routing, sentiment analysis.</a:t>
            </a:r>
            <a:endParaRPr b="0" lang="en-US" sz="2400" spc="-1" strike="noStrike">
              <a:solidFill>
                <a:srgbClr val="000000"/>
              </a:solidFill>
              <a:latin typeface="Calibri"/>
            </a:endParaRPr>
          </a:p>
          <a:p>
            <a:pPr lvl="1" marL="685800" indent="-228240" algn="just">
              <a:lnSpc>
                <a:spcPct val="90000"/>
              </a:lnSpc>
              <a:spcBef>
                <a:spcPts val="499"/>
              </a:spcBef>
              <a:buClr>
                <a:srgbClr val="000000"/>
              </a:buClr>
              <a:buFont typeface="Arial"/>
              <a:buChar char="•"/>
            </a:pPr>
            <a:r>
              <a:rPr b="0" lang="en-US" sz="2400" spc="-1" strike="noStrike">
                <a:solidFill>
                  <a:srgbClr val="000000"/>
                </a:solidFill>
                <a:latin typeface="Calibri"/>
              </a:rPr>
              <a:t>A piece of text is assigned to one or more classes or categories. This can be done either manually or using ML algorithms.</a:t>
            </a:r>
            <a:endParaRPr b="0" lang="en-US" sz="2400" spc="-1" strike="noStrike">
              <a:solidFill>
                <a:srgbClr val="000000"/>
              </a:solidFill>
              <a:latin typeface="Calibri"/>
            </a:endParaRPr>
          </a:p>
          <a:p>
            <a:pPr lvl="1" marL="685800" indent="-228240" algn="just">
              <a:lnSpc>
                <a:spcPct val="90000"/>
              </a:lnSpc>
              <a:spcBef>
                <a:spcPts val="499"/>
              </a:spcBef>
              <a:buClr>
                <a:srgbClr val="000000"/>
              </a:buClr>
              <a:buFont typeface="Arial"/>
              <a:buChar char="•"/>
            </a:pPr>
            <a:r>
              <a:rPr b="0" lang="en-US" sz="2400" spc="-1" strike="noStrike">
                <a:solidFill>
                  <a:srgbClr val="000000"/>
                </a:solidFill>
                <a:latin typeface="Calibri"/>
              </a:rPr>
              <a:t>Context Analyzer uses one such ML algorithm so solve this classification problem.</a:t>
            </a:r>
            <a:endParaRPr b="0" lang="en-US" sz="2400" spc="-1" strike="noStrike">
              <a:solidFill>
                <a:srgbClr val="000000"/>
              </a:solidFill>
              <a:latin typeface="Calibri"/>
            </a:endParaRPr>
          </a:p>
          <a:p>
            <a:pPr lvl="1" marL="685800" indent="-228240" algn="just">
              <a:lnSpc>
                <a:spcPct val="90000"/>
              </a:lnSpc>
              <a:spcBef>
                <a:spcPts val="499"/>
              </a:spcBef>
              <a:buClr>
                <a:srgbClr val="000000"/>
              </a:buClr>
              <a:buFont typeface="Arial"/>
              <a:buChar char="•"/>
            </a:pPr>
            <a:r>
              <a:rPr b="0" lang="en-US" sz="2400" spc="-1" strike="noStrike">
                <a:solidFill>
                  <a:srgbClr val="000000"/>
                </a:solidFill>
                <a:latin typeface="Calibri"/>
              </a:rPr>
              <a:t>The best way to build APIs currently is to use an efficient language like JavaScript with its Node.js runtime. The integration of Tensorflow.js with Node.js allows us to build highly scalable and robust APIs.</a:t>
            </a:r>
            <a:endParaRPr b="0" lang="en-US" sz="2400" spc="-1" strike="noStrike">
              <a:solidFill>
                <a:srgbClr val="000000"/>
              </a:solidFill>
              <a:latin typeface="Calibri"/>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838080" y="365040"/>
            <a:ext cx="10515240" cy="1325160"/>
          </a:xfrm>
          <a:prstGeom prst="rect">
            <a:avLst/>
          </a:prstGeom>
          <a:noFill/>
          <a:ln>
            <a:noFill/>
          </a:ln>
        </p:spPr>
        <p:txBody>
          <a:bodyPr anchor="ctr"/>
          <a:p>
            <a:pPr algn="ctr">
              <a:lnSpc>
                <a:spcPct val="90000"/>
              </a:lnSpc>
            </a:pPr>
            <a:r>
              <a:rPr b="0" lang="en-US" sz="4400" spc="-1" strike="noStrike">
                <a:solidFill>
                  <a:srgbClr val="000000"/>
                </a:solidFill>
                <a:latin typeface="Calibri Light"/>
              </a:rPr>
              <a:t>Introduction</a:t>
            </a:r>
            <a:endParaRPr b="0" lang="en-US" sz="4400" spc="-1" strike="noStrike">
              <a:solidFill>
                <a:srgbClr val="000000"/>
              </a:solidFill>
              <a:latin typeface="Calibri"/>
            </a:endParaRPr>
          </a:p>
        </p:txBody>
      </p:sp>
      <p:sp>
        <p:nvSpPr>
          <p:cNvPr id="134" name="TextShape 2"/>
          <p:cNvSpPr txBox="1"/>
          <p:nvPr/>
        </p:nvSpPr>
        <p:spPr>
          <a:xfrm>
            <a:off x="838080" y="1825560"/>
            <a:ext cx="10515240" cy="4350960"/>
          </a:xfrm>
          <a:prstGeom prst="rect">
            <a:avLst/>
          </a:prstGeom>
          <a:noFill/>
          <a:ln>
            <a:noFill/>
          </a:ln>
        </p:spPr>
        <p:txBody>
          <a:bodyPr>
            <a:normAutofit/>
          </a:bodyPr>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Calibri"/>
              </a:rPr>
              <a:t>Context Analyzer provides NLP APIs for the most important text classification tasks.</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Calibri"/>
              </a:rPr>
              <a:t>The Multi-class classification API takes text data as input and returns a probability score. The text data is assigned to the class with the highest value.</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Calibri"/>
              </a:rPr>
              <a:t>The Sentiment analysis API takes text data as input and returns a probability score that can be used to find out if a person's opinion on something is positive or negative.</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Calibri"/>
              </a:rPr>
              <a:t>For tech related text inputs, the API also tells us what particular technologies are being mentioned.</a:t>
            </a:r>
            <a:endParaRPr b="0" lang="en-US" sz="2800" spc="-1" strike="noStrike">
              <a:solidFill>
                <a:srgbClr val="000000"/>
              </a:solidFill>
              <a:latin typeface="Calibri"/>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838080" y="365040"/>
            <a:ext cx="10515240" cy="1325160"/>
          </a:xfrm>
          <a:prstGeom prst="rect">
            <a:avLst/>
          </a:prstGeom>
          <a:noFill/>
          <a:ln>
            <a:noFill/>
          </a:ln>
        </p:spPr>
        <p:txBody>
          <a:bodyPr anchor="ctr"/>
          <a:p>
            <a:pPr algn="ctr">
              <a:lnSpc>
                <a:spcPct val="90000"/>
              </a:lnSpc>
            </a:pPr>
            <a:r>
              <a:rPr b="0" lang="en-US" sz="4400" spc="-1" strike="noStrike">
                <a:solidFill>
                  <a:srgbClr val="000000"/>
                </a:solidFill>
                <a:latin typeface="Calibri Light"/>
              </a:rPr>
              <a:t>Literature Survey</a:t>
            </a:r>
            <a:endParaRPr b="0" lang="en-US" sz="4400" spc="-1" strike="noStrike">
              <a:solidFill>
                <a:srgbClr val="000000"/>
              </a:solidFill>
              <a:latin typeface="Calibri"/>
            </a:endParaRPr>
          </a:p>
        </p:txBody>
      </p:sp>
      <p:sp>
        <p:nvSpPr>
          <p:cNvPr id="136" name="TextShape 2"/>
          <p:cNvSpPr txBox="1"/>
          <p:nvPr/>
        </p:nvSpPr>
        <p:spPr>
          <a:xfrm>
            <a:off x="838080" y="1825560"/>
            <a:ext cx="10515240" cy="4350960"/>
          </a:xfrm>
          <a:prstGeom prst="rect">
            <a:avLst/>
          </a:prstGeom>
          <a:noFill/>
          <a:ln>
            <a:noFill/>
          </a:ln>
        </p:spPr>
        <p:txBody>
          <a:bodyPr>
            <a:normAutofit/>
          </a:bodyPr>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Calibri"/>
              </a:rPr>
              <a:t>A lot of research is being done every day in NLP. Providing NLP APIs is a complex task.</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Calibri"/>
              </a:rPr>
              <a:t>Tensorflow.js with Node.js can be used to build such APIs.</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Calibri"/>
              </a:rPr>
              <a:t>Tensorflow.js allows us to interact with ML models directly from the browser. This is what makes it currently the best library for building NLP APIs.</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Calibri"/>
              </a:rPr>
              <a:t>Since Tensorflow.js still only runs on experimental Node.js. Currently only Google provides NLP APIs built on Tensorflow.js.</a:t>
            </a:r>
            <a:endParaRPr b="0" lang="en-US" sz="2800" spc="-1" strike="noStrike">
              <a:solidFill>
                <a:srgbClr val="000000"/>
              </a:solidFill>
              <a:latin typeface="Calibri"/>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838080" y="365040"/>
            <a:ext cx="10515240" cy="1325160"/>
          </a:xfrm>
          <a:prstGeom prst="rect">
            <a:avLst/>
          </a:prstGeom>
          <a:noFill/>
          <a:ln>
            <a:noFill/>
          </a:ln>
        </p:spPr>
        <p:txBody>
          <a:bodyPr anchor="ctr"/>
          <a:p>
            <a:pPr algn="ctr">
              <a:lnSpc>
                <a:spcPct val="90000"/>
              </a:lnSpc>
            </a:pPr>
            <a:r>
              <a:rPr b="0" lang="en-US" sz="4400" spc="-1" strike="noStrike">
                <a:solidFill>
                  <a:srgbClr val="000000"/>
                </a:solidFill>
                <a:latin typeface="Calibri Light"/>
              </a:rPr>
              <a:t>Literature Survey</a:t>
            </a:r>
            <a:endParaRPr b="0" lang="en-US" sz="4400" spc="-1" strike="noStrike">
              <a:solidFill>
                <a:srgbClr val="000000"/>
              </a:solidFill>
              <a:latin typeface="Calibri"/>
            </a:endParaRPr>
          </a:p>
        </p:txBody>
      </p:sp>
      <p:sp>
        <p:nvSpPr>
          <p:cNvPr id="138"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u="sng">
                <a:solidFill>
                  <a:srgbClr val="000000"/>
                </a:solidFill>
                <a:uFillTx/>
                <a:latin typeface="Calibri"/>
              </a:rPr>
              <a:t>Existing Systems: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Calibri"/>
              </a:rPr>
              <a:t>Google Cloud Natural Language API makes use of Tensorflow.js with Node.js to provide NLP services.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Calibri"/>
              </a:rPr>
              <a:t>OpenNLP, Stanford NLP provide NLP libraries that can be integrated with a given language.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Calibri"/>
              </a:rPr>
              <a:t>TextRazor provides NLP APIs but it is not built using Tensorflow.js.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u="sng">
                <a:solidFill>
                  <a:srgbClr val="000000"/>
                </a:solidFill>
                <a:uFillTx/>
                <a:latin typeface="Calibri"/>
                <a:ea typeface="Calibri"/>
              </a:rPr>
              <a:t>Proposed System:</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Calibri"/>
              </a:rPr>
              <a:t>Context Analyzer makes use of tfjs with Node.js. Meaning, it does not depend on running python microservices for importing model and preprocessing.</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Calibri"/>
              </a:rPr>
              <a:t>All that is required is a cloud service to host the model.json file and the rest is taken care of by the APIs.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Calibri"/>
              </a:rPr>
              <a:t>This is better than providing libraries as there is no need to import anything. The only requirement is to make API calls.</a:t>
            </a:r>
            <a:endParaRPr b="0" lang="en-US" sz="2400" spc="-1" strike="noStrike">
              <a:solidFill>
                <a:srgbClr val="000000"/>
              </a:solidFill>
              <a:latin typeface="Calibri"/>
            </a:endParaRPr>
          </a:p>
          <a:p>
            <a:endParaRPr b="0" lang="en-US" sz="2400" spc="-1" strike="noStrike">
              <a:solidFill>
                <a:srgbClr val="000000"/>
              </a:solidFill>
              <a:latin typeface="Calibri"/>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838080" y="365040"/>
            <a:ext cx="10515240" cy="1325160"/>
          </a:xfrm>
          <a:prstGeom prst="rect">
            <a:avLst/>
          </a:prstGeom>
          <a:noFill/>
          <a:ln>
            <a:noFill/>
          </a:ln>
        </p:spPr>
        <p:txBody>
          <a:bodyPr anchor="ctr"/>
          <a:p>
            <a:pPr algn="ctr">
              <a:lnSpc>
                <a:spcPct val="90000"/>
              </a:lnSpc>
            </a:pPr>
            <a:r>
              <a:rPr b="0" lang="en-US" sz="4400" spc="-1" strike="noStrike">
                <a:solidFill>
                  <a:srgbClr val="000000"/>
                </a:solidFill>
                <a:latin typeface="Calibri Light"/>
              </a:rPr>
              <a:t>Tools and Technologies</a:t>
            </a:r>
            <a:endParaRPr b="0" lang="en-US" sz="4400" spc="-1" strike="noStrike">
              <a:solidFill>
                <a:srgbClr val="000000"/>
              </a:solidFill>
              <a:latin typeface="Calibri"/>
            </a:endParaRPr>
          </a:p>
        </p:txBody>
      </p:sp>
      <p:sp>
        <p:nvSpPr>
          <p:cNvPr id="140"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Front-end</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Calibri"/>
              </a:rPr>
              <a:t>HTML, CSS, Handlebars.js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ea typeface="Calibri"/>
              </a:rPr>
              <a:t>Back-end</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Calibri"/>
              </a:rPr>
              <a:t>Node.js, Express.js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ea typeface="Calibri"/>
              </a:rPr>
              <a:t>Languages and Libraries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Calibri"/>
              </a:rPr>
              <a:t>Python 3, Tensorflow.js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ea typeface="Calibri"/>
              </a:rPr>
              <a:t>Code Editor</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Calibri"/>
              </a:rPr>
              <a:t>Visual Studio Code</a:t>
            </a:r>
            <a:endParaRPr b="0" lang="en-US" sz="2400" spc="-1" strike="noStrike">
              <a:solidFill>
                <a:srgbClr val="000000"/>
              </a:solidFill>
              <a:latin typeface="Calibri"/>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838080" y="365040"/>
            <a:ext cx="10515240" cy="1325160"/>
          </a:xfrm>
          <a:prstGeom prst="rect">
            <a:avLst/>
          </a:prstGeom>
          <a:noFill/>
          <a:ln>
            <a:noFill/>
          </a:ln>
        </p:spPr>
        <p:txBody>
          <a:bodyPr anchor="ctr"/>
          <a:p>
            <a:pPr algn="ctr">
              <a:lnSpc>
                <a:spcPct val="90000"/>
              </a:lnSpc>
            </a:pPr>
            <a:r>
              <a:rPr b="0" lang="en-US" sz="4400" spc="-1" strike="noStrike">
                <a:solidFill>
                  <a:srgbClr val="000000"/>
                </a:solidFill>
                <a:latin typeface="Calibri Light"/>
              </a:rPr>
              <a:t>Functional Requirements</a:t>
            </a:r>
            <a:endParaRPr b="0" lang="en-US" sz="4400" spc="-1" strike="noStrike">
              <a:solidFill>
                <a:srgbClr val="000000"/>
              </a:solidFill>
              <a:latin typeface="Calibri"/>
            </a:endParaRPr>
          </a:p>
        </p:txBody>
      </p:sp>
      <p:sp>
        <p:nvSpPr>
          <p:cNvPr id="142"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Pre-Processing</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Calibri"/>
              </a:rPr>
              <a:t>Clean the input data. Tokenize the data to turn it into a single Tensor.</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ea typeface="Calibri"/>
              </a:rPr>
              <a:t>Train the model using the pre-processed dataset</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Calibri"/>
              </a:rPr>
              <a:t>Train Keras sequential model using appropriate parameters.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ea typeface="Calibri"/>
              </a:rPr>
              <a:t>Test the model for accuracy scores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Calibri"/>
              </a:rPr>
              <a:t>The trained model is used to make predictions. The predictions are used to calculate accuracy scores.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ea typeface="Calibri"/>
              </a:rPr>
              <a:t>Server side pre-processing</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Calibri"/>
              </a:rPr>
              <a:t>The user inputs text data that has to be converted to a tensor. This needs the same pre-processing techniques.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ea typeface="Calibri"/>
              </a:rPr>
              <a:t>Probability score output to human readable class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ea typeface="Calibri"/>
              </a:rPr>
              <a:t>The model returns a probability score as output that has to be shown as human readable class.</a:t>
            </a:r>
            <a:endParaRPr b="0" lang="en-US" sz="2400" spc="-1" strike="noStrike">
              <a:solidFill>
                <a:srgbClr val="000000"/>
              </a:solidFill>
              <a:latin typeface="Calibri"/>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10</TotalTime>
  <Application>LibreOffice/6.0.7.3$Linux_X86_64 LibreOffice_project/00m0$Build-3</Applicat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2020-01-24T15:55:12Z</dcterms:created>
  <dc:creator/>
  <dc:description/>
  <dc:language>en-IN</dc:language>
  <cp:lastModifiedBy/>
  <dcterms:modified xsi:type="dcterms:W3CDTF">2020-02-26T14:19:57Z</dcterms:modified>
  <cp:revision>954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