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3" r:id="rId6"/>
    <p:sldId id="264" r:id="rId7"/>
    <p:sldId id="267" r:id="rId8"/>
    <p:sldId id="259" r:id="rId9"/>
    <p:sldId id="265" r:id="rId10"/>
    <p:sldId id="266" r:id="rId11"/>
    <p:sldId id="260"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60FAA9-F999-4E44-9E74-425A0C1DC568}" v="1223" dt="2020-02-17T14:44:16.976"/>
    <p1510:client id="{1AA8C00A-21E9-487B-9FFB-3B0D252F9148}" v="1706" dt="2020-02-24T16:31:04.614"/>
    <p1510:client id="{64FF0B97-F6D2-4476-A64B-538B9E443636}" v="3778" dt="2020-01-24T16:44:16.639"/>
    <p1510:client id="{88AEB5F3-CAE5-4B99-AE53-89C14A09FB99}" v="1030" dt="2020-02-01T09:01:49.276"/>
    <p1510:client id="{970F2756-6D48-4F87-AD03-74F0E83451BF}" v="40" dt="2020-02-01T05:49:26.211"/>
    <p1510:client id="{CD649366-30A7-412D-8605-5CBD1A566ADE}" v="79" dt="2020-02-26T08:54:56.007"/>
    <p1510:client id="{D0024680-6A6C-4C2C-9317-51B80E01B98A}" v="2863" dt="2020-02-14T15:52:35.6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2/26/2020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vert="horz" lIns="91440" tIns="45720" rIns="91440" bIns="45720" rtlCol="0" anchor="ctr">
            <a:normAutofit/>
          </a:bodyPr>
          <a:lstStyle/>
          <a:p>
            <a:r>
              <a:rPr lang="en-US" dirty="0">
                <a:cs typeface="Calibri Light"/>
              </a:rPr>
              <a:t>Context Analyzer</a:t>
            </a:r>
            <a:br>
              <a:rPr lang="en-US" dirty="0">
                <a:cs typeface="Calibri Light"/>
              </a:rPr>
            </a:br>
            <a:r>
              <a:rPr lang="en-US" sz="2000" dirty="0">
                <a:cs typeface="Calibri Light"/>
              </a:rPr>
              <a:t>A text classification web-app using NLP</a:t>
            </a:r>
            <a:endParaRPr lang="en-US" dirty="0">
              <a:cs typeface="Calibri Light"/>
            </a:endParaRPr>
          </a:p>
        </p:txBody>
      </p:sp>
      <p:sp>
        <p:nvSpPr>
          <p:cNvPr id="4" name="TextBox 3">
            <a:extLst>
              <a:ext uri="{FF2B5EF4-FFF2-40B4-BE49-F238E27FC236}">
                <a16:creationId xmlns:a16="http://schemas.microsoft.com/office/drawing/2014/main" id="{2B7196F5-A11A-41C3-B9DC-C12F8C0383FC}"/>
              </a:ext>
            </a:extLst>
          </p:cNvPr>
          <p:cNvSpPr txBox="1"/>
          <p:nvPr/>
        </p:nvSpPr>
        <p:spPr>
          <a:xfrm>
            <a:off x="7807842" y="3616843"/>
            <a:ext cx="2858386"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000" dirty="0">
                <a:cs typeface="Calibri"/>
              </a:rPr>
              <a:t>By</a:t>
            </a:r>
            <a:endParaRPr lang="en-US" dirty="0">
              <a:cs typeface="Calibri"/>
            </a:endParaRPr>
          </a:p>
          <a:p>
            <a:pPr algn="r"/>
            <a:endParaRPr lang="en-US" dirty="0">
              <a:cs typeface="Calibri"/>
            </a:endParaRPr>
          </a:p>
          <a:p>
            <a:pPr algn="r"/>
            <a:endParaRPr lang="en-US" dirty="0">
              <a:cs typeface="Calibri"/>
            </a:endParaRPr>
          </a:p>
          <a:p>
            <a:pPr algn="r"/>
            <a:endParaRPr lang="en-US" dirty="0">
              <a:cs typeface="Calibri"/>
            </a:endParaRPr>
          </a:p>
          <a:p>
            <a:pPr algn="r"/>
            <a:r>
              <a:rPr lang="en-US" dirty="0">
                <a:cs typeface="Calibri"/>
              </a:rPr>
              <a:t>Harsha K Y</a:t>
            </a:r>
            <a:endParaRPr lang="en-US" sz="1000" dirty="0">
              <a:cs typeface="Calibri"/>
            </a:endParaRPr>
          </a:p>
          <a:p>
            <a:pPr algn="r"/>
            <a:r>
              <a:rPr lang="en-US" dirty="0">
                <a:cs typeface="Calibri"/>
              </a:rPr>
              <a:t>PES1201801839</a:t>
            </a:r>
          </a:p>
        </p:txBody>
      </p:sp>
      <p:sp>
        <p:nvSpPr>
          <p:cNvPr id="5" name="TextBox 4">
            <a:extLst>
              <a:ext uri="{FF2B5EF4-FFF2-40B4-BE49-F238E27FC236}">
                <a16:creationId xmlns:a16="http://schemas.microsoft.com/office/drawing/2014/main" id="{E7B050E4-25DD-49C7-90D1-B3BD6ED1656F}"/>
              </a:ext>
            </a:extLst>
          </p:cNvPr>
          <p:cNvSpPr txBox="1"/>
          <p:nvPr/>
        </p:nvSpPr>
        <p:spPr>
          <a:xfrm>
            <a:off x="1526880" y="3582508"/>
            <a:ext cx="3390013"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dirty="0">
                <a:cs typeface="Calibri"/>
              </a:rPr>
              <a:t>Guide</a:t>
            </a:r>
          </a:p>
          <a:p>
            <a:endParaRPr lang="en-US" sz="1000" dirty="0">
              <a:cs typeface="Calibri"/>
            </a:endParaRPr>
          </a:p>
          <a:p>
            <a:endParaRPr lang="en-US" sz="1000" dirty="0">
              <a:cs typeface="Calibri"/>
            </a:endParaRPr>
          </a:p>
          <a:p>
            <a:r>
              <a:rPr lang="en-US" dirty="0">
                <a:cs typeface="Calibri"/>
              </a:rPr>
              <a:t>Mr. Tamal Dey,</a:t>
            </a:r>
            <a:endParaRPr lang="en-US" sz="1000" dirty="0">
              <a:cs typeface="Calibri"/>
            </a:endParaRPr>
          </a:p>
          <a:p>
            <a:r>
              <a:rPr lang="en-US" dirty="0">
                <a:cs typeface="Calibri"/>
              </a:rPr>
              <a:t>Assistant Professor,</a:t>
            </a:r>
          </a:p>
          <a:p>
            <a:r>
              <a:rPr lang="en-US" dirty="0">
                <a:cs typeface="Calibri"/>
              </a:rPr>
              <a:t>Dept. Of Computer Applications,</a:t>
            </a:r>
          </a:p>
          <a:p>
            <a:r>
              <a:rPr lang="en-US" dirty="0">
                <a:cs typeface="Calibri"/>
              </a:rPr>
              <a:t>PES University</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6EA2A-5335-41A7-B88A-5440702D3A5C}"/>
              </a:ext>
            </a:extLst>
          </p:cNvPr>
          <p:cNvSpPr>
            <a:spLocks noGrp="1"/>
          </p:cNvSpPr>
          <p:nvPr>
            <p:ph type="title"/>
          </p:nvPr>
        </p:nvSpPr>
        <p:spPr/>
        <p:txBody>
          <a:bodyPr/>
          <a:lstStyle/>
          <a:p>
            <a:pPr algn="ctr"/>
            <a:r>
              <a:rPr lang="en-US">
                <a:cs typeface="Calibri Light" panose="020F0302020204030204"/>
              </a:rPr>
              <a:t>Non-functional Requirements</a:t>
            </a:r>
          </a:p>
        </p:txBody>
      </p:sp>
      <p:sp>
        <p:nvSpPr>
          <p:cNvPr id="3" name="Content Placeholder 2">
            <a:extLst>
              <a:ext uri="{FF2B5EF4-FFF2-40B4-BE49-F238E27FC236}">
                <a16:creationId xmlns:a16="http://schemas.microsoft.com/office/drawing/2014/main" id="{829A0375-0F36-4FC5-94C5-2BD1EF3C4534}"/>
              </a:ext>
            </a:extLst>
          </p:cNvPr>
          <p:cNvSpPr>
            <a:spLocks noGrp="1"/>
          </p:cNvSpPr>
          <p:nvPr>
            <p:ph idx="1"/>
          </p:nvPr>
        </p:nvSpPr>
        <p:spPr/>
        <p:txBody>
          <a:bodyPr vert="horz" lIns="91440" tIns="45720" rIns="91440" bIns="45720" rtlCol="0" anchor="t">
            <a:normAutofit/>
          </a:bodyPr>
          <a:lstStyle/>
          <a:p>
            <a:r>
              <a:rPr lang="en-US" dirty="0">
                <a:cs typeface="Calibri"/>
              </a:rPr>
              <a:t>Scaling: To be able to build more NLP APIs for different tasks.</a:t>
            </a:r>
          </a:p>
          <a:p>
            <a:r>
              <a:rPr lang="en-US" dirty="0">
                <a:cs typeface="Calibri"/>
              </a:rPr>
              <a:t>Performance: Increase accuracy of the predictions.</a:t>
            </a:r>
          </a:p>
          <a:p>
            <a:r>
              <a:rPr lang="en-US" dirty="0">
                <a:cs typeface="Calibri"/>
              </a:rPr>
              <a:t>Availability: To make sure that the web-app is always functioning properly and available to its users.</a:t>
            </a:r>
          </a:p>
          <a:p>
            <a:r>
              <a:rPr lang="en-US" dirty="0">
                <a:cs typeface="Calibri"/>
              </a:rPr>
              <a:t>Maintenance: Future updates must be smooth. Should work well with future versions of the technologies used.</a:t>
            </a:r>
          </a:p>
        </p:txBody>
      </p:sp>
    </p:spTree>
    <p:extLst>
      <p:ext uri="{BB962C8B-B14F-4D97-AF65-F5344CB8AC3E}">
        <p14:creationId xmlns:p14="http://schemas.microsoft.com/office/powerpoint/2010/main" val="4109507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DDB70-5B17-4513-8494-85E398FE04B8}"/>
              </a:ext>
            </a:extLst>
          </p:cNvPr>
          <p:cNvSpPr>
            <a:spLocks noGrp="1"/>
          </p:cNvSpPr>
          <p:nvPr>
            <p:ph type="title"/>
          </p:nvPr>
        </p:nvSpPr>
        <p:spPr/>
        <p:txBody>
          <a:bodyPr/>
          <a:lstStyle/>
          <a:p>
            <a:pPr algn="ctr"/>
            <a:r>
              <a:rPr lang="en-US" dirty="0">
                <a:cs typeface="Calibri Light"/>
              </a:rPr>
              <a:t>Modules</a:t>
            </a:r>
          </a:p>
        </p:txBody>
      </p:sp>
      <p:sp>
        <p:nvSpPr>
          <p:cNvPr id="3" name="Content Placeholder 2">
            <a:extLst>
              <a:ext uri="{FF2B5EF4-FFF2-40B4-BE49-F238E27FC236}">
                <a16:creationId xmlns:a16="http://schemas.microsoft.com/office/drawing/2014/main" id="{36354896-F079-4D93-8F1C-7A9B390A1B48}"/>
              </a:ext>
            </a:extLst>
          </p:cNvPr>
          <p:cNvSpPr>
            <a:spLocks noGrp="1"/>
          </p:cNvSpPr>
          <p:nvPr>
            <p:ph idx="1"/>
          </p:nvPr>
        </p:nvSpPr>
        <p:spPr/>
        <p:txBody>
          <a:bodyPr vert="horz" lIns="91440" tIns="45720" rIns="91440" bIns="45720" rtlCol="0" anchor="t">
            <a:normAutofit fontScale="92500" lnSpcReduction="20000"/>
          </a:bodyPr>
          <a:lstStyle/>
          <a:p>
            <a:r>
              <a:rPr lang="en-US" dirty="0">
                <a:cs typeface="Calibri"/>
              </a:rPr>
              <a:t>Data Gathering</a:t>
            </a:r>
          </a:p>
          <a:p>
            <a:pPr lvl="1"/>
            <a:r>
              <a:rPr lang="en-US" dirty="0">
                <a:cs typeface="Calibri"/>
              </a:rPr>
              <a:t>Get the BBC News, </a:t>
            </a:r>
            <a:r>
              <a:rPr lang="en-US" dirty="0" err="1">
                <a:cs typeface="Calibri"/>
              </a:rPr>
              <a:t>imdb</a:t>
            </a:r>
            <a:r>
              <a:rPr lang="en-US" dirty="0">
                <a:cs typeface="Calibri"/>
              </a:rPr>
              <a:t> reviews datasets </a:t>
            </a:r>
          </a:p>
          <a:p>
            <a:r>
              <a:rPr lang="en-US" dirty="0">
                <a:cs typeface="Calibri"/>
              </a:rPr>
              <a:t>Data Cleaning/Pre-processing</a:t>
            </a:r>
          </a:p>
          <a:p>
            <a:pPr lvl="1"/>
            <a:r>
              <a:rPr lang="en-US" dirty="0">
                <a:cs typeface="Calibri"/>
              </a:rPr>
              <a:t>Preparing the dataset using NLTK and split it for training and testing</a:t>
            </a:r>
          </a:p>
          <a:p>
            <a:r>
              <a:rPr lang="en-US" dirty="0">
                <a:cs typeface="Calibri"/>
              </a:rPr>
              <a:t>Initialize Model</a:t>
            </a:r>
          </a:p>
          <a:p>
            <a:pPr lvl="1"/>
            <a:r>
              <a:rPr lang="en-US" dirty="0">
                <a:cs typeface="Calibri"/>
              </a:rPr>
              <a:t>Select the best model for the task at hand</a:t>
            </a:r>
          </a:p>
          <a:p>
            <a:r>
              <a:rPr lang="en-US" dirty="0">
                <a:cs typeface="Calibri"/>
              </a:rPr>
              <a:t>Training the Model</a:t>
            </a:r>
          </a:p>
          <a:p>
            <a:pPr lvl="1"/>
            <a:r>
              <a:rPr lang="en-US" dirty="0">
                <a:cs typeface="Calibri"/>
              </a:rPr>
              <a:t>Feed the train data to the model</a:t>
            </a:r>
          </a:p>
          <a:p>
            <a:r>
              <a:rPr lang="en-US" dirty="0">
                <a:cs typeface="Calibri"/>
              </a:rPr>
              <a:t>Model Evaluation</a:t>
            </a:r>
          </a:p>
          <a:p>
            <a:pPr lvl="1"/>
            <a:r>
              <a:rPr lang="en-US" dirty="0">
                <a:cs typeface="Calibri"/>
              </a:rPr>
              <a:t>Measure the accuracy of the trained model</a:t>
            </a:r>
          </a:p>
          <a:p>
            <a:r>
              <a:rPr lang="en-US" dirty="0">
                <a:cs typeface="Calibri"/>
              </a:rPr>
              <a:t>Make Predictions</a:t>
            </a:r>
          </a:p>
          <a:p>
            <a:pPr lvl="1"/>
            <a:r>
              <a:rPr lang="en-US" dirty="0">
                <a:cs typeface="Calibri"/>
              </a:rPr>
              <a:t>Use the trained model to make predictions</a:t>
            </a:r>
          </a:p>
        </p:txBody>
      </p:sp>
    </p:spTree>
    <p:extLst>
      <p:ext uri="{BB962C8B-B14F-4D97-AF65-F5344CB8AC3E}">
        <p14:creationId xmlns:p14="http://schemas.microsoft.com/office/powerpoint/2010/main" val="3897002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10B07-CA37-4D38-B4A0-176A3903F8E0}"/>
              </a:ext>
            </a:extLst>
          </p:cNvPr>
          <p:cNvSpPr>
            <a:spLocks noGrp="1"/>
          </p:cNvSpPr>
          <p:nvPr>
            <p:ph type="title"/>
          </p:nvPr>
        </p:nvSpPr>
        <p:spPr>
          <a:xfrm>
            <a:off x="838200" y="365125"/>
            <a:ext cx="10515600" cy="6083632"/>
          </a:xfrm>
        </p:spPr>
        <p:txBody>
          <a:bodyPr/>
          <a:lstStyle/>
          <a:p>
            <a:pPr algn="ctr"/>
            <a:r>
              <a:rPr lang="en-US" dirty="0">
                <a:cs typeface="Calibri Light" panose="020F0302020204030204"/>
              </a:rPr>
              <a:t>Thank You</a:t>
            </a:r>
          </a:p>
        </p:txBody>
      </p:sp>
    </p:spTree>
    <p:extLst>
      <p:ext uri="{BB962C8B-B14F-4D97-AF65-F5344CB8AC3E}">
        <p14:creationId xmlns:p14="http://schemas.microsoft.com/office/powerpoint/2010/main" val="4205046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F941D-56C2-4C7C-9FB3-63D044E24749}"/>
              </a:ext>
            </a:extLst>
          </p:cNvPr>
          <p:cNvSpPr>
            <a:spLocks noGrp="1"/>
          </p:cNvSpPr>
          <p:nvPr>
            <p:ph type="title"/>
          </p:nvPr>
        </p:nvSpPr>
        <p:spPr/>
        <p:txBody>
          <a:bodyPr/>
          <a:lstStyle/>
          <a:p>
            <a:pPr algn="ctr"/>
            <a:r>
              <a:rPr lang="en-US" dirty="0">
                <a:cs typeface="Calibri Light"/>
              </a:rPr>
              <a:t>Abstract</a:t>
            </a:r>
          </a:p>
        </p:txBody>
      </p:sp>
      <p:sp>
        <p:nvSpPr>
          <p:cNvPr id="3" name="Content Placeholder 2">
            <a:extLst>
              <a:ext uri="{FF2B5EF4-FFF2-40B4-BE49-F238E27FC236}">
                <a16:creationId xmlns:a16="http://schemas.microsoft.com/office/drawing/2014/main" id="{E87AB376-CC3B-4787-B404-735EBF109E79}"/>
              </a:ext>
            </a:extLst>
          </p:cNvPr>
          <p:cNvSpPr>
            <a:spLocks noGrp="1"/>
          </p:cNvSpPr>
          <p:nvPr>
            <p:ph idx="1"/>
          </p:nvPr>
        </p:nvSpPr>
        <p:spPr/>
        <p:txBody>
          <a:bodyPr vert="horz" lIns="91440" tIns="45720" rIns="91440" bIns="45720" rtlCol="0" anchor="t">
            <a:normAutofit lnSpcReduction="10000"/>
          </a:bodyPr>
          <a:lstStyle/>
          <a:p>
            <a:pPr algn="just"/>
            <a:r>
              <a:rPr lang="en-US" dirty="0">
                <a:cs typeface="Calibri"/>
              </a:rPr>
              <a:t>Context Analyzer is a text classification application used to classify text into genres like Sports, Business, Technology, Politics, etc..</a:t>
            </a:r>
          </a:p>
          <a:p>
            <a:pPr algn="just"/>
            <a:r>
              <a:rPr lang="en-US" dirty="0">
                <a:cs typeface="Calibri"/>
              </a:rPr>
              <a:t>It provides APIs for text classification. </a:t>
            </a:r>
          </a:p>
          <a:p>
            <a:pPr algn="just"/>
            <a:r>
              <a:rPr lang="en-US" dirty="0">
                <a:cs typeface="Calibri"/>
              </a:rPr>
              <a:t>Input can be a pdf, txt document or a piece of text. The trained model is then used to sort the text into appropriate classes.</a:t>
            </a:r>
            <a:endParaRPr lang="en-US"/>
          </a:p>
          <a:p>
            <a:pPr algn="just">
              <a:buFont typeface="Arial"/>
            </a:pPr>
            <a:r>
              <a:rPr lang="en-US" dirty="0">
                <a:cs typeface="Calibri"/>
              </a:rPr>
              <a:t>Sentiment analysis API can be used to analyze tweets, reviews, and categorize them into positive, negative, neutral.</a:t>
            </a:r>
          </a:p>
          <a:p>
            <a:pPr algn="just"/>
            <a:r>
              <a:rPr lang="en-US" dirty="0">
                <a:cs typeface="Calibri"/>
              </a:rPr>
              <a:t>A lot of data being generated today consists of unstructured text data.</a:t>
            </a:r>
          </a:p>
          <a:p>
            <a:pPr algn="just"/>
            <a:r>
              <a:rPr lang="en-US" dirty="0">
                <a:cs typeface="Calibri"/>
              </a:rPr>
              <a:t>NLP helps us build models that lets computers make sense of the text data.</a:t>
            </a:r>
          </a:p>
        </p:txBody>
      </p:sp>
    </p:spTree>
    <p:extLst>
      <p:ext uri="{BB962C8B-B14F-4D97-AF65-F5344CB8AC3E}">
        <p14:creationId xmlns:p14="http://schemas.microsoft.com/office/powerpoint/2010/main" val="3085881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23F6D-AF81-4C6E-A900-63024BF2F910}"/>
              </a:ext>
            </a:extLst>
          </p:cNvPr>
          <p:cNvSpPr>
            <a:spLocks noGrp="1"/>
          </p:cNvSpPr>
          <p:nvPr>
            <p:ph type="title"/>
          </p:nvPr>
        </p:nvSpPr>
        <p:spPr/>
        <p:txBody>
          <a:bodyPr/>
          <a:lstStyle/>
          <a:p>
            <a:pPr algn="ctr"/>
            <a:r>
              <a:rPr lang="en-US" dirty="0">
                <a:cs typeface="Calibri Light"/>
              </a:rPr>
              <a:t>Introduction</a:t>
            </a:r>
            <a:endParaRPr lang="en-US" dirty="0"/>
          </a:p>
        </p:txBody>
      </p:sp>
      <p:pic>
        <p:nvPicPr>
          <p:cNvPr id="4" name="Picture 4" descr="A picture containing computer&#10;&#10;Description generated with very high confidence">
            <a:extLst>
              <a:ext uri="{FF2B5EF4-FFF2-40B4-BE49-F238E27FC236}">
                <a16:creationId xmlns:a16="http://schemas.microsoft.com/office/drawing/2014/main" id="{23FE1FAB-6242-43C9-B77F-0C55C77E2B17}"/>
              </a:ext>
            </a:extLst>
          </p:cNvPr>
          <p:cNvPicPr>
            <a:picLocks noGrp="1" noChangeAspect="1"/>
          </p:cNvPicPr>
          <p:nvPr>
            <p:ph idx="1"/>
          </p:nvPr>
        </p:nvPicPr>
        <p:blipFill>
          <a:blip r:embed="rId2"/>
          <a:stretch>
            <a:fillRect/>
          </a:stretch>
        </p:blipFill>
        <p:spPr>
          <a:xfrm>
            <a:off x="839529" y="1950096"/>
            <a:ext cx="6667500" cy="3429000"/>
          </a:xfrm>
        </p:spPr>
      </p:pic>
      <p:sp>
        <p:nvSpPr>
          <p:cNvPr id="6" name="TextBox 5">
            <a:extLst>
              <a:ext uri="{FF2B5EF4-FFF2-40B4-BE49-F238E27FC236}">
                <a16:creationId xmlns:a16="http://schemas.microsoft.com/office/drawing/2014/main" id="{89FF2F55-F978-44B3-A7F8-A4CEAE32E85C}"/>
              </a:ext>
            </a:extLst>
          </p:cNvPr>
          <p:cNvSpPr txBox="1"/>
          <p:nvPr/>
        </p:nvSpPr>
        <p:spPr>
          <a:xfrm>
            <a:off x="7577470" y="1951075"/>
            <a:ext cx="274320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Using a Machine Learning model to classify text data/documents online will save a lot of time and resources. </a:t>
            </a:r>
          </a:p>
          <a:p>
            <a:endParaRPr lang="en-US" dirty="0">
              <a:cs typeface="Calibri"/>
            </a:endParaRPr>
          </a:p>
          <a:p>
            <a:r>
              <a:rPr lang="en-US" dirty="0">
                <a:cs typeface="Calibri"/>
              </a:rPr>
              <a:t>Classification tasks that would take humans weeks to complete can be done in hours by a computer with a good ML model.</a:t>
            </a:r>
          </a:p>
        </p:txBody>
      </p:sp>
    </p:spTree>
    <p:extLst>
      <p:ext uri="{BB962C8B-B14F-4D97-AF65-F5344CB8AC3E}">
        <p14:creationId xmlns:p14="http://schemas.microsoft.com/office/powerpoint/2010/main" val="2775838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0472A-8ECF-4004-8EDA-CF5F0590ACA5}"/>
              </a:ext>
            </a:extLst>
          </p:cNvPr>
          <p:cNvSpPr>
            <a:spLocks noGrp="1"/>
          </p:cNvSpPr>
          <p:nvPr>
            <p:ph type="title"/>
          </p:nvPr>
        </p:nvSpPr>
        <p:spPr/>
        <p:txBody>
          <a:bodyPr/>
          <a:lstStyle/>
          <a:p>
            <a:pPr algn="ctr"/>
            <a:r>
              <a:rPr lang="en-US" dirty="0">
                <a:cs typeface="Calibri Light" panose="020F0302020204030204"/>
              </a:rPr>
              <a:t>Introduction</a:t>
            </a:r>
          </a:p>
        </p:txBody>
      </p:sp>
      <p:sp>
        <p:nvSpPr>
          <p:cNvPr id="3" name="Content Placeholder 2">
            <a:extLst>
              <a:ext uri="{FF2B5EF4-FFF2-40B4-BE49-F238E27FC236}">
                <a16:creationId xmlns:a16="http://schemas.microsoft.com/office/drawing/2014/main" id="{65640DC7-3A11-4AAD-A7EA-E95CE584DCCC}"/>
              </a:ext>
            </a:extLst>
          </p:cNvPr>
          <p:cNvSpPr>
            <a:spLocks noGrp="1"/>
          </p:cNvSpPr>
          <p:nvPr>
            <p:ph idx="1"/>
          </p:nvPr>
        </p:nvSpPr>
        <p:spPr/>
        <p:txBody>
          <a:bodyPr vert="horz" lIns="91440" tIns="45720" rIns="91440" bIns="45720" rtlCol="0" anchor="t">
            <a:normAutofit/>
          </a:bodyPr>
          <a:lstStyle/>
          <a:p>
            <a:pPr algn="just"/>
            <a:r>
              <a:rPr lang="en-US" u="sng" dirty="0">
                <a:cs typeface="Calibri"/>
              </a:rPr>
              <a:t>Purpose:</a:t>
            </a:r>
            <a:endParaRPr lang="en-US"/>
          </a:p>
          <a:p>
            <a:pPr lvl="1" algn="just"/>
            <a:r>
              <a:rPr lang="en-US" dirty="0">
                <a:cs typeface="Calibri"/>
              </a:rPr>
              <a:t>Text classification is a very important task in supervised machine learning.</a:t>
            </a:r>
            <a:endParaRPr lang="en-US">
              <a:cs typeface="Calibri"/>
            </a:endParaRPr>
          </a:p>
          <a:p>
            <a:pPr lvl="1" algn="just"/>
            <a:r>
              <a:rPr lang="en-US" dirty="0">
                <a:cs typeface="Calibri"/>
              </a:rPr>
              <a:t>Assigning categories to documents like web pages, books, articles, </a:t>
            </a:r>
            <a:r>
              <a:rPr lang="en-US" dirty="0" err="1">
                <a:cs typeface="Calibri"/>
              </a:rPr>
              <a:t>etc</a:t>
            </a:r>
            <a:r>
              <a:rPr lang="en-US" dirty="0">
                <a:cs typeface="Calibri"/>
              </a:rPr>
              <a:t> has many applications like spam filtering, email routing, sentiment analysis.</a:t>
            </a:r>
          </a:p>
          <a:p>
            <a:pPr lvl="1" algn="just"/>
            <a:r>
              <a:rPr lang="en-US" dirty="0">
                <a:cs typeface="Calibri"/>
              </a:rPr>
              <a:t>A piece of text is assigned to one or more classes or categories. This can be done either manually or using ML algorithms.</a:t>
            </a:r>
          </a:p>
          <a:p>
            <a:pPr lvl="1" algn="just"/>
            <a:r>
              <a:rPr lang="en-US" dirty="0">
                <a:cs typeface="Calibri"/>
              </a:rPr>
              <a:t>Context Analyzer uses one such ML algorithm so solve this classification problem.</a:t>
            </a:r>
          </a:p>
          <a:p>
            <a:pPr lvl="1" algn="just"/>
            <a:r>
              <a:rPr lang="en-US" dirty="0">
                <a:cs typeface="Calibri"/>
              </a:rPr>
              <a:t>The best way to build APIs currently is to use an efficient language like JavaScript with its Node.js runtime. The integration of Tensorflow.js with Node.js allows us to build highly scalable and robust APIs.</a:t>
            </a:r>
          </a:p>
        </p:txBody>
      </p:sp>
    </p:spTree>
    <p:extLst>
      <p:ext uri="{BB962C8B-B14F-4D97-AF65-F5344CB8AC3E}">
        <p14:creationId xmlns:p14="http://schemas.microsoft.com/office/powerpoint/2010/main" val="4070865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02F87-4406-4AE7-80D8-B38B389B8AF2}"/>
              </a:ext>
            </a:extLst>
          </p:cNvPr>
          <p:cNvSpPr>
            <a:spLocks noGrp="1"/>
          </p:cNvSpPr>
          <p:nvPr>
            <p:ph type="title"/>
          </p:nvPr>
        </p:nvSpPr>
        <p:spPr/>
        <p:txBody>
          <a:bodyPr/>
          <a:lstStyle/>
          <a:p>
            <a:pPr algn="ctr"/>
            <a:r>
              <a:rPr lang="en-US" dirty="0">
                <a:cs typeface="Calibri Light"/>
              </a:rPr>
              <a:t>Introduction</a:t>
            </a:r>
          </a:p>
        </p:txBody>
      </p:sp>
      <p:sp>
        <p:nvSpPr>
          <p:cNvPr id="3" name="Content Placeholder 2">
            <a:extLst>
              <a:ext uri="{FF2B5EF4-FFF2-40B4-BE49-F238E27FC236}">
                <a16:creationId xmlns:a16="http://schemas.microsoft.com/office/drawing/2014/main" id="{DE3E18F3-CBA2-4749-A22C-66CC458D344C}"/>
              </a:ext>
            </a:extLst>
          </p:cNvPr>
          <p:cNvSpPr>
            <a:spLocks noGrp="1"/>
          </p:cNvSpPr>
          <p:nvPr>
            <p:ph idx="1"/>
          </p:nvPr>
        </p:nvSpPr>
        <p:spPr/>
        <p:txBody>
          <a:bodyPr vert="horz" lIns="91440" tIns="45720" rIns="91440" bIns="45720" rtlCol="0" anchor="t">
            <a:normAutofit/>
          </a:bodyPr>
          <a:lstStyle/>
          <a:p>
            <a:pPr algn="just"/>
            <a:r>
              <a:rPr lang="en-US" u="sng" dirty="0">
                <a:cs typeface="Calibri"/>
              </a:rPr>
              <a:t>Scope:</a:t>
            </a:r>
            <a:endParaRPr lang="en-US" dirty="0">
              <a:cs typeface="Calibri"/>
            </a:endParaRPr>
          </a:p>
          <a:p>
            <a:pPr lvl="1" algn="just"/>
            <a:r>
              <a:rPr lang="en-US" dirty="0">
                <a:ea typeface="+mn-lt"/>
                <a:cs typeface="+mn-lt"/>
              </a:rPr>
              <a:t>Context Analyzer provides NLP APIs for the most important text classification tasks.</a:t>
            </a:r>
          </a:p>
          <a:p>
            <a:pPr lvl="1" algn="just"/>
            <a:r>
              <a:rPr lang="en-US" dirty="0">
                <a:ea typeface="+mn-lt"/>
                <a:cs typeface="+mn-lt"/>
              </a:rPr>
              <a:t>The Multi-class classification API takes text data as input and returns a probability score. The text data is assigned to the class with the highest value.</a:t>
            </a:r>
          </a:p>
          <a:p>
            <a:pPr lvl="1" algn="just"/>
            <a:r>
              <a:rPr lang="en-US" dirty="0">
                <a:ea typeface="+mn-lt"/>
                <a:cs typeface="+mn-lt"/>
              </a:rPr>
              <a:t>The Sentiment analysis API takes text data as input and returns a probability score that can be used to find out if a person's opinion on something is positive or negative.</a:t>
            </a:r>
          </a:p>
          <a:p>
            <a:pPr lvl="1" algn="just"/>
            <a:r>
              <a:rPr lang="en-US" dirty="0">
                <a:ea typeface="+mn-lt"/>
                <a:cs typeface="+mn-lt"/>
              </a:rPr>
              <a:t>For tech related text inputs, the API also tells us what particular technologies are being mentioned.</a:t>
            </a:r>
          </a:p>
          <a:p>
            <a:pPr lvl="1"/>
            <a:endParaRPr lang="en-US" u="sng" dirty="0">
              <a:cs typeface="Calibri"/>
            </a:endParaRPr>
          </a:p>
        </p:txBody>
      </p:sp>
    </p:spTree>
    <p:extLst>
      <p:ext uri="{BB962C8B-B14F-4D97-AF65-F5344CB8AC3E}">
        <p14:creationId xmlns:p14="http://schemas.microsoft.com/office/powerpoint/2010/main" val="1111107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3E5F4-7E03-4E91-9A58-BA2D31F6C255}"/>
              </a:ext>
            </a:extLst>
          </p:cNvPr>
          <p:cNvSpPr>
            <a:spLocks noGrp="1"/>
          </p:cNvSpPr>
          <p:nvPr>
            <p:ph type="title"/>
          </p:nvPr>
        </p:nvSpPr>
        <p:spPr/>
        <p:txBody>
          <a:bodyPr/>
          <a:lstStyle/>
          <a:p>
            <a:pPr algn="ctr"/>
            <a:r>
              <a:rPr lang="en-US">
                <a:cs typeface="Calibri Light" panose="020F0302020204030204"/>
              </a:rPr>
              <a:t>Literature Survey</a:t>
            </a:r>
          </a:p>
        </p:txBody>
      </p:sp>
      <p:sp>
        <p:nvSpPr>
          <p:cNvPr id="3" name="Content Placeholder 2">
            <a:extLst>
              <a:ext uri="{FF2B5EF4-FFF2-40B4-BE49-F238E27FC236}">
                <a16:creationId xmlns:a16="http://schemas.microsoft.com/office/drawing/2014/main" id="{082142D9-7288-44D9-B983-9EC873349898}"/>
              </a:ext>
            </a:extLst>
          </p:cNvPr>
          <p:cNvSpPr>
            <a:spLocks noGrp="1"/>
          </p:cNvSpPr>
          <p:nvPr>
            <p:ph idx="1"/>
          </p:nvPr>
        </p:nvSpPr>
        <p:spPr/>
        <p:txBody>
          <a:bodyPr vert="horz" lIns="91440" tIns="45720" rIns="91440" bIns="45720" rtlCol="0" anchor="t">
            <a:normAutofit/>
          </a:bodyPr>
          <a:lstStyle/>
          <a:p>
            <a:pPr algn="just"/>
            <a:r>
              <a:rPr lang="en-US" dirty="0">
                <a:cs typeface="Calibri"/>
              </a:rPr>
              <a:t>A lot of research is being done every day in NLP. Providing NLP APIs is a complex task.</a:t>
            </a:r>
            <a:endParaRPr lang="en-US"/>
          </a:p>
          <a:p>
            <a:pPr algn="just"/>
            <a:r>
              <a:rPr lang="en-US" dirty="0">
                <a:cs typeface="Calibri"/>
              </a:rPr>
              <a:t>Tensorflow.js with Node.js can be used to build such APIs.</a:t>
            </a:r>
          </a:p>
          <a:p>
            <a:pPr algn="just"/>
            <a:r>
              <a:rPr lang="en-US" dirty="0">
                <a:cs typeface="Calibri"/>
              </a:rPr>
              <a:t>Tensorflow.js allows us to interact with ML models directly from the browser. This is what makes it currently the best library for building NLP APIs.</a:t>
            </a:r>
          </a:p>
          <a:p>
            <a:pPr algn="just"/>
            <a:r>
              <a:rPr lang="en-US" dirty="0">
                <a:cs typeface="Calibri"/>
              </a:rPr>
              <a:t>Since Tensorflow.js still only runs on experimental Node.js. Currently only Google provides NLP APIs built on Tensorflow.js.</a:t>
            </a:r>
          </a:p>
        </p:txBody>
      </p:sp>
    </p:spTree>
    <p:extLst>
      <p:ext uri="{BB962C8B-B14F-4D97-AF65-F5344CB8AC3E}">
        <p14:creationId xmlns:p14="http://schemas.microsoft.com/office/powerpoint/2010/main" val="4224461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C6F0-F013-47F9-9A65-7E7EDACF829C}"/>
              </a:ext>
            </a:extLst>
          </p:cNvPr>
          <p:cNvSpPr>
            <a:spLocks noGrp="1"/>
          </p:cNvSpPr>
          <p:nvPr>
            <p:ph type="title"/>
          </p:nvPr>
        </p:nvSpPr>
        <p:spPr/>
        <p:txBody>
          <a:bodyPr/>
          <a:lstStyle/>
          <a:p>
            <a:pPr algn="ctr"/>
            <a:r>
              <a:rPr lang="en-US" dirty="0">
                <a:cs typeface="Calibri Light" panose="020F0302020204030204"/>
              </a:rPr>
              <a:t>Literature Survey</a:t>
            </a:r>
          </a:p>
        </p:txBody>
      </p:sp>
      <p:sp>
        <p:nvSpPr>
          <p:cNvPr id="3" name="Content Placeholder 2">
            <a:extLst>
              <a:ext uri="{FF2B5EF4-FFF2-40B4-BE49-F238E27FC236}">
                <a16:creationId xmlns:a16="http://schemas.microsoft.com/office/drawing/2014/main" id="{7015AAE9-DED0-4583-93D7-F25216D9058F}"/>
              </a:ext>
            </a:extLst>
          </p:cNvPr>
          <p:cNvSpPr>
            <a:spLocks noGrp="1"/>
          </p:cNvSpPr>
          <p:nvPr>
            <p:ph idx="1"/>
          </p:nvPr>
        </p:nvSpPr>
        <p:spPr/>
        <p:txBody>
          <a:bodyPr vert="horz" lIns="91440" tIns="45720" rIns="91440" bIns="45720" rtlCol="0" anchor="t">
            <a:normAutofit fontScale="92500" lnSpcReduction="10000"/>
          </a:bodyPr>
          <a:lstStyle/>
          <a:p>
            <a:pPr algn="just"/>
            <a:r>
              <a:rPr lang="en-US" u="sng" dirty="0">
                <a:cs typeface="Calibri"/>
              </a:rPr>
              <a:t>Existing Systems:</a:t>
            </a:r>
            <a:endParaRPr lang="en-US"/>
          </a:p>
          <a:p>
            <a:pPr lvl="1" algn="just"/>
            <a:r>
              <a:rPr lang="en-US" dirty="0">
                <a:ea typeface="+mn-lt"/>
                <a:cs typeface="+mn-lt"/>
              </a:rPr>
              <a:t>Google Cloud Natural Language API makes use of Tensorflow.js with Node.js to provide NLP services.</a:t>
            </a:r>
          </a:p>
          <a:p>
            <a:pPr lvl="1" algn="just"/>
            <a:r>
              <a:rPr lang="en-US" dirty="0" err="1">
                <a:ea typeface="+mn-lt"/>
                <a:cs typeface="+mn-lt"/>
              </a:rPr>
              <a:t>OpenNLP</a:t>
            </a:r>
            <a:r>
              <a:rPr lang="en-US" dirty="0">
                <a:ea typeface="+mn-lt"/>
                <a:cs typeface="+mn-lt"/>
              </a:rPr>
              <a:t>, </a:t>
            </a:r>
            <a:r>
              <a:rPr lang="en-US" dirty="0">
                <a:cs typeface="Calibri"/>
              </a:rPr>
              <a:t>Stanford NLP provide NLP libraries that can be integrated with a given language.</a:t>
            </a:r>
            <a:endParaRPr lang="en-US" dirty="0">
              <a:ea typeface="+mn-lt"/>
              <a:cs typeface="+mn-lt"/>
            </a:endParaRPr>
          </a:p>
          <a:p>
            <a:pPr lvl="1" algn="just"/>
            <a:r>
              <a:rPr lang="en-US" dirty="0" err="1">
                <a:cs typeface="Calibri"/>
              </a:rPr>
              <a:t>TextRazor</a:t>
            </a:r>
            <a:r>
              <a:rPr lang="en-US" dirty="0">
                <a:cs typeface="Calibri"/>
              </a:rPr>
              <a:t> provides NLP APIs but it is not built using Tensorflow.js.</a:t>
            </a:r>
          </a:p>
          <a:p>
            <a:pPr algn="just"/>
            <a:r>
              <a:rPr lang="en-US" u="sng" dirty="0">
                <a:cs typeface="Calibri"/>
              </a:rPr>
              <a:t>Proposed System:</a:t>
            </a:r>
          </a:p>
          <a:p>
            <a:pPr lvl="1" algn="just"/>
            <a:r>
              <a:rPr lang="en-US" dirty="0">
                <a:ea typeface="+mn-lt"/>
                <a:cs typeface="+mn-lt"/>
              </a:rPr>
              <a:t>Context Analyzer makes use of </a:t>
            </a:r>
            <a:r>
              <a:rPr lang="en-US" dirty="0" err="1">
                <a:ea typeface="+mn-lt"/>
                <a:cs typeface="+mn-lt"/>
              </a:rPr>
              <a:t>tfjs</a:t>
            </a:r>
            <a:r>
              <a:rPr lang="en-US" dirty="0">
                <a:ea typeface="+mn-lt"/>
                <a:cs typeface="+mn-lt"/>
              </a:rPr>
              <a:t> with Node.js. Meaning, it does not depend on running python microservices for importing model and preprocessing.</a:t>
            </a:r>
          </a:p>
          <a:p>
            <a:pPr lvl="1" algn="just"/>
            <a:r>
              <a:rPr lang="en-US" dirty="0">
                <a:ea typeface="+mn-lt"/>
                <a:cs typeface="+mn-lt"/>
              </a:rPr>
              <a:t>All that is required is a cloud service to host the </a:t>
            </a:r>
            <a:r>
              <a:rPr lang="en-US" dirty="0" err="1">
                <a:ea typeface="+mn-lt"/>
                <a:cs typeface="+mn-lt"/>
              </a:rPr>
              <a:t>model.json</a:t>
            </a:r>
            <a:r>
              <a:rPr lang="en-US" dirty="0">
                <a:ea typeface="+mn-lt"/>
                <a:cs typeface="+mn-lt"/>
              </a:rPr>
              <a:t> file and the rest is taken care of by the APIs.</a:t>
            </a:r>
          </a:p>
          <a:p>
            <a:pPr lvl="1" algn="just"/>
            <a:r>
              <a:rPr lang="en-US" dirty="0">
                <a:ea typeface="+mn-lt"/>
                <a:cs typeface="+mn-lt"/>
              </a:rPr>
              <a:t>This is better than providing libraries as there is no need to import anything. The only requirement is to make API calls.</a:t>
            </a:r>
          </a:p>
          <a:p>
            <a:pPr lvl="1"/>
            <a:endParaRPr lang="en-US" dirty="0">
              <a:ea typeface="+mn-lt"/>
              <a:cs typeface="+mn-lt"/>
            </a:endParaRPr>
          </a:p>
        </p:txBody>
      </p:sp>
    </p:spTree>
    <p:extLst>
      <p:ext uri="{BB962C8B-B14F-4D97-AF65-F5344CB8AC3E}">
        <p14:creationId xmlns:p14="http://schemas.microsoft.com/office/powerpoint/2010/main" val="1853761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314C0-77B3-4A77-B8FE-74F30F1D1AC3}"/>
              </a:ext>
            </a:extLst>
          </p:cNvPr>
          <p:cNvSpPr>
            <a:spLocks noGrp="1"/>
          </p:cNvSpPr>
          <p:nvPr>
            <p:ph type="title"/>
          </p:nvPr>
        </p:nvSpPr>
        <p:spPr/>
        <p:txBody>
          <a:bodyPr/>
          <a:lstStyle/>
          <a:p>
            <a:pPr algn="ctr"/>
            <a:r>
              <a:rPr lang="en-US" dirty="0">
                <a:cs typeface="Calibri Light" panose="020F0302020204030204"/>
              </a:rPr>
              <a:t>Tools and Technologies</a:t>
            </a:r>
          </a:p>
        </p:txBody>
      </p:sp>
      <p:sp>
        <p:nvSpPr>
          <p:cNvPr id="3" name="Content Placeholder 2">
            <a:extLst>
              <a:ext uri="{FF2B5EF4-FFF2-40B4-BE49-F238E27FC236}">
                <a16:creationId xmlns:a16="http://schemas.microsoft.com/office/drawing/2014/main" id="{F99C5E96-510A-4259-A1A2-129A3D5AA8B7}"/>
              </a:ext>
            </a:extLst>
          </p:cNvPr>
          <p:cNvSpPr>
            <a:spLocks noGrp="1"/>
          </p:cNvSpPr>
          <p:nvPr>
            <p:ph idx="1"/>
          </p:nvPr>
        </p:nvSpPr>
        <p:spPr/>
        <p:txBody>
          <a:bodyPr vert="horz" lIns="91440" tIns="45720" rIns="91440" bIns="45720" rtlCol="0" anchor="t">
            <a:normAutofit/>
          </a:bodyPr>
          <a:lstStyle/>
          <a:p>
            <a:r>
              <a:rPr lang="en-US" dirty="0">
                <a:cs typeface="Calibri"/>
              </a:rPr>
              <a:t>Front-end</a:t>
            </a:r>
            <a:endParaRPr lang="en-US"/>
          </a:p>
          <a:p>
            <a:pPr lvl="1"/>
            <a:r>
              <a:rPr lang="en-US" dirty="0">
                <a:ea typeface="+mn-lt"/>
                <a:cs typeface="+mn-lt"/>
              </a:rPr>
              <a:t>HTML, CSS, Handlebars.js</a:t>
            </a:r>
            <a:endParaRPr lang="en-US">
              <a:cs typeface="Calibri"/>
            </a:endParaRPr>
          </a:p>
          <a:p>
            <a:r>
              <a:rPr lang="en-US" dirty="0">
                <a:cs typeface="Calibri"/>
              </a:rPr>
              <a:t>Back-end</a:t>
            </a:r>
          </a:p>
          <a:p>
            <a:pPr lvl="1"/>
            <a:r>
              <a:rPr lang="en-US" dirty="0">
                <a:cs typeface="Calibri"/>
              </a:rPr>
              <a:t>Node.js, Express.js</a:t>
            </a:r>
          </a:p>
          <a:p>
            <a:r>
              <a:rPr lang="en-US" dirty="0">
                <a:cs typeface="Calibri"/>
              </a:rPr>
              <a:t>Languages and Libraries</a:t>
            </a:r>
            <a:endParaRPr lang="en-US"/>
          </a:p>
          <a:p>
            <a:pPr lvl="1"/>
            <a:r>
              <a:rPr lang="en-US" dirty="0">
                <a:cs typeface="Calibri"/>
              </a:rPr>
              <a:t>Python 3, Tensorflow.js</a:t>
            </a:r>
          </a:p>
          <a:p>
            <a:r>
              <a:rPr lang="en-US" dirty="0">
                <a:cs typeface="Calibri"/>
              </a:rPr>
              <a:t>Code Editor</a:t>
            </a:r>
          </a:p>
          <a:p>
            <a:pPr lvl="1"/>
            <a:r>
              <a:rPr lang="en-US" dirty="0">
                <a:cs typeface="Calibri"/>
              </a:rPr>
              <a:t>Visual Studio Code</a:t>
            </a:r>
          </a:p>
        </p:txBody>
      </p:sp>
    </p:spTree>
    <p:extLst>
      <p:ext uri="{BB962C8B-B14F-4D97-AF65-F5344CB8AC3E}">
        <p14:creationId xmlns:p14="http://schemas.microsoft.com/office/powerpoint/2010/main" val="4183685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A8516-F7DA-4EBC-AED9-C26542E6F857}"/>
              </a:ext>
            </a:extLst>
          </p:cNvPr>
          <p:cNvSpPr>
            <a:spLocks noGrp="1"/>
          </p:cNvSpPr>
          <p:nvPr>
            <p:ph type="title"/>
          </p:nvPr>
        </p:nvSpPr>
        <p:spPr/>
        <p:txBody>
          <a:bodyPr/>
          <a:lstStyle/>
          <a:p>
            <a:pPr algn="ctr"/>
            <a:r>
              <a:rPr lang="en-US">
                <a:cs typeface="Calibri Light"/>
              </a:rPr>
              <a:t>Functional Requirements</a:t>
            </a:r>
            <a:endParaRPr lang="en-US" dirty="0">
              <a:cs typeface="Calibri Light"/>
            </a:endParaRPr>
          </a:p>
        </p:txBody>
      </p:sp>
      <p:sp>
        <p:nvSpPr>
          <p:cNvPr id="3" name="Content Placeholder 2">
            <a:extLst>
              <a:ext uri="{FF2B5EF4-FFF2-40B4-BE49-F238E27FC236}">
                <a16:creationId xmlns:a16="http://schemas.microsoft.com/office/drawing/2014/main" id="{6992825B-62A6-4488-8566-CC0944726E6A}"/>
              </a:ext>
            </a:extLst>
          </p:cNvPr>
          <p:cNvSpPr>
            <a:spLocks noGrp="1"/>
          </p:cNvSpPr>
          <p:nvPr>
            <p:ph idx="1"/>
          </p:nvPr>
        </p:nvSpPr>
        <p:spPr/>
        <p:txBody>
          <a:bodyPr vert="horz" lIns="91440" tIns="45720" rIns="91440" bIns="45720" rtlCol="0" anchor="t">
            <a:normAutofit fontScale="92500" lnSpcReduction="20000"/>
          </a:bodyPr>
          <a:lstStyle/>
          <a:p>
            <a:pPr algn="just"/>
            <a:r>
              <a:rPr lang="en-US" dirty="0">
                <a:cs typeface="Calibri"/>
              </a:rPr>
              <a:t>Pre-Processing</a:t>
            </a:r>
            <a:endParaRPr lang="en-US" dirty="0"/>
          </a:p>
          <a:p>
            <a:pPr lvl="1" algn="just"/>
            <a:r>
              <a:rPr lang="en-US" dirty="0">
                <a:ea typeface="+mn-lt"/>
                <a:cs typeface="+mn-lt"/>
              </a:rPr>
              <a:t>Clean the input data. Tokenize the data to turn it into a single Tensor.</a:t>
            </a:r>
          </a:p>
          <a:p>
            <a:pPr algn="just"/>
            <a:r>
              <a:rPr lang="en-US" dirty="0">
                <a:cs typeface="Calibri"/>
              </a:rPr>
              <a:t>Train the model using the pre-processed dataset</a:t>
            </a:r>
          </a:p>
          <a:p>
            <a:pPr lvl="1" algn="just"/>
            <a:r>
              <a:rPr lang="en-US" dirty="0">
                <a:cs typeface="Calibri"/>
              </a:rPr>
              <a:t>Train </a:t>
            </a:r>
            <a:r>
              <a:rPr lang="en-US" dirty="0" err="1">
                <a:cs typeface="Calibri"/>
              </a:rPr>
              <a:t>Keras</a:t>
            </a:r>
            <a:r>
              <a:rPr lang="en-US" dirty="0">
                <a:cs typeface="Calibri"/>
              </a:rPr>
              <a:t> sequential model using appropriate parameters.</a:t>
            </a:r>
          </a:p>
          <a:p>
            <a:pPr algn="just"/>
            <a:r>
              <a:rPr lang="en-US" dirty="0">
                <a:cs typeface="Calibri"/>
              </a:rPr>
              <a:t>Test the model for accuracy scores</a:t>
            </a:r>
          </a:p>
          <a:p>
            <a:pPr lvl="1" algn="just"/>
            <a:r>
              <a:rPr lang="en-US" dirty="0">
                <a:cs typeface="Calibri"/>
              </a:rPr>
              <a:t>The trained model is used to make predictions. The predictions are used to calculate accuracy scores.</a:t>
            </a:r>
          </a:p>
          <a:p>
            <a:pPr algn="just"/>
            <a:r>
              <a:rPr lang="en-US" dirty="0">
                <a:cs typeface="Calibri"/>
              </a:rPr>
              <a:t>Server side preprocessing</a:t>
            </a:r>
          </a:p>
          <a:p>
            <a:pPr lvl="1" algn="just"/>
            <a:r>
              <a:rPr lang="en-US" dirty="0">
                <a:cs typeface="Calibri"/>
              </a:rPr>
              <a:t>The user inputs text data that has to be converted to a tensor. This needs the same pre-processing techniques.</a:t>
            </a:r>
          </a:p>
          <a:p>
            <a:pPr algn="just"/>
            <a:r>
              <a:rPr lang="en-US" dirty="0">
                <a:cs typeface="Calibri"/>
              </a:rPr>
              <a:t>Probability score output to human readable class</a:t>
            </a:r>
          </a:p>
          <a:p>
            <a:pPr lvl="1" algn="just"/>
            <a:r>
              <a:rPr lang="en-US" dirty="0">
                <a:cs typeface="Calibri"/>
              </a:rPr>
              <a:t>The model returns a probability score as output that has to be shown as human readable class.</a:t>
            </a:r>
          </a:p>
        </p:txBody>
      </p:sp>
    </p:spTree>
    <p:extLst>
      <p:ext uri="{BB962C8B-B14F-4D97-AF65-F5344CB8AC3E}">
        <p14:creationId xmlns:p14="http://schemas.microsoft.com/office/powerpoint/2010/main" val="29834977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Context Analyzer A text classification web-app using NLP</vt:lpstr>
      <vt:lpstr>Abstract</vt:lpstr>
      <vt:lpstr>Introduction</vt:lpstr>
      <vt:lpstr>Introduction</vt:lpstr>
      <vt:lpstr>Introduction</vt:lpstr>
      <vt:lpstr>Literature Survey</vt:lpstr>
      <vt:lpstr>Literature Survey</vt:lpstr>
      <vt:lpstr>Tools and Technologies</vt:lpstr>
      <vt:lpstr>Functional Requirements</vt:lpstr>
      <vt:lpstr>Non-functional Requirements</vt:lpstr>
      <vt:lpstr>Modules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973</cp:revision>
  <dcterms:created xsi:type="dcterms:W3CDTF">2020-01-24T15:55:12Z</dcterms:created>
  <dcterms:modified xsi:type="dcterms:W3CDTF">2020-02-26T08:58:34Z</dcterms:modified>
</cp:coreProperties>
</file>