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92" r:id="rId6"/>
    <p:sldId id="264" r:id="rId7"/>
    <p:sldId id="278" r:id="rId8"/>
    <p:sldId id="279" r:id="rId9"/>
    <p:sldId id="267" r:id="rId10"/>
    <p:sldId id="293" r:id="rId11"/>
    <p:sldId id="259" r:id="rId12"/>
    <p:sldId id="265" r:id="rId13"/>
    <p:sldId id="266" r:id="rId14"/>
    <p:sldId id="269" r:id="rId15"/>
    <p:sldId id="270" r:id="rId16"/>
    <p:sldId id="272" r:id="rId17"/>
    <p:sldId id="271" r:id="rId18"/>
    <p:sldId id="273" r:id="rId19"/>
    <p:sldId id="274" r:id="rId20"/>
    <p:sldId id="277" r:id="rId21"/>
    <p:sldId id="275" r:id="rId22"/>
    <p:sldId id="276"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DFB8F-CD22-4A71-985B-928F94C1CE07}" v="425" dt="2020-04-04T09:16:59.742"/>
    <p1510:client id="{08654468-1844-4926-AE63-CFA1C5C1A94E}" v="3" dt="2020-06-14T13:44:49.345"/>
    <p1510:client id="{0C41DDF6-69BD-41B5-96C6-ADF9B3D78509}" v="39" dt="2020-06-22T13:03:19.605"/>
    <p1510:client id="{1160FAA9-F999-4E44-9E74-425A0C1DC568}" v="1223" dt="2020-02-17T14:44:16.976"/>
    <p1510:client id="{1AA8C00A-21E9-487B-9FFB-3B0D252F9148}" v="1706" dt="2020-02-24T16:31:04.614"/>
    <p1510:client id="{1B8E6F05-A6C7-4A3E-9D70-E310C1F97B8F}" v="636" dt="2020-05-20T06:38:57.965"/>
    <p1510:client id="{20423B53-5D3F-42C1-A728-93E76E8B30A8}" v="3033" dt="2020-03-30T10:53:26.520"/>
    <p1510:client id="{2D5470B4-B7C2-416A-BF9E-2F5E3EB17E3F}" v="426" dt="2020-02-26T10:25:20.069"/>
    <p1510:client id="{4B8FEA96-26AF-46DC-9B42-62FCDB81B669}" v="237" dt="2020-05-26T06:13:44.583"/>
    <p1510:client id="{64FF0B97-F6D2-4476-A64B-538B9E443636}" v="3778" dt="2020-01-24T16:44:16.639"/>
    <p1510:client id="{6F58505B-2D01-43E4-9D0D-E3FE3E7997EC}" v="10" dt="2020-05-15T11:23:11.554"/>
    <p1510:client id="{88AEB5F3-CAE5-4B99-AE53-89C14A09FB99}" v="1030" dt="2020-02-01T09:01:49.276"/>
    <p1510:client id="{970F2756-6D48-4F87-AD03-74F0E83451BF}" v="40" dt="2020-02-01T05:49:26.211"/>
    <p1510:client id="{9E95AE69-D439-4F7B-9DC9-FDF50A79AC93}" v="36" dt="2020-03-29T08:24:21.112"/>
    <p1510:client id="{AD41C4CF-FCBC-4BD4-853A-6697B6FC4064}" v="3736" dt="2020-05-26T14:00:59.146"/>
    <p1510:client id="{BBDEE34C-2F4F-44C9-B8D7-E432DE6044AC}" v="131" dt="2020-05-26T15:42:19.139"/>
    <p1510:client id="{CD649366-30A7-412D-8605-5CBD1A566ADE}" v="1079" dt="2020-02-26T10:22:40.245"/>
    <p1510:client id="{D0024680-6A6C-4C2C-9317-51B80E01B98A}" v="2863" dt="2020-02-14T15:52:35.637"/>
    <p1510:client id="{F01D4FF1-80D1-4260-9F7B-3F248C09A08D}" v="10" dt="2020-05-05T15:17:51.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radimrehurek.com/gensim/auto_examples/index.html" TargetMode="External"/><Relationship Id="rId3" Type="http://schemas.openxmlformats.org/officeDocument/2006/relationships/hyperlink" Target="https://arxiv.org/abs/1605.05101" TargetMode="External"/><Relationship Id="rId7" Type="http://schemas.openxmlformats.org/officeDocument/2006/relationships/hyperlink" Target="https://keras.io/api/" TargetMode="External"/><Relationship Id="rId2" Type="http://schemas.openxmlformats.org/officeDocument/2006/relationships/hyperlink" Target="https://arxiv.org/abs/1703.03091v1" TargetMode="External"/><Relationship Id="rId1" Type="http://schemas.openxmlformats.org/officeDocument/2006/relationships/slideLayout" Target="../slideLayouts/slideLayout2.xml"/><Relationship Id="rId6" Type="http://schemas.openxmlformats.org/officeDocument/2006/relationships/hyperlink" Target="https://expressjs.com/en/5x/api.html" TargetMode="External"/><Relationship Id="rId11" Type="http://schemas.openxmlformats.org/officeDocument/2006/relationships/hyperlink" Target="https://www.kaggle.com/uciml/sms-spam-collection-dataset" TargetMode="External"/><Relationship Id="rId5" Type="http://schemas.openxmlformats.org/officeDocument/2006/relationships/hyperlink" Target="https://nodejs.org/en/docs/" TargetMode="External"/><Relationship Id="rId10" Type="http://schemas.openxmlformats.org/officeDocument/2006/relationships/hyperlink" Target="https://www.kaggle.com/rmisra/news-category-dataset" TargetMode="External"/><Relationship Id="rId4" Type="http://schemas.openxmlformats.org/officeDocument/2006/relationships/hyperlink" Target="https://www.tensorflow.org/js" TargetMode="External"/><Relationship Id="rId9" Type="http://schemas.openxmlformats.org/officeDocument/2006/relationships/hyperlink" Target="https://www.kaggle.com/lakshmi25npathi/imdb-dataset-of-50k-movie-review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dirty="0">
                <a:cs typeface="Calibri Light"/>
              </a:rPr>
              <a:t>Context Analyzer</a:t>
            </a:r>
            <a:br>
              <a:rPr lang="en-US" dirty="0">
                <a:cs typeface="Calibri Light"/>
              </a:rPr>
            </a:br>
            <a:r>
              <a:rPr lang="en-US" sz="2000" dirty="0">
                <a:cs typeface="Calibri Light"/>
              </a:rPr>
              <a:t>A text classification web-app using NLP</a:t>
            </a:r>
            <a:endParaRPr lang="en-US" dirty="0">
              <a:cs typeface="Calibri Light"/>
            </a:endParaRPr>
          </a:p>
        </p:txBody>
      </p:sp>
      <p:sp>
        <p:nvSpPr>
          <p:cNvPr id="4" name="TextBox 3">
            <a:extLst>
              <a:ext uri="{FF2B5EF4-FFF2-40B4-BE49-F238E27FC236}">
                <a16:creationId xmlns:a16="http://schemas.microsoft.com/office/drawing/2014/main" id="{2B7196F5-A11A-41C3-B9DC-C12F8C0383FC}"/>
              </a:ext>
            </a:extLst>
          </p:cNvPr>
          <p:cNvSpPr txBox="1"/>
          <p:nvPr/>
        </p:nvSpPr>
        <p:spPr>
          <a:xfrm>
            <a:off x="7807842" y="3616843"/>
            <a:ext cx="285838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000" dirty="0">
                <a:cs typeface="Calibri"/>
              </a:rPr>
              <a:t>By</a:t>
            </a:r>
            <a:endParaRPr lang="en-US" dirty="0">
              <a:cs typeface="Calibri"/>
            </a:endParaRPr>
          </a:p>
          <a:p>
            <a:pPr algn="r"/>
            <a:endParaRPr lang="en-US" dirty="0">
              <a:cs typeface="Calibri"/>
            </a:endParaRPr>
          </a:p>
          <a:p>
            <a:pPr algn="r"/>
            <a:endParaRPr lang="en-US" dirty="0">
              <a:cs typeface="Calibri"/>
            </a:endParaRPr>
          </a:p>
          <a:p>
            <a:pPr algn="r"/>
            <a:endParaRPr lang="en-US" dirty="0">
              <a:cs typeface="Calibri"/>
            </a:endParaRPr>
          </a:p>
          <a:p>
            <a:pPr algn="r"/>
            <a:r>
              <a:rPr lang="en-US" dirty="0">
                <a:cs typeface="Calibri"/>
              </a:rPr>
              <a:t>Harsha K Y</a:t>
            </a:r>
            <a:endParaRPr lang="en-US" sz="1000" dirty="0">
              <a:cs typeface="Calibri"/>
            </a:endParaRPr>
          </a:p>
          <a:p>
            <a:pPr algn="r"/>
            <a:r>
              <a:rPr lang="en-US" dirty="0">
                <a:cs typeface="Calibri"/>
              </a:rPr>
              <a:t>PES1201801839</a:t>
            </a:r>
          </a:p>
        </p:txBody>
      </p:sp>
      <p:sp>
        <p:nvSpPr>
          <p:cNvPr id="5" name="TextBox 4">
            <a:extLst>
              <a:ext uri="{FF2B5EF4-FFF2-40B4-BE49-F238E27FC236}">
                <a16:creationId xmlns:a16="http://schemas.microsoft.com/office/drawing/2014/main" id="{E7B050E4-25DD-49C7-90D1-B3BD6ED1656F}"/>
              </a:ext>
            </a:extLst>
          </p:cNvPr>
          <p:cNvSpPr txBox="1"/>
          <p:nvPr/>
        </p:nvSpPr>
        <p:spPr>
          <a:xfrm>
            <a:off x="1526880" y="3582508"/>
            <a:ext cx="33900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Guide</a:t>
            </a:r>
          </a:p>
          <a:p>
            <a:endParaRPr lang="en-US" sz="1000" dirty="0">
              <a:cs typeface="Calibri"/>
            </a:endParaRPr>
          </a:p>
          <a:p>
            <a:endParaRPr lang="en-US" sz="1000" dirty="0">
              <a:cs typeface="Calibri"/>
            </a:endParaRPr>
          </a:p>
          <a:p>
            <a:r>
              <a:rPr lang="en-US" dirty="0">
                <a:cs typeface="Calibri"/>
              </a:rPr>
              <a:t>Mr. Tamal Dey,</a:t>
            </a:r>
            <a:endParaRPr lang="en-US" sz="1000" dirty="0">
              <a:cs typeface="Calibri"/>
            </a:endParaRPr>
          </a:p>
          <a:p>
            <a:r>
              <a:rPr lang="en-US" dirty="0">
                <a:cs typeface="Calibri"/>
              </a:rPr>
              <a:t>Assistant Professor,</a:t>
            </a:r>
          </a:p>
          <a:p>
            <a:r>
              <a:rPr lang="en-US" dirty="0">
                <a:cs typeface="Calibri"/>
              </a:rPr>
              <a:t>Dept. Of Computer Applications,</a:t>
            </a:r>
          </a:p>
          <a:p>
            <a:r>
              <a:rPr lang="en-US" dirty="0">
                <a:cs typeface="Calibri"/>
              </a:rPr>
              <a:t>PES University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87DE-427D-4B25-9F1A-1D64CF46C1B8}"/>
              </a:ext>
            </a:extLst>
          </p:cNvPr>
          <p:cNvSpPr>
            <a:spLocks noGrp="1"/>
          </p:cNvSpPr>
          <p:nvPr>
            <p:ph type="title"/>
          </p:nvPr>
        </p:nvSpPr>
        <p:spPr/>
        <p:txBody>
          <a:bodyPr/>
          <a:lstStyle/>
          <a:p>
            <a:pPr algn="ctr"/>
            <a:r>
              <a:rPr lang="en-US" dirty="0">
                <a:cs typeface="Calibri Light" panose="020F0302020204030204"/>
              </a:rPr>
              <a:t>Proposed System</a:t>
            </a:r>
          </a:p>
        </p:txBody>
      </p:sp>
      <p:sp>
        <p:nvSpPr>
          <p:cNvPr id="3" name="Content Placeholder 2">
            <a:extLst>
              <a:ext uri="{FF2B5EF4-FFF2-40B4-BE49-F238E27FC236}">
                <a16:creationId xmlns:a16="http://schemas.microsoft.com/office/drawing/2014/main" id="{03919BFE-08C0-48E6-B11C-B514520763C0}"/>
              </a:ext>
            </a:extLst>
          </p:cNvPr>
          <p:cNvSpPr>
            <a:spLocks noGrp="1"/>
          </p:cNvSpPr>
          <p:nvPr>
            <p:ph idx="1"/>
          </p:nvPr>
        </p:nvSpPr>
        <p:spPr/>
        <p:txBody>
          <a:bodyPr vert="horz" lIns="91440" tIns="45720" rIns="91440" bIns="45720" rtlCol="0" anchor="t">
            <a:normAutofit fontScale="92500"/>
          </a:bodyPr>
          <a:lstStyle/>
          <a:p>
            <a:pPr algn="just"/>
            <a:r>
              <a:rPr lang="en-US" dirty="0">
                <a:cs typeface="Calibri"/>
              </a:rPr>
              <a:t>The application consists of three different models; all built using CNNs.</a:t>
            </a:r>
          </a:p>
          <a:p>
            <a:pPr algn="just"/>
            <a:r>
              <a:rPr lang="en-US" dirty="0">
                <a:cs typeface="Calibri"/>
              </a:rPr>
              <a:t>The three models are trained on IMDB reviews dataset, </a:t>
            </a:r>
            <a:r>
              <a:rPr lang="en-US" dirty="0" err="1">
                <a:cs typeface="Calibri"/>
              </a:rPr>
              <a:t>huffPost</a:t>
            </a:r>
            <a:r>
              <a:rPr lang="en-US" dirty="0">
                <a:cs typeface="Calibri"/>
              </a:rPr>
              <a:t> news dataset, and SMS spam dataset.</a:t>
            </a:r>
          </a:p>
          <a:p>
            <a:pPr algn="just"/>
            <a:r>
              <a:rPr lang="en-US" dirty="0">
                <a:cs typeface="Calibri"/>
              </a:rPr>
              <a:t>The models are going to be used for sentiment analysis, category prediction, and spam detection respectively.</a:t>
            </a:r>
          </a:p>
          <a:p>
            <a:pPr algn="just"/>
            <a:r>
              <a:rPr lang="en-US" dirty="0">
                <a:cs typeface="Calibri"/>
              </a:rPr>
              <a:t>To provide these services as APIs, Node.js, along with its integration of Tensorflow.js-node will be used.</a:t>
            </a:r>
          </a:p>
          <a:p>
            <a:pPr algn="just"/>
            <a:r>
              <a:rPr lang="en-US" dirty="0">
                <a:cs typeface="Calibri"/>
              </a:rPr>
              <a:t>This means most of the tasks will be done on the browser itself.</a:t>
            </a:r>
          </a:p>
          <a:p>
            <a:pPr algn="just"/>
            <a:r>
              <a:rPr lang="en-US" dirty="0">
                <a:cs typeface="Calibri"/>
              </a:rPr>
              <a:t>The web-app also provides a UI for the above mentioned tasks. This UI can be used by one time users.</a:t>
            </a:r>
          </a:p>
        </p:txBody>
      </p:sp>
    </p:spTree>
    <p:extLst>
      <p:ext uri="{BB962C8B-B14F-4D97-AF65-F5344CB8AC3E}">
        <p14:creationId xmlns:p14="http://schemas.microsoft.com/office/powerpoint/2010/main" val="145280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14C0-77B3-4A77-B8FE-74F30F1D1AC3}"/>
              </a:ext>
            </a:extLst>
          </p:cNvPr>
          <p:cNvSpPr>
            <a:spLocks noGrp="1"/>
          </p:cNvSpPr>
          <p:nvPr>
            <p:ph type="title"/>
          </p:nvPr>
        </p:nvSpPr>
        <p:spPr/>
        <p:txBody>
          <a:bodyPr/>
          <a:lstStyle/>
          <a:p>
            <a:pPr algn="ctr"/>
            <a:r>
              <a:rPr lang="en-US" dirty="0">
                <a:cs typeface="Calibri Light" panose="020F0302020204030204"/>
              </a:rPr>
              <a:t>Tools and Technologies</a:t>
            </a:r>
          </a:p>
        </p:txBody>
      </p:sp>
      <p:sp>
        <p:nvSpPr>
          <p:cNvPr id="3" name="Content Placeholder 2">
            <a:extLst>
              <a:ext uri="{FF2B5EF4-FFF2-40B4-BE49-F238E27FC236}">
                <a16:creationId xmlns:a16="http://schemas.microsoft.com/office/drawing/2014/main" id="{F99C5E96-510A-4259-A1A2-129A3D5AA8B7}"/>
              </a:ext>
            </a:extLst>
          </p:cNvPr>
          <p:cNvSpPr>
            <a:spLocks noGrp="1"/>
          </p:cNvSpPr>
          <p:nvPr>
            <p:ph idx="1"/>
          </p:nvPr>
        </p:nvSpPr>
        <p:spPr/>
        <p:txBody>
          <a:bodyPr vert="horz" lIns="91440" tIns="45720" rIns="91440" bIns="45720" rtlCol="0" anchor="t">
            <a:normAutofit/>
          </a:bodyPr>
          <a:lstStyle/>
          <a:p>
            <a:r>
              <a:rPr lang="en-US" dirty="0">
                <a:cs typeface="Calibri"/>
              </a:rPr>
              <a:t>Front-end</a:t>
            </a:r>
            <a:endParaRPr lang="en-US"/>
          </a:p>
          <a:p>
            <a:pPr lvl="1"/>
            <a:r>
              <a:rPr lang="en-US" dirty="0">
                <a:ea typeface="+mn-lt"/>
                <a:cs typeface="+mn-lt"/>
              </a:rPr>
              <a:t>HTML5, CSS3, Handlebars.js v4.1.x</a:t>
            </a:r>
            <a:endParaRPr lang="en-US" dirty="0">
              <a:cs typeface="Calibri"/>
            </a:endParaRPr>
          </a:p>
          <a:p>
            <a:r>
              <a:rPr lang="en-US" dirty="0">
                <a:cs typeface="Calibri"/>
              </a:rPr>
              <a:t>Back-end</a:t>
            </a:r>
          </a:p>
          <a:p>
            <a:pPr lvl="1"/>
            <a:r>
              <a:rPr lang="en-US" dirty="0">
                <a:cs typeface="Calibri"/>
              </a:rPr>
              <a:t>Node.js v13 or higher, Express.js v4.17.x</a:t>
            </a:r>
          </a:p>
          <a:p>
            <a:r>
              <a:rPr lang="en-US" dirty="0">
                <a:cs typeface="Calibri"/>
              </a:rPr>
              <a:t>Languages and Libraries</a:t>
            </a:r>
            <a:endParaRPr lang="en-US"/>
          </a:p>
          <a:p>
            <a:pPr lvl="1"/>
            <a:r>
              <a:rPr lang="en-US" dirty="0">
                <a:cs typeface="Calibri"/>
              </a:rPr>
              <a:t>Python 3.6, Tensorflow.js-node v1.7.x</a:t>
            </a:r>
          </a:p>
          <a:p>
            <a:r>
              <a:rPr lang="en-US" dirty="0">
                <a:cs typeface="Calibri"/>
              </a:rPr>
              <a:t>Code Editor</a:t>
            </a:r>
          </a:p>
          <a:p>
            <a:pPr lvl="1"/>
            <a:r>
              <a:rPr lang="en-US" dirty="0">
                <a:cs typeface="Calibri"/>
              </a:rPr>
              <a:t>Visual Studio Code</a:t>
            </a:r>
          </a:p>
        </p:txBody>
      </p:sp>
    </p:spTree>
    <p:extLst>
      <p:ext uri="{BB962C8B-B14F-4D97-AF65-F5344CB8AC3E}">
        <p14:creationId xmlns:p14="http://schemas.microsoft.com/office/powerpoint/2010/main" val="418368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516-F7DA-4EBC-AED9-C26542E6F857}"/>
              </a:ext>
            </a:extLst>
          </p:cNvPr>
          <p:cNvSpPr>
            <a:spLocks noGrp="1"/>
          </p:cNvSpPr>
          <p:nvPr>
            <p:ph type="title"/>
          </p:nvPr>
        </p:nvSpPr>
        <p:spPr/>
        <p:txBody>
          <a:bodyPr/>
          <a:lstStyle/>
          <a:p>
            <a:pPr algn="ctr"/>
            <a:r>
              <a:rPr lang="en-US">
                <a:cs typeface="Calibri Light"/>
              </a:rPr>
              <a:t>Functional Requirements</a:t>
            </a:r>
            <a:endParaRPr lang="en-US" dirty="0">
              <a:cs typeface="Calibri Light"/>
            </a:endParaRPr>
          </a:p>
        </p:txBody>
      </p:sp>
      <p:sp>
        <p:nvSpPr>
          <p:cNvPr id="3" name="Content Placeholder 2">
            <a:extLst>
              <a:ext uri="{FF2B5EF4-FFF2-40B4-BE49-F238E27FC236}">
                <a16:creationId xmlns:a16="http://schemas.microsoft.com/office/drawing/2014/main" id="{6992825B-62A6-4488-8566-CC0944726E6A}"/>
              </a:ext>
            </a:extLst>
          </p:cNvPr>
          <p:cNvSpPr>
            <a:spLocks noGrp="1"/>
          </p:cNvSpPr>
          <p:nvPr>
            <p:ph idx="1"/>
          </p:nvPr>
        </p:nvSpPr>
        <p:spPr/>
        <p:txBody>
          <a:bodyPr vert="horz" lIns="91440" tIns="45720" rIns="91440" bIns="45720" rtlCol="0" anchor="t">
            <a:normAutofit fontScale="77500" lnSpcReduction="20000"/>
          </a:bodyPr>
          <a:lstStyle/>
          <a:p>
            <a:pPr algn="just"/>
            <a:r>
              <a:rPr lang="en-US" dirty="0">
                <a:cs typeface="Calibri"/>
              </a:rPr>
              <a:t>Data Collection</a:t>
            </a:r>
          </a:p>
          <a:p>
            <a:pPr lvl="1" algn="just"/>
            <a:r>
              <a:rPr lang="en-US" dirty="0">
                <a:ea typeface="+mn-lt"/>
                <a:cs typeface="+mn-lt"/>
              </a:rPr>
              <a:t>Download the BBC News, </a:t>
            </a:r>
            <a:r>
              <a:rPr lang="en-US" dirty="0" err="1">
                <a:ea typeface="+mn-lt"/>
                <a:cs typeface="+mn-lt"/>
              </a:rPr>
              <a:t>imdb</a:t>
            </a:r>
            <a:r>
              <a:rPr lang="en-US" dirty="0">
                <a:ea typeface="+mn-lt"/>
                <a:cs typeface="+mn-lt"/>
              </a:rPr>
              <a:t> reviews, </a:t>
            </a:r>
            <a:r>
              <a:rPr lang="en-US" dirty="0" err="1">
                <a:ea typeface="+mn-lt"/>
                <a:cs typeface="+mn-lt"/>
              </a:rPr>
              <a:t>sms</a:t>
            </a:r>
            <a:r>
              <a:rPr lang="en-US" dirty="0">
                <a:ea typeface="+mn-lt"/>
                <a:cs typeface="+mn-lt"/>
              </a:rPr>
              <a:t> spam datasets.</a:t>
            </a:r>
            <a:endParaRPr lang="en-US" dirty="0">
              <a:cs typeface="Calibri"/>
            </a:endParaRPr>
          </a:p>
          <a:p>
            <a:pPr algn="just"/>
            <a:r>
              <a:rPr lang="en-US" dirty="0">
                <a:cs typeface="Calibri"/>
              </a:rPr>
              <a:t>Pre-Processing</a:t>
            </a:r>
          </a:p>
          <a:p>
            <a:pPr lvl="1" algn="just"/>
            <a:r>
              <a:rPr lang="en-US" dirty="0">
                <a:ea typeface="+mn-lt"/>
                <a:cs typeface="+mn-lt"/>
              </a:rPr>
              <a:t>Clean the input data. Tokenize the data to turn it into a single Tensor.</a:t>
            </a:r>
          </a:p>
          <a:p>
            <a:pPr algn="just"/>
            <a:r>
              <a:rPr lang="en-US" dirty="0">
                <a:cs typeface="Calibri"/>
              </a:rPr>
              <a:t>Train the model using the pre-processed dataset</a:t>
            </a:r>
          </a:p>
          <a:p>
            <a:pPr lvl="1" algn="just"/>
            <a:r>
              <a:rPr lang="en-US" dirty="0">
                <a:cs typeface="Calibri"/>
              </a:rPr>
              <a:t>Train </a:t>
            </a:r>
            <a:r>
              <a:rPr lang="en-US" dirty="0" err="1">
                <a:cs typeface="Calibri"/>
              </a:rPr>
              <a:t>Keras</a:t>
            </a:r>
            <a:r>
              <a:rPr lang="en-US" dirty="0">
                <a:cs typeface="Calibri"/>
              </a:rPr>
              <a:t> sequential model using appropriate parameters.</a:t>
            </a:r>
          </a:p>
          <a:p>
            <a:pPr algn="just"/>
            <a:r>
              <a:rPr lang="en-US" dirty="0">
                <a:cs typeface="Calibri"/>
              </a:rPr>
              <a:t>Test the model for accuracy scores</a:t>
            </a:r>
          </a:p>
          <a:p>
            <a:pPr lvl="1" algn="just"/>
            <a:r>
              <a:rPr lang="en-US" dirty="0">
                <a:cs typeface="Calibri"/>
              </a:rPr>
              <a:t>The trained model is used to make predictions. The predictions are used to calculate accuracy scores.</a:t>
            </a:r>
          </a:p>
          <a:p>
            <a:pPr algn="just"/>
            <a:r>
              <a:rPr lang="en-US" dirty="0">
                <a:cs typeface="Calibri"/>
              </a:rPr>
              <a:t>Server side preprocessing</a:t>
            </a:r>
          </a:p>
          <a:p>
            <a:pPr lvl="1" algn="just"/>
            <a:r>
              <a:rPr lang="en-US" dirty="0">
                <a:cs typeface="Calibri"/>
              </a:rPr>
              <a:t>The user inputs text data that has to be converted to a tensor. This needs the same pre-processing techniques.</a:t>
            </a:r>
          </a:p>
          <a:p>
            <a:pPr algn="just"/>
            <a:r>
              <a:rPr lang="en-US" dirty="0">
                <a:cs typeface="Calibri"/>
              </a:rPr>
              <a:t>Probability score output to human readable class</a:t>
            </a:r>
          </a:p>
          <a:p>
            <a:pPr lvl="1" algn="just"/>
            <a:r>
              <a:rPr lang="en-US" dirty="0">
                <a:cs typeface="Calibri"/>
              </a:rPr>
              <a:t>The model returns a probability score as output that has to be shown as human readable class.</a:t>
            </a:r>
          </a:p>
        </p:txBody>
      </p:sp>
    </p:spTree>
    <p:extLst>
      <p:ext uri="{BB962C8B-B14F-4D97-AF65-F5344CB8AC3E}">
        <p14:creationId xmlns:p14="http://schemas.microsoft.com/office/powerpoint/2010/main" val="298349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A2A-5335-41A7-B88A-5440702D3A5C}"/>
              </a:ext>
            </a:extLst>
          </p:cNvPr>
          <p:cNvSpPr>
            <a:spLocks noGrp="1"/>
          </p:cNvSpPr>
          <p:nvPr>
            <p:ph type="title"/>
          </p:nvPr>
        </p:nvSpPr>
        <p:spPr/>
        <p:txBody>
          <a:bodyPr/>
          <a:lstStyle/>
          <a:p>
            <a:pPr algn="ctr"/>
            <a:r>
              <a:rPr lang="en-US">
                <a:cs typeface="Calibri Light" panose="020F0302020204030204"/>
              </a:rPr>
              <a:t>Non-functional Requirements</a:t>
            </a:r>
          </a:p>
        </p:txBody>
      </p:sp>
      <p:sp>
        <p:nvSpPr>
          <p:cNvPr id="3" name="Content Placeholder 2">
            <a:extLst>
              <a:ext uri="{FF2B5EF4-FFF2-40B4-BE49-F238E27FC236}">
                <a16:creationId xmlns:a16="http://schemas.microsoft.com/office/drawing/2014/main" id="{829A0375-0F36-4FC5-94C5-2BD1EF3C4534}"/>
              </a:ext>
            </a:extLst>
          </p:cNvPr>
          <p:cNvSpPr>
            <a:spLocks noGrp="1"/>
          </p:cNvSpPr>
          <p:nvPr>
            <p:ph idx="1"/>
          </p:nvPr>
        </p:nvSpPr>
        <p:spPr/>
        <p:txBody>
          <a:bodyPr vert="horz" lIns="91440" tIns="45720" rIns="91440" bIns="45720" rtlCol="0" anchor="t">
            <a:normAutofit fontScale="92500" lnSpcReduction="10000"/>
          </a:bodyPr>
          <a:lstStyle/>
          <a:p>
            <a:r>
              <a:rPr lang="en-US" b="1" dirty="0">
                <a:cs typeface="Calibri"/>
              </a:rPr>
              <a:t>Scaling</a:t>
            </a:r>
            <a:r>
              <a:rPr lang="en-US" dirty="0">
                <a:cs typeface="Calibri"/>
              </a:rPr>
              <a:t>: </a:t>
            </a:r>
            <a:r>
              <a:rPr lang="en-US" dirty="0">
                <a:ea typeface="+mn-lt"/>
                <a:cs typeface="+mn-lt"/>
              </a:rPr>
              <a:t>Using technologies like Node.js with Tensorflow.js which allows for the web application to be scaled easily.</a:t>
            </a:r>
            <a:endParaRPr lang="en-US" dirty="0">
              <a:cs typeface="Calibri"/>
            </a:endParaRPr>
          </a:p>
          <a:p>
            <a:r>
              <a:rPr lang="en-US" b="1" dirty="0">
                <a:cs typeface="Calibri"/>
              </a:rPr>
              <a:t>Performance</a:t>
            </a:r>
            <a:r>
              <a:rPr lang="en-US" dirty="0">
                <a:cs typeface="Calibri"/>
              </a:rPr>
              <a:t>: </a:t>
            </a:r>
            <a:r>
              <a:rPr lang="en-US" dirty="0">
                <a:ea typeface="+mn-lt"/>
                <a:cs typeface="+mn-lt"/>
              </a:rPr>
              <a:t>Increase accuracy of predictions by tuning hyper-parameters. Use the ability to run things faster with </a:t>
            </a:r>
            <a:r>
              <a:rPr lang="en-US" dirty="0" err="1">
                <a:ea typeface="+mn-lt"/>
                <a:cs typeface="+mn-lt"/>
              </a:rPr>
              <a:t>asyncrhronous</a:t>
            </a:r>
            <a:r>
              <a:rPr lang="en-US" dirty="0">
                <a:ea typeface="+mn-lt"/>
                <a:cs typeface="+mn-lt"/>
              </a:rPr>
              <a:t> programming.</a:t>
            </a:r>
          </a:p>
          <a:p>
            <a:r>
              <a:rPr lang="en-US" b="1" dirty="0">
                <a:cs typeface="Calibri"/>
              </a:rPr>
              <a:t>Availability</a:t>
            </a:r>
            <a:r>
              <a:rPr lang="en-US" dirty="0">
                <a:cs typeface="Calibri"/>
              </a:rPr>
              <a:t>: </a:t>
            </a:r>
            <a:r>
              <a:rPr lang="en-US" dirty="0">
                <a:ea typeface="+mn-lt"/>
                <a:cs typeface="+mn-lt"/>
              </a:rPr>
              <a:t>Ensure that the web-app is always functional and available to use for the users. The server handling the API requests must always be up. Any sort of downtime will cause inconvenience to users.</a:t>
            </a:r>
            <a:endParaRPr lang="en-US" dirty="0">
              <a:cs typeface="Calibri"/>
            </a:endParaRPr>
          </a:p>
          <a:p>
            <a:r>
              <a:rPr lang="en-US" b="1" dirty="0">
                <a:cs typeface="Calibri"/>
              </a:rPr>
              <a:t>Maintenance</a:t>
            </a:r>
            <a:r>
              <a:rPr lang="en-US" dirty="0">
                <a:cs typeface="Calibri"/>
              </a:rPr>
              <a:t>: </a:t>
            </a:r>
            <a:r>
              <a:rPr lang="en-US" dirty="0">
                <a:ea typeface="+mn-lt"/>
                <a:cs typeface="+mn-lt"/>
              </a:rPr>
              <a:t>Checking the functionality of the application from time to time to ensure it is working properly. Updating deprecated functions in various libraries.</a:t>
            </a:r>
          </a:p>
        </p:txBody>
      </p:sp>
    </p:spTree>
    <p:extLst>
      <p:ext uri="{BB962C8B-B14F-4D97-AF65-F5344CB8AC3E}">
        <p14:creationId xmlns:p14="http://schemas.microsoft.com/office/powerpoint/2010/main" val="410950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A8BA48F2-ECF0-46FC-8D6D-83BE11E91723}"/>
              </a:ext>
            </a:extLst>
          </p:cNvPr>
          <p:cNvSpPr txBox="1"/>
          <p:nvPr/>
        </p:nvSpPr>
        <p:spPr>
          <a:xfrm>
            <a:off x="1330842" y="985284"/>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ML View</a:t>
            </a:r>
          </a:p>
        </p:txBody>
      </p:sp>
      <p:pic>
        <p:nvPicPr>
          <p:cNvPr id="3" name="Picture 4" descr="A screenshot of a cell phone&#10;&#10;Description generated with very high confidence">
            <a:extLst>
              <a:ext uri="{FF2B5EF4-FFF2-40B4-BE49-F238E27FC236}">
                <a16:creationId xmlns:a16="http://schemas.microsoft.com/office/drawing/2014/main" id="{92EDB45C-58D5-413F-B8D0-62DE1592048D}"/>
              </a:ext>
            </a:extLst>
          </p:cNvPr>
          <p:cNvPicPr>
            <a:picLocks noChangeAspect="1"/>
          </p:cNvPicPr>
          <p:nvPr/>
        </p:nvPicPr>
        <p:blipFill>
          <a:blip r:embed="rId2"/>
          <a:stretch>
            <a:fillRect/>
          </a:stretch>
        </p:blipFill>
        <p:spPr>
          <a:xfrm>
            <a:off x="4502908" y="96863"/>
            <a:ext cx="3186185" cy="6660775"/>
          </a:xfrm>
          <a:prstGeom prst="rect">
            <a:avLst/>
          </a:prstGeom>
        </p:spPr>
      </p:pic>
    </p:spTree>
    <p:extLst>
      <p:ext uri="{BB962C8B-B14F-4D97-AF65-F5344CB8AC3E}">
        <p14:creationId xmlns:p14="http://schemas.microsoft.com/office/powerpoint/2010/main" val="60853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A48F2-ECF0-46FC-8D6D-83BE11E91723}"/>
              </a:ext>
            </a:extLst>
          </p:cNvPr>
          <p:cNvSpPr txBox="1"/>
          <p:nvPr/>
        </p:nvSpPr>
        <p:spPr>
          <a:xfrm>
            <a:off x="694349" y="985284"/>
            <a:ext cx="369866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Flow Diagram – Web App </a:t>
            </a:r>
            <a:r>
              <a:rPr lang="en-US" dirty="0"/>
              <a:t>View</a:t>
            </a:r>
          </a:p>
        </p:txBody>
      </p:sp>
      <p:pic>
        <p:nvPicPr>
          <p:cNvPr id="4" name="Picture 4" descr="A screenshot of a cell phone&#10;&#10;Description generated with very high confidence">
            <a:extLst>
              <a:ext uri="{FF2B5EF4-FFF2-40B4-BE49-F238E27FC236}">
                <a16:creationId xmlns:a16="http://schemas.microsoft.com/office/drawing/2014/main" id="{0E677743-0B62-49DC-9C85-ACB9DC942BD4}"/>
              </a:ext>
            </a:extLst>
          </p:cNvPr>
          <p:cNvPicPr>
            <a:picLocks noChangeAspect="1"/>
          </p:cNvPicPr>
          <p:nvPr/>
        </p:nvPicPr>
        <p:blipFill>
          <a:blip r:embed="rId2"/>
          <a:stretch>
            <a:fillRect/>
          </a:stretch>
        </p:blipFill>
        <p:spPr>
          <a:xfrm>
            <a:off x="1816009" y="1181617"/>
            <a:ext cx="9377191" cy="4501652"/>
          </a:xfrm>
          <a:prstGeom prst="rect">
            <a:avLst/>
          </a:prstGeom>
        </p:spPr>
      </p:pic>
    </p:spTree>
    <p:extLst>
      <p:ext uri="{BB962C8B-B14F-4D97-AF65-F5344CB8AC3E}">
        <p14:creationId xmlns:p14="http://schemas.microsoft.com/office/powerpoint/2010/main" val="30957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0633-8410-42C7-8E8C-D0A31453D83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D26B32AC-8E2D-4BEA-A55D-D382D388926E}"/>
              </a:ext>
            </a:extLst>
          </p:cNvPr>
          <p:cNvSpPr>
            <a:spLocks noGrp="1"/>
          </p:cNvSpPr>
          <p:nvPr>
            <p:ph idx="1"/>
          </p:nvPr>
        </p:nvSpPr>
        <p:spPr/>
        <p:txBody>
          <a:bodyPr vert="horz" lIns="91440" tIns="45720" rIns="91440" bIns="45720" rtlCol="0" anchor="t">
            <a:normAutofit/>
          </a:bodyPr>
          <a:lstStyle/>
          <a:p>
            <a:r>
              <a:rPr lang="en-US" dirty="0">
                <a:cs typeface="Calibri"/>
              </a:rPr>
              <a:t>How the text is pre-processed</a:t>
            </a:r>
          </a:p>
          <a:p>
            <a:pPr lvl="1"/>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4E200E3F-A9EC-48AB-A5ED-00E27F516918}"/>
              </a:ext>
            </a:extLst>
          </p:cNvPr>
          <p:cNvPicPr>
            <a:picLocks noChangeAspect="1"/>
          </p:cNvPicPr>
          <p:nvPr/>
        </p:nvPicPr>
        <p:blipFill>
          <a:blip r:embed="rId2"/>
          <a:stretch>
            <a:fillRect/>
          </a:stretch>
        </p:blipFill>
        <p:spPr>
          <a:xfrm>
            <a:off x="837235" y="2379963"/>
            <a:ext cx="6013048" cy="2310277"/>
          </a:xfrm>
          <a:prstGeom prst="rect">
            <a:avLst/>
          </a:prstGeom>
        </p:spPr>
      </p:pic>
    </p:spTree>
    <p:extLst>
      <p:ext uri="{BB962C8B-B14F-4D97-AF65-F5344CB8AC3E}">
        <p14:creationId xmlns:p14="http://schemas.microsoft.com/office/powerpoint/2010/main" val="245271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7F86-3438-47FD-B5D2-6D9FE8A4779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A6B7715D-E06D-4D95-B469-78B00FEE1280}"/>
              </a:ext>
            </a:extLst>
          </p:cNvPr>
          <p:cNvSpPr>
            <a:spLocks noGrp="1"/>
          </p:cNvSpPr>
          <p:nvPr>
            <p:ph idx="1"/>
          </p:nvPr>
        </p:nvSpPr>
        <p:spPr/>
        <p:txBody>
          <a:bodyPr vert="horz" lIns="91440" tIns="45720" rIns="91440" bIns="45720" rtlCol="0" anchor="t">
            <a:normAutofit/>
          </a:bodyPr>
          <a:lstStyle/>
          <a:p>
            <a:pPr algn="just"/>
            <a:r>
              <a:rPr lang="en-US" dirty="0">
                <a:cs typeface="Calibri"/>
              </a:rPr>
              <a:t>How the text is pre-processed</a:t>
            </a:r>
            <a:endParaRPr lang="en-US">
              <a:cs typeface="Calibri" panose="020F0502020204030204"/>
            </a:endParaRPr>
          </a:p>
          <a:p>
            <a:pPr lvl="1" algn="just"/>
            <a:r>
              <a:rPr lang="en-US" dirty="0">
                <a:cs typeface="Calibri"/>
              </a:rPr>
              <a:t>The datasets contain text data that need some pre-processing. The neural network does not take in raw text data as input, so we need to convert this text data into a sequence of numbers (or a tensor) which is the appropriate input for the neural network.</a:t>
            </a:r>
          </a:p>
          <a:p>
            <a:pPr lvl="1" algn="just"/>
            <a:r>
              <a:rPr lang="en-US" dirty="0">
                <a:cs typeface="Calibri"/>
              </a:rPr>
              <a:t>A dictionary of words in the datasets are built first. If the dictionary is not built, new text inputs will be stored as [0, 0, 1, 2, 3, 4, etc.]. This leads to </a:t>
            </a:r>
            <a:r>
              <a:rPr lang="en-US">
                <a:cs typeface="Calibri"/>
              </a:rPr>
              <a:t>wrongful predictions.</a:t>
            </a:r>
          </a:p>
          <a:p>
            <a:pPr lvl="1" algn="just"/>
            <a:r>
              <a:rPr lang="en-US">
                <a:cs typeface="Calibri"/>
              </a:rPr>
              <a:t>The list of words is then passed to a function that tokenizes it. </a:t>
            </a:r>
            <a:r>
              <a:rPr lang="en-US" dirty="0">
                <a:cs typeface="Calibri"/>
              </a:rPr>
              <a:t>Tokenizing is converting the list of words into sequences of numbers so that they can be used as input to the neural network.</a:t>
            </a:r>
          </a:p>
        </p:txBody>
      </p:sp>
    </p:spTree>
    <p:extLst>
      <p:ext uri="{BB962C8B-B14F-4D97-AF65-F5344CB8AC3E}">
        <p14:creationId xmlns:p14="http://schemas.microsoft.com/office/powerpoint/2010/main" val="95670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7BF-D634-46B5-BC7D-E71F3F3A95A8}"/>
              </a:ext>
            </a:extLst>
          </p:cNvPr>
          <p:cNvSpPr>
            <a:spLocks noGrp="1"/>
          </p:cNvSpPr>
          <p:nvPr>
            <p:ph type="title"/>
          </p:nvPr>
        </p:nvSpPr>
        <p:spPr/>
        <p:txBody>
          <a:bodyPr/>
          <a:lstStyle/>
          <a:p>
            <a:pPr algn="ctr"/>
            <a:r>
              <a:rPr lang="en-US" dirty="0">
                <a:cs typeface="Calibri Light"/>
              </a:rPr>
              <a:t>Detailed Methodology</a:t>
            </a:r>
          </a:p>
        </p:txBody>
      </p:sp>
      <p:sp>
        <p:nvSpPr>
          <p:cNvPr id="3" name="Content Placeholder 2">
            <a:extLst>
              <a:ext uri="{FF2B5EF4-FFF2-40B4-BE49-F238E27FC236}">
                <a16:creationId xmlns:a16="http://schemas.microsoft.com/office/drawing/2014/main" id="{D554E955-374B-44BD-AFC8-6585ED543466}"/>
              </a:ext>
            </a:extLst>
          </p:cNvPr>
          <p:cNvSpPr>
            <a:spLocks noGrp="1"/>
          </p:cNvSpPr>
          <p:nvPr>
            <p:ph idx="1"/>
          </p:nvPr>
        </p:nvSpPr>
        <p:spPr/>
        <p:txBody>
          <a:bodyPr vert="horz" lIns="91440" tIns="45720" rIns="91440" bIns="45720" rtlCol="0" anchor="t">
            <a:normAutofit/>
          </a:bodyPr>
          <a:lstStyle/>
          <a:p>
            <a:pPr algn="just"/>
            <a:r>
              <a:rPr lang="en-US">
                <a:cs typeface="Calibri"/>
              </a:rPr>
              <a:t>Convolutional Neural Network</a:t>
            </a:r>
            <a:endParaRPr lang="en-US"/>
          </a:p>
          <a:p>
            <a:pPr lvl="1" algn="just"/>
            <a:r>
              <a:rPr lang="en-US" dirty="0">
                <a:cs typeface="Calibri"/>
              </a:rPr>
              <a:t>Convolutional Neural Networks are specialized neural networks that take in input as a 2D matrix. In the case of NLP, the input will be text data, this is converted into a sequence of numbers in the preprocessing section and used as input to the CNN. </a:t>
            </a:r>
          </a:p>
          <a:p>
            <a:pPr lvl="1" algn="just"/>
            <a:r>
              <a:rPr lang="en-US" dirty="0">
                <a:ea typeface="+mn-lt"/>
                <a:cs typeface="+mn-lt"/>
              </a:rPr>
              <a:t>Each row of the matrix corresponds to one token, typically a word, but it could be a character. That is, each row is vector that represents a word.</a:t>
            </a:r>
          </a:p>
          <a:p>
            <a:pPr lvl="1" algn="just"/>
            <a:endParaRPr lang="en-US" dirty="0">
              <a:cs typeface="Calibri"/>
            </a:endParaRPr>
          </a:p>
        </p:txBody>
      </p:sp>
      <p:pic>
        <p:nvPicPr>
          <p:cNvPr id="4" name="Picture 4" descr="A picture containing crossword, clock&#10;&#10;Description generated with very high confidence">
            <a:extLst>
              <a:ext uri="{FF2B5EF4-FFF2-40B4-BE49-F238E27FC236}">
                <a16:creationId xmlns:a16="http://schemas.microsoft.com/office/drawing/2014/main" id="{7C34FC55-9E1D-4711-BF6D-A583B6267261}"/>
              </a:ext>
            </a:extLst>
          </p:cNvPr>
          <p:cNvPicPr>
            <a:picLocks noChangeAspect="1"/>
          </p:cNvPicPr>
          <p:nvPr/>
        </p:nvPicPr>
        <p:blipFill>
          <a:blip r:embed="rId2"/>
          <a:stretch>
            <a:fillRect/>
          </a:stretch>
        </p:blipFill>
        <p:spPr>
          <a:xfrm>
            <a:off x="3524250" y="4485080"/>
            <a:ext cx="3257550" cy="2374115"/>
          </a:xfrm>
          <a:prstGeom prst="rect">
            <a:avLst/>
          </a:prstGeom>
        </p:spPr>
      </p:pic>
    </p:spTree>
    <p:extLst>
      <p:ext uri="{BB962C8B-B14F-4D97-AF65-F5344CB8AC3E}">
        <p14:creationId xmlns:p14="http://schemas.microsoft.com/office/powerpoint/2010/main" val="290262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pPr algn="just"/>
            <a:r>
              <a:rPr lang="en-US" dirty="0">
                <a:cs typeface="Calibri"/>
              </a:rPr>
              <a:t>LSTM (Long Short Term Memory)</a:t>
            </a:r>
            <a:endParaRPr lang="en-US"/>
          </a:p>
          <a:p>
            <a:pPr lvl="1" algn="just"/>
            <a:r>
              <a:rPr lang="en-US" dirty="0">
                <a:ea typeface="+mn-lt"/>
                <a:cs typeface="+mn-lt"/>
              </a:rPr>
              <a:t>For certain tasks, we only need to look at recent information to perform the present task. </a:t>
            </a:r>
          </a:p>
          <a:p>
            <a:pPr lvl="1" algn="just"/>
            <a:r>
              <a:rPr lang="en-US" dirty="0">
                <a:ea typeface="+mn-lt"/>
                <a:cs typeface="+mn-lt"/>
              </a:rPr>
              <a:t>For example, consider a language model trying to predict the next word based on the previous ones. If we are trying to predict the last word in “the clouds are in the </a:t>
            </a:r>
            <a:r>
              <a:rPr lang="en-US" i="1" dirty="0">
                <a:ea typeface="+mn-lt"/>
                <a:cs typeface="+mn-lt"/>
              </a:rPr>
              <a:t>sky</a:t>
            </a:r>
            <a:r>
              <a:rPr lang="en-US" dirty="0">
                <a:ea typeface="+mn-lt"/>
                <a:cs typeface="+mn-lt"/>
              </a:rPr>
              <a:t>,” we don’t need any further context – it’s pretty obvious the next word is going to be sky. </a:t>
            </a:r>
            <a:endParaRPr lang="en-US">
              <a:ea typeface="+mn-lt"/>
              <a:cs typeface="+mn-lt"/>
            </a:endParaRPr>
          </a:p>
          <a:p>
            <a:pPr lvl="1" algn="just"/>
            <a:r>
              <a:rPr lang="en-US" dirty="0">
                <a:ea typeface="+mn-lt"/>
                <a:cs typeface="+mn-lt"/>
              </a:rPr>
              <a:t>In such cases, where the gap between the relevant information and the place that it’s needed is small, RNNs can learn to use the past information.</a:t>
            </a:r>
            <a:endParaRPr lang="en-US">
              <a:cs typeface="Calibri"/>
            </a:endParaRPr>
          </a:p>
        </p:txBody>
      </p:sp>
    </p:spTree>
    <p:extLst>
      <p:ext uri="{BB962C8B-B14F-4D97-AF65-F5344CB8AC3E}">
        <p14:creationId xmlns:p14="http://schemas.microsoft.com/office/powerpoint/2010/main" val="408019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41D-56C2-4C7C-9FB3-63D044E24749}"/>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E87AB376-CC3B-4787-B404-735EBF109E79}"/>
              </a:ext>
            </a:extLst>
          </p:cNvPr>
          <p:cNvSpPr>
            <a:spLocks noGrp="1"/>
          </p:cNvSpPr>
          <p:nvPr>
            <p:ph idx="1"/>
          </p:nvPr>
        </p:nvSpPr>
        <p:spPr/>
        <p:txBody>
          <a:bodyPr vert="horz" lIns="91440" tIns="45720" rIns="91440" bIns="45720" rtlCol="0" anchor="t">
            <a:normAutofit fontScale="92500"/>
          </a:bodyPr>
          <a:lstStyle/>
          <a:p>
            <a:pPr algn="just"/>
            <a:r>
              <a:rPr lang="en-US" dirty="0">
                <a:cs typeface="Calibri"/>
              </a:rPr>
              <a:t>Context Analyzer is a text classification application used to perform sentiment analysis, classify text into genres like Sports, Business, Technology, Politics, etc., and detect spam.</a:t>
            </a:r>
          </a:p>
          <a:p>
            <a:pPr algn="just"/>
            <a:r>
              <a:rPr lang="en-US" dirty="0">
                <a:cs typeface="Calibri"/>
              </a:rPr>
              <a:t>It provides APIs for text classification. </a:t>
            </a:r>
          </a:p>
          <a:p>
            <a:pPr algn="just"/>
            <a:r>
              <a:rPr lang="en-US" dirty="0">
                <a:cs typeface="Calibri"/>
              </a:rPr>
              <a:t>The user inputs some text through the UI or using the API. The trained model is then used to sort the text into appropriate classes.</a:t>
            </a:r>
            <a:endParaRPr lang="en-US"/>
          </a:p>
          <a:p>
            <a:pPr algn="just">
              <a:buFont typeface="Arial"/>
            </a:pPr>
            <a:r>
              <a:rPr lang="en-US" dirty="0">
                <a:cs typeface="Calibri"/>
              </a:rPr>
              <a:t>For example, sentiment analysis API can be used to analyze tweets, reviews, and categorize them into positive, negative.</a:t>
            </a:r>
          </a:p>
          <a:p>
            <a:pPr algn="just"/>
            <a:r>
              <a:rPr lang="en-US" dirty="0">
                <a:cs typeface="Calibri"/>
              </a:rPr>
              <a:t>A lot of data being generated today consists of unstructured text data.</a:t>
            </a:r>
          </a:p>
          <a:p>
            <a:pPr algn="just"/>
            <a:r>
              <a:rPr lang="en-US" dirty="0">
                <a:cs typeface="Calibri"/>
              </a:rPr>
              <a:t>NLP helps us build models that lets computers make sense of the text data.</a:t>
            </a:r>
          </a:p>
        </p:txBody>
      </p:sp>
    </p:spTree>
    <p:extLst>
      <p:ext uri="{BB962C8B-B14F-4D97-AF65-F5344CB8AC3E}">
        <p14:creationId xmlns:p14="http://schemas.microsoft.com/office/powerpoint/2010/main" val="308588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B9CA-6DA7-4C56-B38D-2F52987D4CE2}"/>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BE666ADA-1836-4154-9E47-88ED99B0E97A}"/>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LSTM (Long Short Term Memory)</a:t>
            </a:r>
          </a:p>
          <a:p>
            <a:pPr lvl="1" algn="just"/>
            <a:r>
              <a:rPr lang="en-US" dirty="0">
                <a:ea typeface="+mn-lt"/>
                <a:cs typeface="+mn-lt"/>
              </a:rPr>
              <a:t>There are also cases where we need more context. </a:t>
            </a:r>
          </a:p>
          <a:p>
            <a:pPr lvl="1" algn="just"/>
            <a:r>
              <a:rPr lang="en-US" dirty="0">
                <a:ea typeface="+mn-lt"/>
                <a:cs typeface="+mn-lt"/>
              </a:rPr>
              <a:t>Consider trying to predict the last word in the text “I grew up in France… I speak fluent </a:t>
            </a:r>
            <a:r>
              <a:rPr lang="en-US" i="1" dirty="0">
                <a:ea typeface="+mn-lt"/>
                <a:cs typeface="+mn-lt"/>
              </a:rPr>
              <a:t>French</a:t>
            </a:r>
            <a:r>
              <a:rPr lang="en-US" dirty="0">
                <a:ea typeface="+mn-lt"/>
                <a:cs typeface="+mn-lt"/>
              </a:rPr>
              <a:t>.” Recent information suggests that the next word is probably the name of a language, but if we want to narrow down which language, we need the context of France, from further back. </a:t>
            </a:r>
          </a:p>
          <a:p>
            <a:pPr lvl="1" algn="just"/>
            <a:r>
              <a:rPr lang="en-US" dirty="0">
                <a:ea typeface="+mn-lt"/>
                <a:cs typeface="+mn-lt"/>
              </a:rPr>
              <a:t>It’s entirely possible for the gap between the relevant information and the point where it is needed to become very large.</a:t>
            </a:r>
            <a:endParaRPr lang="en-US">
              <a:cs typeface="Calibri"/>
            </a:endParaRPr>
          </a:p>
          <a:p>
            <a:pPr lvl="1" algn="just"/>
            <a:r>
              <a:rPr lang="en-US" dirty="0">
                <a:ea typeface="+mn-lt"/>
                <a:cs typeface="+mn-lt"/>
              </a:rPr>
              <a:t>Unfortunately, as that gap grows, RNNs become unable to learn to connect the information.</a:t>
            </a:r>
          </a:p>
          <a:p>
            <a:pPr lvl="1" algn="just"/>
            <a:endParaRPr lang="en-US" dirty="0">
              <a:cs typeface="Calibri"/>
            </a:endParaRPr>
          </a:p>
        </p:txBody>
      </p:sp>
    </p:spTree>
    <p:extLst>
      <p:ext uri="{BB962C8B-B14F-4D97-AF65-F5344CB8AC3E}">
        <p14:creationId xmlns:p14="http://schemas.microsoft.com/office/powerpoint/2010/main" val="2725251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r>
              <a:rPr lang="en-US" dirty="0">
                <a:cs typeface="Calibri"/>
              </a:rPr>
              <a:t>LSTM (Long Short Term Memory)</a:t>
            </a:r>
          </a:p>
          <a:p>
            <a:pPr lvl="1"/>
            <a:r>
              <a:rPr lang="en-US" dirty="0">
                <a:ea typeface="+mn-lt"/>
                <a:cs typeface="+mn-lt"/>
              </a:rPr>
              <a:t>LSTMs are explicitly designed to avoid the long-term dependency problem. Remembering information for long periods of time is practically their default behavior, not something they struggle to learn.</a:t>
            </a:r>
          </a:p>
          <a:p>
            <a:pPr lvl="1"/>
            <a:endParaRPr lang="en-US" dirty="0">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5A8E4678-E3CE-470E-9095-26FAA59B09C9}"/>
              </a:ext>
            </a:extLst>
          </p:cNvPr>
          <p:cNvPicPr>
            <a:picLocks noChangeAspect="1"/>
          </p:cNvPicPr>
          <p:nvPr/>
        </p:nvPicPr>
        <p:blipFill>
          <a:blip r:embed="rId2"/>
          <a:stretch>
            <a:fillRect/>
          </a:stretch>
        </p:blipFill>
        <p:spPr>
          <a:xfrm>
            <a:off x="2200275" y="3681626"/>
            <a:ext cx="6981825" cy="2142697"/>
          </a:xfrm>
          <a:prstGeom prst="rect">
            <a:avLst/>
          </a:prstGeom>
        </p:spPr>
      </p:pic>
    </p:spTree>
    <p:extLst>
      <p:ext uri="{BB962C8B-B14F-4D97-AF65-F5344CB8AC3E}">
        <p14:creationId xmlns:p14="http://schemas.microsoft.com/office/powerpoint/2010/main" val="191757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F47E2-996A-4093-B753-EB3793C2C685}"/>
              </a:ext>
            </a:extLst>
          </p:cNvPr>
          <p:cNvSpPr txBox="1"/>
          <p:nvPr/>
        </p:nvSpPr>
        <p:spPr>
          <a:xfrm>
            <a:off x="302142" y="128034"/>
            <a:ext cx="457665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Generation – Sentiment Analysis Model</a:t>
            </a:r>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4B8034ED-FD4E-4E94-B6B9-B2215E325447}"/>
              </a:ext>
            </a:extLst>
          </p:cNvPr>
          <p:cNvPicPr>
            <a:picLocks noChangeAspect="1"/>
          </p:cNvPicPr>
          <p:nvPr/>
        </p:nvPicPr>
        <p:blipFill>
          <a:blip r:embed="rId2"/>
          <a:stretch>
            <a:fillRect/>
          </a:stretch>
        </p:blipFill>
        <p:spPr>
          <a:xfrm>
            <a:off x="304800" y="589911"/>
            <a:ext cx="4895850" cy="6059179"/>
          </a:xfrm>
          <a:prstGeom prst="rect">
            <a:avLst/>
          </a:prstGeom>
        </p:spPr>
      </p:pic>
      <p:sp>
        <p:nvSpPr>
          <p:cNvPr id="6" name="TextBox 5">
            <a:extLst>
              <a:ext uri="{FF2B5EF4-FFF2-40B4-BE49-F238E27FC236}">
                <a16:creationId xmlns:a16="http://schemas.microsoft.com/office/drawing/2014/main" id="{E91D52DD-31FD-4CED-A2FF-D1B65ABB87BE}"/>
              </a:ext>
            </a:extLst>
          </p:cNvPr>
          <p:cNvSpPr txBox="1"/>
          <p:nvPr/>
        </p:nvSpPr>
        <p:spPr>
          <a:xfrm>
            <a:off x="7838631" y="128034"/>
            <a:ext cx="295740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Category Classification Model</a:t>
            </a:r>
            <a:endParaRPr lang="en-US" dirty="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77872856-6500-4B12-944A-D20AB603D9B0}"/>
              </a:ext>
            </a:extLst>
          </p:cNvPr>
          <p:cNvPicPr>
            <a:picLocks noChangeAspect="1"/>
          </p:cNvPicPr>
          <p:nvPr/>
        </p:nvPicPr>
        <p:blipFill>
          <a:blip r:embed="rId3"/>
          <a:stretch>
            <a:fillRect/>
          </a:stretch>
        </p:blipFill>
        <p:spPr>
          <a:xfrm>
            <a:off x="6800850" y="589322"/>
            <a:ext cx="5038725" cy="6060355"/>
          </a:xfrm>
          <a:prstGeom prst="rect">
            <a:avLst/>
          </a:prstGeom>
        </p:spPr>
      </p:pic>
    </p:spTree>
    <p:extLst>
      <p:ext uri="{BB962C8B-B14F-4D97-AF65-F5344CB8AC3E}">
        <p14:creationId xmlns:p14="http://schemas.microsoft.com/office/powerpoint/2010/main" val="283725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F9F-BEF4-4DBC-B51A-9F4E8D0445B3}"/>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3DDC9128-D76F-4454-8686-613C06360DD3}"/>
              </a:ext>
            </a:extLst>
          </p:cNvPr>
          <p:cNvSpPr>
            <a:spLocks noGrp="1"/>
          </p:cNvSpPr>
          <p:nvPr>
            <p:ph idx="1"/>
          </p:nvPr>
        </p:nvSpPr>
        <p:spPr/>
        <p:txBody>
          <a:bodyPr vert="horz" lIns="91440" tIns="45720" rIns="91440" bIns="45720" rtlCol="0" anchor="t">
            <a:normAutofit/>
          </a:bodyPr>
          <a:lstStyle/>
          <a:p>
            <a:r>
              <a:rPr lang="en-US" dirty="0">
                <a:cs typeface="Calibri"/>
              </a:rPr>
              <a:t>Home Page</a:t>
            </a:r>
          </a:p>
          <a:p>
            <a:endParaRPr lang="en-US" dirty="0">
              <a:cs typeface="Calibri"/>
            </a:endParaRPr>
          </a:p>
        </p:txBody>
      </p:sp>
      <p:pic>
        <p:nvPicPr>
          <p:cNvPr id="4" name="Picture 4" descr="A picture containing circuit&#10;&#10;Description generated with very high confidence">
            <a:extLst>
              <a:ext uri="{FF2B5EF4-FFF2-40B4-BE49-F238E27FC236}">
                <a16:creationId xmlns:a16="http://schemas.microsoft.com/office/drawing/2014/main" id="{B17C88FC-9F82-4A6D-B429-FAE388B7950F}"/>
              </a:ext>
            </a:extLst>
          </p:cNvPr>
          <p:cNvPicPr>
            <a:picLocks noChangeAspect="1"/>
          </p:cNvPicPr>
          <p:nvPr/>
        </p:nvPicPr>
        <p:blipFill>
          <a:blip r:embed="rId2"/>
          <a:stretch>
            <a:fillRect/>
          </a:stretch>
        </p:blipFill>
        <p:spPr>
          <a:xfrm>
            <a:off x="1165735" y="2241041"/>
            <a:ext cx="8625467" cy="4255201"/>
          </a:xfrm>
          <a:prstGeom prst="rect">
            <a:avLst/>
          </a:prstGeom>
        </p:spPr>
      </p:pic>
    </p:spTree>
    <p:extLst>
      <p:ext uri="{BB962C8B-B14F-4D97-AF65-F5344CB8AC3E}">
        <p14:creationId xmlns:p14="http://schemas.microsoft.com/office/powerpoint/2010/main" val="4036096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Sentiment Analysis</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DA4D7DD8-9FA1-4B56-9945-89383B277200}"/>
              </a:ext>
            </a:extLst>
          </p:cNvPr>
          <p:cNvPicPr>
            <a:picLocks noChangeAspect="1"/>
          </p:cNvPicPr>
          <p:nvPr/>
        </p:nvPicPr>
        <p:blipFill>
          <a:blip r:embed="rId2"/>
          <a:stretch>
            <a:fillRect/>
          </a:stretch>
        </p:blipFill>
        <p:spPr>
          <a:xfrm>
            <a:off x="1165302" y="2277131"/>
            <a:ext cx="8606882" cy="4245908"/>
          </a:xfrm>
          <a:prstGeom prst="rect">
            <a:avLst/>
          </a:prstGeom>
        </p:spPr>
      </p:pic>
    </p:spTree>
    <p:extLst>
      <p:ext uri="{BB962C8B-B14F-4D97-AF65-F5344CB8AC3E}">
        <p14:creationId xmlns:p14="http://schemas.microsoft.com/office/powerpoint/2010/main" val="185987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Category Prediction</a:t>
            </a:r>
          </a:p>
          <a:p>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14258431-0D1A-4AB8-A406-6DA1DA7C2310}"/>
              </a:ext>
            </a:extLst>
          </p:cNvPr>
          <p:cNvPicPr>
            <a:picLocks noChangeAspect="1"/>
          </p:cNvPicPr>
          <p:nvPr/>
        </p:nvPicPr>
        <p:blipFill>
          <a:blip r:embed="rId2"/>
          <a:stretch>
            <a:fillRect/>
          </a:stretch>
        </p:blipFill>
        <p:spPr>
          <a:xfrm>
            <a:off x="1165302" y="2267838"/>
            <a:ext cx="8606882" cy="4227323"/>
          </a:xfrm>
          <a:prstGeom prst="rect">
            <a:avLst/>
          </a:prstGeom>
        </p:spPr>
      </p:pic>
    </p:spTree>
    <p:extLst>
      <p:ext uri="{BB962C8B-B14F-4D97-AF65-F5344CB8AC3E}">
        <p14:creationId xmlns:p14="http://schemas.microsoft.com/office/powerpoint/2010/main" val="186610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Spam Detection</a:t>
            </a:r>
          </a:p>
          <a:p>
            <a:endParaRPr lang="en-US" dirty="0">
              <a:cs typeface="Calibri"/>
            </a:endParaRPr>
          </a:p>
        </p:txBody>
      </p:sp>
      <p:pic>
        <p:nvPicPr>
          <p:cNvPr id="4" name="Picture 5" descr="A screenshot of a cell phone&#10;&#10;Description generated with very high confidence">
            <a:extLst>
              <a:ext uri="{FF2B5EF4-FFF2-40B4-BE49-F238E27FC236}">
                <a16:creationId xmlns:a16="http://schemas.microsoft.com/office/drawing/2014/main" id="{0B5CC979-D33E-40BF-9626-B2D9E511D533}"/>
              </a:ext>
            </a:extLst>
          </p:cNvPr>
          <p:cNvPicPr>
            <a:picLocks noChangeAspect="1"/>
          </p:cNvPicPr>
          <p:nvPr/>
        </p:nvPicPr>
        <p:blipFill>
          <a:blip r:embed="rId2"/>
          <a:stretch>
            <a:fillRect/>
          </a:stretch>
        </p:blipFill>
        <p:spPr>
          <a:xfrm>
            <a:off x="1165302" y="2249253"/>
            <a:ext cx="8606882" cy="4245908"/>
          </a:xfrm>
          <a:prstGeom prst="rect">
            <a:avLst/>
          </a:prstGeom>
        </p:spPr>
      </p:pic>
    </p:spTree>
    <p:extLst>
      <p:ext uri="{BB962C8B-B14F-4D97-AF65-F5344CB8AC3E}">
        <p14:creationId xmlns:p14="http://schemas.microsoft.com/office/powerpoint/2010/main" val="397763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21B3-4F64-4B96-9D6D-5932978DE4FC}"/>
              </a:ext>
            </a:extLst>
          </p:cNvPr>
          <p:cNvSpPr>
            <a:spLocks noGrp="1"/>
          </p:cNvSpPr>
          <p:nvPr>
            <p:ph type="title"/>
          </p:nvPr>
        </p:nvSpPr>
        <p:spPr/>
        <p:txBody>
          <a:bodyPr/>
          <a:lstStyle/>
          <a:p>
            <a:pPr algn="ctr"/>
            <a:r>
              <a:rPr lang="en-US" dirty="0">
                <a:cs typeface="Calibri Light" panose="020F0302020204030204"/>
              </a:rPr>
              <a:t>Testing</a:t>
            </a:r>
          </a:p>
        </p:txBody>
      </p:sp>
      <p:sp>
        <p:nvSpPr>
          <p:cNvPr id="3" name="Content Placeholder 2">
            <a:extLst>
              <a:ext uri="{FF2B5EF4-FFF2-40B4-BE49-F238E27FC236}">
                <a16:creationId xmlns:a16="http://schemas.microsoft.com/office/drawing/2014/main" id="{7AED7088-A802-4522-86B5-B61CE860F8E8}"/>
              </a:ext>
            </a:extLst>
          </p:cNvPr>
          <p:cNvSpPr>
            <a:spLocks noGrp="1"/>
          </p:cNvSpPr>
          <p:nvPr>
            <p:ph idx="1"/>
          </p:nvPr>
        </p:nvSpPr>
        <p:spPr/>
        <p:txBody>
          <a:bodyPr vert="horz" lIns="91440" tIns="45720" rIns="91440" bIns="45720" rtlCol="0" anchor="t">
            <a:normAutofit/>
          </a:bodyPr>
          <a:lstStyle/>
          <a:p>
            <a:r>
              <a:rPr lang="en-US" dirty="0">
                <a:cs typeface="Calibri"/>
              </a:rPr>
              <a:t>Performed API testing on all the routes in the application</a:t>
            </a:r>
            <a:endParaRPr lang="en-US" dirty="0"/>
          </a:p>
          <a:p>
            <a:r>
              <a:rPr lang="en-US" dirty="0">
                <a:cs typeface="Calibri"/>
              </a:rPr>
              <a:t>Used Postman to simulate the GET and POST requests</a:t>
            </a:r>
          </a:p>
          <a:p>
            <a:r>
              <a:rPr lang="en-US" dirty="0">
                <a:cs typeface="Calibri"/>
              </a:rPr>
              <a:t>Screenshots of test cases in the following slides...</a:t>
            </a:r>
          </a:p>
        </p:txBody>
      </p:sp>
    </p:spTree>
    <p:extLst>
      <p:ext uri="{BB962C8B-B14F-4D97-AF65-F5344CB8AC3E}">
        <p14:creationId xmlns:p14="http://schemas.microsoft.com/office/powerpoint/2010/main" val="390615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T001</a:t>
            </a:r>
          </a:p>
          <a:p>
            <a:endParaRPr lang="en-US" dirty="0">
              <a:cs typeface="Calibri"/>
            </a:endParaRPr>
          </a:p>
        </p:txBody>
      </p:sp>
      <p:pic>
        <p:nvPicPr>
          <p:cNvPr id="4" name="Picture 4" descr="A screenshot of a social media post&#10;&#10;Description generated with very high confidence">
            <a:extLst>
              <a:ext uri="{FF2B5EF4-FFF2-40B4-BE49-F238E27FC236}">
                <a16:creationId xmlns:a16="http://schemas.microsoft.com/office/drawing/2014/main" id="{0EDEE7D2-208C-43D0-AE2D-E24D5345CDE0}"/>
              </a:ext>
            </a:extLst>
          </p:cNvPr>
          <p:cNvPicPr>
            <a:picLocks noChangeAspect="1"/>
          </p:cNvPicPr>
          <p:nvPr/>
        </p:nvPicPr>
        <p:blipFill>
          <a:blip r:embed="rId2"/>
          <a:stretch>
            <a:fillRect/>
          </a:stretch>
        </p:blipFill>
        <p:spPr>
          <a:xfrm>
            <a:off x="1202473" y="2250347"/>
            <a:ext cx="7120053" cy="4327355"/>
          </a:xfrm>
          <a:prstGeom prst="rect">
            <a:avLst/>
          </a:prstGeom>
        </p:spPr>
      </p:pic>
    </p:spTree>
    <p:extLst>
      <p:ext uri="{BB962C8B-B14F-4D97-AF65-F5344CB8AC3E}">
        <p14:creationId xmlns:p14="http://schemas.microsoft.com/office/powerpoint/2010/main" val="158626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T002</a:t>
            </a:r>
          </a:p>
          <a:p>
            <a:endParaRPr lang="en-US" dirty="0">
              <a:cs typeface="Calibri"/>
            </a:endParaRPr>
          </a:p>
        </p:txBody>
      </p:sp>
      <p:pic>
        <p:nvPicPr>
          <p:cNvPr id="5" name="Picture 5" descr="A screenshot of a social media post&#10;&#10;Description generated with very high confidence">
            <a:extLst>
              <a:ext uri="{FF2B5EF4-FFF2-40B4-BE49-F238E27FC236}">
                <a16:creationId xmlns:a16="http://schemas.microsoft.com/office/drawing/2014/main" id="{530DCDE3-6EE1-4366-B610-BF99C9946882}"/>
              </a:ext>
            </a:extLst>
          </p:cNvPr>
          <p:cNvPicPr>
            <a:picLocks noChangeAspect="1"/>
          </p:cNvPicPr>
          <p:nvPr/>
        </p:nvPicPr>
        <p:blipFill>
          <a:blip r:embed="rId2"/>
          <a:stretch>
            <a:fillRect/>
          </a:stretch>
        </p:blipFill>
        <p:spPr>
          <a:xfrm>
            <a:off x="1202473" y="2250347"/>
            <a:ext cx="7055004" cy="4299477"/>
          </a:xfrm>
          <a:prstGeom prst="rect">
            <a:avLst/>
          </a:prstGeom>
        </p:spPr>
      </p:pic>
    </p:spTree>
    <p:extLst>
      <p:ext uri="{BB962C8B-B14F-4D97-AF65-F5344CB8AC3E}">
        <p14:creationId xmlns:p14="http://schemas.microsoft.com/office/powerpoint/2010/main" val="10322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F6D-AF81-4C6E-A900-63024BF2F910}"/>
              </a:ext>
            </a:extLst>
          </p:cNvPr>
          <p:cNvSpPr>
            <a:spLocks noGrp="1"/>
          </p:cNvSpPr>
          <p:nvPr>
            <p:ph type="title"/>
          </p:nvPr>
        </p:nvSpPr>
        <p:spPr/>
        <p:txBody>
          <a:bodyPr/>
          <a:lstStyle/>
          <a:p>
            <a:pPr algn="ctr"/>
            <a:r>
              <a:rPr lang="en-US" dirty="0">
                <a:cs typeface="Calibri Light"/>
              </a:rPr>
              <a:t>Introduction</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23FE1FAB-6242-43C9-B77F-0C55C77E2B17}"/>
              </a:ext>
            </a:extLst>
          </p:cNvPr>
          <p:cNvPicPr>
            <a:picLocks noGrp="1" noChangeAspect="1"/>
          </p:cNvPicPr>
          <p:nvPr>
            <p:ph idx="1"/>
          </p:nvPr>
        </p:nvPicPr>
        <p:blipFill>
          <a:blip r:embed="rId2"/>
          <a:stretch>
            <a:fillRect/>
          </a:stretch>
        </p:blipFill>
        <p:spPr>
          <a:xfrm>
            <a:off x="839529" y="1950096"/>
            <a:ext cx="6667500" cy="3429000"/>
          </a:xfrm>
        </p:spPr>
      </p:pic>
      <p:sp>
        <p:nvSpPr>
          <p:cNvPr id="6" name="TextBox 5">
            <a:extLst>
              <a:ext uri="{FF2B5EF4-FFF2-40B4-BE49-F238E27FC236}">
                <a16:creationId xmlns:a16="http://schemas.microsoft.com/office/drawing/2014/main" id="{89FF2F55-F978-44B3-A7F8-A4CEAE32E85C}"/>
              </a:ext>
            </a:extLst>
          </p:cNvPr>
          <p:cNvSpPr txBox="1"/>
          <p:nvPr/>
        </p:nvSpPr>
        <p:spPr>
          <a:xfrm>
            <a:off x="7577470" y="1951075"/>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Using a Machine Learning model to classify text data/documents online will save a lot of time and resources. </a:t>
            </a:r>
          </a:p>
          <a:p>
            <a:endParaRPr lang="en-US" dirty="0">
              <a:cs typeface="Calibri"/>
            </a:endParaRPr>
          </a:p>
          <a:p>
            <a:r>
              <a:rPr lang="en-US" dirty="0">
                <a:cs typeface="Calibri"/>
              </a:rPr>
              <a:t>Classification tasks that would take humans weeks to complete can be done in hours by a computer with a good ML model.</a:t>
            </a:r>
          </a:p>
        </p:txBody>
      </p:sp>
    </p:spTree>
    <p:extLst>
      <p:ext uri="{BB962C8B-B14F-4D97-AF65-F5344CB8AC3E}">
        <p14:creationId xmlns:p14="http://schemas.microsoft.com/office/powerpoint/2010/main" val="2775838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T003</a:t>
            </a:r>
          </a:p>
          <a:p>
            <a:endParaRPr lang="en-US" dirty="0">
              <a:cs typeface="Calibri"/>
            </a:endParaRPr>
          </a:p>
        </p:txBody>
      </p:sp>
      <p:pic>
        <p:nvPicPr>
          <p:cNvPr id="4" name="Picture 5" descr="A screenshot of a social media post&#10;&#10;Description generated with very high confidence">
            <a:extLst>
              <a:ext uri="{FF2B5EF4-FFF2-40B4-BE49-F238E27FC236}">
                <a16:creationId xmlns:a16="http://schemas.microsoft.com/office/drawing/2014/main" id="{3A344D3C-DA7F-4325-AAF1-62C7E73F4C06}"/>
              </a:ext>
            </a:extLst>
          </p:cNvPr>
          <p:cNvPicPr>
            <a:picLocks noChangeAspect="1"/>
          </p:cNvPicPr>
          <p:nvPr/>
        </p:nvPicPr>
        <p:blipFill>
          <a:blip r:embed="rId2"/>
          <a:stretch>
            <a:fillRect/>
          </a:stretch>
        </p:blipFill>
        <p:spPr>
          <a:xfrm>
            <a:off x="1174595" y="2237055"/>
            <a:ext cx="8541834" cy="4261012"/>
          </a:xfrm>
          <a:prstGeom prst="rect">
            <a:avLst/>
          </a:prstGeom>
        </p:spPr>
      </p:pic>
    </p:spTree>
    <p:extLst>
      <p:ext uri="{BB962C8B-B14F-4D97-AF65-F5344CB8AC3E}">
        <p14:creationId xmlns:p14="http://schemas.microsoft.com/office/powerpoint/2010/main" val="1606027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T004</a:t>
            </a:r>
          </a:p>
          <a:p>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FE3A0315-72AE-4871-8DED-1F01B108F0F8}"/>
              </a:ext>
            </a:extLst>
          </p:cNvPr>
          <p:cNvPicPr>
            <a:picLocks noChangeAspect="1"/>
          </p:cNvPicPr>
          <p:nvPr/>
        </p:nvPicPr>
        <p:blipFill>
          <a:blip r:embed="rId2"/>
          <a:stretch>
            <a:fillRect/>
          </a:stretch>
        </p:blipFill>
        <p:spPr>
          <a:xfrm>
            <a:off x="1202473" y="2256878"/>
            <a:ext cx="7593980" cy="4267830"/>
          </a:xfrm>
          <a:prstGeom prst="rect">
            <a:avLst/>
          </a:prstGeom>
        </p:spPr>
      </p:pic>
    </p:spTree>
    <p:extLst>
      <p:ext uri="{BB962C8B-B14F-4D97-AF65-F5344CB8AC3E}">
        <p14:creationId xmlns:p14="http://schemas.microsoft.com/office/powerpoint/2010/main" val="4231516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B8CE-D3CE-4655-B832-46145C4AC50E}"/>
              </a:ext>
            </a:extLst>
          </p:cNvPr>
          <p:cNvSpPr>
            <a:spLocks noGrp="1"/>
          </p:cNvSpPr>
          <p:nvPr>
            <p:ph type="title"/>
          </p:nvPr>
        </p:nvSpPr>
        <p:spPr/>
        <p:txBody>
          <a:bodyPr/>
          <a:lstStyle/>
          <a:p>
            <a:pPr algn="ctr"/>
            <a:r>
              <a:rPr lang="en-US" dirty="0">
                <a:cs typeface="Calibri Light" panose="020F0302020204030204"/>
              </a:rPr>
              <a:t>Conclusion</a:t>
            </a:r>
          </a:p>
        </p:txBody>
      </p:sp>
      <p:sp>
        <p:nvSpPr>
          <p:cNvPr id="3" name="Content Placeholder 2">
            <a:extLst>
              <a:ext uri="{FF2B5EF4-FFF2-40B4-BE49-F238E27FC236}">
                <a16:creationId xmlns:a16="http://schemas.microsoft.com/office/drawing/2014/main" id="{30C5F410-AD01-4316-948C-1CAE91ABEB09}"/>
              </a:ext>
            </a:extLst>
          </p:cNvPr>
          <p:cNvSpPr>
            <a:spLocks noGrp="1"/>
          </p:cNvSpPr>
          <p:nvPr>
            <p:ph idx="1"/>
          </p:nvPr>
        </p:nvSpPr>
        <p:spPr/>
        <p:txBody>
          <a:bodyPr vert="horz" lIns="91440" tIns="45720" rIns="91440" bIns="45720" rtlCol="0" anchor="t">
            <a:normAutofit fontScale="85000" lnSpcReduction="20000"/>
          </a:bodyPr>
          <a:lstStyle/>
          <a:p>
            <a:pPr algn="just"/>
            <a:r>
              <a:rPr lang="en-US" dirty="0">
                <a:latin typeface="Calibri"/>
                <a:cs typeface="Times New Roman"/>
              </a:rPr>
              <a:t>The goal of this project from the start was to build reliable, accurate APIs for NLP tasks. </a:t>
            </a:r>
            <a:endParaRPr lang="en-US">
              <a:latin typeface="Calibri"/>
              <a:cs typeface="Calibri" panose="020F0502020204030204"/>
            </a:endParaRPr>
          </a:p>
          <a:p>
            <a:pPr algn="just"/>
            <a:r>
              <a:rPr lang="en-US" dirty="0">
                <a:latin typeface="Calibri"/>
                <a:cs typeface="Times New Roman"/>
              </a:rPr>
              <a:t>After achieving that for 3 different tasks; Sentiment Analysis, Category Prediction, Spam Detection, it is safe to say that ML APIs are going to dominate in the near future. </a:t>
            </a:r>
            <a:endParaRPr lang="en-US">
              <a:latin typeface="Calibri"/>
              <a:cs typeface="Calibri Light"/>
            </a:endParaRPr>
          </a:p>
          <a:p>
            <a:pPr algn="just"/>
            <a:r>
              <a:rPr lang="en-US" dirty="0">
                <a:latin typeface="Calibri"/>
                <a:cs typeface="Times New Roman"/>
              </a:rPr>
              <a:t>It is very easy for users to just integrate APIs for NLP tasks than build them from scratch. </a:t>
            </a:r>
            <a:endParaRPr lang="en-US">
              <a:latin typeface="Calibri"/>
              <a:cs typeface="Calibri Light"/>
            </a:endParaRPr>
          </a:p>
          <a:p>
            <a:pPr algn="just"/>
            <a:r>
              <a:rPr lang="en-US" dirty="0">
                <a:latin typeface="Calibri"/>
                <a:cs typeface="Times New Roman"/>
              </a:rPr>
              <a:t>The tools and technologies used to build this application allow for easy integration of new features and new APIs. </a:t>
            </a:r>
            <a:endParaRPr lang="en-US">
              <a:latin typeface="Calibri"/>
              <a:cs typeface="Calibri Light"/>
            </a:endParaRPr>
          </a:p>
          <a:p>
            <a:pPr algn="just"/>
            <a:r>
              <a:rPr lang="en-US" dirty="0">
                <a:latin typeface="Calibri"/>
                <a:cs typeface="Times New Roman"/>
              </a:rPr>
              <a:t>I have also provided a page with documentation for the API, users are going to find it easy to make use of my APIs. </a:t>
            </a:r>
            <a:endParaRPr lang="en-US">
              <a:latin typeface="Calibri"/>
              <a:cs typeface="Calibri Light"/>
            </a:endParaRPr>
          </a:p>
          <a:p>
            <a:pPr algn="just"/>
            <a:r>
              <a:rPr lang="en-US" dirty="0">
                <a:latin typeface="Calibri"/>
                <a:cs typeface="Times New Roman"/>
              </a:rPr>
              <a:t>Since most of the tasks are done on the browser itself, it requires very less computation power. This means that the APIs can be easily used for predictions on mobile devices as well. </a:t>
            </a:r>
            <a:endParaRPr lang="en-US">
              <a:latin typeface="Calibri"/>
            </a:endParaRPr>
          </a:p>
          <a:p>
            <a:endParaRPr lang="en-US" dirty="0">
              <a:cs typeface="Calibri"/>
            </a:endParaRPr>
          </a:p>
        </p:txBody>
      </p:sp>
    </p:spTree>
    <p:extLst>
      <p:ext uri="{BB962C8B-B14F-4D97-AF65-F5344CB8AC3E}">
        <p14:creationId xmlns:p14="http://schemas.microsoft.com/office/powerpoint/2010/main" val="11704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9AAB-9AF3-4A5C-B615-44D9356B7E1C}"/>
              </a:ext>
            </a:extLst>
          </p:cNvPr>
          <p:cNvSpPr>
            <a:spLocks noGrp="1"/>
          </p:cNvSpPr>
          <p:nvPr>
            <p:ph type="title"/>
          </p:nvPr>
        </p:nvSpPr>
        <p:spPr/>
        <p:txBody>
          <a:bodyPr/>
          <a:lstStyle/>
          <a:p>
            <a:pPr algn="ctr"/>
            <a:r>
              <a:rPr lang="en-US" dirty="0">
                <a:cs typeface="Calibri Light" panose="020F0302020204030204"/>
              </a:rPr>
              <a:t>Future Enhancements</a:t>
            </a:r>
          </a:p>
        </p:txBody>
      </p:sp>
      <p:sp>
        <p:nvSpPr>
          <p:cNvPr id="3" name="Content Placeholder 2">
            <a:extLst>
              <a:ext uri="{FF2B5EF4-FFF2-40B4-BE49-F238E27FC236}">
                <a16:creationId xmlns:a16="http://schemas.microsoft.com/office/drawing/2014/main" id="{9F84C259-CDDB-4904-B5AD-52B589A552F4}"/>
              </a:ext>
            </a:extLst>
          </p:cNvPr>
          <p:cNvSpPr>
            <a:spLocks noGrp="1"/>
          </p:cNvSpPr>
          <p:nvPr>
            <p:ph idx="1"/>
          </p:nvPr>
        </p:nvSpPr>
        <p:spPr/>
        <p:txBody>
          <a:bodyPr vert="horz" lIns="91440" tIns="45720" rIns="91440" bIns="45720" rtlCol="0" anchor="t">
            <a:normAutofit/>
          </a:bodyPr>
          <a:lstStyle/>
          <a:p>
            <a:pPr algn="just"/>
            <a:r>
              <a:rPr lang="en-US" dirty="0">
                <a:latin typeface="Calibri"/>
                <a:cs typeface="Times New Roman"/>
              </a:rPr>
              <a:t>The accuracy can and should increase. </a:t>
            </a:r>
            <a:endParaRPr lang="en-US"/>
          </a:p>
          <a:p>
            <a:pPr algn="just"/>
            <a:r>
              <a:rPr lang="en-US" dirty="0">
                <a:latin typeface="Calibri"/>
                <a:cs typeface="Times New Roman"/>
              </a:rPr>
              <a:t>The API itself should provide more features. Features like text labeling, summary generation, etc. should be implemented. </a:t>
            </a:r>
            <a:endParaRPr lang="en-US"/>
          </a:p>
          <a:p>
            <a:pPr algn="just"/>
            <a:r>
              <a:rPr lang="en-US" dirty="0">
                <a:latin typeface="Calibri"/>
                <a:cs typeface="Times New Roman"/>
              </a:rPr>
              <a:t>Users and API keys specific to the user must be set up. As of now, the APIs are free for all and not specific to the users. </a:t>
            </a:r>
            <a:endParaRPr lang="en-US"/>
          </a:p>
          <a:p>
            <a:pPr algn="just"/>
            <a:r>
              <a:rPr lang="en-US" dirty="0">
                <a:latin typeface="Calibri"/>
                <a:cs typeface="Times New Roman"/>
              </a:rPr>
              <a:t>Develop APIs for more NLP tasks. </a:t>
            </a:r>
            <a:endParaRPr lang="en-US"/>
          </a:p>
          <a:p>
            <a:endParaRPr lang="en-US" dirty="0">
              <a:cs typeface="Calibri"/>
            </a:endParaRPr>
          </a:p>
        </p:txBody>
      </p:sp>
    </p:spTree>
    <p:extLst>
      <p:ext uri="{BB962C8B-B14F-4D97-AF65-F5344CB8AC3E}">
        <p14:creationId xmlns:p14="http://schemas.microsoft.com/office/powerpoint/2010/main" val="123605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0131-8497-42DE-9EE0-F6BC0E0A2521}"/>
              </a:ext>
            </a:extLst>
          </p:cNvPr>
          <p:cNvSpPr>
            <a:spLocks noGrp="1"/>
          </p:cNvSpPr>
          <p:nvPr>
            <p:ph type="title"/>
          </p:nvPr>
        </p:nvSpPr>
        <p:spPr/>
        <p:txBody>
          <a:bodyPr/>
          <a:lstStyle/>
          <a:p>
            <a:pPr algn="ctr"/>
            <a:r>
              <a:rPr lang="en-US" dirty="0">
                <a:cs typeface="Calibri Light"/>
              </a:rPr>
              <a:t>Bibliography</a:t>
            </a:r>
          </a:p>
        </p:txBody>
      </p:sp>
      <p:sp>
        <p:nvSpPr>
          <p:cNvPr id="3" name="Content Placeholder 2">
            <a:extLst>
              <a:ext uri="{FF2B5EF4-FFF2-40B4-BE49-F238E27FC236}">
                <a16:creationId xmlns:a16="http://schemas.microsoft.com/office/drawing/2014/main" id="{5B9CC7D7-EA00-431D-95A2-B86A281AE1A1}"/>
              </a:ext>
            </a:extLst>
          </p:cNvPr>
          <p:cNvSpPr>
            <a:spLocks noGrp="1"/>
          </p:cNvSpPr>
          <p:nvPr>
            <p:ph idx="1"/>
          </p:nvPr>
        </p:nvSpPr>
        <p:spPr/>
        <p:txBody>
          <a:bodyPr vert="horz" lIns="91440" tIns="45720" rIns="91440" bIns="45720" rtlCol="0" anchor="t">
            <a:normAutofit fontScale="62500" lnSpcReduction="20000"/>
          </a:bodyPr>
          <a:lstStyle/>
          <a:p>
            <a:pPr algn="just"/>
            <a:r>
              <a:rPr lang="en-US" dirty="0">
                <a:latin typeface="Calibri"/>
                <a:cs typeface="Times New Roman"/>
              </a:rPr>
              <a:t>Marc Moreno Lopez, Jugal </a:t>
            </a:r>
            <a:r>
              <a:rPr lang="en-US">
                <a:latin typeface="Calibri"/>
                <a:cs typeface="Times New Roman"/>
              </a:rPr>
              <a:t>Kalita,</a:t>
            </a:r>
            <a:r>
              <a:rPr lang="en-US" dirty="0">
                <a:latin typeface="Calibri"/>
                <a:cs typeface="Times New Roman"/>
              </a:rPr>
              <a:t> </a:t>
            </a:r>
            <a:r>
              <a:rPr lang="en-US" b="1">
                <a:latin typeface="Calibri"/>
                <a:cs typeface="Times New Roman"/>
              </a:rPr>
              <a:t>Deep Learning Applied to NLP, </a:t>
            </a:r>
            <a:r>
              <a:rPr lang="en-US" dirty="0">
                <a:ea typeface="+mn-lt"/>
                <a:cs typeface="+mn-lt"/>
              </a:rPr>
              <a:t>  </a:t>
            </a:r>
            <a:r>
              <a:rPr lang="en-US" dirty="0">
                <a:ea typeface="+mn-lt"/>
                <a:cs typeface="+mn-lt"/>
                <a:hlinkClick r:id="rId2"/>
              </a:rPr>
              <a:t>arXiv:1703.03091v1</a:t>
            </a:r>
            <a:r>
              <a:rPr lang="en-US" b="1" dirty="0">
                <a:ea typeface="+mn-lt"/>
                <a:cs typeface="+mn-lt"/>
              </a:rPr>
              <a:t> </a:t>
            </a:r>
            <a:r>
              <a:rPr lang="en-US">
                <a:ea typeface="+mn-lt"/>
                <a:cs typeface="+mn-lt"/>
              </a:rPr>
              <a:t>[cs.CL] 2017</a:t>
            </a:r>
            <a:endParaRPr lang="en-US" dirty="0">
              <a:latin typeface="Calibri"/>
              <a:cs typeface="Calibri" panose="020F0502020204030204"/>
            </a:endParaRPr>
          </a:p>
          <a:p>
            <a:pPr algn="just"/>
            <a:r>
              <a:rPr lang="en-US" dirty="0">
                <a:latin typeface="Calibri"/>
                <a:cs typeface="Times New Roman"/>
              </a:rPr>
              <a:t>Pengfei Liu, </a:t>
            </a:r>
            <a:r>
              <a:rPr lang="en-US" err="1">
                <a:latin typeface="Calibri"/>
                <a:cs typeface="Times New Roman"/>
              </a:rPr>
              <a:t>Xipeng</a:t>
            </a:r>
            <a:r>
              <a:rPr lang="en-US" dirty="0">
                <a:latin typeface="Calibri"/>
                <a:cs typeface="Times New Roman"/>
              </a:rPr>
              <a:t> </a:t>
            </a:r>
            <a:r>
              <a:rPr lang="en-US" err="1">
                <a:latin typeface="Calibri"/>
                <a:cs typeface="Times New Roman"/>
              </a:rPr>
              <a:t>Qiu</a:t>
            </a:r>
            <a:r>
              <a:rPr lang="en-US" dirty="0">
                <a:latin typeface="Calibri"/>
                <a:cs typeface="Times New Roman"/>
              </a:rPr>
              <a:t>, </a:t>
            </a:r>
            <a:r>
              <a:rPr lang="en-US" err="1">
                <a:latin typeface="Calibri"/>
                <a:cs typeface="Times New Roman"/>
              </a:rPr>
              <a:t>Xuanjing</a:t>
            </a:r>
            <a:r>
              <a:rPr lang="en-US">
                <a:latin typeface="Calibri"/>
                <a:cs typeface="Times New Roman"/>
              </a:rPr>
              <a:t> Huang, </a:t>
            </a:r>
            <a:r>
              <a:rPr lang="en-US" b="1">
                <a:latin typeface="Calibri"/>
                <a:cs typeface="Times New Roman"/>
              </a:rPr>
              <a:t>Recurrent Neural Network for Text Classification with Multi-Task Learning, </a:t>
            </a:r>
            <a:r>
              <a:rPr lang="en-US" dirty="0">
                <a:latin typeface="Calibri"/>
                <a:cs typeface="Calibri"/>
                <a:hlinkClick r:id="rId3"/>
              </a:rPr>
              <a:t>arXiv</a:t>
            </a:r>
            <a:r>
              <a:rPr lang="en-US" dirty="0">
                <a:ea typeface="+mn-lt"/>
                <a:cs typeface="+mn-lt"/>
                <a:hlinkClick r:id="rId3"/>
              </a:rPr>
              <a:t>:1605.05101</a:t>
            </a:r>
            <a:r>
              <a:rPr lang="en-US" b="1" dirty="0">
                <a:ea typeface="+mn-lt"/>
                <a:cs typeface="+mn-lt"/>
              </a:rPr>
              <a:t> </a:t>
            </a:r>
            <a:r>
              <a:rPr lang="en-US">
                <a:ea typeface="+mn-lt"/>
                <a:cs typeface="+mn-lt"/>
              </a:rPr>
              <a:t>[cs.CL] 2016</a:t>
            </a:r>
            <a:endParaRPr lang="en-US" dirty="0">
              <a:latin typeface="Calibri"/>
            </a:endParaRPr>
          </a:p>
          <a:p>
            <a:pPr algn="just"/>
            <a:r>
              <a:rPr lang="en-US">
                <a:latin typeface="Calibri"/>
                <a:cs typeface="Calibri"/>
              </a:rPr>
              <a:t>Sepp Hochreiter, Jurgen Schmidhuber</a:t>
            </a:r>
            <a:r>
              <a:rPr lang="en-US" b="1">
                <a:latin typeface="Calibri"/>
                <a:cs typeface="Calibri"/>
              </a:rPr>
              <a:t>, Long Short Term Memory</a:t>
            </a:r>
            <a:r>
              <a:rPr lang="en-US">
                <a:latin typeface="Calibri"/>
                <a:cs typeface="Calibri"/>
              </a:rPr>
              <a:t>, </a:t>
            </a:r>
            <a:r>
              <a:rPr lang="en-US">
                <a:ea typeface="+mn-lt"/>
                <a:cs typeface="+mn-lt"/>
              </a:rPr>
              <a:t>Neural Computation 9(8):1735-1780, 1997</a:t>
            </a:r>
            <a:endParaRPr lang="en-US">
              <a:latin typeface="Calibri"/>
              <a:cs typeface="Calibri"/>
            </a:endParaRPr>
          </a:p>
          <a:p>
            <a:pPr algn="just"/>
            <a:r>
              <a:rPr lang="en-US" dirty="0">
                <a:latin typeface="Calibri"/>
                <a:cs typeface="Times New Roman"/>
              </a:rPr>
              <a:t>Tensorflow.js - </a:t>
            </a:r>
            <a:r>
              <a:rPr lang="en-US" u="sng" dirty="0">
                <a:latin typeface="Calibri"/>
                <a:cs typeface="Times New Roman"/>
                <a:hlinkClick r:id="rId4"/>
              </a:rPr>
              <a:t>https://www.tensorflow.org/js</a:t>
            </a:r>
            <a:endParaRPr lang="en-US">
              <a:latin typeface="Calibri"/>
            </a:endParaRPr>
          </a:p>
          <a:p>
            <a:pPr algn="just"/>
            <a:r>
              <a:rPr lang="en-US" dirty="0">
                <a:latin typeface="Calibri"/>
                <a:cs typeface="Times New Roman"/>
              </a:rPr>
              <a:t>Node.js - </a:t>
            </a:r>
            <a:r>
              <a:rPr lang="en-US" u="sng" dirty="0">
                <a:latin typeface="Calibri"/>
                <a:cs typeface="Times New Roman"/>
                <a:hlinkClick r:id="rId5"/>
              </a:rPr>
              <a:t>https://nodejs.org/en/docs/</a:t>
            </a:r>
            <a:endParaRPr lang="en-US">
              <a:latin typeface="Calibri"/>
            </a:endParaRPr>
          </a:p>
          <a:p>
            <a:pPr algn="just"/>
            <a:r>
              <a:rPr lang="en-US" err="1">
                <a:latin typeface="Calibri"/>
                <a:cs typeface="Times New Roman"/>
              </a:rPr>
              <a:t>hbs</a:t>
            </a:r>
            <a:r>
              <a:rPr lang="en-US" dirty="0">
                <a:latin typeface="Calibri"/>
                <a:cs typeface="Times New Roman"/>
              </a:rPr>
              <a:t> - </a:t>
            </a:r>
            <a:r>
              <a:rPr lang="en-US" u="sng" dirty="0">
                <a:latin typeface="Calibri"/>
                <a:cs typeface="Times New Roman"/>
                <a:hlinkClick r:id="rId5"/>
              </a:rPr>
              <a:t>https://nodejs.org/en/docs/</a:t>
            </a:r>
            <a:endParaRPr lang="en-US">
              <a:latin typeface="Calibri"/>
            </a:endParaRPr>
          </a:p>
          <a:p>
            <a:pPr algn="just"/>
            <a:r>
              <a:rPr lang="en-US" dirty="0">
                <a:latin typeface="Calibri"/>
                <a:cs typeface="Times New Roman"/>
              </a:rPr>
              <a:t>Express.js - </a:t>
            </a:r>
            <a:r>
              <a:rPr lang="en-US" u="sng" dirty="0">
                <a:latin typeface="Calibri"/>
                <a:cs typeface="Times New Roman"/>
                <a:hlinkClick r:id="rId6"/>
              </a:rPr>
              <a:t>https://expressjs.com/en/5x/api.html</a:t>
            </a:r>
            <a:endParaRPr lang="en-US">
              <a:latin typeface="Calibri"/>
            </a:endParaRPr>
          </a:p>
          <a:p>
            <a:pPr algn="just"/>
            <a:r>
              <a:rPr lang="en-US" err="1">
                <a:latin typeface="Calibri"/>
                <a:cs typeface="Times New Roman"/>
              </a:rPr>
              <a:t>Keras</a:t>
            </a:r>
            <a:r>
              <a:rPr lang="en-US" dirty="0">
                <a:latin typeface="Calibri"/>
                <a:cs typeface="Times New Roman"/>
              </a:rPr>
              <a:t> - </a:t>
            </a:r>
            <a:r>
              <a:rPr lang="en-US" u="sng" dirty="0">
                <a:latin typeface="Calibri"/>
                <a:cs typeface="Times New Roman"/>
                <a:hlinkClick r:id="rId7"/>
              </a:rPr>
              <a:t>https://keras.io/api/</a:t>
            </a:r>
            <a:endParaRPr lang="en-US">
              <a:latin typeface="Calibri"/>
            </a:endParaRPr>
          </a:p>
          <a:p>
            <a:pPr algn="just"/>
            <a:r>
              <a:rPr lang="en-US" err="1">
                <a:latin typeface="Calibri"/>
                <a:cs typeface="Times New Roman"/>
              </a:rPr>
              <a:t>Gensim</a:t>
            </a:r>
            <a:r>
              <a:rPr lang="en-US" dirty="0">
                <a:latin typeface="Calibri"/>
                <a:cs typeface="Times New Roman"/>
              </a:rPr>
              <a:t> - </a:t>
            </a:r>
            <a:r>
              <a:rPr lang="en-US" u="sng" dirty="0">
                <a:latin typeface="Calibri"/>
                <a:cs typeface="Times New Roman"/>
                <a:hlinkClick r:id="rId8"/>
              </a:rPr>
              <a:t>https://radimrehurek.com/gensim/auto_examples/index.html</a:t>
            </a:r>
            <a:endParaRPr lang="en-US">
              <a:latin typeface="Calibri"/>
            </a:endParaRPr>
          </a:p>
          <a:p>
            <a:pPr algn="just"/>
            <a:r>
              <a:rPr lang="en-US" dirty="0">
                <a:latin typeface="Calibri"/>
                <a:cs typeface="Times New Roman"/>
              </a:rPr>
              <a:t>The </a:t>
            </a:r>
            <a:r>
              <a:rPr lang="en-US" err="1">
                <a:latin typeface="Calibri"/>
                <a:cs typeface="Times New Roman"/>
              </a:rPr>
              <a:t>imdb</a:t>
            </a:r>
            <a:r>
              <a:rPr lang="en-US" dirty="0">
                <a:latin typeface="Calibri"/>
                <a:cs typeface="Times New Roman"/>
              </a:rPr>
              <a:t> reviews dataset - </a:t>
            </a:r>
            <a:r>
              <a:rPr lang="en-US" u="sng" dirty="0">
                <a:latin typeface="Calibri"/>
                <a:cs typeface="Times New Roman"/>
                <a:hlinkClick r:id="rId9"/>
              </a:rPr>
              <a:t>https://www.kaggle.com/lakshmi25npathi/imdb-dataset-of-50k-movie-reviews</a:t>
            </a:r>
            <a:endParaRPr lang="en-US">
              <a:latin typeface="Calibri"/>
            </a:endParaRPr>
          </a:p>
          <a:p>
            <a:pPr algn="just"/>
            <a:r>
              <a:rPr lang="en-US" dirty="0">
                <a:latin typeface="Calibri"/>
                <a:cs typeface="Times New Roman"/>
              </a:rPr>
              <a:t>The news dataset - </a:t>
            </a:r>
            <a:r>
              <a:rPr lang="en-US" u="sng" dirty="0">
                <a:latin typeface="Calibri"/>
                <a:cs typeface="Times New Roman"/>
                <a:hlinkClick r:id="rId10"/>
              </a:rPr>
              <a:t>https://www.kaggle.com/rmisra/news-category-dataset</a:t>
            </a:r>
            <a:endParaRPr lang="en-US">
              <a:latin typeface="Calibri"/>
            </a:endParaRPr>
          </a:p>
          <a:p>
            <a:pPr algn="just"/>
            <a:r>
              <a:rPr lang="en-US" dirty="0">
                <a:latin typeface="Calibri"/>
                <a:cs typeface="Times New Roman"/>
              </a:rPr>
              <a:t>The spam detection dataset - </a:t>
            </a:r>
            <a:r>
              <a:rPr lang="en-US" u="sng" dirty="0">
                <a:latin typeface="Calibri"/>
                <a:cs typeface="Times New Roman"/>
                <a:hlinkClick r:id="rId11"/>
              </a:rPr>
              <a:t>https://www.kaggle.com/uciml/sms-spam-collection-dataset</a:t>
            </a:r>
            <a:endParaRPr lang="en-US">
              <a:latin typeface="Calibri"/>
            </a:endParaRPr>
          </a:p>
        </p:txBody>
      </p:sp>
    </p:spTree>
    <p:extLst>
      <p:ext uri="{BB962C8B-B14F-4D97-AF65-F5344CB8AC3E}">
        <p14:creationId xmlns:p14="http://schemas.microsoft.com/office/powerpoint/2010/main" val="1898164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B07-CA37-4D38-B4A0-176A3903F8E0}"/>
              </a:ext>
            </a:extLst>
          </p:cNvPr>
          <p:cNvSpPr>
            <a:spLocks noGrp="1"/>
          </p:cNvSpPr>
          <p:nvPr>
            <p:ph type="title"/>
          </p:nvPr>
        </p:nvSpPr>
        <p:spPr>
          <a:xfrm>
            <a:off x="838200" y="365125"/>
            <a:ext cx="10515600" cy="6083632"/>
          </a:xfrm>
        </p:spPr>
        <p:txBody>
          <a:bodyPr/>
          <a:lstStyle/>
          <a:p>
            <a:pPr algn="ctr"/>
            <a:r>
              <a:rPr lang="en-US" dirty="0">
                <a:cs typeface="Calibri Light" panose="020F0302020204030204"/>
              </a:rPr>
              <a:t>Thank You</a:t>
            </a:r>
          </a:p>
        </p:txBody>
      </p:sp>
    </p:spTree>
    <p:extLst>
      <p:ext uri="{BB962C8B-B14F-4D97-AF65-F5344CB8AC3E}">
        <p14:creationId xmlns:p14="http://schemas.microsoft.com/office/powerpoint/2010/main" val="420504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a:bodyPr>
          <a:lstStyle/>
          <a:p>
            <a:pPr algn="just"/>
            <a:r>
              <a:rPr lang="en-US" u="sng" dirty="0">
                <a:cs typeface="Calibri"/>
              </a:rPr>
              <a:t>Purpose:</a:t>
            </a:r>
            <a:endParaRPr lang="en-US"/>
          </a:p>
          <a:p>
            <a:pPr lvl="1" algn="just"/>
            <a:r>
              <a:rPr lang="en-US" dirty="0">
                <a:cs typeface="Calibri"/>
              </a:rPr>
              <a:t>If an organization or an individual wants to integrate text classification tasks into their product or application, they would have to start collecting data, hire skilled ML engineers, spend a lot of money and time building out an effective and accurate model.</a:t>
            </a:r>
          </a:p>
          <a:p>
            <a:pPr lvl="1" algn="just"/>
            <a:r>
              <a:rPr lang="en-US" dirty="0">
                <a:ea typeface="+mn-lt"/>
                <a:cs typeface="+mn-lt"/>
              </a:rPr>
              <a:t>All of that can be avoided when companies just use the APIs provided by Context Analyzer.</a:t>
            </a:r>
          </a:p>
          <a:p>
            <a:pPr lvl="1" algn="just"/>
            <a:r>
              <a:rPr lang="en-US" dirty="0">
                <a:ea typeface="+mn-lt"/>
                <a:cs typeface="+mn-lt"/>
              </a:rPr>
              <a:t>The purpose of this project was to automate certain NLP tasks and also provide them as services through APIs.</a:t>
            </a:r>
          </a:p>
          <a:p>
            <a:pPr lvl="1" algn="just"/>
            <a:r>
              <a:rPr lang="en-US" dirty="0">
                <a:ea typeface="+mn-lt"/>
                <a:cs typeface="+mn-lt"/>
              </a:rPr>
              <a:t>Integrating APIs is much cheaper and faster than building an entire team to carry out these tasks.</a:t>
            </a:r>
          </a:p>
        </p:txBody>
      </p:sp>
    </p:spTree>
    <p:extLst>
      <p:ext uri="{BB962C8B-B14F-4D97-AF65-F5344CB8AC3E}">
        <p14:creationId xmlns:p14="http://schemas.microsoft.com/office/powerpoint/2010/main" val="40708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lnSpcReduction="10000"/>
          </a:bodyPr>
          <a:lstStyle/>
          <a:p>
            <a:pPr algn="just"/>
            <a:r>
              <a:rPr lang="en-US" u="sng" dirty="0">
                <a:cs typeface="Calibri"/>
              </a:rPr>
              <a:t>Scope:</a:t>
            </a:r>
            <a:endParaRPr lang="en-US" dirty="0">
              <a:ea typeface="+mn-lt"/>
              <a:cs typeface="+mn-lt"/>
            </a:endParaRPr>
          </a:p>
          <a:p>
            <a:pPr lvl="1" algn="just"/>
            <a:r>
              <a:rPr lang="en-US" sz="2800" dirty="0">
                <a:cs typeface="Calibri"/>
              </a:rPr>
              <a:t>The main users of this project will be those looking to integrate NLP tasks into their application with very little effort or resources</a:t>
            </a:r>
          </a:p>
          <a:p>
            <a:pPr lvl="1" algn="just"/>
            <a:r>
              <a:rPr lang="en-US" sz="2800" dirty="0">
                <a:cs typeface="Calibri"/>
              </a:rPr>
              <a:t>The sentiment analysis API can be used for predicting sentiments from the data that you get from social media platforms, reviews on products, etc.</a:t>
            </a:r>
          </a:p>
          <a:p>
            <a:pPr lvl="1" algn="just"/>
            <a:r>
              <a:rPr lang="en-US" sz="2800" dirty="0">
                <a:cs typeface="Calibri"/>
              </a:rPr>
              <a:t>Category prediction is a multi-class classification task that can be used on news articles or blogs to classify them into different categories like politics, entertainment, sports, health etc.</a:t>
            </a:r>
          </a:p>
          <a:p>
            <a:pPr lvl="1" algn="just"/>
            <a:r>
              <a:rPr lang="en-US" sz="2800" dirty="0">
                <a:cs typeface="Calibri"/>
              </a:rPr>
              <a:t>The spam detection API allows users to determine whether a message is spam</a:t>
            </a:r>
          </a:p>
        </p:txBody>
      </p:sp>
    </p:spTree>
    <p:extLst>
      <p:ext uri="{BB962C8B-B14F-4D97-AF65-F5344CB8AC3E}">
        <p14:creationId xmlns:p14="http://schemas.microsoft.com/office/powerpoint/2010/main" val="389991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E5F4-7E03-4E91-9A58-BA2D31F6C255}"/>
              </a:ext>
            </a:extLst>
          </p:cNvPr>
          <p:cNvSpPr>
            <a:spLocks noGrp="1"/>
          </p:cNvSpPr>
          <p:nvPr>
            <p:ph type="title"/>
          </p:nvPr>
        </p:nvSpPr>
        <p:spPr/>
        <p:txBody>
          <a:bodyPr/>
          <a:lstStyle/>
          <a:p>
            <a:pPr algn="ctr"/>
            <a:r>
              <a:rPr lang="en-US">
                <a:cs typeface="Calibri Light" panose="020F0302020204030204"/>
              </a:rPr>
              <a:t>Literature Survey</a:t>
            </a:r>
          </a:p>
        </p:txBody>
      </p:sp>
      <p:sp>
        <p:nvSpPr>
          <p:cNvPr id="3" name="Content Placeholder 2">
            <a:extLst>
              <a:ext uri="{FF2B5EF4-FFF2-40B4-BE49-F238E27FC236}">
                <a16:creationId xmlns:a16="http://schemas.microsoft.com/office/drawing/2014/main" id="{082142D9-7288-44D9-B983-9EC873349898}"/>
              </a:ext>
            </a:extLst>
          </p:cNvPr>
          <p:cNvSpPr>
            <a:spLocks noGrp="1"/>
          </p:cNvSpPr>
          <p:nvPr>
            <p:ph idx="1"/>
          </p:nvPr>
        </p:nvSpPr>
        <p:spPr/>
        <p:txBody>
          <a:bodyPr vert="horz" lIns="91440" tIns="45720" rIns="91440" bIns="45720" rtlCol="0" anchor="t">
            <a:normAutofit/>
          </a:bodyPr>
          <a:lstStyle/>
          <a:p>
            <a:pPr algn="just"/>
            <a:r>
              <a:rPr lang="en-US" dirty="0">
                <a:cs typeface="Calibri"/>
              </a:rPr>
              <a:t>A lot of research is being done every day in NLP. Providing NLP APIs is a complex task.</a:t>
            </a:r>
            <a:endParaRPr lang="en-US"/>
          </a:p>
          <a:p>
            <a:pPr algn="just"/>
            <a:r>
              <a:rPr lang="en-US" dirty="0">
                <a:cs typeface="Calibri"/>
              </a:rPr>
              <a:t>Tensorflow.js with Node.js can be used to build such APIs.</a:t>
            </a:r>
          </a:p>
          <a:p>
            <a:pPr algn="just"/>
            <a:r>
              <a:rPr lang="en-US" dirty="0">
                <a:cs typeface="Calibri"/>
              </a:rPr>
              <a:t>Tensorflow.js allows us to interact with ML models directly from the browser.</a:t>
            </a:r>
          </a:p>
          <a:p>
            <a:pPr algn="just"/>
            <a:r>
              <a:rPr lang="en-US" dirty="0">
                <a:cs typeface="Calibri"/>
              </a:rPr>
              <a:t>Tensorflow.js was only running on experimental Node.js for a long time. Currently only Google provides NLP APIs built on Tensorflow.js.</a:t>
            </a:r>
          </a:p>
        </p:txBody>
      </p:sp>
    </p:spTree>
    <p:extLst>
      <p:ext uri="{BB962C8B-B14F-4D97-AF65-F5344CB8AC3E}">
        <p14:creationId xmlns:p14="http://schemas.microsoft.com/office/powerpoint/2010/main" val="42244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4279-7E5C-4DB3-A420-E6C1EA8F4AB8}"/>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36E3F302-050D-49A8-BBF6-0528D7A171B1}"/>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b="1" dirty="0">
                <a:ea typeface="+mn-lt"/>
                <a:cs typeface="+mn-lt"/>
              </a:rPr>
              <a:t>Papers</a:t>
            </a:r>
            <a:endParaRPr lang="en-US"/>
          </a:p>
          <a:p>
            <a:pPr lvl="1" algn="just"/>
            <a:r>
              <a:rPr lang="en-US" b="1" dirty="0">
                <a:ea typeface="+mn-lt"/>
                <a:cs typeface="+mn-lt"/>
              </a:rPr>
              <a:t>Title</a:t>
            </a:r>
            <a:r>
              <a:rPr lang="en-US" dirty="0">
                <a:ea typeface="+mn-lt"/>
                <a:cs typeface="+mn-lt"/>
              </a:rPr>
              <a:t>: Recurrent Neural Network for Text Classification with Multi-Task Learning</a:t>
            </a:r>
          </a:p>
          <a:p>
            <a:pPr lvl="1" algn="just"/>
            <a:r>
              <a:rPr lang="en-US" b="1" dirty="0">
                <a:cs typeface="Calibri"/>
              </a:rPr>
              <a:t>Authors</a:t>
            </a:r>
            <a:r>
              <a:rPr lang="en-US" dirty="0">
                <a:cs typeface="Calibri"/>
              </a:rPr>
              <a:t>: </a:t>
            </a:r>
            <a:r>
              <a:rPr lang="en-US" dirty="0">
                <a:ea typeface="+mn-lt"/>
                <a:cs typeface="+mn-lt"/>
              </a:rPr>
              <a:t>Pengfei Liu, </a:t>
            </a:r>
            <a:r>
              <a:rPr lang="en-US" dirty="0" err="1">
                <a:ea typeface="+mn-lt"/>
                <a:cs typeface="+mn-lt"/>
              </a:rPr>
              <a:t>Xipeng</a:t>
            </a:r>
            <a:r>
              <a:rPr lang="en-US" dirty="0">
                <a:ea typeface="+mn-lt"/>
                <a:cs typeface="+mn-lt"/>
              </a:rPr>
              <a:t> </a:t>
            </a:r>
            <a:r>
              <a:rPr lang="en-US" dirty="0" err="1">
                <a:ea typeface="+mn-lt"/>
                <a:cs typeface="+mn-lt"/>
              </a:rPr>
              <a:t>Qiu</a:t>
            </a:r>
            <a:r>
              <a:rPr lang="en-US" dirty="0">
                <a:ea typeface="+mn-lt"/>
                <a:cs typeface="+mn-lt"/>
              </a:rPr>
              <a:t>, </a:t>
            </a:r>
            <a:r>
              <a:rPr lang="en-US" dirty="0" err="1">
                <a:ea typeface="+mn-lt"/>
                <a:cs typeface="+mn-lt"/>
              </a:rPr>
              <a:t>Xuanjing</a:t>
            </a:r>
            <a:r>
              <a:rPr lang="en-US" dirty="0">
                <a:ea typeface="+mn-lt"/>
                <a:cs typeface="+mn-lt"/>
              </a:rPr>
              <a:t> Huang</a:t>
            </a:r>
          </a:p>
          <a:p>
            <a:pPr lvl="1" algn="just"/>
            <a:r>
              <a:rPr lang="en-US" b="1" dirty="0">
                <a:ea typeface="+mn-lt"/>
                <a:cs typeface="+mn-lt"/>
              </a:rPr>
              <a:t>Publication: </a:t>
            </a:r>
            <a:r>
              <a:rPr lang="en-US" dirty="0">
                <a:ea typeface="+mn-lt"/>
                <a:cs typeface="+mn-lt"/>
              </a:rPr>
              <a:t>arXiv:1605.05101 [cs.CL] 2016</a:t>
            </a:r>
          </a:p>
          <a:p>
            <a:pPr lvl="1" algn="just"/>
            <a:endParaRPr lang="en-US" dirty="0">
              <a:ea typeface="+mn-lt"/>
              <a:cs typeface="+mn-lt"/>
            </a:endParaRPr>
          </a:p>
          <a:p>
            <a:pPr lvl="1" algn="just"/>
            <a:r>
              <a:rPr lang="en-US" b="1" dirty="0">
                <a:ea typeface="+mn-lt"/>
                <a:cs typeface="+mn-lt"/>
              </a:rPr>
              <a:t>Summary</a:t>
            </a:r>
            <a:r>
              <a:rPr lang="en-US" dirty="0">
                <a:ea typeface="+mn-lt"/>
                <a:cs typeface="+mn-lt"/>
              </a:rPr>
              <a:t>: The paper mainly talks about using a multi-task learning framework to jointly learn across multiple related tasks. The goal is to prove that their proposed model can improve the performance of a task with the help of other related tasks. They achieve this by introducing three RNN based architectures. The differences among them are only the mechanisms of sharing information among several tasks.</a:t>
            </a:r>
          </a:p>
        </p:txBody>
      </p:sp>
    </p:spTree>
    <p:extLst>
      <p:ext uri="{BB962C8B-B14F-4D97-AF65-F5344CB8AC3E}">
        <p14:creationId xmlns:p14="http://schemas.microsoft.com/office/powerpoint/2010/main" val="284648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3948-4089-4AD3-8C97-90E9C69E8D31}"/>
              </a:ext>
            </a:extLst>
          </p:cNvPr>
          <p:cNvSpPr>
            <a:spLocks noGrp="1"/>
          </p:cNvSpPr>
          <p:nvPr>
            <p:ph type="title"/>
          </p:nvPr>
        </p:nvSpPr>
        <p:spPr/>
        <p:txBody>
          <a:bodyPr/>
          <a:lstStyle/>
          <a:p>
            <a:pPr algn="ctr"/>
            <a:r>
              <a:rPr lang="en-US" dirty="0">
                <a:cs typeface="Calibri Light"/>
              </a:rPr>
              <a:t>Literature Survey</a:t>
            </a:r>
          </a:p>
        </p:txBody>
      </p:sp>
      <p:sp>
        <p:nvSpPr>
          <p:cNvPr id="3" name="Content Placeholder 2">
            <a:extLst>
              <a:ext uri="{FF2B5EF4-FFF2-40B4-BE49-F238E27FC236}">
                <a16:creationId xmlns:a16="http://schemas.microsoft.com/office/drawing/2014/main" id="{2D53A7E2-773C-4AE0-83F0-737E07E893DC}"/>
              </a:ext>
            </a:extLst>
          </p:cNvPr>
          <p:cNvSpPr>
            <a:spLocks noGrp="1"/>
          </p:cNvSpPr>
          <p:nvPr>
            <p:ph idx="1"/>
          </p:nvPr>
        </p:nvSpPr>
        <p:spPr/>
        <p:txBody>
          <a:bodyPr vert="horz" lIns="91440" tIns="45720" rIns="91440" bIns="45720" rtlCol="0" anchor="t">
            <a:normAutofit/>
          </a:bodyPr>
          <a:lstStyle/>
          <a:p>
            <a:pPr lvl="1" algn="just"/>
            <a:r>
              <a:rPr lang="en-US" b="1" dirty="0">
                <a:cs typeface="Calibri"/>
              </a:rPr>
              <a:t>Title: </a:t>
            </a:r>
            <a:r>
              <a:rPr lang="en-US" dirty="0">
                <a:cs typeface="Calibri"/>
              </a:rPr>
              <a:t>Long Short-Term Memory</a:t>
            </a:r>
            <a:endParaRPr lang="en-US" dirty="0"/>
          </a:p>
          <a:p>
            <a:pPr lvl="1" algn="just"/>
            <a:r>
              <a:rPr lang="en-US" b="1" dirty="0">
                <a:cs typeface="Calibri"/>
              </a:rPr>
              <a:t>Authors: </a:t>
            </a:r>
            <a:r>
              <a:rPr lang="en-US" dirty="0">
                <a:ea typeface="+mn-lt"/>
                <a:cs typeface="+mn-lt"/>
              </a:rPr>
              <a:t>Sepp </a:t>
            </a:r>
            <a:r>
              <a:rPr lang="en-US" dirty="0" err="1">
                <a:ea typeface="+mn-lt"/>
                <a:cs typeface="+mn-lt"/>
              </a:rPr>
              <a:t>Hochreiter</a:t>
            </a:r>
            <a:r>
              <a:rPr lang="en-US" dirty="0">
                <a:ea typeface="+mn-lt"/>
                <a:cs typeface="+mn-lt"/>
              </a:rPr>
              <a:t>, Jurgen Schmidhuber</a:t>
            </a:r>
          </a:p>
          <a:p>
            <a:pPr lvl="1" algn="just"/>
            <a:r>
              <a:rPr lang="en-US" b="1" dirty="0">
                <a:ea typeface="+mn-lt"/>
                <a:cs typeface="+mn-lt"/>
              </a:rPr>
              <a:t>Publication: </a:t>
            </a:r>
            <a:r>
              <a:rPr lang="en-US" dirty="0">
                <a:ea typeface="+mn-lt"/>
                <a:cs typeface="+mn-lt"/>
              </a:rPr>
              <a:t>Neural Computation 9(8):1735-1780, 1997</a:t>
            </a:r>
          </a:p>
          <a:p>
            <a:pPr lvl="1" algn="just"/>
            <a:endParaRPr lang="en-US" dirty="0">
              <a:ea typeface="+mn-lt"/>
              <a:cs typeface="+mn-lt"/>
            </a:endParaRPr>
          </a:p>
          <a:p>
            <a:pPr lvl="1" algn="just"/>
            <a:r>
              <a:rPr lang="en-US" b="1" dirty="0">
                <a:ea typeface="+mn-lt"/>
                <a:cs typeface="+mn-lt"/>
              </a:rPr>
              <a:t>Summary: </a:t>
            </a:r>
            <a:r>
              <a:rPr lang="en-US" dirty="0">
                <a:ea typeface="+mn-lt"/>
                <a:cs typeface="+mn-lt"/>
              </a:rPr>
              <a:t>This paper introduces Long Short Term Memory for the first time. It aims to solve the problems with back propagation over time, and it does. The authors have given a detailed architecture and conducted experiments to prove that LSTM is better than traditional RNNs. Their experiments showed that LSTM also leads to more successful runs and learns much faster. </a:t>
            </a:r>
          </a:p>
        </p:txBody>
      </p:sp>
    </p:spTree>
    <p:extLst>
      <p:ext uri="{BB962C8B-B14F-4D97-AF65-F5344CB8AC3E}">
        <p14:creationId xmlns:p14="http://schemas.microsoft.com/office/powerpoint/2010/main" val="213635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6F0-F013-47F9-9A65-7E7EDACF829C}"/>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7015AAE9-DED0-4583-93D7-F25216D9058F}"/>
              </a:ext>
            </a:extLst>
          </p:cNvPr>
          <p:cNvSpPr>
            <a:spLocks noGrp="1"/>
          </p:cNvSpPr>
          <p:nvPr>
            <p:ph idx="1"/>
          </p:nvPr>
        </p:nvSpPr>
        <p:spPr/>
        <p:txBody>
          <a:bodyPr vert="horz" lIns="91440" tIns="45720" rIns="91440" bIns="45720" rtlCol="0" anchor="t">
            <a:normAutofit/>
          </a:bodyPr>
          <a:lstStyle/>
          <a:p>
            <a:pPr algn="just"/>
            <a:r>
              <a:rPr lang="en-US" u="sng" dirty="0">
                <a:cs typeface="Calibri"/>
              </a:rPr>
              <a:t>Existing APIs / Libraries:</a:t>
            </a:r>
            <a:endParaRPr lang="en-US" dirty="0"/>
          </a:p>
          <a:p>
            <a:pPr lvl="1" algn="just"/>
            <a:r>
              <a:rPr lang="en-US" b="1" dirty="0">
                <a:ea typeface="+mn-lt"/>
                <a:cs typeface="+mn-lt"/>
              </a:rPr>
              <a:t>Google Cloud Natural Language</a:t>
            </a:r>
            <a:r>
              <a:rPr lang="en-US" dirty="0">
                <a:ea typeface="+mn-lt"/>
                <a:cs typeface="+mn-lt"/>
              </a:rPr>
              <a:t> API makes use of Tensorflow.js with Node.js to provide NLP services.</a:t>
            </a:r>
          </a:p>
          <a:p>
            <a:pPr lvl="1" algn="just"/>
            <a:r>
              <a:rPr lang="en-US" b="1" err="1">
                <a:ea typeface="+mn-lt"/>
                <a:cs typeface="+mn-lt"/>
              </a:rPr>
              <a:t>OpenNLP</a:t>
            </a:r>
            <a:r>
              <a:rPr lang="en-US" dirty="0">
                <a:ea typeface="+mn-lt"/>
                <a:cs typeface="+mn-lt"/>
              </a:rPr>
              <a:t>, </a:t>
            </a:r>
            <a:r>
              <a:rPr lang="en-US" b="1" dirty="0">
                <a:cs typeface="Calibri"/>
              </a:rPr>
              <a:t>Stanford NLP</a:t>
            </a:r>
            <a:r>
              <a:rPr lang="en-US" dirty="0">
                <a:cs typeface="Calibri"/>
              </a:rPr>
              <a:t> provide NLP libraries that can be integrated with a given language.</a:t>
            </a:r>
            <a:endParaRPr lang="en-US" dirty="0">
              <a:ea typeface="+mn-lt"/>
              <a:cs typeface="+mn-lt"/>
            </a:endParaRPr>
          </a:p>
          <a:p>
            <a:pPr lvl="1" algn="just"/>
            <a:r>
              <a:rPr lang="en-US" b="1" dirty="0" err="1">
                <a:cs typeface="Calibri"/>
              </a:rPr>
              <a:t>TextRazor</a:t>
            </a:r>
            <a:r>
              <a:rPr lang="en-US" b="1" dirty="0">
                <a:cs typeface="Calibri"/>
              </a:rPr>
              <a:t> </a:t>
            </a:r>
            <a:r>
              <a:rPr lang="en-US" dirty="0">
                <a:cs typeface="Calibri"/>
              </a:rPr>
              <a:t>provides NLP APIs but it is not built using Tensorflow.js.</a:t>
            </a:r>
          </a:p>
          <a:p>
            <a:pPr lvl="1"/>
            <a:endParaRPr lang="en-US" dirty="0">
              <a:ea typeface="+mn-lt"/>
              <a:cs typeface="+mn-lt"/>
            </a:endParaRPr>
          </a:p>
        </p:txBody>
      </p:sp>
    </p:spTree>
    <p:extLst>
      <p:ext uri="{BB962C8B-B14F-4D97-AF65-F5344CB8AC3E}">
        <p14:creationId xmlns:p14="http://schemas.microsoft.com/office/powerpoint/2010/main" val="18537611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Context Analyzer A text classification web-app using NLP</vt:lpstr>
      <vt:lpstr>Abstract</vt:lpstr>
      <vt:lpstr>Introduction</vt:lpstr>
      <vt:lpstr>Introduction</vt:lpstr>
      <vt:lpstr>Introduction</vt:lpstr>
      <vt:lpstr>Literature Survey</vt:lpstr>
      <vt:lpstr>Literature Survey</vt:lpstr>
      <vt:lpstr>Literature Survey</vt:lpstr>
      <vt:lpstr>Literature Survey</vt:lpstr>
      <vt:lpstr>Proposed System</vt:lpstr>
      <vt:lpstr>Tools and Technologies</vt:lpstr>
      <vt:lpstr>Functional Requirements</vt:lpstr>
      <vt:lpstr>Non-functional Requirements</vt:lpstr>
      <vt:lpstr>PowerPoint Presentation</vt:lpstr>
      <vt:lpstr>PowerPoint Presentation</vt:lpstr>
      <vt:lpstr>Detailed Methodology</vt:lpstr>
      <vt:lpstr>Detailed Methodology</vt:lpstr>
      <vt:lpstr>Detailed Methodology</vt:lpstr>
      <vt:lpstr>Detailed Methodology</vt:lpstr>
      <vt:lpstr>Detailed Methodology</vt:lpstr>
      <vt:lpstr>Detailed Methodology</vt:lpstr>
      <vt:lpstr>PowerPoint Presentation</vt:lpstr>
      <vt:lpstr>Screenshots</vt:lpstr>
      <vt:lpstr>Screenshots</vt:lpstr>
      <vt:lpstr>Screenshots</vt:lpstr>
      <vt:lpstr>Screenshots</vt:lpstr>
      <vt:lpstr>Testing</vt:lpstr>
      <vt:lpstr>Testing</vt:lpstr>
      <vt:lpstr>Testing</vt:lpstr>
      <vt:lpstr>Testing</vt:lpstr>
      <vt:lpstr>Testing</vt:lpstr>
      <vt:lpstr>Conclusion</vt:lpstr>
      <vt:lpstr>Future Enhancements</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1990</cp:revision>
  <dcterms:created xsi:type="dcterms:W3CDTF">2020-01-24T15:55:12Z</dcterms:created>
  <dcterms:modified xsi:type="dcterms:W3CDTF">2020-06-22T13:06:07Z</dcterms:modified>
</cp:coreProperties>
</file>