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4eaf0405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4eaf040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4eaf040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4eaf040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4eaf040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4eaf040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4eaf040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4eaf040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4eaf040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4eaf040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4eaf0405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4eaf0405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4eaf040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4eaf040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4eaf040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4eaf040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4eaf0405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4eaf040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4eaf0405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4eaf040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4eaf0405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4eaf0405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4eaf0405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4eaf0405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30.png"/><Relationship Id="rId6"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kaggle.com/zaheenhamidani/ultimate-spotify-tracks-db" TargetMode="Externa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16.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5.png"/><Relationship Id="rId5"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636050" y="1163825"/>
            <a:ext cx="58719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Spotify Genre Classifier</a:t>
            </a:r>
            <a:endParaRPr/>
          </a:p>
        </p:txBody>
      </p:sp>
      <p:sp>
        <p:nvSpPr>
          <p:cNvPr id="278" name="Google Shape;278;p13"/>
          <p:cNvSpPr txBox="1"/>
          <p:nvPr>
            <p:ph idx="1" type="subTitle"/>
          </p:nvPr>
        </p:nvSpPr>
        <p:spPr>
          <a:xfrm>
            <a:off x="3092250" y="23413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Harsha Malireddy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type="ctrTitle"/>
          </p:nvPr>
        </p:nvSpPr>
        <p:spPr>
          <a:xfrm>
            <a:off x="648000" y="0"/>
            <a:ext cx="8010000" cy="5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040"/>
              <a:t>Genre </a:t>
            </a:r>
            <a:r>
              <a:rPr lang="en" sz="2040"/>
              <a:t>Prediction</a:t>
            </a:r>
            <a:r>
              <a:rPr lang="en" sz="2040"/>
              <a:t> &amp; Similar Tracks Recommender Functions</a:t>
            </a:r>
            <a:endParaRPr sz="2040"/>
          </a:p>
        </p:txBody>
      </p:sp>
      <p:sp>
        <p:nvSpPr>
          <p:cNvPr id="361" name="Google Shape;361;p22"/>
          <p:cNvSpPr txBox="1"/>
          <p:nvPr>
            <p:ph idx="1" type="subTitle"/>
          </p:nvPr>
        </p:nvSpPr>
        <p:spPr>
          <a:xfrm>
            <a:off x="0" y="580800"/>
            <a:ext cx="3992700" cy="2490600"/>
          </a:xfrm>
          <a:prstGeom prst="rect">
            <a:avLst/>
          </a:prstGeom>
        </p:spPr>
        <p:txBody>
          <a:bodyPr anchorCtr="0" anchor="t" bIns="91425" lIns="91425" spcFirstLastPara="1" rIns="91425" wrap="square" tIns="91425">
            <a:noAutofit/>
          </a:bodyPr>
          <a:lstStyle/>
          <a:p>
            <a:pPr indent="-294163" lvl="0" marL="457200" rtl="0" algn="l">
              <a:lnSpc>
                <a:spcPct val="95000"/>
              </a:lnSpc>
              <a:spcBef>
                <a:spcPts val="1200"/>
              </a:spcBef>
              <a:spcAft>
                <a:spcPts val="0"/>
              </a:spcAft>
              <a:buSzPts val="1033"/>
              <a:buChar char="●"/>
            </a:pPr>
            <a:r>
              <a:rPr lang="en" sz="1032"/>
              <a:t>I created a function that classifies song inputs from users into their predicted genre label and the next 2 most likely genres the song can be classified into in case Spotify decides to classify songs into more than one genre based on likelihood. </a:t>
            </a:r>
            <a:endParaRPr sz="1032"/>
          </a:p>
          <a:p>
            <a:pPr indent="-294163" lvl="0" marL="457200" rtl="0" algn="l">
              <a:lnSpc>
                <a:spcPct val="95000"/>
              </a:lnSpc>
              <a:spcBef>
                <a:spcPts val="0"/>
              </a:spcBef>
              <a:spcAft>
                <a:spcPts val="0"/>
              </a:spcAft>
              <a:buSzPts val="1033"/>
              <a:buChar char="●"/>
            </a:pPr>
            <a:r>
              <a:rPr lang="en" sz="1032"/>
              <a:t>To accomplish this I built methods called ‘get_token(),’ ‘search_for_track(),’ ‘get_features(),’ and ‘predict_genres()’ to use the API and get the required audio features in cases where tracks inputted by a user don’t exist in the dataset. </a:t>
            </a:r>
            <a:endParaRPr sz="1032"/>
          </a:p>
          <a:p>
            <a:pPr indent="-294163" lvl="0" marL="457200" rtl="0" algn="l">
              <a:lnSpc>
                <a:spcPct val="95000"/>
              </a:lnSpc>
              <a:spcBef>
                <a:spcPts val="0"/>
              </a:spcBef>
              <a:spcAft>
                <a:spcPts val="0"/>
              </a:spcAft>
              <a:buSzPts val="1033"/>
              <a:buChar char="●"/>
            </a:pPr>
            <a:r>
              <a:rPr lang="en" sz="1032"/>
              <a:t>Then, I used the random forest model to predict on the track and get the genre it predicts is the classification. </a:t>
            </a:r>
            <a:endParaRPr sz="1032"/>
          </a:p>
          <a:p>
            <a:pPr indent="-294163" lvl="0" marL="457200" rtl="0" algn="l">
              <a:lnSpc>
                <a:spcPct val="95000"/>
              </a:lnSpc>
              <a:spcBef>
                <a:spcPts val="0"/>
              </a:spcBef>
              <a:spcAft>
                <a:spcPts val="0"/>
              </a:spcAft>
              <a:buSzPts val="1033"/>
              <a:buChar char="●"/>
            </a:pPr>
            <a:r>
              <a:rPr lang="en" sz="1032"/>
              <a:t>Lastly, I use the ‘predict_proba()’ method to get the likelihood of classification into the different genres and display the top 2 likelist ones after the actual predicted genre label. </a:t>
            </a:r>
            <a:endParaRPr sz="1495"/>
          </a:p>
        </p:txBody>
      </p:sp>
      <p:pic>
        <p:nvPicPr>
          <p:cNvPr id="362" name="Google Shape;362;p22"/>
          <p:cNvPicPr preferRelativeResize="0"/>
          <p:nvPr/>
        </p:nvPicPr>
        <p:blipFill>
          <a:blip r:embed="rId3">
            <a:alphaModFix/>
          </a:blip>
          <a:stretch>
            <a:fillRect/>
          </a:stretch>
        </p:blipFill>
        <p:spPr>
          <a:xfrm>
            <a:off x="4037025" y="695075"/>
            <a:ext cx="5042850" cy="1314450"/>
          </a:xfrm>
          <a:prstGeom prst="rect">
            <a:avLst/>
          </a:prstGeom>
          <a:noFill/>
          <a:ln>
            <a:noFill/>
          </a:ln>
        </p:spPr>
      </p:pic>
      <p:pic>
        <p:nvPicPr>
          <p:cNvPr id="363" name="Google Shape;363;p22"/>
          <p:cNvPicPr preferRelativeResize="0"/>
          <p:nvPr/>
        </p:nvPicPr>
        <p:blipFill>
          <a:blip r:embed="rId4">
            <a:alphaModFix/>
          </a:blip>
          <a:stretch>
            <a:fillRect/>
          </a:stretch>
        </p:blipFill>
        <p:spPr>
          <a:xfrm>
            <a:off x="4037025" y="3395766"/>
            <a:ext cx="4898850" cy="1563759"/>
          </a:xfrm>
          <a:prstGeom prst="rect">
            <a:avLst/>
          </a:prstGeom>
          <a:noFill/>
          <a:ln>
            <a:noFill/>
          </a:ln>
        </p:spPr>
      </p:pic>
      <p:sp>
        <p:nvSpPr>
          <p:cNvPr id="364" name="Google Shape;364;p22"/>
          <p:cNvSpPr txBox="1"/>
          <p:nvPr/>
        </p:nvSpPr>
        <p:spPr>
          <a:xfrm>
            <a:off x="0" y="3211800"/>
            <a:ext cx="3992700" cy="1931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Clr>
                <a:schemeClr val="lt1"/>
              </a:buClr>
              <a:buSzPts val="1000"/>
              <a:buFont typeface="Nunito"/>
              <a:buChar char="●"/>
            </a:pPr>
            <a:r>
              <a:rPr lang="en" sz="1000">
                <a:solidFill>
                  <a:schemeClr val="lt1"/>
                </a:solidFill>
                <a:latin typeface="Nunito"/>
                <a:ea typeface="Nunito"/>
                <a:cs typeface="Nunito"/>
                <a:sym typeface="Nunito"/>
              </a:rPr>
              <a:t>I created a function that recommends the top K (user inputted integer K) songs similar to the one the user inputs that the user might want to listen to. </a:t>
            </a:r>
            <a:endParaRPr sz="1000">
              <a:solidFill>
                <a:schemeClr val="lt1"/>
              </a:solidFill>
              <a:latin typeface="Nunito"/>
              <a:ea typeface="Nunito"/>
              <a:cs typeface="Nunito"/>
              <a:sym typeface="Nunito"/>
            </a:endParaRPr>
          </a:p>
          <a:p>
            <a:pPr indent="-292100" lvl="0" marL="457200" rtl="0" algn="l">
              <a:lnSpc>
                <a:spcPct val="115000"/>
              </a:lnSpc>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I asked for the inputs of artist name and track name as well as the k number of songs they want recommended to them. </a:t>
            </a:r>
            <a:endParaRPr sz="1000">
              <a:solidFill>
                <a:schemeClr val="lt1"/>
              </a:solidFill>
              <a:latin typeface="Nunito"/>
              <a:ea typeface="Nunito"/>
              <a:cs typeface="Nunito"/>
              <a:sym typeface="Nunito"/>
            </a:endParaRPr>
          </a:p>
          <a:p>
            <a:pPr indent="-292100" lvl="0" marL="457200" rtl="0" algn="l">
              <a:lnSpc>
                <a:spcPct val="115000"/>
              </a:lnSpc>
              <a:spcBef>
                <a:spcPts val="0"/>
              </a:spcBef>
              <a:spcAft>
                <a:spcPts val="0"/>
              </a:spcAft>
              <a:buClr>
                <a:schemeClr val="lt1"/>
              </a:buClr>
              <a:buSzPts val="1000"/>
              <a:buFont typeface="Nunito"/>
              <a:buChar char="●"/>
            </a:pPr>
            <a:r>
              <a:rPr lang="en" sz="1000">
                <a:solidFill>
                  <a:schemeClr val="lt1"/>
                </a:solidFill>
                <a:latin typeface="Nunito"/>
                <a:ea typeface="Nunito"/>
                <a:cs typeface="Nunito"/>
                <a:sym typeface="Nunito"/>
              </a:rPr>
              <a:t>To accomplish this I mimicked the KNN (K-Nearest Neighbor) algorithm by finding the euclidean distance of each of the inputted track’s features with every other songs features in the dataset and recommending the top k songs in order of smallest euclidean distance. </a:t>
            </a:r>
            <a:endParaRPr sz="13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3"/>
          <p:cNvSpPr txBox="1"/>
          <p:nvPr>
            <p:ph type="ctrTitle"/>
          </p:nvPr>
        </p:nvSpPr>
        <p:spPr>
          <a:xfrm>
            <a:off x="2444250" y="-2"/>
            <a:ext cx="4255500" cy="450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Takeaways</a:t>
            </a:r>
            <a:endParaRPr/>
          </a:p>
        </p:txBody>
      </p:sp>
      <p:sp>
        <p:nvSpPr>
          <p:cNvPr id="370" name="Google Shape;370;p23"/>
          <p:cNvSpPr txBox="1"/>
          <p:nvPr>
            <p:ph idx="1" type="subTitle"/>
          </p:nvPr>
        </p:nvSpPr>
        <p:spPr>
          <a:xfrm>
            <a:off x="540000" y="450000"/>
            <a:ext cx="7704000" cy="513000"/>
          </a:xfrm>
          <a:prstGeom prst="rect">
            <a:avLst/>
          </a:prstGeom>
        </p:spPr>
        <p:txBody>
          <a:bodyPr anchorCtr="0" anchor="t" bIns="91425" lIns="91425" spcFirstLastPara="1" rIns="91425" wrap="square" tIns="91425">
            <a:noAutofit/>
          </a:bodyPr>
          <a:lstStyle/>
          <a:p>
            <a:pPr indent="-292100" lvl="0" marL="457200" rtl="0" algn="just">
              <a:lnSpc>
                <a:spcPct val="115000"/>
              </a:lnSpc>
              <a:spcBef>
                <a:spcPts val="1200"/>
              </a:spcBef>
              <a:spcAft>
                <a:spcPts val="0"/>
              </a:spcAft>
              <a:buSzPts val="1000"/>
              <a:buChar char="●"/>
            </a:pPr>
            <a:r>
              <a:rPr lang="en" sz="1000"/>
              <a:t>The random forest classifier was the best model although the gradient boosting classifier was also very close in performance with a 0.06 lower log loss score but was 7% less in precision than the random forest classifier. </a:t>
            </a:r>
            <a:endParaRPr sz="1000"/>
          </a:p>
          <a:p>
            <a:pPr indent="0" lvl="0" marL="457200" rtl="0" algn="just">
              <a:lnSpc>
                <a:spcPct val="115000"/>
              </a:lnSpc>
              <a:spcBef>
                <a:spcPts val="1200"/>
              </a:spcBef>
              <a:spcAft>
                <a:spcPts val="0"/>
              </a:spcAft>
              <a:buNone/>
            </a:pPr>
            <a:r>
              <a:t/>
            </a:r>
            <a:endParaRPr sz="1000"/>
          </a:p>
          <a:p>
            <a:pPr indent="0" lvl="0" marL="0" rtl="0" algn="just">
              <a:lnSpc>
                <a:spcPct val="115000"/>
              </a:lnSpc>
              <a:spcBef>
                <a:spcPts val="1200"/>
              </a:spcBef>
              <a:spcAft>
                <a:spcPts val="0"/>
              </a:spcAft>
              <a:buNone/>
            </a:pPr>
            <a:r>
              <a:t/>
            </a:r>
            <a:endParaRPr sz="1000"/>
          </a:p>
          <a:p>
            <a:pPr indent="0" lvl="0" marL="914400" rtl="0" algn="just">
              <a:lnSpc>
                <a:spcPct val="115000"/>
              </a:lnSpc>
              <a:spcBef>
                <a:spcPts val="1200"/>
              </a:spcBef>
              <a:spcAft>
                <a:spcPts val="0"/>
              </a:spcAft>
              <a:buNone/>
            </a:pPr>
            <a:r>
              <a:t/>
            </a:r>
            <a:endParaRPr sz="1000"/>
          </a:p>
          <a:p>
            <a:pPr indent="0" lvl="0" marL="0" rtl="0" algn="just">
              <a:lnSpc>
                <a:spcPct val="115000"/>
              </a:lnSpc>
              <a:spcBef>
                <a:spcPts val="1200"/>
              </a:spcBef>
              <a:spcAft>
                <a:spcPts val="0"/>
              </a:spcAft>
              <a:buNone/>
            </a:pPr>
            <a:r>
              <a:t/>
            </a:r>
            <a:endParaRPr sz="1000"/>
          </a:p>
          <a:p>
            <a:pPr indent="0" lvl="0" marL="0" rtl="0" algn="just">
              <a:lnSpc>
                <a:spcPct val="115000"/>
              </a:lnSpc>
              <a:spcBef>
                <a:spcPts val="1200"/>
              </a:spcBef>
              <a:spcAft>
                <a:spcPts val="0"/>
              </a:spcAft>
              <a:buNone/>
            </a:pPr>
            <a:r>
              <a:t/>
            </a:r>
            <a:endParaRPr sz="1000"/>
          </a:p>
          <a:p>
            <a:pPr indent="0" lvl="0" marL="457200" rtl="0" algn="l">
              <a:spcBef>
                <a:spcPts val="1200"/>
              </a:spcBef>
              <a:spcAft>
                <a:spcPts val="0"/>
              </a:spcAft>
              <a:buNone/>
            </a:pPr>
            <a:r>
              <a:t/>
            </a:r>
            <a:endParaRPr sz="1000"/>
          </a:p>
        </p:txBody>
      </p:sp>
      <p:pic>
        <p:nvPicPr>
          <p:cNvPr id="371" name="Google Shape;371;p23"/>
          <p:cNvPicPr preferRelativeResize="0"/>
          <p:nvPr/>
        </p:nvPicPr>
        <p:blipFill>
          <a:blip r:embed="rId3">
            <a:alphaModFix/>
          </a:blip>
          <a:stretch>
            <a:fillRect/>
          </a:stretch>
        </p:blipFill>
        <p:spPr>
          <a:xfrm>
            <a:off x="2363125" y="1734150"/>
            <a:ext cx="4057750" cy="795125"/>
          </a:xfrm>
          <a:prstGeom prst="rect">
            <a:avLst/>
          </a:prstGeom>
          <a:noFill/>
          <a:ln>
            <a:noFill/>
          </a:ln>
        </p:spPr>
      </p:pic>
      <p:pic>
        <p:nvPicPr>
          <p:cNvPr id="372" name="Google Shape;372;p23"/>
          <p:cNvPicPr preferRelativeResize="0"/>
          <p:nvPr/>
        </p:nvPicPr>
        <p:blipFill>
          <a:blip r:embed="rId4">
            <a:alphaModFix/>
          </a:blip>
          <a:stretch>
            <a:fillRect/>
          </a:stretch>
        </p:blipFill>
        <p:spPr>
          <a:xfrm>
            <a:off x="1112625" y="963000"/>
            <a:ext cx="6832876" cy="402375"/>
          </a:xfrm>
          <a:prstGeom prst="rect">
            <a:avLst/>
          </a:prstGeom>
          <a:noFill/>
          <a:ln>
            <a:noFill/>
          </a:ln>
        </p:spPr>
      </p:pic>
      <p:pic>
        <p:nvPicPr>
          <p:cNvPr id="373" name="Google Shape;373;p23"/>
          <p:cNvPicPr preferRelativeResize="0"/>
          <p:nvPr/>
        </p:nvPicPr>
        <p:blipFill>
          <a:blip r:embed="rId5">
            <a:alphaModFix/>
          </a:blip>
          <a:stretch>
            <a:fillRect/>
          </a:stretch>
        </p:blipFill>
        <p:spPr>
          <a:xfrm>
            <a:off x="2010175" y="3564700"/>
            <a:ext cx="5045976" cy="1475274"/>
          </a:xfrm>
          <a:prstGeom prst="rect">
            <a:avLst/>
          </a:prstGeom>
          <a:noFill/>
          <a:ln>
            <a:noFill/>
          </a:ln>
        </p:spPr>
      </p:pic>
      <p:sp>
        <p:nvSpPr>
          <p:cNvPr id="374" name="Google Shape;374;p23"/>
          <p:cNvSpPr txBox="1"/>
          <p:nvPr/>
        </p:nvSpPr>
        <p:spPr>
          <a:xfrm>
            <a:off x="540000" y="1323475"/>
            <a:ext cx="7533300" cy="518400"/>
          </a:xfrm>
          <a:prstGeom prst="rect">
            <a:avLst/>
          </a:prstGeom>
          <a:noFill/>
          <a:ln>
            <a:noFill/>
          </a:ln>
        </p:spPr>
        <p:txBody>
          <a:bodyPr anchorCtr="0" anchor="t" bIns="91425" lIns="91425" spcFirstLastPara="1" rIns="91425" wrap="square" tIns="91425">
            <a:spAutoFit/>
          </a:bodyPr>
          <a:lstStyle/>
          <a:p>
            <a:pPr indent="-292615" lvl="0" marL="457200" rtl="0" algn="just">
              <a:lnSpc>
                <a:spcPct val="115000"/>
              </a:lnSpc>
              <a:spcBef>
                <a:spcPts val="1200"/>
              </a:spcBef>
              <a:spcAft>
                <a:spcPts val="0"/>
              </a:spcAft>
              <a:buClr>
                <a:schemeClr val="lt1"/>
              </a:buClr>
              <a:buSzPts val="1008"/>
              <a:buFont typeface="Nunito"/>
              <a:buChar char="●"/>
            </a:pPr>
            <a:r>
              <a:rPr lang="en" sz="1008">
                <a:solidFill>
                  <a:schemeClr val="lt1"/>
                </a:solidFill>
                <a:latin typeface="Nunito"/>
                <a:ea typeface="Nunito"/>
                <a:cs typeface="Nunito"/>
                <a:sym typeface="Nunito"/>
              </a:rPr>
              <a:t>Based on the displayed feature importances horizontal bar graph, the three categorical variables seem to not be very useful in training the model. </a:t>
            </a:r>
            <a:endParaRPr sz="1008">
              <a:solidFill>
                <a:schemeClr val="lt1"/>
              </a:solidFill>
              <a:latin typeface="Nunito"/>
              <a:ea typeface="Nunito"/>
              <a:cs typeface="Nunito"/>
              <a:sym typeface="Nunito"/>
            </a:endParaRPr>
          </a:p>
        </p:txBody>
      </p:sp>
      <p:sp>
        <p:nvSpPr>
          <p:cNvPr id="375" name="Google Shape;375;p23"/>
          <p:cNvSpPr txBox="1"/>
          <p:nvPr/>
        </p:nvSpPr>
        <p:spPr>
          <a:xfrm>
            <a:off x="540000" y="2604100"/>
            <a:ext cx="7302000" cy="960600"/>
          </a:xfrm>
          <a:prstGeom prst="rect">
            <a:avLst/>
          </a:prstGeom>
          <a:noFill/>
          <a:ln>
            <a:noFill/>
          </a:ln>
        </p:spPr>
        <p:txBody>
          <a:bodyPr anchorCtr="0" anchor="t" bIns="91425" lIns="91425" spcFirstLastPara="1" rIns="91425" wrap="square" tIns="91425">
            <a:spAutoFit/>
          </a:bodyPr>
          <a:lstStyle/>
          <a:p>
            <a:pPr indent="-285750" lvl="0" marL="457200" rtl="0" algn="just">
              <a:lnSpc>
                <a:spcPct val="115000"/>
              </a:lnSpc>
              <a:spcBef>
                <a:spcPts val="1200"/>
              </a:spcBef>
              <a:spcAft>
                <a:spcPts val="0"/>
              </a:spcAft>
              <a:buClr>
                <a:schemeClr val="lt1"/>
              </a:buClr>
              <a:buSzPts val="900"/>
              <a:buFont typeface="Nunito"/>
              <a:buChar char="●"/>
            </a:pPr>
            <a:r>
              <a:rPr lang="en" sz="900">
                <a:solidFill>
                  <a:schemeClr val="lt1"/>
                </a:solidFill>
                <a:latin typeface="Nunito"/>
                <a:ea typeface="Nunito"/>
                <a:cs typeface="Nunito"/>
                <a:sym typeface="Nunito"/>
              </a:rPr>
              <a:t>There is a possibility that the tracks have not been accurately labeled as this dataset was compiled by a kaggle user who didn’t explain the method by which they were able to label all the tracks.</a:t>
            </a:r>
            <a:endParaRPr sz="900">
              <a:solidFill>
                <a:schemeClr val="lt1"/>
              </a:solidFill>
              <a:latin typeface="Nunito"/>
              <a:ea typeface="Nunito"/>
              <a:cs typeface="Nunito"/>
              <a:sym typeface="Nunito"/>
            </a:endParaRPr>
          </a:p>
          <a:p>
            <a:pPr indent="-285750" lvl="0" marL="457200" rtl="0" algn="just">
              <a:lnSpc>
                <a:spcPct val="115000"/>
              </a:lnSpc>
              <a:spcBef>
                <a:spcPts val="0"/>
              </a:spcBef>
              <a:spcAft>
                <a:spcPts val="0"/>
              </a:spcAft>
              <a:buClr>
                <a:schemeClr val="lt1"/>
              </a:buClr>
              <a:buSzPts val="900"/>
              <a:buFont typeface="Nunito"/>
              <a:buChar char="●"/>
            </a:pPr>
            <a:r>
              <a:rPr lang="en" sz="900">
                <a:solidFill>
                  <a:schemeClr val="lt1"/>
                </a:solidFill>
                <a:latin typeface="Nunito"/>
                <a:ea typeface="Nunito"/>
                <a:cs typeface="Nunito"/>
                <a:sym typeface="Nunito"/>
              </a:rPr>
              <a:t>‘Garbage in, garbage out’ could possibly be an accurate saying to represent the reason for the lack of an accurately created model. </a:t>
            </a:r>
            <a:endParaRPr sz="900">
              <a:solidFill>
                <a:schemeClr val="lt1"/>
              </a:solidFill>
              <a:latin typeface="Nunito"/>
              <a:ea typeface="Nunito"/>
              <a:cs typeface="Nunito"/>
              <a:sym typeface="Nunito"/>
            </a:endParaRPr>
          </a:p>
          <a:p>
            <a:pPr indent="-285750" lvl="0" marL="457200" rtl="0" algn="just">
              <a:lnSpc>
                <a:spcPct val="115000"/>
              </a:lnSpc>
              <a:spcBef>
                <a:spcPts val="0"/>
              </a:spcBef>
              <a:spcAft>
                <a:spcPts val="0"/>
              </a:spcAft>
              <a:buClr>
                <a:schemeClr val="lt1"/>
              </a:buClr>
              <a:buSzPts val="900"/>
              <a:buFont typeface="Nunito"/>
              <a:buChar char="●"/>
            </a:pPr>
            <a:r>
              <a:rPr lang="en" sz="900">
                <a:solidFill>
                  <a:schemeClr val="lt1"/>
                </a:solidFill>
                <a:latin typeface="Nunito"/>
                <a:ea typeface="Nunito"/>
                <a:cs typeface="Nunito"/>
                <a:sym typeface="Nunito"/>
              </a:rPr>
              <a:t>Further experimentation and testing would be necessary to come to this conclusion of whether the data is intrinsically problematic and needs further feature engineering or the data compilation by the creator of the dataset is the issue.</a:t>
            </a:r>
            <a:endParaRPr sz="9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4"/>
          <p:cNvSpPr txBox="1"/>
          <p:nvPr>
            <p:ph type="ctrTitle"/>
          </p:nvPr>
        </p:nvSpPr>
        <p:spPr>
          <a:xfrm>
            <a:off x="2444250" y="-8"/>
            <a:ext cx="4255500" cy="695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Further</a:t>
            </a:r>
            <a:r>
              <a:rPr lang="en"/>
              <a:t> Research </a:t>
            </a:r>
            <a:endParaRPr/>
          </a:p>
        </p:txBody>
      </p:sp>
      <p:sp>
        <p:nvSpPr>
          <p:cNvPr id="381" name="Google Shape;381;p24"/>
          <p:cNvSpPr txBox="1"/>
          <p:nvPr>
            <p:ph idx="1" type="subTitle"/>
          </p:nvPr>
        </p:nvSpPr>
        <p:spPr>
          <a:xfrm>
            <a:off x="745050" y="558000"/>
            <a:ext cx="7653900" cy="4320000"/>
          </a:xfrm>
          <a:prstGeom prst="rect">
            <a:avLst/>
          </a:prstGeom>
        </p:spPr>
        <p:txBody>
          <a:bodyPr anchorCtr="0" anchor="t" bIns="91425" lIns="91425" spcFirstLastPara="1" rIns="91425" wrap="square" tIns="91425">
            <a:normAutofit/>
          </a:bodyPr>
          <a:lstStyle/>
          <a:p>
            <a:pPr indent="-285750" lvl="0" marL="457200" rtl="0" algn="just">
              <a:lnSpc>
                <a:spcPct val="115000"/>
              </a:lnSpc>
              <a:spcBef>
                <a:spcPts val="1200"/>
              </a:spcBef>
              <a:spcAft>
                <a:spcPts val="0"/>
              </a:spcAft>
              <a:buSzPts val="900"/>
              <a:buChar char="●"/>
            </a:pPr>
            <a:r>
              <a:rPr lang="en" sz="900"/>
              <a:t>In the future, I would like to eliminate outliers for each genre grouped by its associated features and see the results of refitting the model with the filtered data. As seen in the EDA step there were many outliers that could potentially have significantly hurt the fit of the random forest classifier. </a:t>
            </a:r>
            <a:endParaRPr sz="900"/>
          </a:p>
          <a:p>
            <a:pPr indent="0" lvl="0" marL="0" rtl="0" algn="just">
              <a:lnSpc>
                <a:spcPct val="115000"/>
              </a:lnSpc>
              <a:spcBef>
                <a:spcPts val="1200"/>
              </a:spcBef>
              <a:spcAft>
                <a:spcPts val="0"/>
              </a:spcAft>
              <a:buNone/>
            </a:pPr>
            <a:r>
              <a:t/>
            </a:r>
            <a:endParaRPr sz="900"/>
          </a:p>
          <a:p>
            <a:pPr indent="-285750" lvl="0" marL="457200" rtl="0" algn="just">
              <a:lnSpc>
                <a:spcPct val="115000"/>
              </a:lnSpc>
              <a:spcBef>
                <a:spcPts val="1200"/>
              </a:spcBef>
              <a:spcAft>
                <a:spcPts val="0"/>
              </a:spcAft>
              <a:buSzPts val="900"/>
              <a:buChar char="●"/>
            </a:pPr>
            <a:r>
              <a:rPr lang="en" sz="900"/>
              <a:t>Another thing to try would be to try and use different binning of features to see if that could help differentiate the genres more from one another. </a:t>
            </a:r>
            <a:endParaRPr sz="900"/>
          </a:p>
          <a:p>
            <a:pPr indent="-285750" lvl="0" marL="457200" rtl="0" algn="just">
              <a:lnSpc>
                <a:spcPct val="115000"/>
              </a:lnSpc>
              <a:spcBef>
                <a:spcPts val="0"/>
              </a:spcBef>
              <a:spcAft>
                <a:spcPts val="0"/>
              </a:spcAft>
              <a:buSzPts val="900"/>
              <a:buChar char="●"/>
            </a:pPr>
            <a:r>
              <a:rPr lang="en" sz="900"/>
              <a:t>This binning could be done with grouping the categorical variables such as keys (ex. C and C#, etc.) or even certain ranges of numerical features could be taken together to represent certain integer values. </a:t>
            </a:r>
            <a:endParaRPr sz="900"/>
          </a:p>
          <a:p>
            <a:pPr indent="-285750" lvl="0" marL="457200" rtl="0" algn="just">
              <a:lnSpc>
                <a:spcPct val="115000"/>
              </a:lnSpc>
              <a:spcBef>
                <a:spcPts val="0"/>
              </a:spcBef>
              <a:spcAft>
                <a:spcPts val="0"/>
              </a:spcAft>
              <a:buSzPts val="900"/>
              <a:buChar char="●"/>
            </a:pPr>
            <a:r>
              <a:rPr lang="en" sz="900"/>
              <a:t>Trying different binning techniques would allow us to see what leads to more distinct stratification of data between genres.</a:t>
            </a:r>
            <a:endParaRPr sz="900"/>
          </a:p>
          <a:p>
            <a:pPr indent="0" lvl="0" marL="0" rtl="0" algn="just">
              <a:lnSpc>
                <a:spcPct val="115000"/>
              </a:lnSpc>
              <a:spcBef>
                <a:spcPts val="1200"/>
              </a:spcBef>
              <a:spcAft>
                <a:spcPts val="0"/>
              </a:spcAft>
              <a:buNone/>
            </a:pPr>
            <a:r>
              <a:t/>
            </a:r>
            <a:endParaRPr sz="900"/>
          </a:p>
          <a:p>
            <a:pPr indent="-285750" lvl="0" marL="457200" rtl="0" algn="just">
              <a:lnSpc>
                <a:spcPct val="115000"/>
              </a:lnSpc>
              <a:spcBef>
                <a:spcPts val="1200"/>
              </a:spcBef>
              <a:spcAft>
                <a:spcPts val="0"/>
              </a:spcAft>
              <a:buSzPts val="900"/>
              <a:buChar char="●"/>
            </a:pPr>
            <a:r>
              <a:rPr lang="en" sz="900"/>
              <a:t>The third thing to try would be to compile the dataset myself by accessing the API and getting genres based on artist and album and synthesizing them in a way that would lead to more accurate pre-labeled data to use to train the model. </a:t>
            </a:r>
            <a:endParaRPr sz="900"/>
          </a:p>
          <a:p>
            <a:pPr indent="-285750" lvl="0" marL="457200" rtl="0" algn="just">
              <a:lnSpc>
                <a:spcPct val="115000"/>
              </a:lnSpc>
              <a:spcBef>
                <a:spcPts val="0"/>
              </a:spcBef>
              <a:spcAft>
                <a:spcPts val="0"/>
              </a:spcAft>
              <a:buSzPts val="900"/>
              <a:buChar char="●"/>
            </a:pPr>
            <a:r>
              <a:rPr lang="en" sz="900"/>
              <a:t>I already tried to look at genres based on tracks which don't exist, and I similarly couldn’t find genre labels for albums as well. </a:t>
            </a:r>
            <a:endParaRPr sz="900"/>
          </a:p>
          <a:p>
            <a:pPr indent="-285750" lvl="0" marL="457200" rtl="0" algn="just">
              <a:lnSpc>
                <a:spcPct val="115000"/>
              </a:lnSpc>
              <a:spcBef>
                <a:spcPts val="0"/>
              </a:spcBef>
              <a:spcAft>
                <a:spcPts val="0"/>
              </a:spcAft>
              <a:buSzPts val="900"/>
              <a:buChar char="●"/>
            </a:pPr>
            <a:r>
              <a:rPr lang="en" sz="900"/>
              <a:t>Maybe the genre labels for albums are rare in the Spotify database but there seems to be some genre labels for artists. Although using artist overall genre labels might seem improper when constructing a dataset, only further testing will determine how accurate it could be.</a:t>
            </a:r>
            <a:r>
              <a:rPr lang="en" sz="1000"/>
              <a:t> </a:t>
            </a:r>
            <a:endParaRPr sz="1000"/>
          </a:p>
          <a:p>
            <a:pPr indent="0" lvl="0" marL="0" rtl="0" algn="just">
              <a:lnSpc>
                <a:spcPct val="115000"/>
              </a:lnSpc>
              <a:spcBef>
                <a:spcPts val="1200"/>
              </a:spcBef>
              <a:spcAft>
                <a:spcPts val="1200"/>
              </a:spcAft>
              <a:buNone/>
            </a:pPr>
            <a:r>
              <a:t/>
            </a:r>
            <a:endParaRPr sz="1500"/>
          </a:p>
        </p:txBody>
      </p:sp>
      <p:pic>
        <p:nvPicPr>
          <p:cNvPr id="382" name="Google Shape;382;p24"/>
          <p:cNvPicPr preferRelativeResize="0"/>
          <p:nvPr/>
        </p:nvPicPr>
        <p:blipFill>
          <a:blip r:embed="rId3">
            <a:alphaModFix/>
          </a:blip>
          <a:stretch>
            <a:fillRect/>
          </a:stretch>
        </p:blipFill>
        <p:spPr>
          <a:xfrm>
            <a:off x="2444238" y="2415125"/>
            <a:ext cx="2864400" cy="313250"/>
          </a:xfrm>
          <a:prstGeom prst="rect">
            <a:avLst/>
          </a:prstGeom>
          <a:noFill/>
          <a:ln>
            <a:noFill/>
          </a:ln>
        </p:spPr>
      </p:pic>
      <p:pic>
        <p:nvPicPr>
          <p:cNvPr id="383" name="Google Shape;383;p24"/>
          <p:cNvPicPr preferRelativeResize="0"/>
          <p:nvPr/>
        </p:nvPicPr>
        <p:blipFill>
          <a:blip r:embed="rId4">
            <a:alphaModFix/>
          </a:blip>
          <a:stretch>
            <a:fillRect/>
          </a:stretch>
        </p:blipFill>
        <p:spPr>
          <a:xfrm>
            <a:off x="2672450" y="977725"/>
            <a:ext cx="1301600" cy="607400"/>
          </a:xfrm>
          <a:prstGeom prst="rect">
            <a:avLst/>
          </a:prstGeom>
          <a:noFill/>
          <a:ln>
            <a:noFill/>
          </a:ln>
        </p:spPr>
      </p:pic>
      <p:pic>
        <p:nvPicPr>
          <p:cNvPr id="384" name="Google Shape;384;p24"/>
          <p:cNvPicPr preferRelativeResize="0"/>
          <p:nvPr/>
        </p:nvPicPr>
        <p:blipFill>
          <a:blip r:embed="rId5">
            <a:alphaModFix/>
          </a:blip>
          <a:stretch>
            <a:fillRect/>
          </a:stretch>
        </p:blipFill>
        <p:spPr>
          <a:xfrm>
            <a:off x="1549850" y="3660600"/>
            <a:ext cx="2818848" cy="1372702"/>
          </a:xfrm>
          <a:prstGeom prst="rect">
            <a:avLst/>
          </a:prstGeom>
          <a:noFill/>
          <a:ln>
            <a:noFill/>
          </a:ln>
        </p:spPr>
      </p:pic>
      <p:pic>
        <p:nvPicPr>
          <p:cNvPr id="385" name="Google Shape;385;p24"/>
          <p:cNvPicPr preferRelativeResize="0"/>
          <p:nvPr/>
        </p:nvPicPr>
        <p:blipFill>
          <a:blip r:embed="rId6">
            <a:alphaModFix/>
          </a:blip>
          <a:stretch>
            <a:fillRect/>
          </a:stretch>
        </p:blipFill>
        <p:spPr>
          <a:xfrm>
            <a:off x="4572000" y="3660600"/>
            <a:ext cx="2864400" cy="1372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5"/>
          <p:cNvSpPr txBox="1"/>
          <p:nvPr>
            <p:ph type="ctrTitle"/>
          </p:nvPr>
        </p:nvSpPr>
        <p:spPr>
          <a:xfrm>
            <a:off x="2228000" y="104083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2444250" y="-12"/>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a:t>
            </a:r>
            <a:endParaRPr/>
          </a:p>
        </p:txBody>
      </p:sp>
      <p:sp>
        <p:nvSpPr>
          <p:cNvPr id="284" name="Google Shape;284;p14"/>
          <p:cNvSpPr txBox="1"/>
          <p:nvPr>
            <p:ph idx="1" type="subTitle"/>
          </p:nvPr>
        </p:nvSpPr>
        <p:spPr>
          <a:xfrm>
            <a:off x="824000" y="1314000"/>
            <a:ext cx="7509900" cy="2977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SzPts val="1400"/>
              <a:buChar char="●"/>
            </a:pPr>
            <a:r>
              <a:rPr lang="en" sz="1400"/>
              <a:t>Spotify has about 40-60,000 new songs added to the platform everyday which makes it very difficult for the platform to manually label each and every track that is uploaded. </a:t>
            </a:r>
            <a:endParaRPr sz="1400"/>
          </a:p>
          <a:p>
            <a:pPr indent="-317500" lvl="0" marL="457200" rtl="0" algn="just">
              <a:lnSpc>
                <a:spcPct val="115000"/>
              </a:lnSpc>
              <a:spcBef>
                <a:spcPts val="0"/>
              </a:spcBef>
              <a:spcAft>
                <a:spcPts val="0"/>
              </a:spcAft>
              <a:buSzPts val="1400"/>
              <a:buChar char="●"/>
            </a:pPr>
            <a:r>
              <a:rPr lang="en" sz="1400"/>
              <a:t>A solution to this is to use a machine learning genre classification model that can make predictions of the genre for each new track that is added. </a:t>
            </a:r>
            <a:endParaRPr sz="1400"/>
          </a:p>
          <a:p>
            <a:pPr indent="-317500" lvl="0" marL="457200" rtl="0" algn="just">
              <a:lnSpc>
                <a:spcPct val="115000"/>
              </a:lnSpc>
              <a:spcBef>
                <a:spcPts val="0"/>
              </a:spcBef>
              <a:spcAft>
                <a:spcPts val="0"/>
              </a:spcAft>
              <a:buSzPts val="1400"/>
              <a:buChar char="●"/>
            </a:pPr>
            <a:r>
              <a:rPr lang="en" sz="1400"/>
              <a:t>By adding this tag based genre classification feature across all platforms (web, computer, mobile) that use Spotify, Spotify could potentially convert free users of the platform into paying premium users as user satisfaction could increase due to the added feature. </a:t>
            </a:r>
            <a:endParaRPr sz="1400"/>
          </a:p>
          <a:p>
            <a:pPr indent="-317500" lvl="0" marL="457200" rtl="0" algn="just">
              <a:lnSpc>
                <a:spcPct val="115000"/>
              </a:lnSpc>
              <a:spcBef>
                <a:spcPts val="0"/>
              </a:spcBef>
              <a:spcAft>
                <a:spcPts val="0"/>
              </a:spcAft>
              <a:buSzPts val="1400"/>
              <a:buChar char="●"/>
            </a:pPr>
            <a:r>
              <a:rPr lang="en" sz="1400"/>
              <a:t>Free users might convert to premium users as they find Spotify to be the platform that offers the best and largest number of features to customize their listening experience.</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2444250" y="-9"/>
            <a:ext cx="4255500" cy="52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a:t>
            </a:r>
            <a:endParaRPr/>
          </a:p>
        </p:txBody>
      </p:sp>
      <p:sp>
        <p:nvSpPr>
          <p:cNvPr id="290" name="Google Shape;290;p15"/>
          <p:cNvSpPr txBox="1"/>
          <p:nvPr>
            <p:ph idx="1" type="subTitle"/>
          </p:nvPr>
        </p:nvSpPr>
        <p:spPr>
          <a:xfrm>
            <a:off x="680000" y="522000"/>
            <a:ext cx="7617900" cy="2842200"/>
          </a:xfrm>
          <a:prstGeom prst="rect">
            <a:avLst/>
          </a:prstGeom>
        </p:spPr>
        <p:txBody>
          <a:bodyPr anchorCtr="0" anchor="t" bIns="91425" lIns="91425" spcFirstLastPara="1" rIns="91425" wrap="square" tIns="91425">
            <a:noAutofit/>
          </a:bodyPr>
          <a:lstStyle/>
          <a:p>
            <a:pPr indent="-260350" lvl="0" marL="457200" rtl="0" algn="l">
              <a:lnSpc>
                <a:spcPct val="80000"/>
              </a:lnSpc>
              <a:spcBef>
                <a:spcPts val="0"/>
              </a:spcBef>
              <a:spcAft>
                <a:spcPts val="0"/>
              </a:spcAft>
              <a:buSzPts val="500"/>
              <a:buChar char="●"/>
            </a:pPr>
            <a:r>
              <a:rPr b="1" lang="en" sz="500" u="sng"/>
              <a:t>Kaggle Dataset</a:t>
            </a:r>
            <a:r>
              <a:rPr lang="en" sz="500"/>
              <a:t>: </a:t>
            </a:r>
            <a:r>
              <a:rPr lang="en" sz="500">
                <a:uFill>
                  <a:noFill/>
                </a:uFill>
                <a:hlinkClick r:id="rId3"/>
              </a:rPr>
              <a:t>https://www.kaggle.com/zaheenhamidani/ultimate-spotify-tracks-</a:t>
            </a:r>
            <a:r>
              <a:rPr lang="en" sz="500"/>
              <a:t>db  </a:t>
            </a:r>
            <a:endParaRPr sz="500"/>
          </a:p>
          <a:p>
            <a:pPr indent="-260350" lvl="0" marL="457200" rtl="0" algn="l">
              <a:lnSpc>
                <a:spcPct val="80000"/>
              </a:lnSpc>
              <a:spcBef>
                <a:spcPts val="0"/>
              </a:spcBef>
              <a:spcAft>
                <a:spcPts val="0"/>
              </a:spcAft>
              <a:buSzPts val="500"/>
              <a:buChar char="●"/>
            </a:pPr>
            <a:r>
              <a:rPr b="1" lang="en" sz="500"/>
              <a:t>232,725 tracks, 18 columns, 26 genres</a:t>
            </a:r>
            <a:endParaRPr b="1" sz="500"/>
          </a:p>
          <a:p>
            <a:pPr indent="-260350" lvl="0" marL="457200" marR="279400" rtl="0" algn="just">
              <a:lnSpc>
                <a:spcPct val="142857"/>
              </a:lnSpc>
              <a:spcBef>
                <a:spcPts val="0"/>
              </a:spcBef>
              <a:spcAft>
                <a:spcPts val="0"/>
              </a:spcAft>
              <a:buSzPts val="500"/>
              <a:buChar char="●"/>
            </a:pPr>
            <a:r>
              <a:rPr b="1" lang="en" sz="500" u="sng"/>
              <a:t>7 categorical</a:t>
            </a:r>
            <a:r>
              <a:rPr b="1" lang="en" sz="500"/>
              <a:t>: </a:t>
            </a:r>
            <a:r>
              <a:rPr lang="en" sz="500"/>
              <a:t>genre, artist_name, track_name, track_id, key, mode, time_signature </a:t>
            </a:r>
            <a:endParaRPr sz="500"/>
          </a:p>
          <a:p>
            <a:pPr indent="-260350" lvl="0" marL="457200" marR="279400" rtl="0" algn="just">
              <a:lnSpc>
                <a:spcPct val="142857"/>
              </a:lnSpc>
              <a:spcBef>
                <a:spcPts val="0"/>
              </a:spcBef>
              <a:spcAft>
                <a:spcPts val="0"/>
              </a:spcAft>
              <a:buSzPts val="500"/>
              <a:buChar char="●"/>
            </a:pPr>
            <a:r>
              <a:rPr b="1" lang="en" sz="500" u="sng"/>
              <a:t>11 numerical</a:t>
            </a:r>
            <a:r>
              <a:rPr b="1" lang="en" sz="500"/>
              <a:t>:</a:t>
            </a:r>
            <a:r>
              <a:rPr lang="en" sz="500"/>
              <a:t> popularity, acousticness, danceability, duration_ms, energy, instrumentalness, liveness, loudness, speechiness, tempo, valence </a:t>
            </a:r>
            <a:endParaRPr sz="500"/>
          </a:p>
          <a:p>
            <a:pPr indent="-260350" lvl="0" marL="457200" marR="279400" rtl="0" algn="just">
              <a:lnSpc>
                <a:spcPct val="142857"/>
              </a:lnSpc>
              <a:spcBef>
                <a:spcPts val="0"/>
              </a:spcBef>
              <a:spcAft>
                <a:spcPts val="0"/>
              </a:spcAft>
              <a:buSzPts val="500"/>
              <a:buChar char="●"/>
            </a:pPr>
            <a:r>
              <a:rPr b="1" lang="en" sz="500" u="sng"/>
              <a:t>Genre</a:t>
            </a:r>
            <a:r>
              <a:rPr b="1" lang="en" sz="500"/>
              <a:t>: </a:t>
            </a:r>
            <a:r>
              <a:rPr lang="en" sz="500"/>
              <a:t>There are 26 genres of music</a:t>
            </a:r>
            <a:endParaRPr sz="500"/>
          </a:p>
          <a:p>
            <a:pPr indent="-260350" lvl="0" marL="457200" marR="279400" rtl="0" algn="just">
              <a:lnSpc>
                <a:spcPct val="142857"/>
              </a:lnSpc>
              <a:spcBef>
                <a:spcPts val="0"/>
              </a:spcBef>
              <a:spcAft>
                <a:spcPts val="0"/>
              </a:spcAft>
              <a:buSzPts val="500"/>
              <a:buChar char="●"/>
            </a:pPr>
            <a:r>
              <a:rPr b="1" lang="en" sz="500" u="sng"/>
              <a:t>Artist_name</a:t>
            </a:r>
            <a:r>
              <a:rPr lang="en" sz="500"/>
              <a:t>: Name of artist,  </a:t>
            </a:r>
            <a:r>
              <a:rPr lang="en" sz="500" u="sng"/>
              <a:t>Track_name</a:t>
            </a:r>
            <a:r>
              <a:rPr lang="en" sz="500"/>
              <a:t>: Name of track,  </a:t>
            </a:r>
            <a:r>
              <a:rPr b="1" lang="en" sz="500" u="sng"/>
              <a:t>Track_id</a:t>
            </a:r>
            <a:r>
              <a:rPr lang="en" sz="500"/>
              <a:t>: ID of track</a:t>
            </a:r>
            <a:endParaRPr sz="500"/>
          </a:p>
          <a:p>
            <a:pPr indent="-260350" lvl="0" marL="457200" marR="279400" rtl="0" algn="just">
              <a:lnSpc>
                <a:spcPct val="142857"/>
              </a:lnSpc>
              <a:spcBef>
                <a:spcPts val="0"/>
              </a:spcBef>
              <a:spcAft>
                <a:spcPts val="0"/>
              </a:spcAft>
              <a:buSzPts val="500"/>
              <a:buChar char="●"/>
            </a:pPr>
            <a:r>
              <a:rPr b="1" lang="en" sz="500" u="sng"/>
              <a:t>Key</a:t>
            </a:r>
            <a:r>
              <a:rPr b="1" lang="en" sz="500"/>
              <a:t>:</a:t>
            </a:r>
            <a:r>
              <a:rPr lang="en" sz="500"/>
              <a:t> ['D' 'C' 'F' 'B' 'E' 'G' 'G#' 'A#' 'C#' 'A' 'F#' 'D#']. The key or pitch the track is in</a:t>
            </a:r>
            <a:endParaRPr sz="500"/>
          </a:p>
          <a:p>
            <a:pPr indent="-260350" lvl="0" marL="457200" marR="279400" rtl="0" algn="just">
              <a:lnSpc>
                <a:spcPct val="142857"/>
              </a:lnSpc>
              <a:spcBef>
                <a:spcPts val="0"/>
              </a:spcBef>
              <a:spcAft>
                <a:spcPts val="0"/>
              </a:spcAft>
              <a:buSzPts val="500"/>
              <a:buChar char="●"/>
            </a:pPr>
            <a:r>
              <a:rPr b="1" lang="en" sz="500" u="sng"/>
              <a:t>Mode</a:t>
            </a:r>
            <a:r>
              <a:rPr b="1" lang="en" sz="500"/>
              <a:t>:</a:t>
            </a:r>
            <a:r>
              <a:rPr lang="en" sz="500"/>
              <a:t> [Major, Minor]. Modality of track, the type of scale from which its melodic content is derived.</a:t>
            </a:r>
            <a:endParaRPr sz="500"/>
          </a:p>
          <a:p>
            <a:pPr indent="-260350" lvl="0" marL="457200" marR="279400" rtl="0" algn="just">
              <a:lnSpc>
                <a:spcPct val="142857"/>
              </a:lnSpc>
              <a:spcBef>
                <a:spcPts val="0"/>
              </a:spcBef>
              <a:spcAft>
                <a:spcPts val="0"/>
              </a:spcAft>
              <a:buSzPts val="500"/>
              <a:buChar char="●"/>
            </a:pPr>
            <a:r>
              <a:rPr b="1" lang="en" sz="500" u="sng"/>
              <a:t>Time_signature</a:t>
            </a:r>
            <a:r>
              <a:rPr b="1" lang="en" sz="500"/>
              <a:t>:</a:t>
            </a:r>
            <a:r>
              <a:rPr lang="en" sz="500"/>
              <a:t> ['4/4' '3/4' '5/4' '1/4' '0/4']. An estimated overall time signature of a track. The time signature (meter) is a notational convention to specify how many beats are in each bar (or measure).</a:t>
            </a:r>
            <a:endParaRPr sz="500"/>
          </a:p>
          <a:p>
            <a:pPr indent="-260350" lvl="0" marL="457200" marR="279400" rtl="0" algn="just">
              <a:lnSpc>
                <a:spcPct val="142857"/>
              </a:lnSpc>
              <a:spcBef>
                <a:spcPts val="0"/>
              </a:spcBef>
              <a:spcAft>
                <a:spcPts val="0"/>
              </a:spcAft>
              <a:buSzPts val="500"/>
              <a:buChar char="●"/>
            </a:pPr>
            <a:r>
              <a:rPr b="1" lang="en" sz="500" u="sng"/>
              <a:t>Popularit</a:t>
            </a:r>
            <a:r>
              <a:rPr b="1" lang="en" sz="500"/>
              <a:t>y: </a:t>
            </a:r>
            <a:r>
              <a:rPr lang="en" sz="500"/>
              <a:t>Scale: [0, 100]. The popularity of the track with users on Spotify. 0 to 100 is an increase in popularity.</a:t>
            </a:r>
            <a:endParaRPr sz="500"/>
          </a:p>
          <a:p>
            <a:pPr indent="-260350" lvl="0" marL="457200" marR="279400" rtl="0" algn="just">
              <a:lnSpc>
                <a:spcPct val="142857"/>
              </a:lnSpc>
              <a:spcBef>
                <a:spcPts val="0"/>
              </a:spcBef>
              <a:spcAft>
                <a:spcPts val="0"/>
              </a:spcAft>
              <a:buSzPts val="500"/>
              <a:buChar char="●"/>
            </a:pPr>
            <a:r>
              <a:rPr b="1" lang="en" sz="500" u="sng"/>
              <a:t>Acousticness</a:t>
            </a:r>
            <a:r>
              <a:rPr b="1" lang="en" sz="500"/>
              <a:t>:</a:t>
            </a:r>
            <a:r>
              <a:rPr lang="en" sz="500"/>
              <a:t> Scale: [0.0, 1.0]. A confidence measure from 0.0 to 1.0 of whether the track is acoustic. 1.0 represents high confidence the track is acoustic.</a:t>
            </a:r>
            <a:endParaRPr sz="500"/>
          </a:p>
          <a:p>
            <a:pPr indent="-260350" lvl="0" marL="457200" marR="279400" rtl="0" algn="just">
              <a:lnSpc>
                <a:spcPct val="142857"/>
              </a:lnSpc>
              <a:spcBef>
                <a:spcPts val="0"/>
              </a:spcBef>
              <a:spcAft>
                <a:spcPts val="0"/>
              </a:spcAft>
              <a:buSzPts val="500"/>
              <a:buChar char="●"/>
            </a:pPr>
            <a:r>
              <a:rPr b="1" lang="en" sz="500" u="sng"/>
              <a:t>Danceability</a:t>
            </a:r>
            <a:r>
              <a:rPr b="1" lang="en" sz="500"/>
              <a:t>: </a:t>
            </a:r>
            <a:r>
              <a:rPr lang="en" sz="500"/>
              <a:t>Scale: [0.0, 1.0]. Danceability describes how suitable a track is for dancing based on a combination of musical elements including tempo, rhythm stability, beat strength, and overall regularity. A value of 0.0 is least danceable and 1.0 is most danceable.</a:t>
            </a:r>
            <a:endParaRPr sz="500"/>
          </a:p>
          <a:p>
            <a:pPr indent="-260350" lvl="0" marL="457200" marR="279400" rtl="0" algn="just">
              <a:lnSpc>
                <a:spcPct val="142857"/>
              </a:lnSpc>
              <a:spcBef>
                <a:spcPts val="0"/>
              </a:spcBef>
              <a:spcAft>
                <a:spcPts val="0"/>
              </a:spcAft>
              <a:buSzPts val="500"/>
              <a:buChar char="●"/>
            </a:pPr>
            <a:r>
              <a:rPr b="1" lang="en" sz="500" u="sng"/>
              <a:t>Duration_ms</a:t>
            </a:r>
            <a:r>
              <a:rPr lang="en" sz="500"/>
              <a:t>: The duration of the track in milliseconds.</a:t>
            </a:r>
            <a:endParaRPr sz="500"/>
          </a:p>
          <a:p>
            <a:pPr indent="-260350" lvl="0" marL="457200" marR="279400" rtl="0" algn="just">
              <a:lnSpc>
                <a:spcPct val="142857"/>
              </a:lnSpc>
              <a:spcBef>
                <a:spcPts val="0"/>
              </a:spcBef>
              <a:spcAft>
                <a:spcPts val="0"/>
              </a:spcAft>
              <a:buSzPts val="500"/>
              <a:buChar char="●"/>
            </a:pPr>
            <a:r>
              <a:rPr b="1" lang="en" sz="500" u="sng"/>
              <a:t>Energy</a:t>
            </a:r>
            <a:r>
              <a:rPr b="1" lang="en" sz="500"/>
              <a:t>:</a:t>
            </a:r>
            <a:r>
              <a:rPr lang="en" sz="500"/>
              <a:t> Scale: [0.0, 1.0]. It represents a perceptual measure of intensity and activity. Typically, energetic tracks feel fast, loud, and noisy.</a:t>
            </a:r>
            <a:endParaRPr sz="500"/>
          </a:p>
          <a:p>
            <a:pPr indent="-260350" lvl="0" marL="457200" marR="279400" rtl="0" algn="just">
              <a:lnSpc>
                <a:spcPct val="142857"/>
              </a:lnSpc>
              <a:spcBef>
                <a:spcPts val="0"/>
              </a:spcBef>
              <a:spcAft>
                <a:spcPts val="0"/>
              </a:spcAft>
              <a:buSzPts val="500"/>
              <a:buChar char="●"/>
            </a:pPr>
            <a:r>
              <a:rPr b="1" lang="en" sz="500" u="sng"/>
              <a:t>Instrumentalness</a:t>
            </a:r>
            <a:r>
              <a:rPr b="1" lang="en" sz="500"/>
              <a:t>:</a:t>
            </a:r>
            <a:r>
              <a:rPr lang="en" sz="500"/>
              <a:t> Scale: [0.0, 1.0]. Predicts whether a track contains no vocals. “Ooh” and “aah” sounds are treated as instrumental in this context. Rap or spoken word tracks are clearly “vocal”. The closer the instrumentalness value is to 1.0, the greater likelihood the track contains no vocal content. Values above 0.5 are intended to represent instrumental tracks, but confidence is higher as the value approaches 1.0.</a:t>
            </a:r>
            <a:endParaRPr sz="500"/>
          </a:p>
          <a:p>
            <a:pPr indent="-260350" lvl="0" marL="457200" marR="279400" rtl="0" algn="just">
              <a:lnSpc>
                <a:spcPct val="142857"/>
              </a:lnSpc>
              <a:spcBef>
                <a:spcPts val="0"/>
              </a:spcBef>
              <a:spcAft>
                <a:spcPts val="0"/>
              </a:spcAft>
              <a:buSzPts val="500"/>
              <a:buChar char="●"/>
            </a:pPr>
            <a:r>
              <a:rPr b="1" lang="en" sz="500" u="sng"/>
              <a:t>Liveliness</a:t>
            </a:r>
            <a:r>
              <a:rPr b="1" lang="en" sz="500"/>
              <a:t>:</a:t>
            </a:r>
            <a:r>
              <a:rPr lang="en" sz="500"/>
              <a:t> [0.0, 1.0]. Detects the presence of an audience in the recording. Higher liveness values represent an increased probability that the track was performed live. A value above 0.8 provides strong likelihood that the track is live.</a:t>
            </a:r>
            <a:endParaRPr sz="500"/>
          </a:p>
          <a:p>
            <a:pPr indent="-260350" lvl="0" marL="457200" marR="279400" rtl="0" algn="just">
              <a:lnSpc>
                <a:spcPct val="142857"/>
              </a:lnSpc>
              <a:spcBef>
                <a:spcPts val="0"/>
              </a:spcBef>
              <a:spcAft>
                <a:spcPts val="0"/>
              </a:spcAft>
              <a:buSzPts val="500"/>
              <a:buChar char="●"/>
            </a:pPr>
            <a:r>
              <a:rPr b="1" lang="en" sz="500" u="sng"/>
              <a:t>Loudness</a:t>
            </a:r>
            <a:r>
              <a:rPr b="1" lang="en" sz="500"/>
              <a:t>: </a:t>
            </a:r>
            <a:r>
              <a:rPr lang="en" sz="500"/>
              <a:t>Scale: [-60, 0]. The overall loudness of a track in decibels (dB). </a:t>
            </a:r>
            <a:endParaRPr sz="500"/>
          </a:p>
          <a:p>
            <a:pPr indent="-260350" lvl="0" marL="457200" marR="279400" rtl="0" algn="just">
              <a:lnSpc>
                <a:spcPct val="142857"/>
              </a:lnSpc>
              <a:spcBef>
                <a:spcPts val="0"/>
              </a:spcBef>
              <a:spcAft>
                <a:spcPts val="0"/>
              </a:spcAft>
              <a:buSzPts val="500"/>
              <a:buChar char="●"/>
            </a:pPr>
            <a:r>
              <a:rPr b="1" lang="en" sz="500" u="sng"/>
              <a:t>Speechiness</a:t>
            </a:r>
            <a:r>
              <a:rPr b="1" lang="en" sz="500"/>
              <a:t>:</a:t>
            </a:r>
            <a:r>
              <a:rPr lang="en" sz="500"/>
              <a:t> Scale: [0.0, 1.0]. Speechiness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sz="500"/>
          </a:p>
          <a:p>
            <a:pPr indent="-260350" lvl="0" marL="457200" marR="279400" rtl="0" algn="just">
              <a:lnSpc>
                <a:spcPct val="142857"/>
              </a:lnSpc>
              <a:spcBef>
                <a:spcPts val="0"/>
              </a:spcBef>
              <a:spcAft>
                <a:spcPts val="0"/>
              </a:spcAft>
              <a:buSzPts val="500"/>
              <a:buChar char="●"/>
            </a:pPr>
            <a:r>
              <a:rPr b="1" lang="en" sz="500" u="sng"/>
              <a:t>Tempo</a:t>
            </a:r>
            <a:r>
              <a:rPr b="1" lang="en" sz="500"/>
              <a:t>:</a:t>
            </a:r>
            <a:r>
              <a:rPr lang="en" sz="500"/>
              <a:t> The overall estimated tempo of a track in beats per minute (BPM). </a:t>
            </a:r>
            <a:endParaRPr sz="500"/>
          </a:p>
          <a:p>
            <a:pPr indent="-260350" lvl="0" marL="457200" marR="279400" rtl="0" algn="just">
              <a:lnSpc>
                <a:spcPct val="142857"/>
              </a:lnSpc>
              <a:spcBef>
                <a:spcPts val="0"/>
              </a:spcBef>
              <a:spcAft>
                <a:spcPts val="0"/>
              </a:spcAft>
              <a:buSzPts val="500"/>
              <a:buChar char="●"/>
            </a:pPr>
            <a:r>
              <a:rPr b="1" lang="en" sz="500" u="sng"/>
              <a:t>Valence</a:t>
            </a:r>
            <a:r>
              <a:rPr b="1" lang="en" sz="500"/>
              <a:t>: </a:t>
            </a:r>
            <a:r>
              <a:rPr lang="en" sz="500"/>
              <a:t>Scale: [0.0, 1.0]. Describes the musical positiveness conveyed by the track. High valence tracks sound more positive (e.g. happy, cheerful, euphoric), while tracks with low valence sound more negative (e.g. sad, depressed, angry).</a:t>
            </a:r>
            <a:endParaRPr sz="500"/>
          </a:p>
        </p:txBody>
      </p:sp>
      <p:pic>
        <p:nvPicPr>
          <p:cNvPr id="291" name="Google Shape;291;p15"/>
          <p:cNvPicPr preferRelativeResize="0"/>
          <p:nvPr/>
        </p:nvPicPr>
        <p:blipFill>
          <a:blip r:embed="rId4">
            <a:alphaModFix/>
          </a:blip>
          <a:stretch>
            <a:fillRect/>
          </a:stretch>
        </p:blipFill>
        <p:spPr>
          <a:xfrm>
            <a:off x="6807750" y="3261650"/>
            <a:ext cx="1952625" cy="1669075"/>
          </a:xfrm>
          <a:prstGeom prst="rect">
            <a:avLst/>
          </a:prstGeom>
          <a:noFill/>
          <a:ln>
            <a:noFill/>
          </a:ln>
        </p:spPr>
      </p:pic>
      <p:pic>
        <p:nvPicPr>
          <p:cNvPr id="292" name="Google Shape;292;p15"/>
          <p:cNvPicPr preferRelativeResize="0"/>
          <p:nvPr/>
        </p:nvPicPr>
        <p:blipFill>
          <a:blip r:embed="rId5">
            <a:alphaModFix/>
          </a:blip>
          <a:stretch>
            <a:fillRect/>
          </a:stretch>
        </p:blipFill>
        <p:spPr>
          <a:xfrm>
            <a:off x="4876425" y="3256900"/>
            <a:ext cx="1859225" cy="1669075"/>
          </a:xfrm>
          <a:prstGeom prst="rect">
            <a:avLst/>
          </a:prstGeom>
          <a:noFill/>
          <a:ln>
            <a:noFill/>
          </a:ln>
        </p:spPr>
      </p:pic>
      <p:pic>
        <p:nvPicPr>
          <p:cNvPr id="293" name="Google Shape;293;p15"/>
          <p:cNvPicPr preferRelativeResize="0"/>
          <p:nvPr/>
        </p:nvPicPr>
        <p:blipFill>
          <a:blip r:embed="rId6">
            <a:alphaModFix/>
          </a:blip>
          <a:stretch>
            <a:fillRect/>
          </a:stretch>
        </p:blipFill>
        <p:spPr>
          <a:xfrm>
            <a:off x="126150" y="3604750"/>
            <a:ext cx="4678125" cy="676275"/>
          </a:xfrm>
          <a:prstGeom prst="rect">
            <a:avLst/>
          </a:prstGeom>
          <a:noFill/>
          <a:ln>
            <a:noFill/>
          </a:ln>
        </p:spPr>
      </p:pic>
      <p:pic>
        <p:nvPicPr>
          <p:cNvPr id="294" name="Google Shape;294;p15"/>
          <p:cNvPicPr preferRelativeResize="0"/>
          <p:nvPr/>
        </p:nvPicPr>
        <p:blipFill>
          <a:blip r:embed="rId7">
            <a:alphaModFix/>
          </a:blip>
          <a:stretch>
            <a:fillRect/>
          </a:stretch>
        </p:blipFill>
        <p:spPr>
          <a:xfrm>
            <a:off x="126150" y="4281025"/>
            <a:ext cx="4678172" cy="6449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ctrTitle"/>
          </p:nvPr>
        </p:nvSpPr>
        <p:spPr>
          <a:xfrm>
            <a:off x="2444250" y="-10"/>
            <a:ext cx="4255500" cy="43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 Wrangling</a:t>
            </a:r>
            <a:endParaRPr/>
          </a:p>
        </p:txBody>
      </p:sp>
      <p:sp>
        <p:nvSpPr>
          <p:cNvPr id="300" name="Google Shape;300;p16"/>
          <p:cNvSpPr txBox="1"/>
          <p:nvPr>
            <p:ph idx="1" type="subTitle"/>
          </p:nvPr>
        </p:nvSpPr>
        <p:spPr>
          <a:xfrm>
            <a:off x="826050" y="432000"/>
            <a:ext cx="7272900" cy="26097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sz="800"/>
              <a:t>No null values nor duplicate rows.</a:t>
            </a:r>
            <a:endParaRPr sz="800"/>
          </a:p>
          <a:p>
            <a:pPr indent="-279400" lvl="0" marL="457200" rtl="0" algn="just">
              <a:lnSpc>
                <a:spcPct val="115000"/>
              </a:lnSpc>
              <a:spcBef>
                <a:spcPts val="0"/>
              </a:spcBef>
              <a:spcAft>
                <a:spcPts val="0"/>
              </a:spcAft>
              <a:buSzPts val="800"/>
              <a:buChar char="●"/>
            </a:pPr>
            <a:r>
              <a:rPr lang="en" sz="800"/>
              <a:t>I deleted the rows containing the ‘movie’ genre from the data set as I felt the label of ‘movie’ wasn’t a very useful or proper genre tag for which the model could classify on.</a:t>
            </a:r>
            <a:endParaRPr sz="800"/>
          </a:p>
          <a:p>
            <a:pPr indent="-279400" lvl="0" marL="457200" rtl="0" algn="just">
              <a:lnSpc>
                <a:spcPct val="115000"/>
              </a:lnSpc>
              <a:spcBef>
                <a:spcPts val="0"/>
              </a:spcBef>
              <a:spcAft>
                <a:spcPts val="0"/>
              </a:spcAft>
              <a:buSzPts val="800"/>
              <a:buChar char="●"/>
            </a:pPr>
            <a:r>
              <a:rPr lang="en" sz="800"/>
              <a:t>I combined the genre labels of “Children’s Music” and “Children’s Music” since the apostrophes in the data file for each of the labels was different, leading them to seen as </a:t>
            </a:r>
            <a:r>
              <a:rPr lang="en" sz="800"/>
              <a:t>different</a:t>
            </a:r>
            <a:r>
              <a:rPr lang="en" sz="800"/>
              <a:t> labels. I gave one </a:t>
            </a:r>
            <a:r>
              <a:rPr lang="en" sz="800"/>
              <a:t>specific</a:t>
            </a:r>
            <a:r>
              <a:rPr lang="en" sz="800"/>
              <a:t> </a:t>
            </a:r>
            <a:r>
              <a:rPr lang="en" sz="800"/>
              <a:t>apostrophe</a:t>
            </a:r>
            <a:r>
              <a:rPr lang="en" sz="800"/>
              <a:t> character for all of the ‘Children’s Music’ labels to solve this issue.</a:t>
            </a:r>
            <a:endParaRPr sz="800"/>
          </a:p>
          <a:p>
            <a:pPr indent="-279400" lvl="0" marL="457200" rtl="0" algn="just">
              <a:lnSpc>
                <a:spcPct val="115000"/>
              </a:lnSpc>
              <a:spcBef>
                <a:spcPts val="0"/>
              </a:spcBef>
              <a:spcAft>
                <a:spcPts val="0"/>
              </a:spcAft>
              <a:buSzPts val="800"/>
              <a:buChar char="●"/>
            </a:pPr>
            <a:r>
              <a:rPr lang="en" sz="800"/>
              <a:t>I converted 3 categorical columns (mode, key, time_signature) to numerical values by assigning integer values to each of the unique categorical values and then merged the numerical conversions into the dataset dataframe as additional columns. </a:t>
            </a:r>
            <a:endParaRPr sz="800"/>
          </a:p>
          <a:p>
            <a:pPr indent="-279400" lvl="0" marL="457200" rtl="0" algn="just">
              <a:lnSpc>
                <a:spcPct val="115000"/>
              </a:lnSpc>
              <a:spcBef>
                <a:spcPts val="0"/>
              </a:spcBef>
              <a:spcAft>
                <a:spcPts val="0"/>
              </a:spcAft>
              <a:buSzPts val="800"/>
              <a:buChar char="●"/>
            </a:pPr>
            <a:r>
              <a:rPr lang="en" sz="800"/>
              <a:t>Next, I eliminated any rows that classified the same song into more than one genre since I’m treating this as a multi classification problem and not as a multi-label classification problem. This elimination left only one row for each unique song that classifies it into one genre. </a:t>
            </a:r>
            <a:endParaRPr sz="800"/>
          </a:p>
          <a:p>
            <a:pPr indent="-279400" lvl="1" marL="914400" rtl="0" algn="just">
              <a:lnSpc>
                <a:spcPct val="115000"/>
              </a:lnSpc>
              <a:spcBef>
                <a:spcPts val="0"/>
              </a:spcBef>
              <a:spcAft>
                <a:spcPts val="0"/>
              </a:spcAft>
              <a:buSzPts val="800"/>
              <a:buChar char="○"/>
            </a:pPr>
            <a:r>
              <a:rPr lang="en" sz="800"/>
              <a:t>To do this, first I changed the artist name and track name columns to uppercase strings so no two same strings with different capitalizations would be treated as different tracks. </a:t>
            </a:r>
            <a:endParaRPr sz="800"/>
          </a:p>
          <a:p>
            <a:pPr indent="-279400" lvl="1" marL="914400" rtl="0" algn="just">
              <a:lnSpc>
                <a:spcPct val="115000"/>
              </a:lnSpc>
              <a:spcBef>
                <a:spcPts val="0"/>
              </a:spcBef>
              <a:spcAft>
                <a:spcPts val="0"/>
              </a:spcAft>
              <a:buSzPts val="800"/>
              <a:buChar char="○"/>
            </a:pPr>
            <a:r>
              <a:rPr lang="en" sz="800"/>
              <a:t>Then, I used the pandas ‘drop_duplicates()’ function with ‘track_id’ to find and drop rows with the same track id. </a:t>
            </a:r>
            <a:endParaRPr sz="800"/>
          </a:p>
          <a:p>
            <a:pPr indent="-279400" lvl="1" marL="914400" rtl="0" algn="just">
              <a:lnSpc>
                <a:spcPct val="115000"/>
              </a:lnSpc>
              <a:spcBef>
                <a:spcPts val="0"/>
              </a:spcBef>
              <a:spcAft>
                <a:spcPts val="0"/>
              </a:spcAft>
              <a:buSzPts val="800"/>
              <a:buChar char="○"/>
            </a:pPr>
            <a:r>
              <a:rPr lang="en" sz="800"/>
              <a:t>Lastly, I used ‘drop_duplicates()’ again but with the subset [‘artist_name’, ‘track_name]. This would identify identical songs that have the different ‘track_id’ values for reasons such as appearing in different albums, among others. These songs could be potentially classified into different genres and thus this final filtering ensures each unique track has one row and genre associated with it.  </a:t>
            </a:r>
            <a:endParaRPr sz="800"/>
          </a:p>
          <a:p>
            <a:pPr indent="-279400" lvl="1" marL="914400" rtl="0" algn="just">
              <a:lnSpc>
                <a:spcPct val="115000"/>
              </a:lnSpc>
              <a:spcBef>
                <a:spcPts val="0"/>
              </a:spcBef>
              <a:spcAft>
                <a:spcPts val="0"/>
              </a:spcAft>
              <a:buSzPts val="800"/>
              <a:buChar char="○"/>
            </a:pPr>
            <a:r>
              <a:rPr lang="en" sz="800"/>
              <a:t>The result of all the filtering created a final data set of 152,864 tracks from the original 232,725 tracks.</a:t>
            </a:r>
            <a:endParaRPr sz="800"/>
          </a:p>
          <a:p>
            <a:pPr indent="0" lvl="0" marL="457200" rtl="0" algn="just">
              <a:lnSpc>
                <a:spcPct val="115000"/>
              </a:lnSpc>
              <a:spcBef>
                <a:spcPts val="1200"/>
              </a:spcBef>
              <a:spcAft>
                <a:spcPts val="1200"/>
              </a:spcAft>
              <a:buNone/>
            </a:pPr>
            <a:r>
              <a:t/>
            </a:r>
            <a:endParaRPr sz="800">
              <a:solidFill>
                <a:srgbClr val="000000"/>
              </a:solidFill>
              <a:latin typeface="Times New Roman"/>
              <a:ea typeface="Times New Roman"/>
              <a:cs typeface="Times New Roman"/>
              <a:sym typeface="Times New Roman"/>
            </a:endParaRPr>
          </a:p>
        </p:txBody>
      </p:sp>
      <p:pic>
        <p:nvPicPr>
          <p:cNvPr id="301" name="Google Shape;301;p16"/>
          <p:cNvPicPr preferRelativeResize="0"/>
          <p:nvPr/>
        </p:nvPicPr>
        <p:blipFill>
          <a:blip r:embed="rId3">
            <a:alphaModFix/>
          </a:blip>
          <a:stretch>
            <a:fillRect/>
          </a:stretch>
        </p:blipFill>
        <p:spPr>
          <a:xfrm>
            <a:off x="980400" y="3161797"/>
            <a:ext cx="3699600" cy="1675850"/>
          </a:xfrm>
          <a:prstGeom prst="rect">
            <a:avLst/>
          </a:prstGeom>
          <a:noFill/>
          <a:ln>
            <a:noFill/>
          </a:ln>
        </p:spPr>
      </p:pic>
      <p:pic>
        <p:nvPicPr>
          <p:cNvPr id="302" name="Google Shape;302;p16"/>
          <p:cNvPicPr preferRelativeResize="0"/>
          <p:nvPr/>
        </p:nvPicPr>
        <p:blipFill>
          <a:blip r:embed="rId4">
            <a:alphaModFix/>
          </a:blip>
          <a:stretch>
            <a:fillRect/>
          </a:stretch>
        </p:blipFill>
        <p:spPr>
          <a:xfrm rot="8">
            <a:off x="-3818559" y="9"/>
            <a:ext cx="3295083" cy="4964117"/>
          </a:xfrm>
          <a:prstGeom prst="rect">
            <a:avLst/>
          </a:prstGeom>
          <a:noFill/>
          <a:ln>
            <a:noFill/>
          </a:ln>
        </p:spPr>
      </p:pic>
      <p:pic>
        <p:nvPicPr>
          <p:cNvPr id="303" name="Google Shape;303;p16"/>
          <p:cNvPicPr preferRelativeResize="0"/>
          <p:nvPr/>
        </p:nvPicPr>
        <p:blipFill>
          <a:blip r:embed="rId5">
            <a:alphaModFix/>
          </a:blip>
          <a:stretch>
            <a:fillRect/>
          </a:stretch>
        </p:blipFill>
        <p:spPr>
          <a:xfrm>
            <a:off x="4959925" y="3161800"/>
            <a:ext cx="937025" cy="1675850"/>
          </a:xfrm>
          <a:prstGeom prst="rect">
            <a:avLst/>
          </a:prstGeom>
          <a:noFill/>
          <a:ln>
            <a:noFill/>
          </a:ln>
        </p:spPr>
      </p:pic>
      <p:pic>
        <p:nvPicPr>
          <p:cNvPr id="304" name="Google Shape;304;p16"/>
          <p:cNvPicPr preferRelativeResize="0"/>
          <p:nvPr/>
        </p:nvPicPr>
        <p:blipFill>
          <a:blip r:embed="rId6">
            <a:alphaModFix/>
          </a:blip>
          <a:stretch>
            <a:fillRect/>
          </a:stretch>
        </p:blipFill>
        <p:spPr>
          <a:xfrm>
            <a:off x="5896950" y="3161800"/>
            <a:ext cx="1195850" cy="1675850"/>
          </a:xfrm>
          <a:prstGeom prst="rect">
            <a:avLst/>
          </a:prstGeom>
          <a:noFill/>
          <a:ln>
            <a:noFill/>
          </a:ln>
        </p:spPr>
      </p:pic>
      <p:pic>
        <p:nvPicPr>
          <p:cNvPr id="305" name="Google Shape;305;p16"/>
          <p:cNvPicPr preferRelativeResize="0"/>
          <p:nvPr/>
        </p:nvPicPr>
        <p:blipFill>
          <a:blip r:embed="rId7">
            <a:alphaModFix/>
          </a:blip>
          <a:stretch>
            <a:fillRect/>
          </a:stretch>
        </p:blipFill>
        <p:spPr>
          <a:xfrm>
            <a:off x="7092800" y="3161800"/>
            <a:ext cx="1304750" cy="167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ctrTitle"/>
          </p:nvPr>
        </p:nvSpPr>
        <p:spPr>
          <a:xfrm>
            <a:off x="2444250" y="-9"/>
            <a:ext cx="4255500" cy="52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EDA</a:t>
            </a:r>
            <a:endParaRPr/>
          </a:p>
        </p:txBody>
      </p:sp>
      <p:sp>
        <p:nvSpPr>
          <p:cNvPr id="311" name="Google Shape;311;p17"/>
          <p:cNvSpPr txBox="1"/>
          <p:nvPr>
            <p:ph idx="1" type="subTitle"/>
          </p:nvPr>
        </p:nvSpPr>
        <p:spPr>
          <a:xfrm>
            <a:off x="316500" y="611975"/>
            <a:ext cx="3123900" cy="2023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 plotted a seaborn correlation heatmap to understand the relationship between the 11 numerical attributes of a track.</a:t>
            </a:r>
            <a:endParaRPr sz="1500"/>
          </a:p>
          <a:p>
            <a:pPr indent="-323850" lvl="0" marL="457200" rtl="0" algn="l">
              <a:spcBef>
                <a:spcPts val="0"/>
              </a:spcBef>
              <a:spcAft>
                <a:spcPts val="0"/>
              </a:spcAft>
              <a:buSzPts val="1500"/>
              <a:buChar char="●"/>
            </a:pPr>
            <a:r>
              <a:rPr lang="en" sz="1500"/>
              <a:t>I found that energy and loudness had a strong correlation. </a:t>
            </a:r>
            <a:r>
              <a:rPr lang="en" sz="2000"/>
              <a:t> </a:t>
            </a:r>
            <a:endParaRPr sz="2000"/>
          </a:p>
        </p:txBody>
      </p:sp>
      <p:pic>
        <p:nvPicPr>
          <p:cNvPr id="312" name="Google Shape;312;p17"/>
          <p:cNvPicPr preferRelativeResize="0"/>
          <p:nvPr/>
        </p:nvPicPr>
        <p:blipFill>
          <a:blip r:embed="rId3">
            <a:alphaModFix/>
          </a:blip>
          <a:stretch>
            <a:fillRect/>
          </a:stretch>
        </p:blipFill>
        <p:spPr>
          <a:xfrm>
            <a:off x="149625" y="2722575"/>
            <a:ext cx="2743825" cy="2147100"/>
          </a:xfrm>
          <a:prstGeom prst="rect">
            <a:avLst/>
          </a:prstGeom>
          <a:noFill/>
          <a:ln>
            <a:noFill/>
          </a:ln>
        </p:spPr>
      </p:pic>
      <p:pic>
        <p:nvPicPr>
          <p:cNvPr id="313" name="Google Shape;313;p17"/>
          <p:cNvPicPr preferRelativeResize="0"/>
          <p:nvPr/>
        </p:nvPicPr>
        <p:blipFill>
          <a:blip r:embed="rId4">
            <a:alphaModFix/>
          </a:blip>
          <a:stretch>
            <a:fillRect/>
          </a:stretch>
        </p:blipFill>
        <p:spPr>
          <a:xfrm>
            <a:off x="3022225" y="2244600"/>
            <a:ext cx="4972050" cy="2637000"/>
          </a:xfrm>
          <a:prstGeom prst="rect">
            <a:avLst/>
          </a:prstGeom>
          <a:noFill/>
          <a:ln>
            <a:noFill/>
          </a:ln>
        </p:spPr>
      </p:pic>
      <p:pic>
        <p:nvPicPr>
          <p:cNvPr id="314" name="Google Shape;314;p17"/>
          <p:cNvPicPr preferRelativeResize="0"/>
          <p:nvPr/>
        </p:nvPicPr>
        <p:blipFill>
          <a:blip r:embed="rId5">
            <a:alphaModFix/>
          </a:blip>
          <a:stretch>
            <a:fillRect/>
          </a:stretch>
        </p:blipFill>
        <p:spPr>
          <a:xfrm>
            <a:off x="7994275" y="2244600"/>
            <a:ext cx="1076275" cy="2637000"/>
          </a:xfrm>
          <a:prstGeom prst="rect">
            <a:avLst/>
          </a:prstGeom>
          <a:noFill/>
          <a:ln>
            <a:noFill/>
          </a:ln>
        </p:spPr>
      </p:pic>
      <p:sp>
        <p:nvSpPr>
          <p:cNvPr id="315" name="Google Shape;315;p17"/>
          <p:cNvSpPr txBox="1"/>
          <p:nvPr/>
        </p:nvSpPr>
        <p:spPr>
          <a:xfrm>
            <a:off x="3440400" y="611963"/>
            <a:ext cx="46899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lt1"/>
              </a:buClr>
              <a:buSzPts val="1500"/>
              <a:buChar char="●"/>
            </a:pPr>
            <a:r>
              <a:rPr lang="en" sz="1500">
                <a:solidFill>
                  <a:schemeClr val="lt1"/>
                </a:solidFill>
                <a:latin typeface="Nunito"/>
                <a:ea typeface="Nunito"/>
                <a:cs typeface="Nunito"/>
                <a:sym typeface="Nunito"/>
              </a:rPr>
              <a:t>I created a table to show the summary statistics of each of the attributes of a track</a:t>
            </a:r>
            <a:r>
              <a:rPr lang="en" sz="1500">
                <a:solidFill>
                  <a:schemeClr val="lt1"/>
                </a:solidFill>
                <a:latin typeface="Times New Roman"/>
                <a:ea typeface="Times New Roman"/>
                <a:cs typeface="Times New Roman"/>
                <a:sym typeface="Times New Roman"/>
              </a:rPr>
              <a:t>.</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8"/>
          <p:cNvSpPr txBox="1"/>
          <p:nvPr>
            <p:ph type="ctrTitle"/>
          </p:nvPr>
        </p:nvSpPr>
        <p:spPr>
          <a:xfrm>
            <a:off x="2102000" y="-8"/>
            <a:ext cx="4255500" cy="695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EDA</a:t>
            </a:r>
            <a:endParaRPr/>
          </a:p>
        </p:txBody>
      </p:sp>
      <p:sp>
        <p:nvSpPr>
          <p:cNvPr id="321" name="Google Shape;321;p18"/>
          <p:cNvSpPr txBox="1"/>
          <p:nvPr>
            <p:ph idx="1" type="subTitle"/>
          </p:nvPr>
        </p:nvSpPr>
        <p:spPr>
          <a:xfrm>
            <a:off x="3798000" y="695400"/>
            <a:ext cx="2407200" cy="1733100"/>
          </a:xfrm>
          <a:prstGeom prst="rect">
            <a:avLst/>
          </a:prstGeom>
        </p:spPr>
        <p:txBody>
          <a:bodyPr anchorCtr="0" anchor="t" bIns="91425" lIns="91425" spcFirstLastPara="1" rIns="91425" wrap="square" tIns="91425">
            <a:noAutofit/>
          </a:bodyPr>
          <a:lstStyle/>
          <a:p>
            <a:pPr indent="-292100" lvl="0" marL="457200" rtl="0" algn="just">
              <a:lnSpc>
                <a:spcPct val="115000"/>
              </a:lnSpc>
              <a:spcBef>
                <a:spcPts val="1200"/>
              </a:spcBef>
              <a:spcAft>
                <a:spcPts val="0"/>
              </a:spcAft>
              <a:buSzPts val="1000"/>
              <a:buChar char="●"/>
            </a:pPr>
            <a:r>
              <a:rPr lang="en" sz="1000"/>
              <a:t>I displayed the summary statistics for each of the 9 important numerical features of a track </a:t>
            </a:r>
            <a:r>
              <a:rPr lang="en" sz="1000"/>
              <a:t>for each genre</a:t>
            </a:r>
            <a:r>
              <a:rPr lang="en" sz="1000"/>
              <a:t>: 'acousticness', 'danceability', 'energy', 'instrumentalness', 'liveness', 'loudness', 'speechiness', 'tempo', and 'valence.'</a:t>
            </a:r>
            <a:endParaRPr sz="1500"/>
          </a:p>
        </p:txBody>
      </p:sp>
      <p:pic>
        <p:nvPicPr>
          <p:cNvPr id="322" name="Google Shape;322;p18"/>
          <p:cNvPicPr preferRelativeResize="0"/>
          <p:nvPr/>
        </p:nvPicPr>
        <p:blipFill>
          <a:blip r:embed="rId3">
            <a:alphaModFix/>
          </a:blip>
          <a:stretch>
            <a:fillRect/>
          </a:stretch>
        </p:blipFill>
        <p:spPr>
          <a:xfrm>
            <a:off x="152400" y="1755350"/>
            <a:ext cx="3645600" cy="3235750"/>
          </a:xfrm>
          <a:prstGeom prst="rect">
            <a:avLst/>
          </a:prstGeom>
          <a:noFill/>
          <a:ln>
            <a:noFill/>
          </a:ln>
        </p:spPr>
      </p:pic>
      <p:pic>
        <p:nvPicPr>
          <p:cNvPr id="323" name="Google Shape;323;p18"/>
          <p:cNvPicPr preferRelativeResize="0"/>
          <p:nvPr/>
        </p:nvPicPr>
        <p:blipFill>
          <a:blip r:embed="rId4">
            <a:alphaModFix/>
          </a:blip>
          <a:stretch>
            <a:fillRect/>
          </a:stretch>
        </p:blipFill>
        <p:spPr>
          <a:xfrm>
            <a:off x="3950400" y="2550675"/>
            <a:ext cx="2277600" cy="2440425"/>
          </a:xfrm>
          <a:prstGeom prst="rect">
            <a:avLst/>
          </a:prstGeom>
          <a:noFill/>
          <a:ln>
            <a:noFill/>
          </a:ln>
        </p:spPr>
      </p:pic>
      <p:pic>
        <p:nvPicPr>
          <p:cNvPr id="324" name="Google Shape;324;p18"/>
          <p:cNvPicPr preferRelativeResize="0"/>
          <p:nvPr/>
        </p:nvPicPr>
        <p:blipFill>
          <a:blip r:embed="rId5">
            <a:alphaModFix/>
          </a:blip>
          <a:stretch>
            <a:fillRect/>
          </a:stretch>
        </p:blipFill>
        <p:spPr>
          <a:xfrm>
            <a:off x="6380400" y="2550675"/>
            <a:ext cx="2611200" cy="2440425"/>
          </a:xfrm>
          <a:prstGeom prst="rect">
            <a:avLst/>
          </a:prstGeom>
          <a:noFill/>
          <a:ln>
            <a:noFill/>
          </a:ln>
        </p:spPr>
      </p:pic>
      <p:sp>
        <p:nvSpPr>
          <p:cNvPr id="325" name="Google Shape;325;p18"/>
          <p:cNvSpPr txBox="1"/>
          <p:nvPr/>
        </p:nvSpPr>
        <p:spPr>
          <a:xfrm>
            <a:off x="152400" y="777470"/>
            <a:ext cx="36456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lt1"/>
              </a:buClr>
              <a:buSzPts val="1400"/>
              <a:buFont typeface="Nunito"/>
              <a:buChar char="●"/>
            </a:pPr>
            <a:r>
              <a:rPr lang="en">
                <a:solidFill>
                  <a:schemeClr val="lt1"/>
                </a:solidFill>
                <a:latin typeface="Nunito"/>
                <a:ea typeface="Nunito"/>
                <a:cs typeface="Nunito"/>
                <a:sym typeface="Nunito"/>
              </a:rPr>
              <a:t>I created a table to show the summary statistics grouped by genre of each attribute of a track.</a:t>
            </a:r>
            <a:endParaRPr>
              <a:solidFill>
                <a:schemeClr val="lt1"/>
              </a:solidFill>
              <a:latin typeface="Nunito"/>
              <a:ea typeface="Nunito"/>
              <a:cs typeface="Nunito"/>
              <a:sym typeface="Nunito"/>
            </a:endParaRPr>
          </a:p>
        </p:txBody>
      </p:sp>
      <p:sp>
        <p:nvSpPr>
          <p:cNvPr id="326" name="Google Shape;326;p18"/>
          <p:cNvSpPr txBox="1"/>
          <p:nvPr>
            <p:ph idx="1" type="subTitle"/>
          </p:nvPr>
        </p:nvSpPr>
        <p:spPr>
          <a:xfrm>
            <a:off x="6357500" y="695400"/>
            <a:ext cx="2407200" cy="1855200"/>
          </a:xfrm>
          <a:prstGeom prst="rect">
            <a:avLst/>
          </a:prstGeom>
        </p:spPr>
        <p:txBody>
          <a:bodyPr anchorCtr="0" anchor="t" bIns="91425" lIns="91425" spcFirstLastPara="1" rIns="91425" wrap="square" tIns="91425">
            <a:noAutofit/>
          </a:bodyPr>
          <a:lstStyle/>
          <a:p>
            <a:pPr indent="-285750" lvl="0" marL="457200" rtl="0" algn="just">
              <a:lnSpc>
                <a:spcPct val="115000"/>
              </a:lnSpc>
              <a:spcBef>
                <a:spcPts val="1200"/>
              </a:spcBef>
              <a:spcAft>
                <a:spcPts val="0"/>
              </a:spcAft>
              <a:buSzPts val="900"/>
              <a:buChar char="●"/>
            </a:pPr>
            <a:r>
              <a:rPr lang="en" sz="900"/>
              <a:t>I  plotted box plots grouped genre for each of the 9 important numerical features of a track </a:t>
            </a:r>
            <a:r>
              <a:rPr lang="en" sz="900"/>
              <a:t>for each genre</a:t>
            </a:r>
            <a:r>
              <a:rPr lang="en" sz="900"/>
              <a:t>: 'acousticness', 'danceability', 'energy', 'instrumentalness', 'liveness', 'loudness', 'speechiness', 'tempo', and 'valence.’ </a:t>
            </a:r>
            <a:endParaRPr sz="900"/>
          </a:p>
          <a:p>
            <a:pPr indent="-285750" lvl="0" marL="457200" rtl="0" algn="just">
              <a:lnSpc>
                <a:spcPct val="115000"/>
              </a:lnSpc>
              <a:spcBef>
                <a:spcPts val="0"/>
              </a:spcBef>
              <a:spcAft>
                <a:spcPts val="0"/>
              </a:spcAft>
              <a:buSzPts val="900"/>
              <a:buChar char="●"/>
            </a:pPr>
            <a:r>
              <a:rPr lang="en" sz="900"/>
              <a:t>he data showed many outliers when grouped by each genre as seen in the box plots.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type="ctrTitle"/>
          </p:nvPr>
        </p:nvSpPr>
        <p:spPr>
          <a:xfrm>
            <a:off x="2444250" y="-9"/>
            <a:ext cx="4255500" cy="468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Modeling</a:t>
            </a:r>
            <a:endParaRPr/>
          </a:p>
        </p:txBody>
      </p:sp>
      <p:sp>
        <p:nvSpPr>
          <p:cNvPr id="332" name="Google Shape;332;p19"/>
          <p:cNvSpPr txBox="1"/>
          <p:nvPr>
            <p:ph idx="1" type="subTitle"/>
          </p:nvPr>
        </p:nvSpPr>
        <p:spPr>
          <a:xfrm>
            <a:off x="752000" y="468000"/>
            <a:ext cx="7473900" cy="2077800"/>
          </a:xfrm>
          <a:prstGeom prst="rect">
            <a:avLst/>
          </a:prstGeom>
        </p:spPr>
        <p:txBody>
          <a:bodyPr anchorCtr="0" anchor="t" bIns="91425" lIns="91425" spcFirstLastPara="1" rIns="91425" wrap="square" tIns="91425">
            <a:normAutofit fontScale="25000" lnSpcReduction="10000"/>
          </a:bodyPr>
          <a:lstStyle/>
          <a:p>
            <a:pPr indent="-280987" lvl="0" marL="457200" rtl="0" algn="just">
              <a:lnSpc>
                <a:spcPct val="115000"/>
              </a:lnSpc>
              <a:spcBef>
                <a:spcPts val="1200"/>
              </a:spcBef>
              <a:spcAft>
                <a:spcPts val="0"/>
              </a:spcAft>
              <a:buSzPct val="100000"/>
              <a:buChar char="●"/>
            </a:pPr>
            <a:r>
              <a:rPr lang="en" sz="3300"/>
              <a:t>I set the features that would be used to train the model to be the columns:  ['acousticness', 'danceability', 'energy', 'instrumentalness', 'key_num', 'liveness', 'loudness', 'mode_num', 'speechiness', 'tempo', 'time_signature_num', 'valence']. </a:t>
            </a:r>
            <a:endParaRPr sz="3300"/>
          </a:p>
          <a:p>
            <a:pPr indent="-280987" lvl="0" marL="457200" rtl="0" algn="just">
              <a:lnSpc>
                <a:spcPct val="115000"/>
              </a:lnSpc>
              <a:spcBef>
                <a:spcPts val="0"/>
              </a:spcBef>
              <a:spcAft>
                <a:spcPts val="0"/>
              </a:spcAft>
              <a:buSzPct val="100000"/>
              <a:buChar char="●"/>
            </a:pPr>
            <a:r>
              <a:rPr lang="en" sz="3300"/>
              <a:t>I </a:t>
            </a:r>
            <a:r>
              <a:rPr lang="en" sz="3300"/>
              <a:t>removed</a:t>
            </a:r>
            <a:r>
              <a:rPr lang="en" sz="3300"/>
              <a:t> outliers by finding the upper and lower bounds by  (mean + cutoff (3 * std)) and (mean - cutoff (3 * std)) </a:t>
            </a:r>
            <a:r>
              <a:rPr lang="en" sz="3300"/>
              <a:t>respectively</a:t>
            </a:r>
            <a:r>
              <a:rPr lang="en" sz="3300"/>
              <a:t>.</a:t>
            </a:r>
            <a:endParaRPr sz="3300"/>
          </a:p>
          <a:p>
            <a:pPr indent="-280987" lvl="0" marL="457200" rtl="0" algn="just">
              <a:lnSpc>
                <a:spcPct val="115000"/>
              </a:lnSpc>
              <a:spcBef>
                <a:spcPts val="0"/>
              </a:spcBef>
              <a:spcAft>
                <a:spcPts val="0"/>
              </a:spcAft>
              <a:buSzPct val="100000"/>
              <a:buChar char="●"/>
            </a:pPr>
            <a:r>
              <a:rPr lang="en" sz="3300"/>
              <a:t>I used the StandardScaler() method to fit and transform my training set and used the training set scaler on the testing set to avoid data leakage.</a:t>
            </a:r>
            <a:endParaRPr sz="3300"/>
          </a:p>
          <a:p>
            <a:pPr indent="-280987" lvl="0" marL="457200" rtl="0" algn="just">
              <a:lnSpc>
                <a:spcPct val="115000"/>
              </a:lnSpc>
              <a:spcBef>
                <a:spcPts val="0"/>
              </a:spcBef>
              <a:spcAft>
                <a:spcPts val="0"/>
              </a:spcAft>
              <a:buSzPct val="100000"/>
              <a:buChar char="●"/>
            </a:pPr>
            <a:r>
              <a:rPr lang="en" sz="3300"/>
              <a:t>I trained and tested on 4 ML models: logistic regression (multinomial), Random Forest Classifier, Gradient Boosting Classifier, and Linear Support Vector Classifier. </a:t>
            </a:r>
            <a:endParaRPr sz="3300"/>
          </a:p>
          <a:p>
            <a:pPr indent="-280987" lvl="0" marL="457200" rtl="0" algn="just">
              <a:lnSpc>
                <a:spcPct val="115000"/>
              </a:lnSpc>
              <a:spcBef>
                <a:spcPts val="0"/>
              </a:spcBef>
              <a:spcAft>
                <a:spcPts val="0"/>
              </a:spcAft>
              <a:buSzPct val="100000"/>
              <a:buChar char="●"/>
            </a:pPr>
            <a:r>
              <a:rPr lang="en" sz="3300"/>
              <a:t>I took the following 5 steps to implement each of the 4 ML models: </a:t>
            </a:r>
            <a:endParaRPr sz="3300"/>
          </a:p>
          <a:p>
            <a:pPr indent="-280987" lvl="1" marL="914400" rtl="0" algn="just">
              <a:lnSpc>
                <a:spcPct val="115000"/>
              </a:lnSpc>
              <a:spcBef>
                <a:spcPts val="0"/>
              </a:spcBef>
              <a:spcAft>
                <a:spcPts val="0"/>
              </a:spcAft>
              <a:buSzPct val="100000"/>
              <a:buChar char="○"/>
            </a:pPr>
            <a:r>
              <a:rPr lang="en" sz="3300"/>
              <a:t>1.  I used GridSearchCV for hyperparameter tuning to pick the best model version</a:t>
            </a:r>
            <a:endParaRPr sz="3300"/>
          </a:p>
          <a:p>
            <a:pPr indent="-280987" lvl="1" marL="914400" rtl="0" algn="just">
              <a:lnSpc>
                <a:spcPct val="115000"/>
              </a:lnSpc>
              <a:spcBef>
                <a:spcPts val="0"/>
              </a:spcBef>
              <a:spcAft>
                <a:spcPts val="0"/>
              </a:spcAft>
              <a:buSzPct val="100000"/>
              <a:buChar char="○"/>
            </a:pPr>
            <a:r>
              <a:rPr lang="en" sz="3300"/>
              <a:t>2.  I fit the model and madee predictions for the test set.</a:t>
            </a:r>
            <a:endParaRPr sz="3300"/>
          </a:p>
          <a:p>
            <a:pPr indent="-280987" lvl="1" marL="914400" rtl="0" algn="just">
              <a:lnSpc>
                <a:spcPct val="115000"/>
              </a:lnSpc>
              <a:spcBef>
                <a:spcPts val="0"/>
              </a:spcBef>
              <a:spcAft>
                <a:spcPts val="0"/>
              </a:spcAft>
              <a:buSzPct val="100000"/>
              <a:buChar char="○"/>
            </a:pPr>
            <a:r>
              <a:rPr lang="en" sz="3300"/>
              <a:t>3. Printed the classification report displaying the accuracy, precision, recall, and F1-scores for each unique class variable (‘genre’). </a:t>
            </a:r>
            <a:endParaRPr sz="3300"/>
          </a:p>
          <a:p>
            <a:pPr indent="-280987" lvl="1" marL="914400" rtl="0" algn="just">
              <a:lnSpc>
                <a:spcPct val="115000"/>
              </a:lnSpc>
              <a:spcBef>
                <a:spcPts val="0"/>
              </a:spcBef>
              <a:spcAft>
                <a:spcPts val="0"/>
              </a:spcAft>
              <a:buSzPct val="100000"/>
              <a:buChar char="○"/>
            </a:pPr>
            <a:r>
              <a:rPr lang="en" sz="3300"/>
              <a:t>4. Calculated the accuracy, precision, recall, F1-score, and log loss scores, and ROC-AUC (area under the curve) for the model. </a:t>
            </a:r>
            <a:endParaRPr sz="3300"/>
          </a:p>
          <a:p>
            <a:pPr indent="-280987" lvl="1" marL="914400" rtl="0" algn="just">
              <a:lnSpc>
                <a:spcPct val="115000"/>
              </a:lnSpc>
              <a:spcBef>
                <a:spcPts val="0"/>
              </a:spcBef>
              <a:spcAft>
                <a:spcPts val="0"/>
              </a:spcAft>
              <a:buSzPct val="100000"/>
              <a:buChar char="○"/>
            </a:pPr>
            <a:r>
              <a:rPr lang="en" sz="3300"/>
              <a:t>5. Lastly, displayed the confusion matrix to see the distribution of predictions being made across all genres. </a:t>
            </a:r>
            <a:endParaRPr sz="3300"/>
          </a:p>
          <a:p>
            <a:pPr indent="0" lvl="0" marL="0" rtl="0" algn="l">
              <a:spcBef>
                <a:spcPts val="1200"/>
              </a:spcBef>
              <a:spcAft>
                <a:spcPts val="0"/>
              </a:spcAft>
              <a:buNone/>
            </a:pPr>
            <a:r>
              <a:t/>
            </a:r>
            <a:endParaRPr sz="800"/>
          </a:p>
        </p:txBody>
      </p:sp>
      <p:pic>
        <p:nvPicPr>
          <p:cNvPr id="333" name="Google Shape;333;p19"/>
          <p:cNvPicPr preferRelativeResize="0"/>
          <p:nvPr/>
        </p:nvPicPr>
        <p:blipFill>
          <a:blip r:embed="rId3">
            <a:alphaModFix/>
          </a:blip>
          <a:stretch>
            <a:fillRect/>
          </a:stretch>
        </p:blipFill>
        <p:spPr>
          <a:xfrm>
            <a:off x="1682400" y="2698200"/>
            <a:ext cx="2334090" cy="2292900"/>
          </a:xfrm>
          <a:prstGeom prst="rect">
            <a:avLst/>
          </a:prstGeom>
          <a:noFill/>
          <a:ln>
            <a:noFill/>
          </a:ln>
        </p:spPr>
      </p:pic>
      <p:pic>
        <p:nvPicPr>
          <p:cNvPr id="334" name="Google Shape;334;p19"/>
          <p:cNvPicPr preferRelativeResize="0"/>
          <p:nvPr/>
        </p:nvPicPr>
        <p:blipFill>
          <a:blip r:embed="rId4">
            <a:alphaModFix/>
          </a:blip>
          <a:stretch>
            <a:fillRect/>
          </a:stretch>
        </p:blipFill>
        <p:spPr>
          <a:xfrm>
            <a:off x="4260540" y="2698200"/>
            <a:ext cx="2565216" cy="2292900"/>
          </a:xfrm>
          <a:prstGeom prst="rect">
            <a:avLst/>
          </a:prstGeom>
          <a:noFill/>
          <a:ln>
            <a:noFill/>
          </a:ln>
        </p:spPr>
      </p:pic>
      <p:sp>
        <p:nvSpPr>
          <p:cNvPr id="335" name="Google Shape;335;p19"/>
          <p:cNvSpPr txBox="1"/>
          <p:nvPr/>
        </p:nvSpPr>
        <p:spPr>
          <a:xfrm>
            <a:off x="1874300" y="2298000"/>
            <a:ext cx="19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Classification Report</a:t>
            </a:r>
            <a:endParaRPr>
              <a:solidFill>
                <a:schemeClr val="lt1"/>
              </a:solidFill>
              <a:latin typeface="Nunito"/>
              <a:ea typeface="Nunito"/>
              <a:cs typeface="Nunito"/>
              <a:sym typeface="Nunito"/>
            </a:endParaRPr>
          </a:p>
        </p:txBody>
      </p:sp>
      <p:sp>
        <p:nvSpPr>
          <p:cNvPr id="336" name="Google Shape;336;p19"/>
          <p:cNvSpPr txBox="1"/>
          <p:nvPr/>
        </p:nvSpPr>
        <p:spPr>
          <a:xfrm>
            <a:off x="4492075" y="2298000"/>
            <a:ext cx="19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Confusion Matrix</a:t>
            </a:r>
            <a:endParaRPr>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0"/>
          <p:cNvSpPr txBox="1"/>
          <p:nvPr>
            <p:ph type="ctrTitle"/>
          </p:nvPr>
        </p:nvSpPr>
        <p:spPr>
          <a:xfrm>
            <a:off x="2066000" y="-2"/>
            <a:ext cx="4255500" cy="695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Models Comparison</a:t>
            </a:r>
            <a:endParaRPr/>
          </a:p>
        </p:txBody>
      </p:sp>
      <p:sp>
        <p:nvSpPr>
          <p:cNvPr id="342" name="Google Shape;342;p20"/>
          <p:cNvSpPr txBox="1"/>
          <p:nvPr>
            <p:ph idx="1" type="subTitle"/>
          </p:nvPr>
        </p:nvSpPr>
        <p:spPr>
          <a:xfrm>
            <a:off x="385200" y="590300"/>
            <a:ext cx="8146800" cy="695400"/>
          </a:xfrm>
          <a:prstGeom prst="rect">
            <a:avLst/>
          </a:prstGeom>
        </p:spPr>
        <p:txBody>
          <a:bodyPr anchorCtr="0" anchor="t" bIns="91425" lIns="91425" spcFirstLastPara="1" rIns="91425" wrap="square" tIns="91425">
            <a:normAutofit fontScale="85000"/>
          </a:bodyPr>
          <a:lstStyle/>
          <a:p>
            <a:pPr indent="-314960" lvl="0" marL="457200" rtl="0" algn="l">
              <a:spcBef>
                <a:spcPts val="0"/>
              </a:spcBef>
              <a:spcAft>
                <a:spcPts val="0"/>
              </a:spcAft>
              <a:buSzPct val="100000"/>
              <a:buChar char="●"/>
            </a:pPr>
            <a:r>
              <a:rPr lang="en"/>
              <a:t>The accuracy, precision, recall, and F1 scores are compared for all 4 models.</a:t>
            </a:r>
            <a:endParaRPr/>
          </a:p>
          <a:p>
            <a:pPr indent="-314960" lvl="0" marL="457200" rtl="0" algn="l">
              <a:spcBef>
                <a:spcPts val="0"/>
              </a:spcBef>
              <a:spcAft>
                <a:spcPts val="0"/>
              </a:spcAft>
              <a:buSzPct val="100000"/>
              <a:buChar char="●"/>
            </a:pPr>
            <a:r>
              <a:rPr lang="en"/>
              <a:t>The delta between the best and worst model in accuracy: 1%, precision: 9%, recall: 9%, f1: 13% </a:t>
            </a:r>
            <a:endParaRPr/>
          </a:p>
        </p:txBody>
      </p:sp>
      <p:pic>
        <p:nvPicPr>
          <p:cNvPr id="343" name="Google Shape;343;p20"/>
          <p:cNvPicPr preferRelativeResize="0"/>
          <p:nvPr/>
        </p:nvPicPr>
        <p:blipFill>
          <a:blip r:embed="rId3">
            <a:alphaModFix/>
          </a:blip>
          <a:stretch>
            <a:fillRect/>
          </a:stretch>
        </p:blipFill>
        <p:spPr>
          <a:xfrm>
            <a:off x="744775" y="1580812"/>
            <a:ext cx="3222575" cy="1611276"/>
          </a:xfrm>
          <a:prstGeom prst="rect">
            <a:avLst/>
          </a:prstGeom>
          <a:noFill/>
          <a:ln>
            <a:noFill/>
          </a:ln>
        </p:spPr>
      </p:pic>
      <p:pic>
        <p:nvPicPr>
          <p:cNvPr id="344" name="Google Shape;344;p20"/>
          <p:cNvPicPr preferRelativeResize="0"/>
          <p:nvPr/>
        </p:nvPicPr>
        <p:blipFill>
          <a:blip r:embed="rId4">
            <a:alphaModFix/>
          </a:blip>
          <a:stretch>
            <a:fillRect/>
          </a:stretch>
        </p:blipFill>
        <p:spPr>
          <a:xfrm>
            <a:off x="4272900" y="1594150"/>
            <a:ext cx="3222575" cy="1584610"/>
          </a:xfrm>
          <a:prstGeom prst="rect">
            <a:avLst/>
          </a:prstGeom>
          <a:noFill/>
          <a:ln>
            <a:noFill/>
          </a:ln>
        </p:spPr>
      </p:pic>
      <p:pic>
        <p:nvPicPr>
          <p:cNvPr id="345" name="Google Shape;345;p20"/>
          <p:cNvPicPr preferRelativeResize="0"/>
          <p:nvPr/>
        </p:nvPicPr>
        <p:blipFill>
          <a:blip r:embed="rId5">
            <a:alphaModFix/>
          </a:blip>
          <a:stretch>
            <a:fillRect/>
          </a:stretch>
        </p:blipFill>
        <p:spPr>
          <a:xfrm>
            <a:off x="745200" y="3315000"/>
            <a:ext cx="3221742" cy="1709175"/>
          </a:xfrm>
          <a:prstGeom prst="rect">
            <a:avLst/>
          </a:prstGeom>
          <a:noFill/>
          <a:ln>
            <a:noFill/>
          </a:ln>
        </p:spPr>
      </p:pic>
      <p:pic>
        <p:nvPicPr>
          <p:cNvPr id="346" name="Google Shape;346;p20"/>
          <p:cNvPicPr preferRelativeResize="0"/>
          <p:nvPr/>
        </p:nvPicPr>
        <p:blipFill>
          <a:blip r:embed="rId6">
            <a:alphaModFix/>
          </a:blip>
          <a:stretch>
            <a:fillRect/>
          </a:stretch>
        </p:blipFill>
        <p:spPr>
          <a:xfrm>
            <a:off x="4272900" y="3315000"/>
            <a:ext cx="3222587" cy="170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1"/>
          <p:cNvSpPr txBox="1"/>
          <p:nvPr>
            <p:ph type="ctrTitle"/>
          </p:nvPr>
        </p:nvSpPr>
        <p:spPr>
          <a:xfrm>
            <a:off x="2318000" y="-9"/>
            <a:ext cx="4255500" cy="504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Models Comparison</a:t>
            </a:r>
            <a:endParaRPr/>
          </a:p>
        </p:txBody>
      </p:sp>
      <p:sp>
        <p:nvSpPr>
          <p:cNvPr id="352" name="Google Shape;352;p21"/>
          <p:cNvSpPr txBox="1"/>
          <p:nvPr>
            <p:ph idx="1" type="subTitle"/>
          </p:nvPr>
        </p:nvSpPr>
        <p:spPr>
          <a:xfrm>
            <a:off x="496750" y="504000"/>
            <a:ext cx="3716400" cy="13911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a:t>The lowest Log Loss score was 2.0 for the Gradient Boosting Classifier model but the Random Forest Classifier model was close with a negligible 0.06 delta at 2.06.</a:t>
            </a:r>
            <a:endParaRPr/>
          </a:p>
        </p:txBody>
      </p:sp>
      <p:pic>
        <p:nvPicPr>
          <p:cNvPr id="353" name="Google Shape;353;p21"/>
          <p:cNvPicPr preferRelativeResize="0"/>
          <p:nvPr/>
        </p:nvPicPr>
        <p:blipFill>
          <a:blip r:embed="rId3">
            <a:alphaModFix/>
          </a:blip>
          <a:stretch>
            <a:fillRect/>
          </a:stretch>
        </p:blipFill>
        <p:spPr>
          <a:xfrm>
            <a:off x="4572000" y="2143800"/>
            <a:ext cx="4067175" cy="2533650"/>
          </a:xfrm>
          <a:prstGeom prst="rect">
            <a:avLst/>
          </a:prstGeom>
          <a:noFill/>
          <a:ln>
            <a:noFill/>
          </a:ln>
        </p:spPr>
      </p:pic>
      <p:pic>
        <p:nvPicPr>
          <p:cNvPr id="354" name="Google Shape;354;p21"/>
          <p:cNvPicPr preferRelativeResize="0"/>
          <p:nvPr/>
        </p:nvPicPr>
        <p:blipFill>
          <a:blip r:embed="rId4">
            <a:alphaModFix/>
          </a:blip>
          <a:stretch>
            <a:fillRect/>
          </a:stretch>
        </p:blipFill>
        <p:spPr>
          <a:xfrm>
            <a:off x="296400" y="2143800"/>
            <a:ext cx="4095750" cy="2533650"/>
          </a:xfrm>
          <a:prstGeom prst="rect">
            <a:avLst/>
          </a:prstGeom>
          <a:noFill/>
          <a:ln>
            <a:noFill/>
          </a:ln>
        </p:spPr>
      </p:pic>
      <p:sp>
        <p:nvSpPr>
          <p:cNvPr id="355" name="Google Shape;355;p21"/>
          <p:cNvSpPr txBox="1"/>
          <p:nvPr>
            <p:ph idx="1" type="subTitle"/>
          </p:nvPr>
        </p:nvSpPr>
        <p:spPr>
          <a:xfrm>
            <a:off x="4747375" y="504000"/>
            <a:ext cx="3716400" cy="1391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a:t>The ROC curves and the area under the curve (AUC) is the largest at 0.89 for both the gradient boosting and random forest classifiers.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