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31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085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04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6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3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3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45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6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0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99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86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1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1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A798FAD-CCDF-4921-A6C5-72600AC7D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4A9D81B-38A1-4E24-B971-B4FC452A7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7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ADBE-8DC9-4D4D-85A7-4A24924BF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445316" cy="1646302"/>
          </a:xfrm>
        </p:spPr>
        <p:txBody>
          <a:bodyPr>
            <a:normAutofit/>
          </a:bodyPr>
          <a:lstStyle/>
          <a:p>
            <a:r>
              <a:rPr lang="en-US" dirty="0"/>
              <a:t>Insurance Project- Batch 3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0B9EE-C380-4DFD-ADF2-218EB3BA8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479" y="4050837"/>
            <a:ext cx="10113134" cy="1852826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Objective: Understand the Loan Status of Individuals on the basis of    Income,Insurance,Credit and other parameters.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D28A-2F08-45F5-8CC5-7D756C79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1" y="624110"/>
            <a:ext cx="10775742" cy="595090"/>
          </a:xfrm>
        </p:spPr>
        <p:txBody>
          <a:bodyPr/>
          <a:lstStyle/>
          <a:p>
            <a:r>
              <a:rPr lang="en-US" dirty="0"/>
              <a:t>Analysis and Inferences</a:t>
            </a:r>
            <a:endParaRPr lang="en-IN" dirty="0"/>
          </a:p>
        </p:txBody>
      </p:sp>
      <p:pic>
        <p:nvPicPr>
          <p:cNvPr id="4" name="slide17" descr="Loan Status(Marital_Status and Dependents)">
            <a:extLst>
              <a:ext uri="{FF2B5EF4-FFF2-40B4-BE49-F238E27FC236}">
                <a16:creationId xmlns:a16="http://schemas.microsoft.com/office/drawing/2014/main" id="{7F993D21-7996-4039-97D3-6C13B63E4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1" y="1219201"/>
            <a:ext cx="5106113" cy="3895724"/>
          </a:xfrm>
          <a:prstGeom prst="rect">
            <a:avLst/>
          </a:prstGeom>
        </p:spPr>
      </p:pic>
      <p:pic>
        <p:nvPicPr>
          <p:cNvPr id="5" name="slide18" descr="Loan Status(Education, Employment,Credit History)">
            <a:extLst>
              <a:ext uri="{FF2B5EF4-FFF2-40B4-BE49-F238E27FC236}">
                <a16:creationId xmlns:a16="http://schemas.microsoft.com/office/drawing/2014/main" id="{D3F5D92F-C787-44D8-9733-6231F63A0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41" y="1219200"/>
            <a:ext cx="5346387" cy="389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80FCF6-EAB6-433E-909E-97ECA98D54ED}"/>
              </a:ext>
            </a:extLst>
          </p:cNvPr>
          <p:cNvSpPr txBox="1"/>
          <p:nvPr/>
        </p:nvSpPr>
        <p:spPr>
          <a:xfrm>
            <a:off x="728871" y="5221357"/>
            <a:ext cx="5106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Married or married applicants having 0 dependents have more loans approved.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Unmarried applicants with 3+ Dependents have least loans approved.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2247D-9072-4BB3-99B2-5F069DEE76AC}"/>
              </a:ext>
            </a:extLst>
          </p:cNvPr>
          <p:cNvSpPr txBox="1"/>
          <p:nvPr/>
        </p:nvSpPr>
        <p:spPr>
          <a:xfrm>
            <a:off x="6228522" y="5314122"/>
            <a:ext cx="5234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 applicants having credit history 1 and not being self employed have maximum loan approvals.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graduate applicants who are self employed  with credit history 0 have least approvals.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91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D92B-3AEE-4638-8ADD-3640E20E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624110"/>
            <a:ext cx="10828751" cy="568586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D73F-8F22-45C8-B453-50FC2DF6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192696"/>
            <a:ext cx="10828751" cy="4718526"/>
          </a:xfrm>
        </p:spPr>
        <p:txBody>
          <a:bodyPr>
            <a:normAutofit/>
          </a:bodyPr>
          <a:lstStyle/>
          <a:p>
            <a:r>
              <a:rPr lang="en-US" cap="none" dirty="0"/>
              <a:t>Male applicants have got more loans approved.</a:t>
            </a:r>
          </a:p>
          <a:p>
            <a:r>
              <a:rPr lang="en-US" cap="none" dirty="0"/>
              <a:t>Applicants having credit history 1 have better loan approval status.</a:t>
            </a:r>
          </a:p>
          <a:p>
            <a:r>
              <a:rPr lang="en-US" cap="none" dirty="0"/>
              <a:t>Applicants in semi urban branch area have better loan approval status compared to urban and rural.</a:t>
            </a:r>
          </a:p>
          <a:p>
            <a:r>
              <a:rPr lang="en-US" cap="none" dirty="0"/>
              <a:t>Applicants having 0 dependents have higher loan approvals.</a:t>
            </a:r>
          </a:p>
          <a:p>
            <a:r>
              <a:rPr lang="en-US" cap="none" dirty="0"/>
              <a:t>Graduate applicants have maximum loans approved.</a:t>
            </a:r>
          </a:p>
          <a:p>
            <a:r>
              <a:rPr lang="en-US" cap="none" dirty="0"/>
              <a:t>Majority of loan applicants were having benefits in range of 0-500 and they had maximum approvals.</a:t>
            </a:r>
          </a:p>
          <a:p>
            <a:r>
              <a:rPr lang="en-US" sz="2000" cap="none" dirty="0"/>
              <a:t>Taking into consideration gender, education, self employed, credit history and branch, it can be observed that graduate male customers in semi urban branch area with a credit history of 1 have maximum number no loans approved.</a:t>
            </a:r>
            <a:endParaRPr lang="en-IN" sz="2000" cap="non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46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ECCA94-CFA0-42DE-9AE4-A82792F4C3F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818894" y="252137"/>
          <a:ext cx="7865100" cy="5087936"/>
        </p:xfrm>
        <a:graphic>
          <a:graphicData uri="http://schemas.openxmlformats.org/drawingml/2006/table">
            <a:tbl>
              <a:tblPr/>
              <a:tblGrid>
                <a:gridCol w="1038437">
                  <a:extLst>
                    <a:ext uri="{9D8B030D-6E8A-4147-A177-3AD203B41FA5}">
                      <a16:colId xmlns:a16="http://schemas.microsoft.com/office/drawing/2014/main" val="403775254"/>
                    </a:ext>
                  </a:extLst>
                </a:gridCol>
                <a:gridCol w="911282">
                  <a:extLst>
                    <a:ext uri="{9D8B030D-6E8A-4147-A177-3AD203B41FA5}">
                      <a16:colId xmlns:a16="http://schemas.microsoft.com/office/drawing/2014/main" val="4243548527"/>
                    </a:ext>
                  </a:extLst>
                </a:gridCol>
                <a:gridCol w="339081">
                  <a:extLst>
                    <a:ext uri="{9D8B030D-6E8A-4147-A177-3AD203B41FA5}">
                      <a16:colId xmlns:a16="http://schemas.microsoft.com/office/drawing/2014/main" val="1854986527"/>
                    </a:ext>
                  </a:extLst>
                </a:gridCol>
                <a:gridCol w="784126">
                  <a:extLst>
                    <a:ext uri="{9D8B030D-6E8A-4147-A177-3AD203B41FA5}">
                      <a16:colId xmlns:a16="http://schemas.microsoft.com/office/drawing/2014/main" val="545763418"/>
                    </a:ext>
                  </a:extLst>
                </a:gridCol>
                <a:gridCol w="850353">
                  <a:extLst>
                    <a:ext uri="{9D8B030D-6E8A-4147-A177-3AD203B41FA5}">
                      <a16:colId xmlns:a16="http://schemas.microsoft.com/office/drawing/2014/main" val="1873758076"/>
                    </a:ext>
                  </a:extLst>
                </a:gridCol>
                <a:gridCol w="339081">
                  <a:extLst>
                    <a:ext uri="{9D8B030D-6E8A-4147-A177-3AD203B41FA5}">
                      <a16:colId xmlns:a16="http://schemas.microsoft.com/office/drawing/2014/main" val="4064523857"/>
                    </a:ext>
                  </a:extLst>
                </a:gridCol>
                <a:gridCol w="1133804">
                  <a:extLst>
                    <a:ext uri="{9D8B030D-6E8A-4147-A177-3AD203B41FA5}">
                      <a16:colId xmlns:a16="http://schemas.microsoft.com/office/drawing/2014/main" val="1955911307"/>
                    </a:ext>
                  </a:extLst>
                </a:gridCol>
                <a:gridCol w="466237">
                  <a:extLst>
                    <a:ext uri="{9D8B030D-6E8A-4147-A177-3AD203B41FA5}">
                      <a16:colId xmlns:a16="http://schemas.microsoft.com/office/drawing/2014/main" val="510194860"/>
                    </a:ext>
                  </a:extLst>
                </a:gridCol>
                <a:gridCol w="339081">
                  <a:extLst>
                    <a:ext uri="{9D8B030D-6E8A-4147-A177-3AD203B41FA5}">
                      <a16:colId xmlns:a16="http://schemas.microsoft.com/office/drawing/2014/main" val="361870862"/>
                    </a:ext>
                  </a:extLst>
                </a:gridCol>
                <a:gridCol w="826511">
                  <a:extLst>
                    <a:ext uri="{9D8B030D-6E8A-4147-A177-3AD203B41FA5}">
                      <a16:colId xmlns:a16="http://schemas.microsoft.com/office/drawing/2014/main" val="1249251768"/>
                    </a:ext>
                  </a:extLst>
                </a:gridCol>
                <a:gridCol w="837107">
                  <a:extLst>
                    <a:ext uri="{9D8B030D-6E8A-4147-A177-3AD203B41FA5}">
                      <a16:colId xmlns:a16="http://schemas.microsoft.com/office/drawing/2014/main" val="2892838928"/>
                    </a:ext>
                  </a:extLst>
                </a:gridCol>
              </a:tblGrid>
              <a:tr h="158998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Rural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Rural Total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Semiurban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Semiurban Total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 Total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68790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97527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687697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549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6116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143098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2636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16450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35069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Graduate</a:t>
                      </a:r>
                    </a:p>
                  </a:txBody>
                  <a:tcPr marL="143098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557906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06197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549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354173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143098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485411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585213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581856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Graduate</a:t>
                      </a:r>
                    </a:p>
                  </a:txBody>
                  <a:tcPr marL="143098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53947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625595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846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43530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549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28645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143098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225321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101987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847179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Graduate</a:t>
                      </a:r>
                    </a:p>
                  </a:txBody>
                  <a:tcPr marL="143098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54450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647522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315838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549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931921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143098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672013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88555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886133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Graduate</a:t>
                      </a:r>
                    </a:p>
                  </a:txBody>
                  <a:tcPr marL="143098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910713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16221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14647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33596"/>
                  </a:ext>
                </a:extLst>
              </a:tr>
              <a:tr h="15899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81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C568E7-9527-4526-974D-266FF018DF71}"/>
              </a:ext>
            </a:extLst>
          </p:cNvPr>
          <p:cNvSpPr txBox="1"/>
          <p:nvPr/>
        </p:nvSpPr>
        <p:spPr>
          <a:xfrm>
            <a:off x="1669774" y="5724939"/>
            <a:ext cx="8560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Above Analysis takes into consideration Gender, Education, Self Employed, credit History and Branch into consideration. It can be observed that Graduate Male Customers in Semi urban branch area with a credit history of 1 have maximum number no loans approved.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18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C2BE-A7DF-4CA0-8E47-1F3EA305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13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3AF7-805B-424D-82B5-8BE8B27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51" y="385571"/>
            <a:ext cx="8911687" cy="1280890"/>
          </a:xfrm>
        </p:spPr>
        <p:txBody>
          <a:bodyPr/>
          <a:lstStyle/>
          <a:p>
            <a:r>
              <a:rPr lang="en-US" dirty="0"/>
              <a:t>Data Set Details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43A6-7F1C-4DDF-A2E7-295DECA4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8596668" cy="528761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Type: Data frame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No. of Rows: 614 ; No of Columns: 13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Info: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dtypes: float64(4), int64(1), object(8)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missing value =171. We used Python to fill out the missing values.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41FE94-B556-4D19-8D41-44BAC117579F}"/>
              </a:ext>
            </a:extLst>
          </p:cNvPr>
          <p:cNvGraphicFramePr>
            <a:graphicFrameLocks noGrp="1"/>
          </p:cNvGraphicFramePr>
          <p:nvPr/>
        </p:nvGraphicFramePr>
        <p:xfrm>
          <a:off x="1549470" y="2480517"/>
          <a:ext cx="8026400" cy="3151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48366987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507008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5189691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768917256"/>
                    </a:ext>
                  </a:extLst>
                </a:gridCol>
              </a:tblGrid>
              <a:tr h="1926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Data Columns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Non Null Entries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Data type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Details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433984"/>
                  </a:ext>
                </a:extLst>
              </a:tr>
              <a:tr h="1926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614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Identification No. of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925164"/>
                  </a:ext>
                </a:extLst>
              </a:tr>
              <a:tr h="1926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601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 of the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759348"/>
                  </a:ext>
                </a:extLst>
              </a:tr>
              <a:tr h="1926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Marrital_Status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611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Marital status of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6308599"/>
                  </a:ext>
                </a:extLst>
              </a:tr>
              <a:tr h="1926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Dependents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599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 Family members, customer supports financially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207634"/>
                  </a:ext>
                </a:extLst>
              </a:tr>
              <a:tr h="1926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614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Information on customers education(Graduate or Not Graduate)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542942"/>
                  </a:ext>
                </a:extLst>
              </a:tr>
              <a:tr h="30326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Self_Employed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582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Information about customers employment (Self Employed or Not Self Employed).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114930"/>
                  </a:ext>
                </a:extLst>
              </a:tr>
              <a:tr h="37699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ApplicantIncome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614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int64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Income of the customers (INR/month).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3138386"/>
                  </a:ext>
                </a:extLst>
              </a:tr>
              <a:tr h="1926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PremiumAmount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592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Amount which Customers are going to pay for a policy(INR/month).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567621"/>
                  </a:ext>
                </a:extLst>
              </a:tr>
              <a:tr h="1926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Maturity_Term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600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period of a particular policy(months).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493045"/>
                  </a:ext>
                </a:extLst>
              </a:tr>
              <a:tr h="1926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Credit_History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564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Information on customers Loan payments(1= yes / 0= no).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104277"/>
                  </a:ext>
                </a:extLst>
              </a:tr>
              <a:tr h="1926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Branch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614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Details of the branch Urban, Rural, Semiurban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8896748"/>
                  </a:ext>
                </a:extLst>
              </a:tr>
              <a:tr h="19268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Loan_Status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614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object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Status of customers loan (1= yes / 0= no)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102134"/>
                  </a:ext>
                </a:extLst>
              </a:tr>
              <a:tr h="35186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Benefits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592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u="none" strike="noStrike">
                          <a:effectLst/>
                        </a:rPr>
                        <a:t>float64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Final amount received by the customer after the maturity term ( Benefits * 100 = INR/maturity term)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511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67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1690-8B3C-41A8-8CE9-DB247F5A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7" y="624110"/>
            <a:ext cx="10431186" cy="621594"/>
          </a:xfrm>
        </p:spPr>
        <p:txBody>
          <a:bodyPr/>
          <a:lstStyle/>
          <a:p>
            <a:r>
              <a:rPr lang="en-US" dirty="0"/>
              <a:t>Data 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5FCE-7D58-4BEE-B886-E4AD70B7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404730"/>
            <a:ext cx="10431186" cy="4506492"/>
          </a:xfrm>
        </p:spPr>
        <p:txBody>
          <a:bodyPr/>
          <a:lstStyle/>
          <a:p>
            <a:r>
              <a:rPr lang="en-US" cap="none" dirty="0"/>
              <a:t>Total No Of Applicants = 614</a:t>
            </a:r>
          </a:p>
          <a:p>
            <a:r>
              <a:rPr lang="en-US" cap="none" dirty="0"/>
              <a:t>No Of Male Applicants=500; No. Of Female Applicants= 114;</a:t>
            </a:r>
          </a:p>
          <a:p>
            <a:r>
              <a:rPr lang="en-US" cap="none" dirty="0"/>
              <a:t>No Of Married Applicants= 400; No. Of Unmarried Applicants = 214;</a:t>
            </a:r>
          </a:p>
          <a:p>
            <a:r>
              <a:rPr lang="en-IN" cap="none" dirty="0"/>
              <a:t>No Of Graduates= 480; No Of Non Graduates= 134;</a:t>
            </a:r>
          </a:p>
          <a:p>
            <a:r>
              <a:rPr lang="en-IN" cap="none" dirty="0"/>
              <a:t>Count Of Dependents: 0= 354; 1=104; 2=105 ;3+=51;</a:t>
            </a:r>
          </a:p>
          <a:p>
            <a:r>
              <a:rPr lang="en-IN" cap="none" dirty="0"/>
              <a:t>Credit History 1= 513; Credit History 0=101;</a:t>
            </a:r>
          </a:p>
          <a:p>
            <a:r>
              <a:rPr lang="en-IN" cap="none" dirty="0"/>
              <a:t>Count Of Applicant As Per Branch: Rural=179 ; Semiurban= 233 ; Urban= 202;</a:t>
            </a:r>
          </a:p>
          <a:p>
            <a:r>
              <a:rPr lang="en-IN" cap="none" dirty="0"/>
              <a:t>Loan Approved: Yes= 422; No= 192</a:t>
            </a:r>
          </a:p>
          <a:p>
            <a:r>
              <a:rPr lang="en-IN" cap="none" dirty="0"/>
              <a:t>Self Employed: Yes=86 ; No=528;</a:t>
            </a:r>
          </a:p>
        </p:txBody>
      </p:sp>
    </p:spTree>
    <p:extLst>
      <p:ext uri="{BB962C8B-B14F-4D97-AF65-F5344CB8AC3E}">
        <p14:creationId xmlns:p14="http://schemas.microsoft.com/office/powerpoint/2010/main" val="197065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CC14-B270-40E7-87F3-54C913CF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3" y="624110"/>
            <a:ext cx="10576960" cy="322668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and Inferences</a:t>
            </a:r>
            <a:endParaRPr lang="en-IN" dirty="0"/>
          </a:p>
        </p:txBody>
      </p:sp>
      <p:pic>
        <p:nvPicPr>
          <p:cNvPr id="4" name="slide2" descr="Gender and Loan Status">
            <a:extLst>
              <a:ext uri="{FF2B5EF4-FFF2-40B4-BE49-F238E27FC236}">
                <a16:creationId xmlns:a16="http://schemas.microsoft.com/office/drawing/2014/main" id="{D8C9F9A7-DCF2-4403-8202-1B86B97F6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3" y="1039544"/>
            <a:ext cx="3193773" cy="3895724"/>
          </a:xfrm>
          <a:prstGeom prst="rect">
            <a:avLst/>
          </a:prstGeom>
        </p:spPr>
      </p:pic>
      <p:pic>
        <p:nvPicPr>
          <p:cNvPr id="5" name="slide3" descr="Marital_Status and Loan Staus">
            <a:extLst>
              <a:ext uri="{FF2B5EF4-FFF2-40B4-BE49-F238E27FC236}">
                <a16:creationId xmlns:a16="http://schemas.microsoft.com/office/drawing/2014/main" id="{5F340757-776D-492F-B73C-066245987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07" y="1039544"/>
            <a:ext cx="3181350" cy="3895725"/>
          </a:xfrm>
          <a:prstGeom prst="rect">
            <a:avLst/>
          </a:prstGeom>
        </p:spPr>
      </p:pic>
      <p:pic>
        <p:nvPicPr>
          <p:cNvPr id="6" name="slide4" descr="Dependents and Loan Status">
            <a:extLst>
              <a:ext uri="{FF2B5EF4-FFF2-40B4-BE49-F238E27FC236}">
                <a16:creationId xmlns:a16="http://schemas.microsoft.com/office/drawing/2014/main" id="{99D00993-F02C-49B6-A3AC-BB96CB17C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947" y="1039544"/>
            <a:ext cx="3937966" cy="3895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F92C04-1C93-4AE0-8A50-0398A1DB2F89}"/>
              </a:ext>
            </a:extLst>
          </p:cNvPr>
          <p:cNvSpPr txBox="1"/>
          <p:nvPr/>
        </p:nvSpPr>
        <p:spPr>
          <a:xfrm>
            <a:off x="927653" y="5128591"/>
            <a:ext cx="3193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observed that Male applicants have majority of loan approvals.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23D44-DA3A-47E8-82BD-A3347E3F3285}"/>
              </a:ext>
            </a:extLst>
          </p:cNvPr>
          <p:cNvSpPr txBox="1"/>
          <p:nvPr/>
        </p:nvSpPr>
        <p:spPr>
          <a:xfrm>
            <a:off x="4399307" y="5128591"/>
            <a:ext cx="3366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observed married applicants have better loan approval status.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9174-E8D5-4B66-9786-BB51F03833FA}"/>
              </a:ext>
            </a:extLst>
          </p:cNvPr>
          <p:cNvSpPr txBox="1"/>
          <p:nvPr/>
        </p:nvSpPr>
        <p:spPr>
          <a:xfrm>
            <a:off x="7765359" y="5128591"/>
            <a:ext cx="3937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observed that applicants with 0 dependents have maximum loan approval and applicants with 3+ dependents have least approvals.</a:t>
            </a:r>
          </a:p>
        </p:txBody>
      </p:sp>
    </p:spTree>
    <p:extLst>
      <p:ext uri="{BB962C8B-B14F-4D97-AF65-F5344CB8AC3E}">
        <p14:creationId xmlns:p14="http://schemas.microsoft.com/office/powerpoint/2010/main" val="243068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7F6C-D8BE-4DD3-AAF8-0ECE9C17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1" y="624110"/>
            <a:ext cx="10643221" cy="489073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and Inferences</a:t>
            </a:r>
            <a:endParaRPr lang="en-IN" dirty="0"/>
          </a:p>
        </p:txBody>
      </p:sp>
      <p:pic>
        <p:nvPicPr>
          <p:cNvPr id="4" name="slide5" descr="Education and Loan Status">
            <a:extLst>
              <a:ext uri="{FF2B5EF4-FFF2-40B4-BE49-F238E27FC236}">
                <a16:creationId xmlns:a16="http://schemas.microsoft.com/office/drawing/2014/main" id="{7CA19BD8-7ED6-4267-A756-F3DED0F1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1" y="1113183"/>
            <a:ext cx="3085416" cy="3778250"/>
          </a:xfrm>
          <a:prstGeom prst="rect">
            <a:avLst/>
          </a:prstGeom>
        </p:spPr>
      </p:pic>
      <p:pic>
        <p:nvPicPr>
          <p:cNvPr id="5" name="slide6" descr="SelfEmployed and Loan status">
            <a:extLst>
              <a:ext uri="{FF2B5EF4-FFF2-40B4-BE49-F238E27FC236}">
                <a16:creationId xmlns:a16="http://schemas.microsoft.com/office/drawing/2014/main" id="{06B5C2A3-81B4-4841-83E8-78475DDF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590" y="1113184"/>
            <a:ext cx="3181350" cy="3778250"/>
          </a:xfrm>
          <a:prstGeom prst="rect">
            <a:avLst/>
          </a:prstGeom>
        </p:spPr>
      </p:pic>
      <p:pic>
        <p:nvPicPr>
          <p:cNvPr id="6" name="slide10" descr="Credit History and loan Status">
            <a:extLst>
              <a:ext uri="{FF2B5EF4-FFF2-40B4-BE49-F238E27FC236}">
                <a16:creationId xmlns:a16="http://schemas.microsoft.com/office/drawing/2014/main" id="{F058014E-8E4F-44F3-BD15-DA55F21E9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01" y="1113183"/>
            <a:ext cx="3181350" cy="3778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786D9C-39FC-4B9A-B11C-BF694EDDD46E}"/>
              </a:ext>
            </a:extLst>
          </p:cNvPr>
          <p:cNvSpPr txBox="1"/>
          <p:nvPr/>
        </p:nvSpPr>
        <p:spPr>
          <a:xfrm>
            <a:off x="861391" y="5011174"/>
            <a:ext cx="3085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observed that Graduate applicants have maximum loan approval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8FBBE-0983-446D-9D1B-B22369AA8A8F}"/>
              </a:ext>
            </a:extLst>
          </p:cNvPr>
          <p:cNvSpPr txBox="1"/>
          <p:nvPr/>
        </p:nvSpPr>
        <p:spPr>
          <a:xfrm>
            <a:off x="4145590" y="5019313"/>
            <a:ext cx="3085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who are not self employed have more no of loans approved.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6E906-C17E-4720-AC69-41A8BC226CC6}"/>
              </a:ext>
            </a:extLst>
          </p:cNvPr>
          <p:cNvSpPr txBox="1"/>
          <p:nvPr/>
        </p:nvSpPr>
        <p:spPr>
          <a:xfrm>
            <a:off x="7984541" y="5019313"/>
            <a:ext cx="28624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with a Credit history of 1 have got maximum Loan approvals while 0 have negligible approvals.</a:t>
            </a:r>
          </a:p>
        </p:txBody>
      </p:sp>
    </p:spTree>
    <p:extLst>
      <p:ext uri="{BB962C8B-B14F-4D97-AF65-F5344CB8AC3E}">
        <p14:creationId xmlns:p14="http://schemas.microsoft.com/office/powerpoint/2010/main" val="24826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A87B-9F29-42AF-96CA-E70A9B23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9" y="624110"/>
            <a:ext cx="10722734" cy="43606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and Inferences</a:t>
            </a:r>
            <a:endParaRPr lang="en-IN" dirty="0"/>
          </a:p>
        </p:txBody>
      </p:sp>
      <p:pic>
        <p:nvPicPr>
          <p:cNvPr id="4" name="slide7" descr="Income and Loan Status">
            <a:extLst>
              <a:ext uri="{FF2B5EF4-FFF2-40B4-BE49-F238E27FC236}">
                <a16:creationId xmlns:a16="http://schemas.microsoft.com/office/drawing/2014/main" id="{3C805079-4F3C-41A5-B50E-20579C618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9" y="1060174"/>
            <a:ext cx="4465982" cy="2517913"/>
          </a:xfrm>
          <a:prstGeom prst="rect">
            <a:avLst/>
          </a:prstGeom>
        </p:spPr>
      </p:pic>
      <p:pic>
        <p:nvPicPr>
          <p:cNvPr id="5" name="slide8" descr="PremiumAmount and Loan Status">
            <a:extLst>
              <a:ext uri="{FF2B5EF4-FFF2-40B4-BE49-F238E27FC236}">
                <a16:creationId xmlns:a16="http://schemas.microsoft.com/office/drawing/2014/main" id="{540542E2-7017-4B17-879A-343D06CD5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05" y="1060174"/>
            <a:ext cx="5124864" cy="2517913"/>
          </a:xfrm>
          <a:prstGeom prst="rect">
            <a:avLst/>
          </a:prstGeom>
        </p:spPr>
      </p:pic>
      <p:pic>
        <p:nvPicPr>
          <p:cNvPr id="6" name="slide9" descr="Maturity Term and Loan Status">
            <a:extLst>
              <a:ext uri="{FF2B5EF4-FFF2-40B4-BE49-F238E27FC236}">
                <a16:creationId xmlns:a16="http://schemas.microsoft.com/office/drawing/2014/main" id="{8E72800A-7BDE-4782-8CF5-0C7FCCA33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9" y="3814126"/>
            <a:ext cx="4465982" cy="2639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F3A03B-2B94-4DF1-B684-01A152C8BCBE}"/>
              </a:ext>
            </a:extLst>
          </p:cNvPr>
          <p:cNvSpPr txBox="1"/>
          <p:nvPr/>
        </p:nvSpPr>
        <p:spPr>
          <a:xfrm>
            <a:off x="5813805" y="3975652"/>
            <a:ext cx="5124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having income in the range of 0-5k had applied for maximum no. of loan and also have maximum approvals.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paying premium in the range of 100-150 have applied for more loans and have maximum no of approvals.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having maturity term of 36 Months have maximum no of approvals.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10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7D18-268D-407C-B43F-4E122554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1" y="624110"/>
            <a:ext cx="10775742" cy="449316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and Inferences</a:t>
            </a:r>
            <a:endParaRPr lang="en-IN" dirty="0"/>
          </a:p>
        </p:txBody>
      </p:sp>
      <p:pic>
        <p:nvPicPr>
          <p:cNvPr id="4" name="slide11" descr="Branch and Loan Status">
            <a:extLst>
              <a:ext uri="{FF2B5EF4-FFF2-40B4-BE49-F238E27FC236}">
                <a16:creationId xmlns:a16="http://schemas.microsoft.com/office/drawing/2014/main" id="{EB9C8927-0154-4AE6-9D1C-96885FB8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3" y="1073426"/>
            <a:ext cx="3565579" cy="3127513"/>
          </a:xfrm>
          <a:prstGeom prst="rect">
            <a:avLst/>
          </a:prstGeom>
        </p:spPr>
      </p:pic>
      <p:pic>
        <p:nvPicPr>
          <p:cNvPr id="5" name="slide12" descr="Benefits and Loan Status">
            <a:extLst>
              <a:ext uri="{FF2B5EF4-FFF2-40B4-BE49-F238E27FC236}">
                <a16:creationId xmlns:a16="http://schemas.microsoft.com/office/drawing/2014/main" id="{C64D2C4D-4DE6-48CC-8C05-0BBDBC993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94" y="1073426"/>
            <a:ext cx="3754094" cy="3127513"/>
          </a:xfrm>
          <a:prstGeom prst="rect">
            <a:avLst/>
          </a:prstGeom>
        </p:spPr>
      </p:pic>
      <p:pic>
        <p:nvPicPr>
          <p:cNvPr id="6" name="slide2" descr="Loan Approved">
            <a:extLst>
              <a:ext uri="{FF2B5EF4-FFF2-40B4-BE49-F238E27FC236}">
                <a16:creationId xmlns:a16="http://schemas.microsoft.com/office/drawing/2014/main" id="{A178B9B8-646B-430A-AECA-B5C6CF724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03" y="1073426"/>
            <a:ext cx="2402854" cy="3127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07FEA-ADC7-4AED-8778-0E408C1F043C}"/>
              </a:ext>
            </a:extLst>
          </p:cNvPr>
          <p:cNvSpPr txBox="1"/>
          <p:nvPr/>
        </p:nvSpPr>
        <p:spPr>
          <a:xfrm>
            <a:off x="834143" y="4439478"/>
            <a:ext cx="356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Individuals in Semi Urban Branch area have got more number of loans approved while approval is least in Rural area.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3B157-6770-4638-8B43-053C7434A39E}"/>
              </a:ext>
            </a:extLst>
          </p:cNvPr>
          <p:cNvSpPr txBox="1"/>
          <p:nvPr/>
        </p:nvSpPr>
        <p:spPr>
          <a:xfrm>
            <a:off x="4700794" y="4439478"/>
            <a:ext cx="375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Individuals having benefits in range of 0-500 have applied for maximum no of loans and have maximum approvals.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85E8D4-EE46-4F10-8C5D-7EC31501E223}"/>
              </a:ext>
            </a:extLst>
          </p:cNvPr>
          <p:cNvSpPr txBox="1"/>
          <p:nvPr/>
        </p:nvSpPr>
        <p:spPr>
          <a:xfrm>
            <a:off x="8955003" y="4439478"/>
            <a:ext cx="240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total 614 Applicants, 422 had got the loan approved.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31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D4D6-6216-4195-BFA5-DF497052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3" y="624110"/>
            <a:ext cx="10629969" cy="661351"/>
          </a:xfrm>
        </p:spPr>
        <p:txBody>
          <a:bodyPr/>
          <a:lstStyle/>
          <a:p>
            <a:r>
              <a:rPr lang="en-US" dirty="0"/>
              <a:t>Analysis and Inferences</a:t>
            </a:r>
            <a:endParaRPr lang="en-IN" dirty="0"/>
          </a:p>
        </p:txBody>
      </p:sp>
      <p:pic>
        <p:nvPicPr>
          <p:cNvPr id="4" name="slide13" descr="LoanStatus(Employment,Education,Gender)">
            <a:extLst>
              <a:ext uri="{FF2B5EF4-FFF2-40B4-BE49-F238E27FC236}">
                <a16:creationId xmlns:a16="http://schemas.microsoft.com/office/drawing/2014/main" id="{E40AA673-0751-4FD4-B6E3-6110BBAB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3" y="1285461"/>
            <a:ext cx="5221357" cy="3538330"/>
          </a:xfrm>
          <a:prstGeom prst="rect">
            <a:avLst/>
          </a:prstGeom>
        </p:spPr>
      </p:pic>
      <p:pic>
        <p:nvPicPr>
          <p:cNvPr id="5" name="slide14" descr="LoanStatus(Gender,MaritalStatus)">
            <a:extLst>
              <a:ext uri="{FF2B5EF4-FFF2-40B4-BE49-F238E27FC236}">
                <a16:creationId xmlns:a16="http://schemas.microsoft.com/office/drawing/2014/main" id="{36F504A7-E60E-46DC-9590-22DD1347C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46" y="1285462"/>
            <a:ext cx="5312466" cy="3538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27CE1-A8CF-4B49-872B-0F5B7751CE94}"/>
              </a:ext>
            </a:extLst>
          </p:cNvPr>
          <p:cNvSpPr txBox="1"/>
          <p:nvPr/>
        </p:nvSpPr>
        <p:spPr>
          <a:xfrm>
            <a:off x="993913" y="5102087"/>
            <a:ext cx="5198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 male who are not self employed have maximum loan approvals.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Graduate females who are self employed have least loan approved.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E9630-FFBF-41C3-A37A-7918A7492BCF}"/>
              </a:ext>
            </a:extLst>
          </p:cNvPr>
          <p:cNvSpPr txBox="1"/>
          <p:nvPr/>
        </p:nvSpPr>
        <p:spPr>
          <a:xfrm>
            <a:off x="6427304" y="5102087"/>
            <a:ext cx="507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Married males applicants have got maximum no of loan approved.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Unmarried females applicants have least loan approved.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40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76A1-469E-49B7-A079-E269C604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624110"/>
            <a:ext cx="10696229" cy="581838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and Inferences</a:t>
            </a:r>
            <a:endParaRPr lang="en-IN" dirty="0"/>
          </a:p>
        </p:txBody>
      </p:sp>
      <p:pic>
        <p:nvPicPr>
          <p:cNvPr id="4" name="slide15" descr="Loan Status(Branch,Gender)">
            <a:extLst>
              <a:ext uri="{FF2B5EF4-FFF2-40B4-BE49-F238E27FC236}">
                <a16:creationId xmlns:a16="http://schemas.microsoft.com/office/drawing/2014/main" id="{119A739E-F4A2-41BB-B8F4-FE6BF51F0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" y="1205948"/>
            <a:ext cx="4982817" cy="3629532"/>
          </a:xfrm>
          <a:prstGeom prst="rect">
            <a:avLst/>
          </a:prstGeom>
        </p:spPr>
      </p:pic>
      <p:pic>
        <p:nvPicPr>
          <p:cNvPr id="5" name="slide16" descr="Loan Status(Education,Dependents)">
            <a:extLst>
              <a:ext uri="{FF2B5EF4-FFF2-40B4-BE49-F238E27FC236}">
                <a16:creationId xmlns:a16="http://schemas.microsoft.com/office/drawing/2014/main" id="{071F5A96-44D3-47D5-A414-3BD91640B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36" y="1206455"/>
            <a:ext cx="5293382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9B157-CEF5-479D-B37B-40799C2337C7}"/>
              </a:ext>
            </a:extLst>
          </p:cNvPr>
          <p:cNvSpPr txBox="1"/>
          <p:nvPr/>
        </p:nvSpPr>
        <p:spPr>
          <a:xfrm>
            <a:off x="808382" y="5128591"/>
            <a:ext cx="4982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applicants in Semi urban area have majority of loan approved.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applicants in rural area have least loan approved.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75865-AD14-40E8-9E48-5226B697D262}"/>
              </a:ext>
            </a:extLst>
          </p:cNvPr>
          <p:cNvSpPr txBox="1"/>
          <p:nvPr/>
        </p:nvSpPr>
        <p:spPr>
          <a:xfrm>
            <a:off x="6090236" y="5128591"/>
            <a:ext cx="529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 Applicants with 0 dependents have maximum no of loans approved.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graduate applicants having 3+ dependents have least approvals.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1502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135</TotalTime>
  <Words>1221</Words>
  <Application>Microsoft Office PowerPoint</Application>
  <PresentationFormat>Widescreen</PresentationFormat>
  <Paragraphs>435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Tw Cen MT</vt:lpstr>
      <vt:lpstr>Droplet</vt:lpstr>
      <vt:lpstr>Insurance Project- Batch 3 </vt:lpstr>
      <vt:lpstr>Data Set Details </vt:lpstr>
      <vt:lpstr>Data Set details</vt:lpstr>
      <vt:lpstr>Analysis and Inferences</vt:lpstr>
      <vt:lpstr>Analysis and Inferences</vt:lpstr>
      <vt:lpstr>Analysis and Inferences</vt:lpstr>
      <vt:lpstr>Analysis and Inferences</vt:lpstr>
      <vt:lpstr>Analysis and Inferences</vt:lpstr>
      <vt:lpstr>Analysis and Inferences</vt:lpstr>
      <vt:lpstr>Analysis and Inferences</vt:lpstr>
      <vt:lpstr>Conclusions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Project- Batch 3</dc:title>
  <dc:creator>Divyanshu Shekhar</dc:creator>
  <cp:lastModifiedBy>Divyanshu Shekhar</cp:lastModifiedBy>
  <cp:revision>12</cp:revision>
  <dcterms:created xsi:type="dcterms:W3CDTF">2021-09-13T02:32:29Z</dcterms:created>
  <dcterms:modified xsi:type="dcterms:W3CDTF">2021-09-13T12:39:26Z</dcterms:modified>
</cp:coreProperties>
</file>