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D24F03-C42E-43C8-9D8F-1F464C953F2D}">
  <a:tblStyle styleId="{4DD24F03-C42E-43C8-9D8F-1F464C953F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39" Type="http://schemas.openxmlformats.org/officeDocument/2006/relationships/font" Target="fonts/MavenPro-bold.fntdata"/><Relationship Id="rId16" Type="http://schemas.openxmlformats.org/officeDocument/2006/relationships/slide" Target="slides/slide10.xml"/><Relationship Id="rId38" Type="http://schemas.openxmlformats.org/officeDocument/2006/relationships/font" Target="fonts/Maven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ffdcfc60d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ffdcfc60d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ffdcfc60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ffdcfc60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ffdcfc60d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cffdcfc60d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cffdcfc60d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cffdcfc60d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04085e9d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d04085e9d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cffdcfc60d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cffdcfc60d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04085e9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04085e9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04085e9d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04085e9d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04085e9d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04085e9d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ffdcfc60d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ffdcfc60d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ffdcfc60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ffdcfc60d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ffdcfc60d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ffdcfc60d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ffdcfc60d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ffdcfc60d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cffdcfc60d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cffdcfc60d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04085e9d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04085e9d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d04085e9d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d04085e9d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d04085e9d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d04085e9d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04085e9d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d04085e9d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cffdcfc60d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cffdcfc60d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ffdcfc60d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ffdcfc60d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ffdcfc60d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ffdcfc60d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ffdcfc60d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ffdcfc60d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ffdcfc60d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ffdcfc60d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ffdcfc60d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ffdcfc60d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ffdcfc60d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ffdcfc60d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ffdcfc60d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ffdcfc60d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ieeexplore.ieee.org/abstract/document/8524814/" TargetMode="External"/><Relationship Id="rId4" Type="http://schemas.openxmlformats.org/officeDocument/2006/relationships/hyperlink" Target="https://ieeexplore.ieee.org/abstract/document/8524814/" TargetMode="External"/><Relationship Id="rId5" Type="http://schemas.openxmlformats.org/officeDocument/2006/relationships/hyperlink" Target="https://link.springer.com/chapter/10.1007/978-3-030-85521-5_19" TargetMode="External"/><Relationship Id="rId6" Type="http://schemas.openxmlformats.org/officeDocument/2006/relationships/hyperlink" Target="https://link.springer.com/chapter/10.1007/978-3-030-85521-5_1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49200" y="328300"/>
            <a:ext cx="8081400" cy="307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CSCE 5290 Natural Language Processing</a:t>
            </a:r>
            <a:endParaRPr sz="24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Group-7 Project </a:t>
            </a:r>
            <a:endParaRPr sz="2400">
              <a:latin typeface="Times New Roman"/>
              <a:ea typeface="Times New Roman"/>
              <a:cs typeface="Times New Roman"/>
              <a:sym typeface="Times New Roman"/>
            </a:endParaRPr>
          </a:p>
          <a:p>
            <a:pPr indent="0" lvl="0" marL="0" rtl="0" algn="ctr">
              <a:spcBef>
                <a:spcPts val="0"/>
              </a:spcBef>
              <a:spcAft>
                <a:spcPts val="0"/>
              </a:spcAft>
              <a:buNone/>
            </a:pPr>
            <a:r>
              <a:rPr lang="en" sz="2400">
                <a:latin typeface="Times New Roman"/>
                <a:ea typeface="Times New Roman"/>
                <a:cs typeface="Times New Roman"/>
                <a:sym typeface="Times New Roman"/>
              </a:rPr>
              <a:t>Multilingual Sentiment Analysis for Global Business Understanding</a:t>
            </a:r>
            <a:endParaRPr sz="2400">
              <a:highlight>
                <a:srgbClr val="F2F2F2"/>
              </a:highlight>
              <a:latin typeface="Times New Roman"/>
              <a:ea typeface="Times New Roman"/>
              <a:cs typeface="Times New Roman"/>
              <a:sym typeface="Times New Roman"/>
            </a:endParaRPr>
          </a:p>
        </p:txBody>
      </p:sp>
      <p:sp>
        <p:nvSpPr>
          <p:cNvPr id="278" name="Google Shape;278;p13"/>
          <p:cNvSpPr txBox="1"/>
          <p:nvPr>
            <p:ph idx="1" type="subTitle"/>
          </p:nvPr>
        </p:nvSpPr>
        <p:spPr>
          <a:xfrm>
            <a:off x="449200" y="2735900"/>
            <a:ext cx="8520600" cy="1956000"/>
          </a:xfrm>
          <a:prstGeom prst="rect">
            <a:avLst/>
          </a:prstGeom>
        </p:spPr>
        <p:txBody>
          <a:bodyPr anchorCtr="0" anchor="t" bIns="91425" lIns="91425" spcFirstLastPara="1" rIns="91425" wrap="square" tIns="91425">
            <a:noAutofit/>
          </a:bodyPr>
          <a:lstStyle/>
          <a:p>
            <a:pPr indent="0" lvl="0" marL="5029200" rtl="0" algn="l">
              <a:lnSpc>
                <a:spcPct val="80000"/>
              </a:lnSpc>
              <a:spcBef>
                <a:spcPts val="0"/>
              </a:spcBef>
              <a:spcAft>
                <a:spcPts val="0"/>
              </a:spcAft>
              <a:buSzPts val="275"/>
              <a:buNone/>
            </a:pPr>
            <a:r>
              <a:rPr b="1" lang="en" sz="1500">
                <a:latin typeface="Times New Roman"/>
                <a:ea typeface="Times New Roman"/>
                <a:cs typeface="Times New Roman"/>
                <a:sym typeface="Times New Roman"/>
              </a:rPr>
              <a:t>Team Members:</a:t>
            </a:r>
            <a:endParaRPr b="1" sz="1500">
              <a:latin typeface="Times New Roman"/>
              <a:ea typeface="Times New Roman"/>
              <a:cs typeface="Times New Roman"/>
              <a:sym typeface="Times New Roman"/>
            </a:endParaRPr>
          </a:p>
          <a:p>
            <a:pPr indent="0" lvl="0" marL="5029200" rtl="0" algn="l">
              <a:lnSpc>
                <a:spcPct val="80000"/>
              </a:lnSpc>
              <a:spcBef>
                <a:spcPts val="0"/>
              </a:spcBef>
              <a:spcAft>
                <a:spcPts val="0"/>
              </a:spcAft>
              <a:buSzPts val="275"/>
              <a:buNone/>
            </a:pPr>
            <a:r>
              <a:rPr b="1" lang="en"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0" lvl="0" marL="5029200" rtl="0" algn="l">
              <a:lnSpc>
                <a:spcPct val="80000"/>
              </a:lnSpc>
              <a:spcBef>
                <a:spcPts val="0"/>
              </a:spcBef>
              <a:spcAft>
                <a:spcPts val="0"/>
              </a:spcAft>
              <a:buSzPts val="275"/>
              <a:buNone/>
            </a:pPr>
            <a:r>
              <a:rPr b="1" lang="en" sz="1500">
                <a:latin typeface="Times New Roman"/>
                <a:ea typeface="Times New Roman"/>
                <a:cs typeface="Times New Roman"/>
                <a:sym typeface="Times New Roman"/>
              </a:rPr>
              <a:t>         Pravallika Chava - 11654243</a:t>
            </a:r>
            <a:endParaRPr b="1" sz="1500">
              <a:latin typeface="Times New Roman"/>
              <a:ea typeface="Times New Roman"/>
              <a:cs typeface="Times New Roman"/>
              <a:sym typeface="Times New Roman"/>
            </a:endParaRPr>
          </a:p>
          <a:p>
            <a:pPr indent="0" lvl="0" marL="5486400" rtl="0" algn="l">
              <a:lnSpc>
                <a:spcPct val="95000"/>
              </a:lnSpc>
              <a:spcBef>
                <a:spcPts val="1200"/>
              </a:spcBef>
              <a:spcAft>
                <a:spcPts val="0"/>
              </a:spcAft>
              <a:buSzPts val="275"/>
              <a:buNone/>
            </a:pPr>
            <a:r>
              <a:rPr b="1" lang="en" sz="1500">
                <a:latin typeface="Times New Roman"/>
                <a:ea typeface="Times New Roman"/>
                <a:cs typeface="Times New Roman"/>
                <a:sym typeface="Times New Roman"/>
              </a:rPr>
              <a:t>Hemanth Sai Mandava - 1</a:t>
            </a:r>
            <a:r>
              <a:rPr b="1" lang="en" sz="1500">
                <a:latin typeface="Times New Roman"/>
                <a:ea typeface="Times New Roman"/>
                <a:cs typeface="Times New Roman"/>
                <a:sym typeface="Times New Roman"/>
              </a:rPr>
              <a:t>1633576</a:t>
            </a:r>
            <a:endParaRPr b="1" sz="1500">
              <a:latin typeface="Times New Roman"/>
              <a:ea typeface="Times New Roman"/>
              <a:cs typeface="Times New Roman"/>
              <a:sym typeface="Times New Roman"/>
            </a:endParaRPr>
          </a:p>
          <a:p>
            <a:pPr indent="0" lvl="0" marL="5486400" rtl="0" algn="l">
              <a:lnSpc>
                <a:spcPct val="95000"/>
              </a:lnSpc>
              <a:spcBef>
                <a:spcPts val="1200"/>
              </a:spcBef>
              <a:spcAft>
                <a:spcPts val="0"/>
              </a:spcAft>
              <a:buSzPts val="275"/>
              <a:buNone/>
            </a:pPr>
            <a:r>
              <a:rPr b="1" lang="en" sz="1500">
                <a:latin typeface="Times New Roman"/>
                <a:ea typeface="Times New Roman"/>
                <a:cs typeface="Times New Roman"/>
                <a:sym typeface="Times New Roman"/>
              </a:rPr>
              <a:t>Praharsha Mutyala - 11712768</a:t>
            </a:r>
            <a:endParaRPr b="1" sz="1500">
              <a:latin typeface="Times New Roman"/>
              <a:ea typeface="Times New Roman"/>
              <a:cs typeface="Times New Roman"/>
              <a:sym typeface="Times New Roman"/>
            </a:endParaRPr>
          </a:p>
          <a:p>
            <a:pPr indent="0" lvl="0" marL="5486400" rtl="0" algn="l">
              <a:lnSpc>
                <a:spcPct val="95000"/>
              </a:lnSpc>
              <a:spcBef>
                <a:spcPts val="1200"/>
              </a:spcBef>
              <a:spcAft>
                <a:spcPts val="0"/>
              </a:spcAft>
              <a:buSzPts val="275"/>
              <a:buNone/>
            </a:pPr>
            <a:r>
              <a:rPr b="1" lang="en" sz="1500">
                <a:latin typeface="Times New Roman"/>
                <a:ea typeface="Times New Roman"/>
                <a:cs typeface="Times New Roman"/>
                <a:sym typeface="Times New Roman"/>
              </a:rPr>
              <a:t>Bhavani Navari - 11656600</a:t>
            </a:r>
            <a:endParaRPr b="1" sz="15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b="1" sz="1500">
              <a:latin typeface="Times New Roman"/>
              <a:ea typeface="Times New Roman"/>
              <a:cs typeface="Times New Roman"/>
              <a:sym typeface="Times New Roman"/>
            </a:endParaRPr>
          </a:p>
          <a:p>
            <a:pPr indent="457200" lvl="0" marL="5486400" rtl="0" algn="l">
              <a:lnSpc>
                <a:spcPct val="95000"/>
              </a:lnSpc>
              <a:spcBef>
                <a:spcPts val="1200"/>
              </a:spcBef>
              <a:spcAft>
                <a:spcPts val="0"/>
              </a:spcAft>
              <a:buSzPts val="275"/>
              <a:buNone/>
            </a:pPr>
            <a:r>
              <a:t/>
            </a:r>
            <a:endParaRPr b="1" sz="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ctrTitle"/>
          </p:nvPr>
        </p:nvSpPr>
        <p:spPr>
          <a:xfrm>
            <a:off x="64775" y="434800"/>
            <a:ext cx="4931400" cy="98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  DATA VISUALIZATION</a:t>
            </a:r>
            <a:endParaRPr sz="2400"/>
          </a:p>
        </p:txBody>
      </p:sp>
      <p:sp>
        <p:nvSpPr>
          <p:cNvPr id="334" name="Google Shape;334;p22"/>
          <p:cNvSpPr txBox="1"/>
          <p:nvPr>
            <p:ph idx="1" type="subTitle"/>
          </p:nvPr>
        </p:nvSpPr>
        <p:spPr>
          <a:xfrm>
            <a:off x="148025" y="1230375"/>
            <a:ext cx="5458800" cy="27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Since the average star ratings in each language were distributed nearly evenly around the mid-scale, it can be said that no one language in our sample exhibits sentiment bias. Because of their cross-linguistic commonalities, this means that the sentiment analysis model won't be skewed towards more favorable or negative ratings in any of these languages: German (de), English (en), Spanish (es), French (fr), Japanese (ja), and Chinese (zh). This demonstrates how carefully selected dataset can be used to build robust sentiment analysis systems independent of language.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bar graph that shows the most often recurring terms in our reviews represents the language landscape, which is dominated by short yet effective "stopwords." These language industry standard bearers, "the," "and," "la," and more, serve as the connecting element in customer feedback. Interestingly, the presence of these frequent phrases even after lemmatization implies that reviews have a shared language substrate independent of content. This highlights the critical need to enhance our sentiment analysis tools to enable them to look beyond these linguistic cues and investigate the more expressive domains that genuinely impact sentiment.</a:t>
            </a:r>
            <a:endParaRPr sz="1200"/>
          </a:p>
        </p:txBody>
      </p:sp>
      <p:pic>
        <p:nvPicPr>
          <p:cNvPr id="335" name="Google Shape;335;p22"/>
          <p:cNvPicPr preferRelativeResize="0"/>
          <p:nvPr/>
        </p:nvPicPr>
        <p:blipFill>
          <a:blip r:embed="rId3">
            <a:alphaModFix/>
          </a:blip>
          <a:stretch>
            <a:fillRect/>
          </a:stretch>
        </p:blipFill>
        <p:spPr>
          <a:xfrm>
            <a:off x="5759250" y="152400"/>
            <a:ext cx="3232349" cy="1794955"/>
          </a:xfrm>
          <a:prstGeom prst="rect">
            <a:avLst/>
          </a:prstGeom>
          <a:noFill/>
          <a:ln>
            <a:noFill/>
          </a:ln>
        </p:spPr>
      </p:pic>
      <p:pic>
        <p:nvPicPr>
          <p:cNvPr id="336" name="Google Shape;336;p22"/>
          <p:cNvPicPr preferRelativeResize="0"/>
          <p:nvPr/>
        </p:nvPicPr>
        <p:blipFill>
          <a:blip r:embed="rId4">
            <a:alphaModFix/>
          </a:blip>
          <a:stretch>
            <a:fillRect/>
          </a:stretch>
        </p:blipFill>
        <p:spPr>
          <a:xfrm>
            <a:off x="5759250" y="2099755"/>
            <a:ext cx="3232349" cy="26817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ctrTitle"/>
          </p:nvPr>
        </p:nvSpPr>
        <p:spPr>
          <a:xfrm>
            <a:off x="64625" y="383475"/>
            <a:ext cx="4950000" cy="911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 </a:t>
            </a:r>
            <a:r>
              <a:rPr lang="en" sz="2400"/>
              <a:t>DATA PREPROCESSING</a:t>
            </a:r>
            <a:endParaRPr sz="2400"/>
          </a:p>
        </p:txBody>
      </p:sp>
      <p:sp>
        <p:nvSpPr>
          <p:cNvPr id="342" name="Google Shape;342;p23"/>
          <p:cNvSpPr txBox="1"/>
          <p:nvPr>
            <p:ph idx="1" type="subTitle"/>
          </p:nvPr>
        </p:nvSpPr>
        <p:spPr>
          <a:xfrm>
            <a:off x="203525" y="1093200"/>
            <a:ext cx="48111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Preparing the data for training was the first step in the implementation process to guarantee high-quality inputs. Dealing with missing values and recognizing brief reviews that cannot be examined were two important steps in the process. After the sentences were tokenized and normalized, we used TF-IDF vectorization to extract features from the review texts.</a:t>
            </a:r>
            <a:endParaRPr sz="1400"/>
          </a:p>
          <a:p>
            <a:pPr indent="0" lvl="0" marL="0" rtl="0" algn="l">
              <a:spcBef>
                <a:spcPts val="0"/>
              </a:spcBef>
              <a:spcAft>
                <a:spcPts val="0"/>
              </a:spcAft>
              <a:buNone/>
            </a:pPr>
            <a:r>
              <a:t/>
            </a:r>
            <a:endParaRPr sz="1400"/>
          </a:p>
        </p:txBody>
      </p:sp>
      <p:pic>
        <p:nvPicPr>
          <p:cNvPr id="343" name="Google Shape;343;p23"/>
          <p:cNvPicPr preferRelativeResize="0"/>
          <p:nvPr/>
        </p:nvPicPr>
        <p:blipFill>
          <a:blip r:embed="rId3">
            <a:alphaModFix/>
          </a:blip>
          <a:stretch>
            <a:fillRect/>
          </a:stretch>
        </p:blipFill>
        <p:spPr>
          <a:xfrm>
            <a:off x="5014625" y="1219450"/>
            <a:ext cx="4032748" cy="2510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ctrTitle"/>
          </p:nvPr>
        </p:nvSpPr>
        <p:spPr>
          <a:xfrm>
            <a:off x="92500" y="0"/>
            <a:ext cx="4848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latin typeface="Nunito"/>
                <a:ea typeface="Nunito"/>
                <a:cs typeface="Nunito"/>
                <a:sym typeface="Nunito"/>
              </a:rPr>
              <a:t> </a:t>
            </a:r>
            <a:r>
              <a:rPr lang="en" sz="2400">
                <a:latin typeface="Nunito"/>
                <a:ea typeface="Nunito"/>
                <a:cs typeface="Nunito"/>
                <a:sym typeface="Nunito"/>
              </a:rPr>
              <a:t>BAR CHARTS</a:t>
            </a:r>
            <a:endParaRPr sz="2400"/>
          </a:p>
        </p:txBody>
      </p:sp>
      <p:sp>
        <p:nvSpPr>
          <p:cNvPr id="349" name="Google Shape;349;p24"/>
          <p:cNvSpPr txBox="1"/>
          <p:nvPr>
            <p:ph idx="1" type="subTitle"/>
          </p:nvPr>
        </p:nvSpPr>
        <p:spPr>
          <a:xfrm>
            <a:off x="222025" y="1311325"/>
            <a:ext cx="47928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bar graph, which displays the average star ratings for a number of categories, including sports and personal hygiene, shows a mostly level landscape with very few outliers. Interestingly, customer satisfaction is substantially lower for "sports" and "home improvement" but marginally higher for categories like "luggage" and "digital_ebook_purchase." Businesses may be able to address some issues within their industries if the explanation of these differences in customer perception sparks curiosity regarding the causes.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bar chart displays an equal distribution of evaluations among the six languages to ensure that no language is more emotive than any other in our investigation. This balance is essential because it allows us to optimize our sentiment analysis model to identify sentiments in Mandarin and Spanish equally well, promoting a more comprehensive understanding of client emotions worldwide.</a:t>
            </a:r>
            <a:endParaRPr sz="1200"/>
          </a:p>
          <a:p>
            <a:pPr indent="0" lvl="0" marL="0" rtl="0" algn="l">
              <a:spcBef>
                <a:spcPts val="0"/>
              </a:spcBef>
              <a:spcAft>
                <a:spcPts val="0"/>
              </a:spcAft>
              <a:buNone/>
            </a:pPr>
            <a:r>
              <a:t/>
            </a:r>
            <a:endParaRPr sz="1200"/>
          </a:p>
        </p:txBody>
      </p:sp>
      <p:sp>
        <p:nvSpPr>
          <p:cNvPr id="350" name="Google Shape;350;p24"/>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pic>
        <p:nvPicPr>
          <p:cNvPr id="351" name="Google Shape;351;p24"/>
          <p:cNvPicPr preferRelativeResize="0"/>
          <p:nvPr/>
        </p:nvPicPr>
        <p:blipFill>
          <a:blip r:embed="rId3">
            <a:alphaModFix/>
          </a:blip>
          <a:stretch>
            <a:fillRect/>
          </a:stretch>
        </p:blipFill>
        <p:spPr>
          <a:xfrm>
            <a:off x="5060250" y="425550"/>
            <a:ext cx="3959375" cy="2386725"/>
          </a:xfrm>
          <a:prstGeom prst="rect">
            <a:avLst/>
          </a:prstGeom>
          <a:noFill/>
          <a:ln>
            <a:noFill/>
          </a:ln>
        </p:spPr>
      </p:pic>
      <p:pic>
        <p:nvPicPr>
          <p:cNvPr id="352" name="Google Shape;352;p24"/>
          <p:cNvPicPr preferRelativeResize="0"/>
          <p:nvPr/>
        </p:nvPicPr>
        <p:blipFill>
          <a:blip r:embed="rId4">
            <a:alphaModFix/>
          </a:blip>
          <a:stretch>
            <a:fillRect/>
          </a:stretch>
        </p:blipFill>
        <p:spPr>
          <a:xfrm>
            <a:off x="5060250" y="2941775"/>
            <a:ext cx="4005624" cy="1933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ctrTitle"/>
          </p:nvPr>
        </p:nvSpPr>
        <p:spPr>
          <a:xfrm>
            <a:off x="154700" y="122425"/>
            <a:ext cx="2697000" cy="153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Algorithms</a:t>
            </a:r>
            <a:endParaRPr sz="2200"/>
          </a:p>
        </p:txBody>
      </p:sp>
      <p:sp>
        <p:nvSpPr>
          <p:cNvPr id="358" name="Google Shape;358;p25"/>
          <p:cNvSpPr txBox="1"/>
          <p:nvPr>
            <p:ph idx="1" type="subTitle"/>
          </p:nvPr>
        </p:nvSpPr>
        <p:spPr>
          <a:xfrm>
            <a:off x="154700" y="1295950"/>
            <a:ext cx="5156100" cy="218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After normalizing and tokenizing the data, we used different algorithms which have a high accuracy in performing Natural Language Processing Tasks such as Logistic Regression, Random Forest Classifier and a pre-trained BERT model. By doing so we achieved a decent level of accuracies for all these algorithms. We trained them with pre-processed data after we have </a:t>
            </a:r>
            <a:r>
              <a:rPr lang="en"/>
              <a:t>initialized</a:t>
            </a:r>
            <a:r>
              <a:rPr lang="en"/>
              <a:t> the TF-IDF Vectorizer.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ctrTitle"/>
          </p:nvPr>
        </p:nvSpPr>
        <p:spPr>
          <a:xfrm>
            <a:off x="57725" y="254625"/>
            <a:ext cx="4387500" cy="109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Implementation Libraries:</a:t>
            </a:r>
            <a:endParaRPr sz="2500"/>
          </a:p>
        </p:txBody>
      </p:sp>
      <p:sp>
        <p:nvSpPr>
          <p:cNvPr id="364" name="Google Shape;364;p26"/>
          <p:cNvSpPr txBox="1"/>
          <p:nvPr>
            <p:ph idx="1" type="subTitle"/>
          </p:nvPr>
        </p:nvSpPr>
        <p:spPr>
          <a:xfrm>
            <a:off x="0" y="1097957"/>
            <a:ext cx="4386000" cy="367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Some useful libraries were crucial to the implementation process including;</a:t>
            </a:r>
            <a:endParaRPr/>
          </a:p>
          <a:p>
            <a:pPr indent="-215900" lvl="0" marL="228600" rtl="0" algn="l">
              <a:lnSpc>
                <a:spcPct val="115000"/>
              </a:lnSpc>
              <a:spcBef>
                <a:spcPts val="1200"/>
              </a:spcBef>
              <a:spcAft>
                <a:spcPts val="0"/>
              </a:spcAft>
              <a:buClr>
                <a:schemeClr val="lt1"/>
              </a:buClr>
              <a:buSzPts val="1600"/>
              <a:buFont typeface="Nunito"/>
              <a:buChar char="●"/>
            </a:pPr>
            <a:r>
              <a:rPr lang="en"/>
              <a:t>nltk used for NLP tasks like tokenization and lemmatization.</a:t>
            </a:r>
            <a:endParaRPr/>
          </a:p>
          <a:p>
            <a:pPr indent="-215900" lvl="0" marL="228600" rtl="0" algn="l">
              <a:lnSpc>
                <a:spcPct val="115000"/>
              </a:lnSpc>
              <a:spcBef>
                <a:spcPts val="0"/>
              </a:spcBef>
              <a:spcAft>
                <a:spcPts val="0"/>
              </a:spcAft>
              <a:buClr>
                <a:schemeClr val="lt1"/>
              </a:buClr>
              <a:buSzPts val="1600"/>
              <a:buFont typeface="Nunito"/>
              <a:buChar char="●"/>
            </a:pPr>
            <a:r>
              <a:rPr lang="en"/>
              <a:t>scikit-learn employed for TF-IDF vectorization and model training related with machine learning.</a:t>
            </a:r>
            <a:endParaRPr/>
          </a:p>
          <a:p>
            <a:pPr indent="-215900" lvl="0" marL="228600" rtl="0" algn="l">
              <a:lnSpc>
                <a:spcPct val="115000"/>
              </a:lnSpc>
              <a:spcBef>
                <a:spcPts val="0"/>
              </a:spcBef>
              <a:spcAft>
                <a:spcPts val="0"/>
              </a:spcAft>
              <a:buClr>
                <a:schemeClr val="lt1"/>
              </a:buClr>
              <a:buSzPts val="1600"/>
              <a:buFont typeface="Nunito"/>
              <a:buChar char="●"/>
            </a:pPr>
            <a:r>
              <a:rPr lang="en"/>
              <a:t>gensim – an added supplement for working with text along with vector space modeling.</a:t>
            </a:r>
            <a:endParaRPr/>
          </a:p>
          <a:p>
            <a:pPr indent="-215900" lvl="0" marL="228600" rtl="0" algn="l">
              <a:lnSpc>
                <a:spcPct val="115000"/>
              </a:lnSpc>
              <a:spcBef>
                <a:spcPts val="0"/>
              </a:spcBef>
              <a:spcAft>
                <a:spcPts val="0"/>
              </a:spcAft>
              <a:buClr>
                <a:schemeClr val="lt1"/>
              </a:buClr>
              <a:buSzPts val="1600"/>
              <a:buFont typeface="Nunito"/>
              <a:buChar char="●"/>
            </a:pPr>
            <a:r>
              <a:rPr lang="en"/>
              <a:t>transformers as well as datasets by Hugging Face to cater to pre-trained BERT models.</a:t>
            </a:r>
            <a:endParaRPr/>
          </a:p>
          <a:p>
            <a:pPr indent="0" lvl="0" marL="0" rtl="0" algn="l">
              <a:spcBef>
                <a:spcPts val="1200"/>
              </a:spcBef>
              <a:spcAft>
                <a:spcPts val="0"/>
              </a:spcAft>
              <a:buNone/>
            </a:pPr>
            <a:r>
              <a:t/>
            </a:r>
            <a:endParaRPr/>
          </a:p>
        </p:txBody>
      </p:sp>
      <p:pic>
        <p:nvPicPr>
          <p:cNvPr id="365" name="Google Shape;365;p26"/>
          <p:cNvPicPr preferRelativeResize="0"/>
          <p:nvPr/>
        </p:nvPicPr>
        <p:blipFill>
          <a:blip r:embed="rId3">
            <a:alphaModFix/>
          </a:blip>
          <a:stretch>
            <a:fillRect/>
          </a:stretch>
        </p:blipFill>
        <p:spPr>
          <a:xfrm>
            <a:off x="4385975" y="1316825"/>
            <a:ext cx="4714750" cy="260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ctrTitle"/>
          </p:nvPr>
        </p:nvSpPr>
        <p:spPr>
          <a:xfrm>
            <a:off x="103875" y="588025"/>
            <a:ext cx="5308800" cy="130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Implementing the Logistic Regression Model</a:t>
            </a:r>
            <a:endParaRPr sz="2200"/>
          </a:p>
        </p:txBody>
      </p:sp>
      <p:sp>
        <p:nvSpPr>
          <p:cNvPr id="371" name="Google Shape;371;p27"/>
          <p:cNvSpPr txBox="1"/>
          <p:nvPr>
            <p:ph idx="1" type="subTitle"/>
          </p:nvPr>
        </p:nvSpPr>
        <p:spPr>
          <a:xfrm>
            <a:off x="220150" y="2483200"/>
            <a:ext cx="4515900" cy="195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initializing the TF-IDF </a:t>
            </a:r>
            <a:r>
              <a:rPr lang="en"/>
              <a:t>Vectorizer,</a:t>
            </a:r>
            <a:r>
              <a:rPr lang="en"/>
              <a:t> we trained the Logistic Regression Model for that firstly we splitted the data into training and validation parts and then trained the model with the </a:t>
            </a:r>
            <a:r>
              <a:rPr lang="en"/>
              <a:t>training</a:t>
            </a:r>
            <a:r>
              <a:rPr lang="en"/>
              <a:t> data and after that predictions were made on the sentiment data and lastly the model is evaluated based on its accuracy, precision and f1-score.</a:t>
            </a:r>
            <a:endParaRPr/>
          </a:p>
        </p:txBody>
      </p:sp>
      <p:pic>
        <p:nvPicPr>
          <p:cNvPr id="372" name="Google Shape;372;p27"/>
          <p:cNvPicPr preferRelativeResize="0"/>
          <p:nvPr/>
        </p:nvPicPr>
        <p:blipFill>
          <a:blip r:embed="rId3">
            <a:alphaModFix/>
          </a:blip>
          <a:stretch>
            <a:fillRect/>
          </a:stretch>
        </p:blipFill>
        <p:spPr>
          <a:xfrm>
            <a:off x="4815700" y="1338225"/>
            <a:ext cx="4103151" cy="23351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ctrTitle"/>
          </p:nvPr>
        </p:nvSpPr>
        <p:spPr>
          <a:xfrm>
            <a:off x="154675" y="180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Implementing the Random Forest Classifier </a:t>
            </a:r>
            <a:endParaRPr sz="3300"/>
          </a:p>
        </p:txBody>
      </p:sp>
      <p:sp>
        <p:nvSpPr>
          <p:cNvPr id="378" name="Google Shape;378;p28"/>
          <p:cNvSpPr txBox="1"/>
          <p:nvPr>
            <p:ph idx="1" type="subTitle"/>
          </p:nvPr>
        </p:nvSpPr>
        <p:spPr>
          <a:xfrm>
            <a:off x="118300" y="2170375"/>
            <a:ext cx="4486800" cy="218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a:t>
            </a:r>
            <a:r>
              <a:rPr lang="en"/>
              <a:t>training</a:t>
            </a:r>
            <a:r>
              <a:rPr lang="en"/>
              <a:t> the Logistic Regression Model, W</a:t>
            </a:r>
            <a:r>
              <a:rPr lang="en"/>
              <a:t>e trained the Random Forest Model for that firstly we splitted the data into training and validation parts and then trained the model with the training data and after that predictions were made on the sentiment data and lastly the model is evaluated based on its accuracy, precision and f1-score.</a:t>
            </a:r>
            <a:endParaRPr/>
          </a:p>
          <a:p>
            <a:pPr indent="0" lvl="0" marL="0" rtl="0" algn="l">
              <a:spcBef>
                <a:spcPts val="0"/>
              </a:spcBef>
              <a:spcAft>
                <a:spcPts val="0"/>
              </a:spcAft>
              <a:buNone/>
            </a:pPr>
            <a:r>
              <a:t/>
            </a:r>
            <a:endParaRPr/>
          </a:p>
        </p:txBody>
      </p:sp>
      <p:pic>
        <p:nvPicPr>
          <p:cNvPr id="379" name="Google Shape;379;p28"/>
          <p:cNvPicPr preferRelativeResize="0"/>
          <p:nvPr/>
        </p:nvPicPr>
        <p:blipFill>
          <a:blip r:embed="rId3">
            <a:alphaModFix/>
          </a:blip>
          <a:stretch>
            <a:fillRect/>
          </a:stretch>
        </p:blipFill>
        <p:spPr>
          <a:xfrm>
            <a:off x="4735675" y="1302350"/>
            <a:ext cx="4234102" cy="2538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ctrTitle"/>
          </p:nvPr>
        </p:nvSpPr>
        <p:spPr>
          <a:xfrm>
            <a:off x="154675" y="291000"/>
            <a:ext cx="4255500" cy="1302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Improving the Random Forest Classifier</a:t>
            </a:r>
            <a:endParaRPr sz="3300"/>
          </a:p>
        </p:txBody>
      </p:sp>
      <p:sp>
        <p:nvSpPr>
          <p:cNvPr id="385" name="Google Shape;385;p29"/>
          <p:cNvSpPr txBox="1"/>
          <p:nvPr>
            <p:ph idx="1" type="subTitle"/>
          </p:nvPr>
        </p:nvSpPr>
        <p:spPr>
          <a:xfrm>
            <a:off x="201775" y="1712050"/>
            <a:ext cx="4410300" cy="2922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640"/>
              <a:t>We tried to improve the previously trained random Forest Classifier by performing hyperparameter tuning. In this we defined the grid for the parameters and initialized randomized search to have balanced weights and initialized the cross validation to enable faster processing of data using parallel processing after that fitted the training and validation data to the improved classifier and made predictions on it and evaluated the better model between the Old Random Forest Classifier and the tuned Random Forest Classifier.</a:t>
            </a:r>
            <a:endParaRPr sz="1640"/>
          </a:p>
        </p:txBody>
      </p:sp>
      <p:pic>
        <p:nvPicPr>
          <p:cNvPr id="386" name="Google Shape;386;p29"/>
          <p:cNvPicPr preferRelativeResize="0"/>
          <p:nvPr/>
        </p:nvPicPr>
        <p:blipFill>
          <a:blip r:embed="rId3">
            <a:alphaModFix/>
          </a:blip>
          <a:stretch>
            <a:fillRect/>
          </a:stretch>
        </p:blipFill>
        <p:spPr>
          <a:xfrm>
            <a:off x="4612075" y="1105425"/>
            <a:ext cx="4321326" cy="30236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ctrTitle"/>
          </p:nvPr>
        </p:nvSpPr>
        <p:spPr>
          <a:xfrm>
            <a:off x="234725" y="275197"/>
            <a:ext cx="3948600" cy="139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200"/>
              <a:t>Implementing the BERT model</a:t>
            </a:r>
            <a:endParaRPr sz="3300"/>
          </a:p>
        </p:txBody>
      </p:sp>
      <p:sp>
        <p:nvSpPr>
          <p:cNvPr id="392" name="Google Shape;392;p30"/>
          <p:cNvSpPr txBox="1"/>
          <p:nvPr>
            <p:ph idx="1" type="subTitle"/>
          </p:nvPr>
        </p:nvSpPr>
        <p:spPr>
          <a:xfrm>
            <a:off x="132850" y="1860300"/>
            <a:ext cx="4705200" cy="2075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For implementing the BERT model as it is a pre-trained model we are preparing the dataset to be able to use as training and validation data on BERT using data loader, setted an optimizer for the said data, later </a:t>
            </a:r>
            <a:r>
              <a:rPr lang="en"/>
              <a:t>loaded</a:t>
            </a:r>
            <a:r>
              <a:rPr lang="en"/>
              <a:t> the pre-trained BERT model and created a loop for </a:t>
            </a:r>
            <a:r>
              <a:rPr lang="en"/>
              <a:t>training</a:t>
            </a:r>
            <a:r>
              <a:rPr lang="en"/>
              <a:t> and calculated the loss later fine tuned the model and printed the evaluation metrics. </a:t>
            </a:r>
            <a:r>
              <a:rPr lang="en" sz="1500"/>
              <a:t>The results suggest an effective adaptation of the model to the task, showcasing a balance between learning from the training data and maintaining performance on unseen data.</a:t>
            </a:r>
            <a:endParaRPr sz="1500"/>
          </a:p>
          <a:p>
            <a:pPr indent="0" lvl="0" marL="0" rtl="0" algn="l">
              <a:spcBef>
                <a:spcPts val="0"/>
              </a:spcBef>
              <a:spcAft>
                <a:spcPts val="0"/>
              </a:spcAft>
              <a:buNone/>
            </a:pPr>
            <a:r>
              <a:t/>
            </a:r>
            <a:endParaRPr/>
          </a:p>
        </p:txBody>
      </p:sp>
      <p:pic>
        <p:nvPicPr>
          <p:cNvPr id="393" name="Google Shape;393;p30"/>
          <p:cNvPicPr preferRelativeResize="0"/>
          <p:nvPr/>
        </p:nvPicPr>
        <p:blipFill>
          <a:blip r:embed="rId3">
            <a:alphaModFix/>
          </a:blip>
          <a:stretch>
            <a:fillRect/>
          </a:stretch>
        </p:blipFill>
        <p:spPr>
          <a:xfrm>
            <a:off x="5063225" y="202450"/>
            <a:ext cx="3849779" cy="1919250"/>
          </a:xfrm>
          <a:prstGeom prst="rect">
            <a:avLst/>
          </a:prstGeom>
          <a:noFill/>
          <a:ln>
            <a:noFill/>
          </a:ln>
        </p:spPr>
      </p:pic>
      <p:pic>
        <p:nvPicPr>
          <p:cNvPr id="394" name="Google Shape;394;p30"/>
          <p:cNvPicPr preferRelativeResize="0"/>
          <p:nvPr/>
        </p:nvPicPr>
        <p:blipFill>
          <a:blip r:embed="rId4">
            <a:alphaModFix/>
          </a:blip>
          <a:stretch>
            <a:fillRect/>
          </a:stretch>
        </p:blipFill>
        <p:spPr>
          <a:xfrm>
            <a:off x="5063225" y="2298625"/>
            <a:ext cx="3849774" cy="2039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ctrTitle"/>
          </p:nvPr>
        </p:nvSpPr>
        <p:spPr>
          <a:xfrm>
            <a:off x="215050" y="395275"/>
            <a:ext cx="4478100" cy="106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Results</a:t>
            </a:r>
            <a:endParaRPr>
              <a:latin typeface="Nunito"/>
              <a:ea typeface="Nunito"/>
              <a:cs typeface="Nunito"/>
              <a:sym typeface="Nunito"/>
            </a:endParaRPr>
          </a:p>
        </p:txBody>
      </p:sp>
      <p:sp>
        <p:nvSpPr>
          <p:cNvPr id="400" name="Google Shape;400;p31"/>
          <p:cNvSpPr txBox="1"/>
          <p:nvPr>
            <p:ph idx="1" type="subTitle"/>
          </p:nvPr>
        </p:nvSpPr>
        <p:spPr>
          <a:xfrm>
            <a:off x="215050" y="1458775"/>
            <a:ext cx="8421300" cy="30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Measures: The ability of the sentiment analysis models to accurately identify the sentiment from the textual reviews was the basis for their evaluation. The following measures were used to assess the models' performance: accuracy, precision, recall, and F1-score: </a:t>
            </a:r>
            <a:endParaRPr sz="2000"/>
          </a:p>
          <a:p>
            <a:pPr indent="0" lvl="0" marL="0" rtl="0" algn="l">
              <a:lnSpc>
                <a:spcPct val="90000"/>
              </a:lnSpc>
              <a:spcBef>
                <a:spcPts val="1000"/>
              </a:spcBef>
              <a:spcAft>
                <a:spcPts val="0"/>
              </a:spcAft>
              <a:buNone/>
            </a:pPr>
            <a:r>
              <a:rPr b="1" lang="en"/>
              <a:t>Model of Logistic Regression:</a:t>
            </a:r>
            <a:endParaRPr b="1"/>
          </a:p>
          <a:p>
            <a:pPr indent="0" lvl="0" marL="0" rtl="0" algn="l">
              <a:lnSpc>
                <a:spcPct val="90000"/>
              </a:lnSpc>
              <a:spcBef>
                <a:spcPts val="1000"/>
              </a:spcBef>
              <a:spcAft>
                <a:spcPts val="0"/>
              </a:spcAft>
              <a:buNone/>
            </a:pPr>
            <a:br>
              <a:rPr b="1" lang="en"/>
            </a:br>
            <a:r>
              <a:rPr b="1" lang="en"/>
              <a:t> </a:t>
            </a:r>
            <a:r>
              <a:rPr lang="en"/>
              <a:t>74.13% accuracy</a:t>
            </a:r>
            <a:br>
              <a:rPr lang="en"/>
            </a:br>
            <a:r>
              <a:rPr lang="en"/>
              <a:t> Precision: 0.75 (weighted average), 0.76 (macro average)</a:t>
            </a:r>
            <a:br>
              <a:rPr lang="en"/>
            </a:br>
            <a:r>
              <a:rPr lang="en"/>
              <a:t> Recall: 0.70 (weighted average), 0.74 (macro average)</a:t>
            </a:r>
            <a:br>
              <a:rPr lang="en"/>
            </a:br>
            <a:r>
              <a:rPr lang="en"/>
              <a:t> F1-Score: 0.72 (weighted average), 0.70 (macro average) </a:t>
            </a:r>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6500" y="383018"/>
            <a:ext cx="4255500" cy="91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Table Of Contents</a:t>
            </a:r>
            <a:endParaRPr sz="2400"/>
          </a:p>
        </p:txBody>
      </p:sp>
      <p:sp>
        <p:nvSpPr>
          <p:cNvPr id="284" name="Google Shape;284;p14"/>
          <p:cNvSpPr txBox="1"/>
          <p:nvPr>
            <p:ph idx="1" type="subTitle"/>
          </p:nvPr>
        </p:nvSpPr>
        <p:spPr>
          <a:xfrm>
            <a:off x="316500" y="1298025"/>
            <a:ext cx="5278500" cy="3571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1.Introduction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2.Problem statement/Hypothesis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3.Model/Methodology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4.Project Flowchart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5.Dataset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6.Exploratory data analysis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7.Implementation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8.Results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9. Project Management </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rPr lang="en" sz="2000">
                <a:latin typeface="Times New Roman"/>
                <a:ea typeface="Times New Roman"/>
                <a:cs typeface="Times New Roman"/>
                <a:sym typeface="Times New Roman"/>
              </a:rPr>
              <a:t>10.References/Bibliography</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275"/>
              <a:buNone/>
            </a:pPr>
            <a:r>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ctrTitle"/>
          </p:nvPr>
        </p:nvSpPr>
        <p:spPr>
          <a:xfrm>
            <a:off x="592725" y="631904"/>
            <a:ext cx="4255500" cy="15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RESULTS:</a:t>
            </a:r>
            <a:endParaRPr sz="2711"/>
          </a:p>
        </p:txBody>
      </p:sp>
      <p:sp>
        <p:nvSpPr>
          <p:cNvPr id="406" name="Google Shape;406;p32"/>
          <p:cNvSpPr txBox="1"/>
          <p:nvPr>
            <p:ph idx="1" type="subTitle"/>
          </p:nvPr>
        </p:nvSpPr>
        <p:spPr>
          <a:xfrm>
            <a:off x="684575" y="970575"/>
            <a:ext cx="4046400" cy="322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The Random Forest Classifier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72.18% accuracy</a:t>
            </a:r>
            <a:endParaRPr/>
          </a:p>
          <a:p>
            <a:pPr indent="0" lvl="0" marL="0" rtl="0" algn="l">
              <a:spcBef>
                <a:spcPts val="0"/>
              </a:spcBef>
              <a:spcAft>
                <a:spcPts val="0"/>
              </a:spcAft>
              <a:buNone/>
            </a:pPr>
            <a:r>
              <a:rPr lang="en"/>
              <a:t> Precision: 0.72, 0.72 </a:t>
            </a:r>
            <a:endParaRPr/>
          </a:p>
          <a:p>
            <a:pPr indent="0" lvl="0" marL="0" rtl="0" algn="l">
              <a:spcBef>
                <a:spcPts val="0"/>
              </a:spcBef>
              <a:spcAft>
                <a:spcPts val="0"/>
              </a:spcAft>
              <a:buNone/>
            </a:pPr>
            <a:r>
              <a:rPr lang="en"/>
              <a:t> Recall: 0.68 , 0.72</a:t>
            </a:r>
            <a:endParaRPr/>
          </a:p>
          <a:p>
            <a:pPr indent="0" lvl="0" marL="0" rtl="0" algn="l">
              <a:spcBef>
                <a:spcPts val="0"/>
              </a:spcBef>
              <a:spcAft>
                <a:spcPts val="0"/>
              </a:spcAft>
              <a:buNone/>
            </a:pPr>
            <a:r>
              <a:rPr lang="en"/>
              <a:t> F1-Score: 0.71 , 0.69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Random Forest Classifier with RandomizedSearchCV fine-tuned: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71.88% accuracy</a:t>
            </a:r>
            <a:endParaRPr/>
          </a:p>
          <a:p>
            <a:pPr indent="0" lvl="0" marL="0" rtl="0" algn="l">
              <a:spcBef>
                <a:spcPts val="0"/>
              </a:spcBef>
              <a:spcAft>
                <a:spcPts val="0"/>
              </a:spcAft>
              <a:buNone/>
            </a:pPr>
            <a:r>
              <a:rPr lang="en"/>
              <a:t> Precision: 0.72, 0.71</a:t>
            </a:r>
            <a:endParaRPr/>
          </a:p>
          <a:p>
            <a:pPr indent="0" lvl="0" marL="0" rtl="0" algn="l">
              <a:spcBef>
                <a:spcPts val="0"/>
              </a:spcBef>
              <a:spcAft>
                <a:spcPts val="0"/>
              </a:spcAft>
              <a:buNone/>
            </a:pPr>
            <a:r>
              <a:rPr lang="en"/>
              <a:t> Recall: 0.69, 0.72 </a:t>
            </a:r>
            <a:endParaRPr/>
          </a:p>
          <a:p>
            <a:pPr indent="0" lvl="0" marL="0" rtl="0" algn="l">
              <a:spcBef>
                <a:spcPts val="0"/>
              </a:spcBef>
              <a:spcAft>
                <a:spcPts val="0"/>
              </a:spcAft>
              <a:buNone/>
            </a:pPr>
            <a:r>
              <a:rPr lang="en"/>
              <a:t> F1-Score: 0.71, 0.69 </a:t>
            </a:r>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
        <p:nvSpPr>
          <p:cNvPr id="407" name="Google Shape;407;p32"/>
          <p:cNvSpPr txBox="1"/>
          <p:nvPr/>
        </p:nvSpPr>
        <p:spPr>
          <a:xfrm>
            <a:off x="6178000" y="1668000"/>
            <a:ext cx="297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408" name="Google Shape;408;p32"/>
          <p:cNvSpPr txBox="1"/>
          <p:nvPr/>
        </p:nvSpPr>
        <p:spPr>
          <a:xfrm>
            <a:off x="4929950" y="1567125"/>
            <a:ext cx="32445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BERT Model: </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500">
              <a:solidFill>
                <a:schemeClr val="lt1"/>
              </a:solidFill>
              <a:latin typeface="Nunito"/>
              <a:ea typeface="Nunito"/>
              <a:cs typeface="Nunito"/>
              <a:sym typeface="Nunito"/>
            </a:endParaRPr>
          </a:p>
          <a:p>
            <a:pPr indent="0" lvl="0" marL="0" rtl="0" algn="l">
              <a:spcBef>
                <a:spcPts val="0"/>
              </a:spcBef>
              <a:spcAft>
                <a:spcPts val="0"/>
              </a:spcAft>
              <a:buNone/>
            </a:pPr>
            <a:r>
              <a:rPr lang="en" sz="1500">
                <a:solidFill>
                  <a:schemeClr val="lt1"/>
                </a:solidFill>
                <a:latin typeface="Nunito"/>
                <a:ea typeface="Nunito"/>
                <a:cs typeface="Nunito"/>
                <a:sym typeface="Nunito"/>
              </a:rPr>
              <a:t> 87.33% accuracy</a:t>
            </a:r>
            <a:endParaRPr sz="15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ctrTitle"/>
          </p:nvPr>
        </p:nvSpPr>
        <p:spPr>
          <a:xfrm>
            <a:off x="316500" y="410793"/>
            <a:ext cx="4255500" cy="76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Confusion Matrix for Logistic Regression</a:t>
            </a:r>
            <a:endParaRPr sz="2400">
              <a:latin typeface="Nunito"/>
              <a:ea typeface="Nunito"/>
              <a:cs typeface="Nunito"/>
              <a:sym typeface="Nunito"/>
            </a:endParaRPr>
          </a:p>
        </p:txBody>
      </p:sp>
      <p:sp>
        <p:nvSpPr>
          <p:cNvPr id="414" name="Google Shape;414;p33"/>
          <p:cNvSpPr txBox="1"/>
          <p:nvPr>
            <p:ph idx="1" type="subTitle"/>
          </p:nvPr>
        </p:nvSpPr>
        <p:spPr>
          <a:xfrm>
            <a:off x="316500" y="1529525"/>
            <a:ext cx="4113000" cy="31119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a:t>This distinguishes true positives (1091) and true negatives (3382) from false positives (215) and false negatives (1312), showing that the model accurately forecasts negative class, yet a significant number of false negatives indicate that increased model’s sensitivity to accurately identify positive cases could improve diagnosis.</a:t>
            </a:r>
            <a:endParaRPr/>
          </a:p>
          <a:p>
            <a:pPr indent="0" lvl="0" marL="0" rtl="0" algn="l">
              <a:spcBef>
                <a:spcPts val="0"/>
              </a:spcBef>
              <a:spcAft>
                <a:spcPts val="0"/>
              </a:spcAft>
              <a:buNone/>
            </a:pPr>
            <a:r>
              <a:t/>
            </a:r>
            <a:endParaRPr/>
          </a:p>
        </p:txBody>
      </p:sp>
      <p:sp>
        <p:nvSpPr>
          <p:cNvPr id="415" name="Google Shape;415;p33"/>
          <p:cNvSpPr txBox="1"/>
          <p:nvPr/>
        </p:nvSpPr>
        <p:spPr>
          <a:xfrm>
            <a:off x="5811875" y="3969500"/>
            <a:ext cx="334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416" name="Google Shape;416;p33"/>
          <p:cNvPicPr preferRelativeResize="0"/>
          <p:nvPr/>
        </p:nvPicPr>
        <p:blipFill>
          <a:blip r:embed="rId3">
            <a:alphaModFix/>
          </a:blip>
          <a:stretch>
            <a:fillRect/>
          </a:stretch>
        </p:blipFill>
        <p:spPr>
          <a:xfrm>
            <a:off x="4805850" y="502075"/>
            <a:ext cx="4255499" cy="4139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ctrTitle"/>
          </p:nvPr>
        </p:nvSpPr>
        <p:spPr>
          <a:xfrm>
            <a:off x="316500" y="309293"/>
            <a:ext cx="4255500" cy="7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Logistic Regression Precision-Recall Curve</a:t>
            </a:r>
            <a:endParaRPr sz="2400"/>
          </a:p>
        </p:txBody>
      </p:sp>
      <p:sp>
        <p:nvSpPr>
          <p:cNvPr id="422" name="Google Shape;422;p34"/>
          <p:cNvSpPr txBox="1"/>
          <p:nvPr>
            <p:ph idx="1" type="subTitle"/>
          </p:nvPr>
        </p:nvSpPr>
        <p:spPr>
          <a:xfrm>
            <a:off x="316500" y="1334850"/>
            <a:ext cx="4255500" cy="3698100"/>
          </a:xfrm>
          <a:prstGeom prst="rect">
            <a:avLst/>
          </a:prstGeom>
        </p:spPr>
        <p:txBody>
          <a:bodyPr anchorCtr="0" anchor="t" bIns="91425" lIns="91425" spcFirstLastPara="1" rIns="91425" wrap="square" tIns="91425">
            <a:normAutofit/>
          </a:bodyPr>
          <a:lstStyle/>
          <a:p>
            <a:pPr indent="0" lvl="0" marL="0" rtl="0" algn="l">
              <a:lnSpc>
                <a:spcPct val="80000"/>
              </a:lnSpc>
              <a:spcBef>
                <a:spcPts val="1000"/>
              </a:spcBef>
              <a:spcAft>
                <a:spcPts val="0"/>
              </a:spcAft>
              <a:buNone/>
            </a:pPr>
            <a:r>
              <a:rPr lang="en"/>
              <a:t>The logistic regression model's impact on recall varies with precision across different thresholds on the precision-recall curve. This behavior is typical because prioritizing the capture of more true positives often leads to lower accuracy. At low recall levels, the model exhibits good precision, indicating strong confidence in positive predictions. However, precision diminishes when attempting to capture additional positive cases.</a:t>
            </a:r>
            <a:endParaRPr/>
          </a:p>
          <a:p>
            <a:pPr indent="0" lvl="0" marL="0" rtl="0" algn="l">
              <a:lnSpc>
                <a:spcPct val="90000"/>
              </a:lnSpc>
              <a:spcBef>
                <a:spcPts val="0"/>
              </a:spcBef>
              <a:spcAft>
                <a:spcPts val="0"/>
              </a:spcAft>
              <a:buNone/>
            </a:pPr>
            <a:r>
              <a:t/>
            </a:r>
            <a:endParaRPr/>
          </a:p>
        </p:txBody>
      </p:sp>
      <p:pic>
        <p:nvPicPr>
          <p:cNvPr id="423" name="Google Shape;423;p34"/>
          <p:cNvPicPr preferRelativeResize="0"/>
          <p:nvPr/>
        </p:nvPicPr>
        <p:blipFill>
          <a:blip r:embed="rId3">
            <a:alphaModFix/>
          </a:blip>
          <a:stretch>
            <a:fillRect/>
          </a:stretch>
        </p:blipFill>
        <p:spPr>
          <a:xfrm>
            <a:off x="4818025" y="848525"/>
            <a:ext cx="4173576" cy="345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ctrTitle"/>
          </p:nvPr>
        </p:nvSpPr>
        <p:spPr>
          <a:xfrm>
            <a:off x="440425" y="201544"/>
            <a:ext cx="4255500" cy="90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Receiver Operating Characteristic for Logistic Regression</a:t>
            </a:r>
            <a:endParaRPr sz="2400"/>
          </a:p>
        </p:txBody>
      </p:sp>
      <p:sp>
        <p:nvSpPr>
          <p:cNvPr id="429" name="Google Shape;429;p35"/>
          <p:cNvSpPr txBox="1"/>
          <p:nvPr>
            <p:ph idx="1" type="subTitle"/>
          </p:nvPr>
        </p:nvSpPr>
        <p:spPr>
          <a:xfrm>
            <a:off x="440425" y="1347125"/>
            <a:ext cx="4255500" cy="3459300"/>
          </a:xfrm>
          <a:prstGeom prst="rect">
            <a:avLst/>
          </a:prstGeom>
        </p:spPr>
        <p:txBody>
          <a:bodyPr anchorCtr="0" anchor="t" bIns="91425" lIns="91425" spcFirstLastPara="1" rIns="91425" wrap="square" tIns="91425">
            <a:normAutofit/>
          </a:bodyPr>
          <a:lstStyle/>
          <a:p>
            <a:pPr indent="0" lvl="0" marL="0" rtl="0" algn="l">
              <a:lnSpc>
                <a:spcPct val="80000"/>
              </a:lnSpc>
              <a:spcBef>
                <a:spcPts val="1000"/>
              </a:spcBef>
              <a:spcAft>
                <a:spcPts val="0"/>
              </a:spcAft>
              <a:buNone/>
            </a:pPr>
            <a:r>
              <a:rPr lang="en"/>
              <a:t>The ROC curve visually represents how well a logistic regression model performs across all classification thresholds. With an AUC of 0.83, indicating a high True Positive rate compared to the False Positive rate, the model demonstrates efficiency. It's most accurate when the curve hugs the upper-left corner, signaling superior performance. The curve's distance from the no-skill classifier line (dotted) indicates the model's skillfulness, positioned notably above the baseline.</a:t>
            </a:r>
            <a:endParaRPr/>
          </a:p>
          <a:p>
            <a:pPr indent="0" lvl="0" marL="0" rtl="0" algn="l">
              <a:lnSpc>
                <a:spcPct val="90000"/>
              </a:lnSpc>
              <a:spcBef>
                <a:spcPts val="0"/>
              </a:spcBef>
              <a:spcAft>
                <a:spcPts val="0"/>
              </a:spcAft>
              <a:buNone/>
            </a:pPr>
            <a:r>
              <a:t/>
            </a:r>
            <a:endParaRPr/>
          </a:p>
        </p:txBody>
      </p:sp>
      <p:pic>
        <p:nvPicPr>
          <p:cNvPr id="430" name="Google Shape;430;p35"/>
          <p:cNvPicPr preferRelativeResize="0"/>
          <p:nvPr/>
        </p:nvPicPr>
        <p:blipFill>
          <a:blip r:embed="rId3">
            <a:alphaModFix/>
          </a:blip>
          <a:stretch>
            <a:fillRect/>
          </a:stretch>
        </p:blipFill>
        <p:spPr>
          <a:xfrm>
            <a:off x="5231900" y="954450"/>
            <a:ext cx="3759699" cy="30160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ctrTitle"/>
          </p:nvPr>
        </p:nvSpPr>
        <p:spPr>
          <a:xfrm>
            <a:off x="278350" y="442525"/>
            <a:ext cx="3177300" cy="8961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800"/>
              </a:spcAft>
              <a:buSzPts val="990"/>
              <a:buNone/>
            </a:pPr>
            <a:r>
              <a:rPr lang="en" sz="2400"/>
              <a:t>Project Management</a:t>
            </a:r>
            <a:endParaRPr sz="2400"/>
          </a:p>
        </p:txBody>
      </p:sp>
      <p:sp>
        <p:nvSpPr>
          <p:cNvPr id="436" name="Google Shape;436;p36"/>
          <p:cNvSpPr txBox="1"/>
          <p:nvPr>
            <p:ph idx="1" type="subTitle"/>
          </p:nvPr>
        </p:nvSpPr>
        <p:spPr>
          <a:xfrm>
            <a:off x="278350" y="1544725"/>
            <a:ext cx="4255500" cy="15546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800"/>
              </a:spcAft>
              <a:buSzPts val="605"/>
              <a:buNone/>
            </a:pPr>
            <a:r>
              <a:rPr lang="en" sz="1700"/>
              <a:t>Some of the tasks that were done in the project included data preprocessing, exploratory data analysis (EDA), model training and fine-tuning, validation, and testing. Each phase was crucial for building a successful multilingual sentiment analysis model.</a:t>
            </a:r>
            <a:endParaRPr sz="1700"/>
          </a:p>
        </p:txBody>
      </p:sp>
      <p:graphicFrame>
        <p:nvGraphicFramePr>
          <p:cNvPr id="437" name="Google Shape;437;p36"/>
          <p:cNvGraphicFramePr/>
          <p:nvPr/>
        </p:nvGraphicFramePr>
        <p:xfrm>
          <a:off x="4890250" y="718975"/>
          <a:ext cx="3000000" cy="3000000"/>
        </p:xfrm>
        <a:graphic>
          <a:graphicData uri="http://schemas.openxmlformats.org/drawingml/2006/table">
            <a:tbl>
              <a:tblPr>
                <a:noFill/>
                <a:tableStyleId>{4DD24F03-C42E-43C8-9D8F-1F464C953F2D}</a:tableStyleId>
              </a:tblPr>
              <a:tblGrid>
                <a:gridCol w="1562275"/>
                <a:gridCol w="887675"/>
                <a:gridCol w="1588875"/>
              </a:tblGrid>
              <a:tr h="36777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Member</a:t>
                      </a:r>
                      <a:endParaRPr b="1" sz="1100">
                        <a:solidFill>
                          <a:srgbClr val="FFFFFF"/>
                        </a:solidFill>
                        <a:latin typeface="Calibri"/>
                        <a:ea typeface="Calibri"/>
                        <a:cs typeface="Calibri"/>
                        <a:sym typeface="Calibri"/>
                      </a:endParaRPr>
                    </a:p>
                  </a:txBody>
                  <a:tcPr marT="0" marB="0" marR="73025" marL="73025">
                    <a:lnL cap="flat" cmpd="sng" w="6350">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Contribution %</a:t>
                      </a:r>
                      <a:endParaRPr b="1" sz="1100">
                        <a:solidFill>
                          <a:srgbClr val="FFFFFF"/>
                        </a:solidFill>
                        <a:latin typeface="Calibri"/>
                        <a:ea typeface="Calibri"/>
                        <a:cs typeface="Calibri"/>
                        <a:sym typeface="Calibri"/>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Role Description</a:t>
                      </a:r>
                      <a:endParaRPr b="1" sz="1100">
                        <a:solidFill>
                          <a:srgbClr val="FFFFFF"/>
                        </a:solidFill>
                        <a:latin typeface="Calibri"/>
                        <a:ea typeface="Calibri"/>
                        <a:cs typeface="Calibri"/>
                        <a:sym typeface="Calibri"/>
                      </a:endParaRPr>
                    </a:p>
                  </a:txBody>
                  <a:tcPr marT="0" marB="0" marR="73025" marL="73025">
                    <a:lnL cap="flat" cmpd="sng">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8EAADB"/>
                      </a:solidFill>
                      <a:prstDash val="solid"/>
                      <a:round/>
                      <a:headEnd len="sm" w="sm" type="none"/>
                      <a:tailEnd len="sm" w="sm" type="none"/>
                    </a:lnB>
                  </a:tcPr>
                </a:tc>
              </a:tr>
              <a:tr h="8326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Hemanth Sai</a:t>
                      </a:r>
                      <a:endParaRPr b="1" sz="1100">
                        <a:solidFill>
                          <a:srgbClr val="FFFFFF"/>
                        </a:solidFill>
                        <a:latin typeface="Calibri"/>
                        <a:ea typeface="Calibri"/>
                        <a:cs typeface="Calibri"/>
                        <a:sym typeface="Calibri"/>
                      </a:endParaRPr>
                    </a:p>
                  </a:txBody>
                  <a:tcPr marT="0" marB="0" marR="73025" marL="73025">
                    <a:lnL cap="flat" cmpd="sng" w="6350">
                      <a:solidFill>
                        <a:srgbClr val="FFFFFF"/>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25%</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Led</a:t>
                      </a:r>
                      <a:r>
                        <a:rPr lang="en" sz="1100">
                          <a:solidFill>
                            <a:schemeClr val="lt1"/>
                          </a:solidFill>
                          <a:latin typeface="Calibri"/>
                          <a:ea typeface="Calibri"/>
                          <a:cs typeface="Calibri"/>
                          <a:sym typeface="Calibri"/>
                        </a:rPr>
                        <a:t> data cleaning and normalization processes.</a:t>
                      </a:r>
                      <a:r>
                        <a:rPr lang="en" sz="1100">
                          <a:solidFill>
                            <a:schemeClr val="lt1"/>
                          </a:solidFill>
                          <a:latin typeface="Calibri"/>
                          <a:ea typeface="Calibri"/>
                          <a:cs typeface="Calibri"/>
                          <a:sym typeface="Calibri"/>
                        </a:rPr>
                        <a:t>Oversaw the fine-tuning of the BERT model.</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r>
              <a:tr h="83260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Bhavani</a:t>
                      </a:r>
                      <a:endParaRPr b="1" sz="1100">
                        <a:solidFill>
                          <a:srgbClr val="FFFFFF"/>
                        </a:solidFill>
                        <a:latin typeface="Calibri"/>
                        <a:ea typeface="Calibri"/>
                        <a:cs typeface="Calibri"/>
                        <a:sym typeface="Calibri"/>
                      </a:endParaRPr>
                    </a:p>
                  </a:txBody>
                  <a:tcPr marT="0" marB="0" marR="73025" marL="73025">
                    <a:lnL cap="flat" cmpd="sng" w="6350">
                      <a:solidFill>
                        <a:srgbClr val="FFFFFF"/>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25%</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Worked on tokenization and identifying short reviews.Executed feature extraction </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r>
              <a:tr h="1165650">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Pravallika</a:t>
                      </a:r>
                      <a:endParaRPr b="1" sz="1100">
                        <a:solidFill>
                          <a:srgbClr val="FFFFFF"/>
                        </a:solidFill>
                        <a:latin typeface="Calibri"/>
                        <a:ea typeface="Calibri"/>
                        <a:cs typeface="Calibri"/>
                        <a:sym typeface="Calibri"/>
                      </a:endParaRPr>
                    </a:p>
                  </a:txBody>
                  <a:tcPr marT="0" marB="0" marR="73025" marL="73025">
                    <a:lnL cap="flat" cmpd="sng" w="6350">
                      <a:solidFill>
                        <a:srgbClr val="FFFFFF"/>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25%</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Conducted EDA and </a:t>
                      </a:r>
                      <a:r>
                        <a:rPr lang="en" sz="1100">
                          <a:solidFill>
                            <a:schemeClr val="lt1"/>
                          </a:solidFill>
                          <a:latin typeface="Calibri"/>
                          <a:ea typeface="Calibri"/>
                          <a:cs typeface="Calibri"/>
                          <a:sym typeface="Calibri"/>
                        </a:rPr>
                        <a:t>produced visualizations for insights and assisted in hyperparameter tuning.Executed feature extraction </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r>
              <a:tr h="999125">
                <a:tc>
                  <a:txBody>
                    <a:bodyPr/>
                    <a:lstStyle/>
                    <a:p>
                      <a:pPr indent="0" lvl="0" marL="0" rtl="0" algn="l">
                        <a:spcBef>
                          <a:spcPts val="0"/>
                        </a:spcBef>
                        <a:spcAft>
                          <a:spcPts val="0"/>
                        </a:spcAft>
                        <a:buNone/>
                      </a:pPr>
                      <a:r>
                        <a:rPr b="1" lang="en" sz="1100">
                          <a:solidFill>
                            <a:srgbClr val="FFFFFF"/>
                          </a:solidFill>
                          <a:latin typeface="Calibri"/>
                          <a:ea typeface="Calibri"/>
                          <a:cs typeface="Calibri"/>
                          <a:sym typeface="Calibri"/>
                        </a:rPr>
                        <a:t>Harsha</a:t>
                      </a:r>
                      <a:endParaRPr b="1" sz="1100">
                        <a:solidFill>
                          <a:srgbClr val="FFFFFF"/>
                        </a:solidFill>
                        <a:latin typeface="Calibri"/>
                        <a:ea typeface="Calibri"/>
                        <a:cs typeface="Calibri"/>
                        <a:sym typeface="Calibri"/>
                      </a:endParaRPr>
                    </a:p>
                  </a:txBody>
                  <a:tcPr marT="0" marB="0" marR="73025" marL="73025">
                    <a:lnL cap="flat" cmpd="sng" w="6350">
                      <a:solidFill>
                        <a:srgbClr val="FFFFFF"/>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2</a:t>
                      </a:r>
                      <a:r>
                        <a:rPr lang="en" sz="1100">
                          <a:solidFill>
                            <a:schemeClr val="lt1"/>
                          </a:solidFill>
                          <a:latin typeface="Calibri"/>
                          <a:ea typeface="Calibri"/>
                          <a:cs typeface="Calibri"/>
                          <a:sym typeface="Calibri"/>
                        </a:rPr>
                        <a:t>5%</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Calibri"/>
                          <a:ea typeface="Calibri"/>
                          <a:cs typeface="Calibri"/>
                          <a:sym typeface="Calibri"/>
                        </a:rPr>
                        <a:t>Done </a:t>
                      </a:r>
                      <a:r>
                        <a:rPr lang="en" sz="1100">
                          <a:solidFill>
                            <a:schemeClr val="lt1"/>
                          </a:solidFill>
                          <a:latin typeface="Calibri"/>
                          <a:ea typeface="Calibri"/>
                          <a:cs typeface="Calibri"/>
                          <a:sym typeface="Calibri"/>
                        </a:rPr>
                        <a:t>initial model training.</a:t>
                      </a:r>
                      <a:r>
                        <a:rPr lang="en" sz="1100">
                          <a:solidFill>
                            <a:schemeClr val="lt1"/>
                          </a:solidFill>
                          <a:latin typeface="Calibri"/>
                          <a:ea typeface="Calibri"/>
                          <a:cs typeface="Calibri"/>
                          <a:sym typeface="Calibri"/>
                        </a:rPr>
                        <a:t>Conducted model validation and testing.</a:t>
                      </a:r>
                      <a:endParaRPr sz="1100">
                        <a:solidFill>
                          <a:schemeClr val="lt1"/>
                        </a:solidFill>
                        <a:latin typeface="Calibri"/>
                        <a:ea typeface="Calibri"/>
                        <a:cs typeface="Calibri"/>
                        <a:sym typeface="Calibri"/>
                      </a:endParaRPr>
                    </a:p>
                  </a:txBody>
                  <a:tcPr marT="0" marB="0" marR="73025" marL="73025">
                    <a:lnL cap="flat" cmpd="sng" w="6350">
                      <a:solidFill>
                        <a:srgbClr val="8EAADB"/>
                      </a:solidFill>
                      <a:prstDash val="solid"/>
                      <a:round/>
                      <a:headEnd len="sm" w="sm" type="none"/>
                      <a:tailEnd len="sm" w="sm" type="none"/>
                    </a:lnL>
                    <a:lnR cap="flat" cmpd="sng" w="6350">
                      <a:solidFill>
                        <a:srgbClr val="8EAADB"/>
                      </a:solidFill>
                      <a:prstDash val="solid"/>
                      <a:round/>
                      <a:headEnd len="sm" w="sm" type="none"/>
                      <a:tailEnd len="sm" w="sm" type="none"/>
                    </a:lnR>
                    <a:lnT cap="flat" cmpd="sng" w="6350">
                      <a:solidFill>
                        <a:srgbClr val="8EAADB"/>
                      </a:solidFill>
                      <a:prstDash val="solid"/>
                      <a:round/>
                      <a:headEnd len="sm" w="sm" type="none"/>
                      <a:tailEnd len="sm" w="sm" type="none"/>
                    </a:lnT>
                    <a:lnB cap="flat" cmpd="sng" w="6350">
                      <a:solidFill>
                        <a:srgbClr val="8EAADB"/>
                      </a:solidFill>
                      <a:prstDash val="solid"/>
                      <a:round/>
                      <a:headEnd len="sm" w="sm" type="none"/>
                      <a:tailEnd len="sm" w="sm" type="none"/>
                    </a:lnB>
                  </a:tcPr>
                </a:tc>
              </a:tr>
            </a:tbl>
          </a:graphicData>
        </a:graphic>
      </p:graphicFrame>
      <p:sp>
        <p:nvSpPr>
          <p:cNvPr id="438" name="Google Shape;438;p36"/>
          <p:cNvSpPr txBox="1"/>
          <p:nvPr/>
        </p:nvSpPr>
        <p:spPr>
          <a:xfrm>
            <a:off x="5561438" y="369775"/>
            <a:ext cx="3012000" cy="2037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 sz="1100">
                <a:solidFill>
                  <a:schemeClr val="lt1"/>
                </a:solidFill>
                <a:latin typeface="Calibri"/>
                <a:ea typeface="Calibri"/>
                <a:cs typeface="Calibri"/>
                <a:sym typeface="Calibri"/>
              </a:rPr>
              <a:t>Implementation Status Report - Contributions</a:t>
            </a:r>
            <a:endParaRPr sz="1300">
              <a:solidFill>
                <a:schemeClr val="lt1"/>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type="ctrTitle"/>
          </p:nvPr>
        </p:nvSpPr>
        <p:spPr>
          <a:xfrm>
            <a:off x="495700" y="1686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highlight>
                  <a:schemeClr val="accent3"/>
                </a:highlight>
              </a:rPr>
              <a:t>Issues/Concerns :</a:t>
            </a:r>
            <a:endParaRPr sz="2400">
              <a:highlight>
                <a:schemeClr val="accent3"/>
              </a:highlight>
            </a:endParaRPr>
          </a:p>
        </p:txBody>
      </p:sp>
      <p:sp>
        <p:nvSpPr>
          <p:cNvPr id="444" name="Google Shape;444;p37"/>
          <p:cNvSpPr txBox="1"/>
          <p:nvPr>
            <p:ph idx="1" type="subTitle"/>
          </p:nvPr>
        </p:nvSpPr>
        <p:spPr>
          <a:xfrm>
            <a:off x="495700" y="1532100"/>
            <a:ext cx="4839300" cy="3365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Roboto"/>
              <a:buAutoNum type="arabicPeriod"/>
            </a:pPr>
            <a:r>
              <a:rPr b="1" lang="en" sz="1300">
                <a:highlight>
                  <a:schemeClr val="accent3"/>
                </a:highlight>
              </a:rPr>
              <a:t>Model Interpretability:</a:t>
            </a:r>
            <a:r>
              <a:rPr lang="en" sz="1300">
                <a:highlight>
                  <a:schemeClr val="accent3"/>
                </a:highlight>
              </a:rPr>
              <a:t> we have  the complexity with machine learning models like BERT may provide high accuracy but lack interpretability, making it challenging to understand how they arrive at their predictions.</a:t>
            </a:r>
            <a:endParaRPr sz="1300">
              <a:highlight>
                <a:schemeClr val="accent3"/>
              </a:highlight>
            </a:endParaRPr>
          </a:p>
          <a:p>
            <a:pPr indent="-311150" lvl="0" marL="457200" rtl="0" algn="l">
              <a:lnSpc>
                <a:spcPct val="115000"/>
              </a:lnSpc>
              <a:spcBef>
                <a:spcPts val="0"/>
              </a:spcBef>
              <a:spcAft>
                <a:spcPts val="0"/>
              </a:spcAft>
              <a:buClr>
                <a:schemeClr val="lt1"/>
              </a:buClr>
              <a:buSzPts val="1300"/>
              <a:buFont typeface="Roboto"/>
              <a:buAutoNum type="arabicPeriod"/>
            </a:pPr>
            <a:r>
              <a:rPr b="1" lang="en" sz="1300">
                <a:highlight>
                  <a:schemeClr val="accent3"/>
                </a:highlight>
              </a:rPr>
              <a:t>Noise in Text</a:t>
            </a:r>
            <a:r>
              <a:rPr lang="en" sz="1300">
                <a:highlight>
                  <a:schemeClr val="accent3"/>
                </a:highlight>
              </a:rPr>
              <a:t>: Customer reviews mostly contain noise such as spelling errors, grammatical inconsistencies, slang, and sarcasm, which can affect the accuracy of sentiment analysis.</a:t>
            </a:r>
            <a:endParaRPr sz="1300">
              <a:highlight>
                <a:schemeClr val="accent3"/>
              </a:highlight>
            </a:endParaRPr>
          </a:p>
          <a:p>
            <a:pPr indent="-311150" lvl="0" marL="457200" rtl="0" algn="l">
              <a:lnSpc>
                <a:spcPct val="115000"/>
              </a:lnSpc>
              <a:spcBef>
                <a:spcPts val="0"/>
              </a:spcBef>
              <a:spcAft>
                <a:spcPts val="0"/>
              </a:spcAft>
              <a:buClr>
                <a:schemeClr val="lt1"/>
              </a:buClr>
              <a:buSzPts val="1300"/>
              <a:buFont typeface="Roboto"/>
              <a:buAutoNum type="arabicPeriod"/>
            </a:pPr>
            <a:r>
              <a:rPr b="1" lang="en" sz="1300">
                <a:highlight>
                  <a:schemeClr val="accent3"/>
                </a:highlight>
              </a:rPr>
              <a:t>Data Quality: </a:t>
            </a:r>
            <a:r>
              <a:rPr lang="en" sz="1300">
                <a:highlight>
                  <a:schemeClr val="accent3"/>
                </a:highlight>
              </a:rPr>
              <a:t>While doing this project we have the issue with quality of the data, accuracy, completeness, and relevance of customer reviews, can significantly impact the effectiveness of the sentiment analysis model.</a:t>
            </a:r>
            <a:endParaRPr sz="1300">
              <a:highlight>
                <a:schemeClr val="accent3"/>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ctrTitle"/>
          </p:nvPr>
        </p:nvSpPr>
        <p:spPr>
          <a:xfrm>
            <a:off x="365850" y="286950"/>
            <a:ext cx="7684800" cy="848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300">
                <a:highlight>
                  <a:schemeClr val="accent3"/>
                </a:highlight>
                <a:latin typeface="Calibri"/>
                <a:ea typeface="Calibri"/>
                <a:cs typeface="Calibri"/>
                <a:sym typeface="Calibri"/>
              </a:rPr>
              <a:t>References:</a:t>
            </a:r>
            <a:endParaRPr sz="4600">
              <a:highlight>
                <a:schemeClr val="accent3"/>
              </a:highlight>
            </a:endParaRPr>
          </a:p>
        </p:txBody>
      </p:sp>
      <p:sp>
        <p:nvSpPr>
          <p:cNvPr id="450" name="Google Shape;450;p38"/>
          <p:cNvSpPr txBox="1"/>
          <p:nvPr>
            <p:ph idx="1" type="subTitle"/>
          </p:nvPr>
        </p:nvSpPr>
        <p:spPr>
          <a:xfrm>
            <a:off x="365850" y="1135350"/>
            <a:ext cx="8635200" cy="38850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Zheng, L., Jin, P., Zhao, J., &amp; Yue, L. (2014). Multi-dimensional sentiment analysis for large-scale E-commerce reviews. In Database and Expert Systems Applications: </a:t>
            </a:r>
            <a:r>
              <a:rPr i="1" lang="en" sz="950">
                <a:highlight>
                  <a:schemeClr val="accent3"/>
                </a:highlight>
                <a:latin typeface="Times New Roman"/>
                <a:ea typeface="Times New Roman"/>
                <a:cs typeface="Times New Roman"/>
                <a:sym typeface="Times New Roman"/>
              </a:rPr>
              <a:t>25th International Conference, DEXA 2014, Munich, Germany, September 1-4, 2014.</a:t>
            </a:r>
            <a:r>
              <a:rPr b="1" lang="en" sz="950">
                <a:highlight>
                  <a:schemeClr val="accent3"/>
                </a:highlight>
                <a:latin typeface="Times New Roman"/>
                <a:ea typeface="Times New Roman"/>
                <a:cs typeface="Times New Roman"/>
                <a:sym typeface="Times New Roman"/>
              </a:rPr>
              <a:t> </a:t>
            </a:r>
            <a:r>
              <a:rPr lang="en" sz="950">
                <a:highlight>
                  <a:schemeClr val="accent3"/>
                </a:highlight>
                <a:latin typeface="Times New Roman"/>
                <a:ea typeface="Times New Roman"/>
                <a:cs typeface="Times New Roman"/>
                <a:sym typeface="Times New Roman"/>
              </a:rPr>
              <a:t>Proceedings, Part II 25 (pp. 449-463). Springer International Publishing.</a:t>
            </a:r>
            <a:endParaRPr sz="950">
              <a:highlight>
                <a:schemeClr val="accent3"/>
              </a:highlight>
              <a:latin typeface="Times New Roman"/>
              <a:ea typeface="Times New Roman"/>
              <a:cs typeface="Times New Roman"/>
              <a:sym typeface="Times New Roman"/>
            </a:endParaRPr>
          </a:p>
          <a:p>
            <a:pPr indent="-342900" lvl="0" marL="0" rtl="0" algn="just">
              <a:lnSpc>
                <a:spcPct val="95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      	Qorich, M., El Ouazzani, R. Text sentiment classification of Amazon reviews using word embeddings and convolutional neural networks. </a:t>
            </a:r>
            <a:r>
              <a:rPr i="1" lang="en" sz="950">
                <a:highlight>
                  <a:schemeClr val="accent3"/>
                </a:highlight>
                <a:latin typeface="Times New Roman"/>
                <a:ea typeface="Times New Roman"/>
                <a:cs typeface="Times New Roman"/>
                <a:sym typeface="Times New Roman"/>
              </a:rPr>
              <a:t>J Supercomput</a:t>
            </a:r>
            <a:r>
              <a:rPr lang="en" sz="950">
                <a:highlight>
                  <a:schemeClr val="accent3"/>
                </a:highlight>
                <a:latin typeface="Times New Roman"/>
                <a:ea typeface="Times New Roman"/>
                <a:cs typeface="Times New Roman"/>
                <a:sym typeface="Times New Roman"/>
              </a:rPr>
              <a:t> 79, 11029–11054 (2023).</a:t>
            </a:r>
            <a:endParaRPr sz="950">
              <a:highlight>
                <a:schemeClr val="accent3"/>
              </a:highlight>
              <a:latin typeface="Times New Roman"/>
              <a:ea typeface="Times New Roman"/>
              <a:cs typeface="Times New Roman"/>
              <a:sym typeface="Times New Roman"/>
            </a:endParaRPr>
          </a:p>
          <a:p>
            <a:pPr indent="0" lvl="0" marL="0" rtl="0" algn="just">
              <a:lnSpc>
                <a:spcPct val="95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Manias, G., Mavrogiorgou, A., Kiourtis, A. </a:t>
            </a:r>
            <a:r>
              <a:rPr i="1" lang="en" sz="950">
                <a:highlight>
                  <a:schemeClr val="accent3"/>
                </a:highlight>
                <a:latin typeface="Times New Roman"/>
                <a:ea typeface="Times New Roman"/>
                <a:cs typeface="Times New Roman"/>
                <a:sym typeface="Times New Roman"/>
              </a:rPr>
              <a:t>et al.</a:t>
            </a:r>
            <a:r>
              <a:rPr lang="en" sz="950">
                <a:highlight>
                  <a:schemeClr val="accent3"/>
                </a:highlight>
                <a:latin typeface="Times New Roman"/>
                <a:ea typeface="Times New Roman"/>
                <a:cs typeface="Times New Roman"/>
                <a:sym typeface="Times New Roman"/>
              </a:rPr>
              <a:t> Multilingual text categorization and sentiment analysis: a comparative analysis of the utilization of multilingual approaches for classifying twitter data. </a:t>
            </a:r>
            <a:r>
              <a:rPr i="1" lang="en" sz="950">
                <a:highlight>
                  <a:schemeClr val="accent3"/>
                </a:highlight>
                <a:latin typeface="Times New Roman"/>
                <a:ea typeface="Times New Roman"/>
                <a:cs typeface="Times New Roman"/>
                <a:sym typeface="Times New Roman"/>
              </a:rPr>
              <a:t>Neural Comput &amp; Applic</a:t>
            </a:r>
            <a:r>
              <a:rPr lang="en" sz="950">
                <a:highlight>
                  <a:schemeClr val="accent3"/>
                </a:highlight>
                <a:latin typeface="Times New Roman"/>
                <a:ea typeface="Times New Roman"/>
                <a:cs typeface="Times New Roman"/>
                <a:sym typeface="Times New Roman"/>
              </a:rPr>
              <a:t> 35, 21415–21431 (2023). </a:t>
            </a:r>
            <a:endParaRPr sz="950">
              <a:highlight>
                <a:schemeClr val="accent3"/>
              </a:highlight>
              <a:latin typeface="Times New Roman"/>
              <a:ea typeface="Times New Roman"/>
              <a:cs typeface="Times New Roman"/>
              <a:sym typeface="Times New Roman"/>
            </a:endParaRPr>
          </a:p>
          <a:p>
            <a:pPr indent="-457200" lvl="0" marL="457200" rtl="0" algn="just">
              <a:lnSpc>
                <a:spcPct val="180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Katić, T., &amp; Milićević, N. (2018, September). Comparing sentiment analysis and document representation methods of amazon reviews. In 2018 IEEE 16th</a:t>
            </a:r>
            <a:endParaRPr sz="950">
              <a:highlight>
                <a:schemeClr val="accent3"/>
              </a:highlight>
              <a:latin typeface="Times New Roman"/>
              <a:ea typeface="Times New Roman"/>
              <a:cs typeface="Times New Roman"/>
              <a:sym typeface="Times New Roman"/>
            </a:endParaRPr>
          </a:p>
          <a:p>
            <a:pPr indent="-457200" lvl="0" marL="457200" rtl="0" algn="just">
              <a:lnSpc>
                <a:spcPct val="180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International </a:t>
            </a:r>
            <a:r>
              <a:rPr lang="en" sz="856">
                <a:highlight>
                  <a:schemeClr val="accent3"/>
                </a:highlight>
                <a:latin typeface="Times New Roman"/>
                <a:ea typeface="Times New Roman"/>
                <a:cs typeface="Times New Roman"/>
                <a:sym typeface="Times New Roman"/>
              </a:rPr>
              <a:t>https://api.elsevier.com/content/abstract/scopus_id/85057962196</a:t>
            </a:r>
            <a:endParaRPr sz="950">
              <a:highlight>
                <a:schemeClr val="accent3"/>
              </a:highlight>
              <a:latin typeface="Times New Roman"/>
              <a:ea typeface="Times New Roman"/>
              <a:cs typeface="Times New Roman"/>
              <a:sym typeface="Times New Roman"/>
            </a:endParaRPr>
          </a:p>
          <a:p>
            <a:pPr indent="-457200" lvl="0" marL="457200" rtl="0" algn="just">
              <a:lnSpc>
                <a:spcPct val="180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 </a:t>
            </a:r>
            <a:r>
              <a:rPr lang="en" sz="950">
                <a:highlight>
                  <a:schemeClr val="accent3"/>
                </a:highlight>
                <a:latin typeface="Times New Roman"/>
                <a:ea typeface="Times New Roman"/>
                <a:cs typeface="Times New Roman"/>
                <a:sym typeface="Times New Roman"/>
              </a:rPr>
              <a:t>symposium on intelligent systems and informatics (SISY) (pp. 000283-000286). IEEE.</a:t>
            </a:r>
            <a:r>
              <a:rPr lang="en" sz="950">
                <a:highlight>
                  <a:schemeClr val="accent3"/>
                </a:highlight>
                <a:uFill>
                  <a:noFill/>
                </a:uFill>
                <a:latin typeface="Times New Roman"/>
                <a:ea typeface="Times New Roman"/>
                <a:cs typeface="Times New Roman"/>
                <a:sym typeface="Times New Roman"/>
                <a:hlinkClick r:id="rId3"/>
              </a:rPr>
              <a:t> </a:t>
            </a:r>
            <a:r>
              <a:rPr lang="en" sz="950" u="sng">
                <a:highlight>
                  <a:schemeClr val="accent3"/>
                </a:highlight>
                <a:latin typeface="Times New Roman"/>
                <a:ea typeface="Times New Roman"/>
                <a:cs typeface="Times New Roman"/>
                <a:sym typeface="Times New Roman"/>
                <a:hlinkClick r:id="rId4"/>
              </a:rPr>
              <a:t>https://ieeexplore.ieee.org/abstract/document/8524814/</a:t>
            </a:r>
            <a:endParaRPr sz="950" u="sng">
              <a:highlight>
                <a:schemeClr val="accent3"/>
              </a:highlight>
              <a:latin typeface="Times New Roman"/>
              <a:ea typeface="Times New Roman"/>
              <a:cs typeface="Times New Roman"/>
              <a:sym typeface="Times New Roman"/>
            </a:endParaRPr>
          </a:p>
          <a:p>
            <a:pPr indent="-457200" lvl="0" marL="457200" rtl="0" algn="just">
              <a:lnSpc>
                <a:spcPct val="180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Wendland, A., Zenere, M., &amp; Niemann, J. (2021). Introduction to text classification: impact of stemming and comparing TF-IDF and count vectorization as feature</a:t>
            </a:r>
            <a:endParaRPr sz="950">
              <a:highlight>
                <a:schemeClr val="accent3"/>
              </a:highlight>
              <a:latin typeface="Times New Roman"/>
              <a:ea typeface="Times New Roman"/>
              <a:cs typeface="Times New Roman"/>
              <a:sym typeface="Times New Roman"/>
            </a:endParaRPr>
          </a:p>
          <a:p>
            <a:pPr indent="-457200" lvl="0" marL="457200" rtl="0" algn="just">
              <a:lnSpc>
                <a:spcPct val="180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extraction technique. In Systems, Software and Services Process Improvement: 28th European Conference, EuroSPI 2021, Krems, Austria, September 1–3, 2021, Proceedings 28 (pp.</a:t>
            </a:r>
            <a:endParaRPr sz="950">
              <a:highlight>
                <a:schemeClr val="accent3"/>
              </a:highlight>
              <a:latin typeface="Times New Roman"/>
              <a:ea typeface="Times New Roman"/>
              <a:cs typeface="Times New Roman"/>
              <a:sym typeface="Times New Roman"/>
            </a:endParaRPr>
          </a:p>
          <a:p>
            <a:pPr indent="-457200" lvl="0" marL="457200" rtl="0" algn="just">
              <a:lnSpc>
                <a:spcPct val="180000"/>
              </a:lnSpc>
              <a:spcBef>
                <a:spcPts val="1200"/>
              </a:spcBef>
              <a:spcAft>
                <a:spcPts val="0"/>
              </a:spcAft>
              <a:buSzPts val="688"/>
              <a:buNone/>
            </a:pPr>
            <a:r>
              <a:rPr lang="en" sz="950">
                <a:highlight>
                  <a:schemeClr val="accent3"/>
                </a:highlight>
                <a:latin typeface="Times New Roman"/>
                <a:ea typeface="Times New Roman"/>
                <a:cs typeface="Times New Roman"/>
                <a:sym typeface="Times New Roman"/>
              </a:rPr>
              <a:t>289-300). Springer International Publishing.</a:t>
            </a:r>
            <a:r>
              <a:rPr lang="en" sz="950">
                <a:highlight>
                  <a:schemeClr val="accent3"/>
                </a:highlight>
                <a:uFill>
                  <a:noFill/>
                </a:uFill>
                <a:latin typeface="Times New Roman"/>
                <a:ea typeface="Times New Roman"/>
                <a:cs typeface="Times New Roman"/>
                <a:sym typeface="Times New Roman"/>
                <a:hlinkClick r:id="rId5"/>
              </a:rPr>
              <a:t> </a:t>
            </a:r>
            <a:r>
              <a:rPr lang="en" sz="950" u="sng">
                <a:highlight>
                  <a:schemeClr val="accent3"/>
                </a:highlight>
                <a:latin typeface="Times New Roman"/>
                <a:ea typeface="Times New Roman"/>
                <a:cs typeface="Times New Roman"/>
                <a:sym typeface="Times New Roman"/>
                <a:hlinkClick r:id="rId6"/>
              </a:rPr>
              <a:t>https://link.springer.com/chapter/10.1007/978-3-030-85521-5_19</a:t>
            </a:r>
            <a:endParaRPr sz="950" u="sng">
              <a:highlight>
                <a:schemeClr val="accent3"/>
              </a:highlight>
              <a:latin typeface="Times New Roman"/>
              <a:ea typeface="Times New Roman"/>
              <a:cs typeface="Times New Roman"/>
              <a:sym typeface="Times New Roman"/>
            </a:endParaRPr>
          </a:p>
          <a:p>
            <a:pPr indent="0" lvl="0" marL="0" rtl="0" algn="just">
              <a:lnSpc>
                <a:spcPct val="80000"/>
              </a:lnSpc>
              <a:spcBef>
                <a:spcPts val="1200"/>
              </a:spcBef>
              <a:spcAft>
                <a:spcPts val="0"/>
              </a:spcAft>
              <a:buSzPts val="688"/>
              <a:buNone/>
            </a:pPr>
            <a:r>
              <a:t/>
            </a:r>
            <a:endParaRPr sz="1200">
              <a:highlight>
                <a:schemeClr val="accent3"/>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9"/>
          <p:cNvSpPr txBox="1"/>
          <p:nvPr>
            <p:ph type="ctrTitle"/>
          </p:nvPr>
        </p:nvSpPr>
        <p:spPr>
          <a:xfrm>
            <a:off x="714550" y="1723388"/>
            <a:ext cx="4255500" cy="1872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2400"/>
              <a:t>Thank You </a:t>
            </a:r>
            <a:endParaRPr sz="2400"/>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410400" y="474755"/>
            <a:ext cx="4255500" cy="105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Introduction</a:t>
            </a:r>
            <a:endParaRPr sz="2400"/>
          </a:p>
        </p:txBody>
      </p:sp>
      <p:sp>
        <p:nvSpPr>
          <p:cNvPr id="290" name="Google Shape;290;p15"/>
          <p:cNvSpPr txBox="1"/>
          <p:nvPr/>
        </p:nvSpPr>
        <p:spPr>
          <a:xfrm>
            <a:off x="410400" y="1436325"/>
            <a:ext cx="8207700" cy="2124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Multilingual Sentiment Analysis for Global Business Understanding" is a crucial tool for businesses operating in contexts.</a:t>
            </a:r>
            <a:endParaRPr sz="18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By developing advanced sentiment analysis models, companies can understand customer feedback of language barrier, the gap between different cultural backgrounds. </a:t>
            </a:r>
            <a:endParaRPr sz="1800">
              <a:solidFill>
                <a:schemeClr val="lt1"/>
              </a:solidFill>
              <a:latin typeface="Times New Roman"/>
              <a:ea typeface="Times New Roman"/>
              <a:cs typeface="Times New Roman"/>
              <a:sym typeface="Times New Roman"/>
            </a:endParaRPr>
          </a:p>
          <a:p>
            <a:pPr indent="-342900" lvl="0" marL="457200" rtl="0" algn="just">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This approach enables businesses to prioritize customer opinions, look after a more inclusive and customer-centric environment.</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316500" y="391925"/>
            <a:ext cx="5441100" cy="18729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Clr>
                <a:srgbClr val="000000"/>
              </a:buClr>
              <a:buSzPts val="275"/>
              <a:buFont typeface="Arial"/>
              <a:buNone/>
            </a:pPr>
            <a:r>
              <a:rPr lang="en" sz="2400"/>
              <a:t>Problem statement/Hypothesis</a:t>
            </a:r>
            <a:endParaRPr sz="2400"/>
          </a:p>
        </p:txBody>
      </p:sp>
      <p:sp>
        <p:nvSpPr>
          <p:cNvPr id="296" name="Google Shape;296;p16"/>
          <p:cNvSpPr txBox="1"/>
          <p:nvPr>
            <p:ph idx="1" type="subTitle"/>
          </p:nvPr>
        </p:nvSpPr>
        <p:spPr>
          <a:xfrm>
            <a:off x="316500" y="1645075"/>
            <a:ext cx="5018400" cy="29115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
                <a:highlight>
                  <a:schemeClr val="accent3"/>
                </a:highlight>
              </a:rPr>
              <a:t>In the globalized e-commerce, businesses face different challenges in understanding different region’s customer feedback due to human input, which covers language's units, nature, structure, and alteration.and cultural differences. For instance, an Italian business owner may struggle to interpret feedback from Japanese users or comments from German buyers understood by Brazilian craftsmen. To address this, we propose developing a sentiment analysis model capable of accurately evaluating multilingual comments, thereby enabling businesses to better understand and connect with their international customer base.</a:t>
            </a:r>
            <a:endParaRPr>
              <a:highlight>
                <a:schemeClr val="accent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386250" y="711344"/>
            <a:ext cx="4255500" cy="10107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Clr>
                <a:srgbClr val="000000"/>
              </a:buClr>
              <a:buSzPts val="275"/>
              <a:buFont typeface="Arial"/>
              <a:buNone/>
            </a:pPr>
            <a:r>
              <a:rPr lang="en" sz="2400"/>
              <a:t>Model/Methodology</a:t>
            </a:r>
            <a:endParaRPr sz="2400"/>
          </a:p>
        </p:txBody>
      </p:sp>
      <p:sp>
        <p:nvSpPr>
          <p:cNvPr id="302" name="Google Shape;302;p17"/>
          <p:cNvSpPr txBox="1"/>
          <p:nvPr>
            <p:ph idx="1" type="subTitle"/>
          </p:nvPr>
        </p:nvSpPr>
        <p:spPr>
          <a:xfrm>
            <a:off x="441000" y="1722050"/>
            <a:ext cx="5075100" cy="279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chemeClr val="accent3"/>
                </a:highlight>
              </a:rPr>
              <a:t>This sentiment analysis project leverages machine learning models and NLP techniques to evaluate and classify customer reviews across multiple languages. </a:t>
            </a:r>
            <a:endParaRPr>
              <a:highlight>
                <a:schemeClr val="accent3"/>
              </a:highlight>
            </a:endParaRPr>
          </a:p>
          <a:p>
            <a:pPr indent="0" lvl="0" marL="0" rtl="0" algn="just">
              <a:spcBef>
                <a:spcPts val="0"/>
              </a:spcBef>
              <a:spcAft>
                <a:spcPts val="0"/>
              </a:spcAft>
              <a:buNone/>
            </a:pPr>
            <a:r>
              <a:rPr lang="en">
                <a:highlight>
                  <a:schemeClr val="accent3"/>
                </a:highlight>
              </a:rPr>
              <a:t>Key libraries we used are NLTK, scikit-learn, and Pandas are utilized for data cleaning and analysis. The process involves tokenization, normalization, and TF-IDF Vectorization for feature extraction. Machine learning classifiers such as Random Forest and Logistic Regression are employed, alongside advanced models like BERT, to capture nuances in language. Additionally, the inclusion of emoji handling enhances the model's accuracy in interpreting sentiment from reviews</a:t>
            </a:r>
            <a:endParaRPr>
              <a:highlight>
                <a:schemeClr val="accent3"/>
              </a:highlight>
            </a:endParaRPr>
          </a:p>
          <a:p>
            <a:pPr indent="0" lvl="0" marL="0" rtl="0" algn="just">
              <a:spcBef>
                <a:spcPts val="0"/>
              </a:spcBef>
              <a:spcAft>
                <a:spcPts val="0"/>
              </a:spcAft>
              <a:buNone/>
            </a:pPr>
            <a:r>
              <a:t/>
            </a:r>
            <a:endParaRPr sz="1800">
              <a:highlight>
                <a:schemeClr val="accent3"/>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08" name="Google Shape;308;p1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9" name="Google Shape;309;p18"/>
          <p:cNvPicPr preferRelativeResize="0"/>
          <p:nvPr/>
        </p:nvPicPr>
        <p:blipFill>
          <a:blip r:embed="rId3">
            <a:alphaModFix/>
          </a:blip>
          <a:stretch>
            <a:fillRect/>
          </a:stretch>
        </p:blipFill>
        <p:spPr>
          <a:xfrm>
            <a:off x="235687" y="773075"/>
            <a:ext cx="8453726" cy="4136900"/>
          </a:xfrm>
          <a:prstGeom prst="rect">
            <a:avLst/>
          </a:prstGeom>
          <a:noFill/>
          <a:ln>
            <a:noFill/>
          </a:ln>
        </p:spPr>
      </p:pic>
      <p:sp>
        <p:nvSpPr>
          <p:cNvPr id="310" name="Google Shape;310;p18"/>
          <p:cNvSpPr txBox="1"/>
          <p:nvPr/>
        </p:nvSpPr>
        <p:spPr>
          <a:xfrm>
            <a:off x="465100" y="287275"/>
            <a:ext cx="4719600" cy="574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2600">
                <a:solidFill>
                  <a:schemeClr val="lt1"/>
                </a:solidFill>
                <a:latin typeface="Nunito"/>
                <a:ea typeface="Nunito"/>
                <a:cs typeface="Nunito"/>
                <a:sym typeface="Nunito"/>
              </a:rPr>
              <a:t>Project Flowchart </a:t>
            </a:r>
            <a:endParaRPr b="1"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56675" y="120250"/>
            <a:ext cx="4293300" cy="12282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Clr>
                <a:srgbClr val="000000"/>
              </a:buClr>
              <a:buSzPts val="275"/>
              <a:buFont typeface="Arial"/>
              <a:buNone/>
            </a:pPr>
            <a:r>
              <a:rPr lang="en" sz="2200"/>
              <a:t>DATASET</a:t>
            </a:r>
            <a:endParaRPr sz="2200"/>
          </a:p>
        </p:txBody>
      </p:sp>
      <p:sp>
        <p:nvSpPr>
          <p:cNvPr id="316" name="Google Shape;316;p19"/>
          <p:cNvSpPr txBox="1"/>
          <p:nvPr>
            <p:ph idx="1" type="subTitle"/>
          </p:nvPr>
        </p:nvSpPr>
        <p:spPr>
          <a:xfrm>
            <a:off x="111025" y="1228200"/>
            <a:ext cx="4818000" cy="695400"/>
          </a:xfrm>
          <a:prstGeom prst="rect">
            <a:avLst/>
          </a:prstGeom>
        </p:spPr>
        <p:txBody>
          <a:bodyPr anchorCtr="0" anchor="t" bIns="91425" lIns="91425" spcFirstLastPara="1" rIns="91425" wrap="square" tIns="91425">
            <a:noAutofit/>
          </a:bodyPr>
          <a:lstStyle/>
          <a:p>
            <a:pPr indent="0" lvl="0" marL="0" rtl="0" algn="l">
              <a:lnSpc>
                <a:spcPct val="179999"/>
              </a:lnSpc>
              <a:spcBef>
                <a:spcPts val="0"/>
              </a:spcBef>
              <a:spcAft>
                <a:spcPts val="0"/>
              </a:spcAft>
              <a:buNone/>
            </a:pPr>
            <a:r>
              <a:rPr lang="en"/>
              <a:t>There are sixty thousand assessments in all, and each appraisal has the same amount of reviews in the six languages (English, Spanish, French, German, Japanese, and Chinese), for a total of ten thousand reviews each appraisal. This equal distribution is essential for our sentiment analysis model so that it can accurately recognize attitudes in a variety of linguistic contexts and no language becomes more prevalent than another. </a:t>
            </a:r>
            <a:endParaRPr/>
          </a:p>
          <a:p>
            <a:pPr indent="0" lvl="0" marL="0" rtl="0" algn="l">
              <a:lnSpc>
                <a:spcPct val="179999"/>
              </a:lnSpc>
              <a:spcBef>
                <a:spcPts val="800"/>
              </a:spcBef>
              <a:spcAft>
                <a:spcPts val="800"/>
              </a:spcAft>
              <a:buSzPts val="275"/>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ctrTitle"/>
          </p:nvPr>
        </p:nvSpPr>
        <p:spPr>
          <a:xfrm>
            <a:off x="74000" y="407050"/>
            <a:ext cx="5005500" cy="108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DATA FIELDS</a:t>
            </a:r>
            <a:endParaRPr sz="2400"/>
          </a:p>
        </p:txBody>
      </p:sp>
      <p:sp>
        <p:nvSpPr>
          <p:cNvPr id="322" name="Google Shape;322;p20"/>
          <p:cNvSpPr txBox="1"/>
          <p:nvPr>
            <p:ph idx="1" type="subTitle"/>
          </p:nvPr>
        </p:nvSpPr>
        <p:spPr>
          <a:xfrm>
            <a:off x="74000" y="1295125"/>
            <a:ext cx="4931400" cy="1239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lang="en" sz="1400"/>
              <a:t> </a:t>
            </a:r>
            <a:r>
              <a:rPr lang="en"/>
              <a:t>1. review_id: The review's string identifier.</a:t>
            </a:r>
            <a:endParaRPr/>
          </a:p>
          <a:p>
            <a:pPr indent="0" lvl="0" marL="0" rtl="0" algn="l">
              <a:lnSpc>
                <a:spcPct val="90000"/>
              </a:lnSpc>
              <a:spcBef>
                <a:spcPts val="0"/>
              </a:spcBef>
              <a:spcAft>
                <a:spcPts val="0"/>
              </a:spcAft>
              <a:buSzPts val="605"/>
              <a:buNone/>
            </a:pPr>
            <a:r>
              <a:rPr lang="en"/>
              <a:t> 2. product_id: The product's string identifier that        is   being evaluated.</a:t>
            </a:r>
            <a:endParaRPr/>
          </a:p>
          <a:p>
            <a:pPr indent="0" lvl="0" marL="0" rtl="0" algn="l">
              <a:lnSpc>
                <a:spcPct val="90000"/>
              </a:lnSpc>
              <a:spcBef>
                <a:spcPts val="0"/>
              </a:spcBef>
              <a:spcAft>
                <a:spcPts val="0"/>
              </a:spcAft>
              <a:buSzPts val="605"/>
              <a:buNone/>
            </a:pPr>
            <a:r>
              <a:rPr lang="en"/>
              <a:t> 3. Reviewer ID: An identifying string for the reviewer.</a:t>
            </a:r>
            <a:endParaRPr/>
          </a:p>
          <a:p>
            <a:pPr indent="0" lvl="0" marL="0" rtl="0" algn="l">
              <a:lnSpc>
                <a:spcPct val="90000"/>
              </a:lnSpc>
              <a:spcBef>
                <a:spcPts val="0"/>
              </a:spcBef>
              <a:spcAft>
                <a:spcPts val="0"/>
              </a:spcAft>
              <a:buSzPts val="605"/>
              <a:buNone/>
            </a:pPr>
            <a:r>
              <a:rPr lang="en"/>
              <a:t> 4. Stars: An integer representing the star count, ranging from 1 to 5.</a:t>
            </a:r>
            <a:endParaRPr/>
          </a:p>
          <a:p>
            <a:pPr indent="0" lvl="0" marL="0" rtl="0" algn="l">
              <a:lnSpc>
                <a:spcPct val="90000"/>
              </a:lnSpc>
              <a:spcBef>
                <a:spcPts val="0"/>
              </a:spcBef>
              <a:spcAft>
                <a:spcPts val="0"/>
              </a:spcAft>
              <a:buSzPts val="605"/>
              <a:buNone/>
            </a:pPr>
            <a:r>
              <a:rPr lang="en"/>
              <a:t> 5. review_body: The review's main body of text.</a:t>
            </a:r>
            <a:endParaRPr/>
          </a:p>
          <a:p>
            <a:pPr indent="0" lvl="0" marL="0" rtl="0" algn="l">
              <a:lnSpc>
                <a:spcPct val="90000"/>
              </a:lnSpc>
              <a:spcBef>
                <a:spcPts val="0"/>
              </a:spcBef>
              <a:spcAft>
                <a:spcPts val="0"/>
              </a:spcAft>
              <a:buSzPts val="605"/>
              <a:buNone/>
            </a:pPr>
            <a:r>
              <a:rPr lang="en"/>
              <a:t> 6. Review title: The review's text title.</a:t>
            </a:r>
            <a:endParaRPr/>
          </a:p>
          <a:p>
            <a:pPr indent="0" lvl="0" marL="0" rtl="0" algn="l">
              <a:lnSpc>
                <a:spcPct val="90000"/>
              </a:lnSpc>
              <a:spcBef>
                <a:spcPts val="0"/>
              </a:spcBef>
              <a:spcAft>
                <a:spcPts val="0"/>
              </a:spcAft>
              <a:buSzPts val="605"/>
              <a:buNone/>
            </a:pPr>
            <a:r>
              <a:rPr lang="en"/>
              <a:t> 7. Language: The review language's string identification.</a:t>
            </a:r>
            <a:endParaRPr/>
          </a:p>
          <a:p>
            <a:pPr indent="0" lvl="0" marL="0" rtl="0" algn="l">
              <a:lnSpc>
                <a:spcPct val="90000"/>
              </a:lnSpc>
              <a:spcBef>
                <a:spcPts val="0"/>
              </a:spcBef>
              <a:spcAft>
                <a:spcPts val="0"/>
              </a:spcAft>
              <a:buSzPts val="605"/>
              <a:buNone/>
            </a:pPr>
            <a:r>
              <a:rPr lang="en"/>
              <a:t> 8. Category of product: A string representation of the category of the product.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ctrTitle"/>
          </p:nvPr>
        </p:nvSpPr>
        <p:spPr>
          <a:xfrm rot="-804">
            <a:off x="138775" y="845651"/>
            <a:ext cx="3848100" cy="94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EXPLORATORY DATA ANALYSIS</a:t>
            </a:r>
            <a:endParaRPr sz="2400"/>
          </a:p>
        </p:txBody>
      </p:sp>
      <p:sp>
        <p:nvSpPr>
          <p:cNvPr id="328" name="Google Shape;328;p21"/>
          <p:cNvSpPr txBox="1"/>
          <p:nvPr>
            <p:ph idx="1" type="subTitle"/>
          </p:nvPr>
        </p:nvSpPr>
        <p:spPr>
          <a:xfrm>
            <a:off x="138775" y="1572650"/>
            <a:ext cx="5088000" cy="23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They</a:t>
            </a:r>
            <a:r>
              <a:rPr lang="en"/>
              <a:t> need to have a solid understanding of the dataset provided by the exploratory data analysis (EDA) conducted for the sentiment analysis project in order to comprehend the distribution and nature of the data. This section describes our approach and the EDA process's conclusions.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