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1" r:id="rId4"/>
  </p:sldMasterIdLst>
  <p:notesMasterIdLst>
    <p:notesMasterId r:id="rId22"/>
  </p:notesMasterIdLst>
  <p:sldIdLst>
    <p:sldId id="256" r:id="rId5"/>
    <p:sldId id="2146847054" r:id="rId6"/>
    <p:sldId id="262" r:id="rId7"/>
    <p:sldId id="2146847057" r:id="rId8"/>
    <p:sldId id="2146847056" r:id="rId9"/>
    <p:sldId id="2146847059" r:id="rId10"/>
    <p:sldId id="2146847058" r:id="rId11"/>
    <p:sldId id="265" r:id="rId12"/>
    <p:sldId id="2146847063" r:id="rId13"/>
    <p:sldId id="266" r:id="rId14"/>
    <p:sldId id="2146847060" r:id="rId15"/>
    <p:sldId id="2146847061" r:id="rId16"/>
    <p:sldId id="267" r:id="rId17"/>
    <p:sldId id="2146847062" r:id="rId18"/>
    <p:sldId id="268" r:id="rId19"/>
    <p:sldId id="2146847055" r:id="rId20"/>
    <p:sldId id="25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D291B17-9318-49DB-B28B-6E5994AE9581}" type="datetime1">
              <a:rPr lang="en-US" smtClean="0"/>
              <a:pPr/>
              <a:t>4/4/2024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702180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83412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00833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4/4/2024</a:t>
            </a:fld>
            <a:endParaRPr lang="en-US"/>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887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22470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50783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24955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40186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512615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960191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7E18DB4A-8810-4A10-AD5C-D5E2C667F5B3}" type="datetime1">
              <a:rPr lang="en-US" smtClean="0"/>
              <a:pPr/>
              <a:t>4/4/2024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pPr algn="l"/>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61709243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D291B17-9318-49DB-B28B-6E5994AE9581}" type="datetime1">
              <a:rPr lang="en-US" smtClean="0"/>
              <a:pPr/>
              <a:t>4/4/2024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id="{54370EDD-BBDA-825F-8113-23DD3C11AE3F}"/>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587559762"/>
      </p:ext>
    </p:extLst>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tx1"/>
                </a:solidFill>
                <a:latin typeface="Arial" panose="020B0604020202020204" pitchFamily="34" charset="0"/>
                <a:cs typeface="Arial" panose="020B0604020202020204" pitchFamily="34" charset="0"/>
              </a:rPr>
              <a:t>KEY 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latin typeface="Arial"/>
                <a:cs typeface="Arial"/>
              </a:rPr>
              <a:t>CAPSTONE PROJECT</a:t>
            </a:r>
          </a:p>
        </p:txBody>
      </p:sp>
      <p:sp>
        <p:nvSpPr>
          <p:cNvPr id="4" name="TextBox 3"/>
          <p:cNvSpPr txBox="1"/>
          <p:nvPr/>
        </p:nvSpPr>
        <p:spPr>
          <a:xfrm>
            <a:off x="3003229" y="3538615"/>
            <a:ext cx="7980183" cy="2246769"/>
          </a:xfrm>
          <a:prstGeom prst="rect">
            <a:avLst/>
          </a:prstGeom>
          <a:noFill/>
        </p:spPr>
        <p:txBody>
          <a:bodyPr wrap="square" lIns="91440" tIns="45720" rIns="91440" bIns="45720" rtlCol="0" anchor="t">
            <a:spAutoFit/>
          </a:bodyPr>
          <a:lstStyle/>
          <a:p>
            <a:r>
              <a:rPr lang="en-US" sz="2000" b="1" dirty="0">
                <a:solidFill>
                  <a:srgbClr val="002060"/>
                </a:solidFill>
                <a:latin typeface="Arial" pitchFamily="34" charset="0"/>
                <a:cs typeface="Arial" pitchFamily="34" charset="0"/>
              </a:rPr>
              <a:t>Presented By:</a:t>
            </a:r>
          </a:p>
          <a:p>
            <a:r>
              <a:rPr lang="en-US" sz="2000" b="1" dirty="0">
                <a:solidFill>
                  <a:srgbClr val="002060"/>
                </a:solidFill>
                <a:latin typeface="Arial"/>
                <a:cs typeface="Arial"/>
              </a:rPr>
              <a:t>  Harshitha.P</a:t>
            </a:r>
          </a:p>
          <a:p>
            <a:r>
              <a:rPr lang="en-US" sz="2000" b="1" dirty="0">
                <a:solidFill>
                  <a:srgbClr val="002060"/>
                </a:solidFill>
                <a:latin typeface="Arial"/>
                <a:cs typeface="Arial"/>
              </a:rPr>
              <a:t>  Sri Bharathi Engineering College for Women, Pudukkottai</a:t>
            </a:r>
          </a:p>
          <a:p>
            <a:r>
              <a:rPr lang="en-US" sz="2000" b="1" dirty="0">
                <a:solidFill>
                  <a:srgbClr val="002060"/>
                </a:solidFill>
                <a:latin typeface="Arial"/>
                <a:cs typeface="Arial"/>
              </a:rPr>
              <a:t>  CSE</a:t>
            </a:r>
          </a:p>
          <a:p>
            <a:r>
              <a:rPr lang="en-US" sz="2000" b="1" dirty="0">
                <a:solidFill>
                  <a:srgbClr val="002060"/>
                </a:solidFill>
                <a:latin typeface="Arial"/>
                <a:cs typeface="Arial"/>
              </a:rPr>
              <a:t>  Username: au912621104010</a:t>
            </a:r>
          </a:p>
          <a:p>
            <a:r>
              <a:rPr lang="en-US" sz="2000" b="1" dirty="0">
                <a:solidFill>
                  <a:srgbClr val="002060"/>
                </a:solidFill>
                <a:latin typeface="Arial"/>
                <a:cs typeface="Arial"/>
              </a:rPr>
              <a:t>  NM ID: 39DBA140A50BF3A87B5412255AC8F53F</a:t>
            </a:r>
          </a:p>
          <a:p>
            <a:r>
              <a:rPr lang="en-US" sz="2000" b="1" dirty="0">
                <a:solidFill>
                  <a:srgbClr val="002060"/>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95240" y="90463"/>
            <a:ext cx="10772775" cy="1658198"/>
          </a:xfrm>
        </p:spPr>
        <p:txBody>
          <a:bodyPr>
            <a:normAutofit/>
          </a:bodyPr>
          <a:lstStyle/>
          <a:p>
            <a:r>
              <a:rPr lang="en-US" sz="4400" b="1" dirty="0">
                <a:solidFill>
                  <a:srgbClr val="002060"/>
                </a:solidFill>
                <a:latin typeface="Arial"/>
                <a:ea typeface="+mj-lt"/>
                <a:cs typeface="Arial"/>
              </a:rPr>
              <a:t>Algorithm &amp; Deployment</a:t>
            </a:r>
            <a:endParaRPr lang="en-US" dirty="0">
              <a:solidFill>
                <a:srgbClr val="002060"/>
              </a:solidFill>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00050" y="1371600"/>
            <a:ext cx="11363157" cy="4889500"/>
          </a:xfrm>
        </p:spPr>
        <p:txBody>
          <a:bodyPr>
            <a:normAutofit/>
          </a:bodyPr>
          <a:lstStyle/>
          <a:p>
            <a:pPr>
              <a:buNone/>
            </a:pPr>
            <a:r>
              <a:rPr lang="en-US" sz="2400" b="1" dirty="0">
                <a:solidFill>
                  <a:schemeClr val="tx1"/>
                </a:solidFill>
                <a:latin typeface="Calibri" pitchFamily="34" charset="0"/>
                <a:cs typeface="Calibri" pitchFamily="34" charset="0"/>
              </a:rPr>
              <a:t>Algorithm Selection:</a:t>
            </a:r>
          </a:p>
          <a:p>
            <a:pPr>
              <a:buNone/>
            </a:pPr>
            <a:r>
              <a:rPr lang="en-US" sz="2400" dirty="0">
                <a:latin typeface="Calibri" pitchFamily="34" charset="0"/>
                <a:cs typeface="Calibri" pitchFamily="34" charset="0"/>
              </a:rPr>
              <a:t>     </a:t>
            </a:r>
            <a:r>
              <a:rPr lang="en-US" sz="2400" dirty="0">
                <a:solidFill>
                  <a:schemeClr val="tx1"/>
                </a:solidFill>
                <a:latin typeface="Calibri" pitchFamily="34" charset="0"/>
                <a:cs typeface="Calibri" pitchFamily="34" charset="0"/>
              </a:rPr>
              <a:t>To address the threat posed by keyloggers, we'll adopt a multi-faceted strategy comprising preventive and detective measures. Our primary focus will be on creating algorithms to swiftly detect and mitigate keylogger activity in real-time. At the forefront of our efforts is the development of a behavior-based anomaly detection algorithm.</a:t>
            </a:r>
          </a:p>
          <a:p>
            <a:pPr>
              <a:buNone/>
            </a:pPr>
            <a:r>
              <a:rPr lang="en-US" sz="2400" b="1" dirty="0">
                <a:solidFill>
                  <a:schemeClr val="tx1"/>
                </a:solidFill>
                <a:latin typeface="Calibri" pitchFamily="34" charset="0"/>
                <a:cs typeface="Calibri" pitchFamily="34" charset="0"/>
              </a:rPr>
              <a:t>Data Input:</a:t>
            </a:r>
          </a:p>
          <a:p>
            <a:pPr>
              <a:buNone/>
            </a:pPr>
            <a:r>
              <a:rPr lang="en-US" sz="2400" dirty="0">
                <a:latin typeface="Calibri" pitchFamily="34" charset="0"/>
                <a:cs typeface="Calibri" pitchFamily="34" charset="0"/>
              </a:rPr>
              <a:t>     </a:t>
            </a:r>
            <a:r>
              <a:rPr lang="en-US" sz="2400" dirty="0">
                <a:solidFill>
                  <a:schemeClr val="tx1"/>
                </a:solidFill>
                <a:latin typeface="Calibri" pitchFamily="34" charset="0"/>
                <a:cs typeface="Calibri" pitchFamily="34" charset="0"/>
              </a:rPr>
              <a:t>Our behavior-based anomaly detection algorithm will rely on diverse input data sources, including system and user activity logs. These logs encompass keystroke patterns, application usage, network traffic, and system events. Moreover, we'll augment our dataset by gathering information on recognized keylogger signatures and behavior patterns from threat intelligence sources. This augmentation aims to bolster the algorithm's detection capabilities significantly.</a:t>
            </a:r>
          </a:p>
          <a:p>
            <a:pPr>
              <a:buNone/>
            </a:pP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800100"/>
            <a:ext cx="11296650" cy="6370975"/>
          </a:xfrm>
          <a:prstGeom prst="rect">
            <a:avLst/>
          </a:prstGeom>
          <a:noFill/>
        </p:spPr>
        <p:txBody>
          <a:bodyPr wrap="square" rtlCol="0">
            <a:spAutoFit/>
          </a:bodyPr>
          <a:lstStyle/>
          <a:p>
            <a:r>
              <a:rPr lang="en-US" sz="2400" b="1" dirty="0">
                <a:latin typeface="Calibri" pitchFamily="34" charset="0"/>
                <a:cs typeface="Calibri" pitchFamily="34" charset="0"/>
              </a:rPr>
              <a:t>Training Process:</a:t>
            </a:r>
          </a:p>
          <a:p>
            <a:endParaRPr lang="en-US" sz="2400" dirty="0">
              <a:latin typeface="Calibri" pitchFamily="34" charset="0"/>
              <a:cs typeface="Calibri" pitchFamily="34" charset="0"/>
            </a:endParaRPr>
          </a:p>
          <a:p>
            <a:r>
              <a:rPr lang="en-US" sz="2400" dirty="0">
                <a:latin typeface="Calibri" pitchFamily="34" charset="0"/>
                <a:cs typeface="Calibri" pitchFamily="34" charset="0"/>
              </a:rPr>
              <a:t>1. Gathering a varied dataset encompassing both typical user behavior and documented instances of keylogger activity.</a:t>
            </a:r>
          </a:p>
          <a:p>
            <a:r>
              <a:rPr lang="en-US" sz="2400" dirty="0">
                <a:latin typeface="Calibri" pitchFamily="34" charset="0"/>
                <a:cs typeface="Calibri" pitchFamily="34" charset="0"/>
              </a:rPr>
              <a:t>2. Identifying and extracting pertinent features from the accumulated data.</a:t>
            </a:r>
          </a:p>
          <a:p>
            <a:r>
              <a:rPr lang="en-US" sz="2400" dirty="0">
                <a:latin typeface="Calibri" pitchFamily="34" charset="0"/>
                <a:cs typeface="Calibri" pitchFamily="34" charset="0"/>
              </a:rPr>
              <a:t>3. Employing supervised learning techniques to train a behavior-based anomaly detection model.</a:t>
            </a:r>
          </a:p>
          <a:p>
            <a:r>
              <a:rPr lang="en-US" sz="2400" dirty="0">
                <a:latin typeface="Calibri" pitchFamily="34" charset="0"/>
                <a:cs typeface="Calibri" pitchFamily="34" charset="0"/>
              </a:rPr>
              <a:t>4. Validating and fine-tuning the model to enhance its performance.</a:t>
            </a:r>
          </a:p>
          <a:p>
            <a:r>
              <a:rPr lang="en-US" sz="2400" dirty="0">
                <a:latin typeface="Calibri" pitchFamily="34" charset="0"/>
                <a:cs typeface="Calibri" pitchFamily="34" charset="0"/>
              </a:rPr>
              <a:t>5. Integrating the refined model into current cybersecurity systems for continuous real-time monitoring and response.</a:t>
            </a:r>
            <a:endParaRPr lang="en-US" sz="2400" b="1" dirty="0">
              <a:latin typeface="Calibri" pitchFamily="34" charset="0"/>
              <a:cs typeface="Calibri" pitchFamily="34" charset="0"/>
            </a:endParaRPr>
          </a:p>
          <a:p>
            <a:endParaRPr lang="en-US" sz="2400" b="1" dirty="0"/>
          </a:p>
          <a:p>
            <a:r>
              <a:rPr lang="en-US" sz="2400" b="1" dirty="0">
                <a:latin typeface="Calibri" pitchFamily="34" charset="0"/>
                <a:cs typeface="Calibri" pitchFamily="34" charset="0"/>
              </a:rPr>
              <a:t>Prediction Process:</a:t>
            </a:r>
          </a:p>
          <a:p>
            <a:endParaRPr lang="en-US" sz="2400" b="1" dirty="0">
              <a:latin typeface="Calibri" pitchFamily="34" charset="0"/>
              <a:cs typeface="Calibri" pitchFamily="34" charset="0"/>
            </a:endParaRPr>
          </a:p>
          <a:p>
            <a:r>
              <a:rPr lang="en-US" sz="2400" dirty="0">
                <a:latin typeface="Calibri" pitchFamily="34" charset="0"/>
                <a:cs typeface="Calibri" pitchFamily="34" charset="0"/>
              </a:rPr>
              <a:t>1.Real-time monitoring of system and user behavior.</a:t>
            </a:r>
          </a:p>
          <a:p>
            <a:r>
              <a:rPr lang="en-US" sz="2400" dirty="0">
                <a:latin typeface="Calibri" pitchFamily="34" charset="0"/>
                <a:cs typeface="Calibri" pitchFamily="34" charset="0"/>
              </a:rPr>
              <a:t>2. Extraction of relevant features from monitored data.</a:t>
            </a:r>
          </a:p>
          <a:p>
            <a:endParaRPr lang="en-US" sz="2400" b="1" dirty="0">
              <a:latin typeface="Calibri" pitchFamily="34" charset="0"/>
              <a:cs typeface="Calibri" pitchFamily="34" charset="0"/>
            </a:endParaRPr>
          </a:p>
          <a:p>
            <a:endParaRPr lang="en-US" sz="2400" dirty="0">
              <a:latin typeface="Calibri" pitchFamily="34" charset="0"/>
              <a:cs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6300" y="1066800"/>
            <a:ext cx="10420350" cy="4524315"/>
          </a:xfrm>
          <a:prstGeom prst="rect">
            <a:avLst/>
          </a:prstGeom>
          <a:noFill/>
        </p:spPr>
        <p:txBody>
          <a:bodyPr wrap="square" rtlCol="0">
            <a:spAutoFit/>
          </a:bodyPr>
          <a:lstStyle/>
          <a:p>
            <a:r>
              <a:rPr lang="en-US" sz="2400" dirty="0">
                <a:latin typeface="Calibri" pitchFamily="34" charset="0"/>
                <a:cs typeface="Calibri" pitchFamily="34" charset="0"/>
              </a:rPr>
              <a:t>3. Utilization of behavior-based anomaly detection algorithms to identify abnormal patterns indicative of key logger activity.</a:t>
            </a:r>
          </a:p>
          <a:p>
            <a:r>
              <a:rPr lang="en-US" sz="2400" dirty="0">
                <a:latin typeface="Calibri" pitchFamily="34" charset="0"/>
                <a:cs typeface="Calibri" pitchFamily="34" charset="0"/>
              </a:rPr>
              <a:t>4. Generation of alerts when suspicious activity is detected.</a:t>
            </a:r>
          </a:p>
          <a:p>
            <a:r>
              <a:rPr lang="en-US" sz="2400" dirty="0">
                <a:latin typeface="Calibri" pitchFamily="34" charset="0"/>
                <a:cs typeface="Calibri" pitchFamily="34" charset="0"/>
              </a:rPr>
              <a:t>5. Initiation of response actions to mitigate the key logger threat.</a:t>
            </a:r>
          </a:p>
          <a:p>
            <a:r>
              <a:rPr lang="en-US" sz="2400" dirty="0">
                <a:latin typeface="Calibri" pitchFamily="34" charset="0"/>
                <a:cs typeface="Calibri" pitchFamily="34" charset="0"/>
              </a:rPr>
              <a:t>6. Incorporation of feedback from response actions to improve detection and mitigation strategies.</a:t>
            </a:r>
          </a:p>
          <a:p>
            <a:endParaRPr lang="en-US" sz="2400" dirty="0">
              <a:latin typeface="Calibri" pitchFamily="34" charset="0"/>
              <a:cs typeface="Calibri" pitchFamily="34" charset="0"/>
            </a:endParaRPr>
          </a:p>
          <a:p>
            <a:endParaRPr lang="en-US" sz="2400" dirty="0">
              <a:latin typeface="Calibri" pitchFamily="34" charset="0"/>
              <a:cs typeface="Calibri" pitchFamily="34" charset="0"/>
            </a:endParaRPr>
          </a:p>
          <a:p>
            <a:endParaRPr lang="en-US" sz="2400" dirty="0">
              <a:latin typeface="Calibri" pitchFamily="34" charset="0"/>
              <a:cs typeface="Calibri" pitchFamily="34" charset="0"/>
            </a:endParaRPr>
          </a:p>
          <a:p>
            <a:endParaRPr lang="en-US" sz="2400" dirty="0">
              <a:latin typeface="Calibri" pitchFamily="34" charset="0"/>
              <a:cs typeface="Calibri" pitchFamily="34" charset="0"/>
            </a:endParaRPr>
          </a:p>
          <a:p>
            <a:endParaRPr lang="en-US" sz="2400" dirty="0">
              <a:latin typeface="Calibri" pitchFamily="34" charset="0"/>
              <a:cs typeface="Calibri" pitchFamily="34" charset="0"/>
            </a:endParaRPr>
          </a:p>
          <a:p>
            <a:endParaRPr lang="en-US" sz="2400" dirty="0">
              <a:latin typeface="Calibri" pitchFamily="34" charset="0"/>
              <a:cs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rgbClr val="002060"/>
                </a:solidFill>
                <a:latin typeface="Arial"/>
                <a:ea typeface="+mj-lt"/>
                <a:cs typeface="Arial"/>
              </a:rPr>
              <a:t>Result</a:t>
            </a:r>
            <a:endParaRPr lang="en-US" dirty="0">
              <a:solidFill>
                <a:srgbClr val="002060"/>
              </a:solidFill>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lnSpcReduction="10000"/>
          </a:bodyPr>
          <a:lstStyle/>
          <a:p>
            <a:pPr marL="0" indent="0">
              <a:buNone/>
            </a:pPr>
            <a:r>
              <a:rPr lang="en-US" sz="2400" dirty="0">
                <a:solidFill>
                  <a:schemeClr val="tx1"/>
                </a:solidFill>
                <a:latin typeface="Calibri" pitchFamily="34" charset="0"/>
                <a:cs typeface="Calibri" pitchFamily="34" charset="0"/>
              </a:rPr>
              <a:t>Implementing the described approach yields a robust system proficient in real-time detection and mitigation of keylogger activity. By continuously monitoring both system and user behavior, extracting pertinent features, and employing behavior-based anomaly detection algorithms, the system accurately identifies irregular patterns suggestive of keylogger activity.</a:t>
            </a:r>
          </a:p>
          <a:p>
            <a:pPr marL="0" indent="0">
              <a:buNone/>
            </a:pPr>
            <a:endParaRPr lang="en-US" sz="2400" dirty="0">
              <a:solidFill>
                <a:schemeClr val="tx1"/>
              </a:solidFill>
              <a:latin typeface="Calibri" pitchFamily="34" charset="0"/>
              <a:cs typeface="Calibri" pitchFamily="34" charset="0"/>
            </a:endParaRPr>
          </a:p>
          <a:p>
            <a:pPr marL="0" indent="0">
              <a:buNone/>
            </a:pPr>
            <a:r>
              <a:rPr lang="en-US" sz="2400" dirty="0">
                <a:solidFill>
                  <a:schemeClr val="tx1"/>
                </a:solidFill>
                <a:latin typeface="Calibri" pitchFamily="34" charset="0"/>
                <a:cs typeface="Calibri" pitchFamily="34" charset="0"/>
              </a:rPr>
              <a:t>This capability enables organizations to swiftly respond to detected threats, thereby reducing the likelihood of data breaches, financial loss, and privacy violations associated with keyloggers. Furthermore, integrating feedback from response actions facilitates continuous improvement of detection and mitigation strategies, thereby bolstering overall cybersecurity resilience.</a:t>
            </a:r>
            <a:endParaRPr lang="en-IN" sz="24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04950" y="2986088"/>
            <a:ext cx="9603562" cy="1871662"/>
          </a:xfrm>
          <a:prstGeom prst="rect">
            <a:avLst/>
          </a:prstGeom>
          <a:noFill/>
          <a:ln w="9525">
            <a:noFill/>
            <a:miter lim="800000"/>
            <a:headEnd/>
            <a:tailEnd/>
          </a:ln>
          <a:effectLst/>
        </p:spPr>
      </p:pic>
      <p:sp>
        <p:nvSpPr>
          <p:cNvPr id="3" name="TextBox 2"/>
          <p:cNvSpPr txBox="1"/>
          <p:nvPr/>
        </p:nvSpPr>
        <p:spPr>
          <a:xfrm>
            <a:off x="1466850" y="1428750"/>
            <a:ext cx="2099549" cy="707886"/>
          </a:xfrm>
          <a:prstGeom prst="rect">
            <a:avLst/>
          </a:prstGeom>
          <a:noFill/>
        </p:spPr>
        <p:txBody>
          <a:bodyPr wrap="none" rtlCol="0">
            <a:spAutoFit/>
          </a:bodyPr>
          <a:lstStyle/>
          <a:p>
            <a:r>
              <a:rPr lang="en-US" sz="4000" b="1" dirty="0">
                <a:solidFill>
                  <a:srgbClr val="002060"/>
                </a:solidFill>
                <a:latin typeface="Calibri" pitchFamily="34" charset="0"/>
                <a:cs typeface="Calibri" pitchFamily="34" charset="0"/>
              </a:rPr>
              <a:t>OUTPUT</a:t>
            </a:r>
            <a:r>
              <a:rPr lang="en-US" sz="4000" b="1" dirty="0">
                <a:solidFill>
                  <a:schemeClr val="accent1"/>
                </a:solidFill>
                <a:latin typeface="Calibri" pitchFamily="34" charset="0"/>
                <a:cs typeface="Calibri" pitchFamily="34"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99933" y="190044"/>
            <a:ext cx="10772775" cy="1658198"/>
          </a:xfrm>
        </p:spPr>
        <p:txBody>
          <a:bodyPr>
            <a:normAutofit/>
          </a:bodyPr>
          <a:lstStyle/>
          <a:p>
            <a:r>
              <a:rPr lang="en-US" sz="4400" b="1" dirty="0">
                <a:solidFill>
                  <a:srgbClr val="002060"/>
                </a:solidFill>
                <a:latin typeface="Arial"/>
                <a:ea typeface="+mj-lt"/>
                <a:cs typeface="Arial"/>
              </a:rPr>
              <a:t>Conclusion</a:t>
            </a:r>
            <a:endParaRPr lang="en-US" dirty="0">
              <a:solidFill>
                <a:srgbClr val="002060"/>
              </a:solidFill>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619292" y="1568726"/>
            <a:ext cx="11029615" cy="4673324"/>
          </a:xfrm>
        </p:spPr>
        <p:txBody>
          <a:bodyPr>
            <a:noAutofit/>
          </a:bodyPr>
          <a:lstStyle/>
          <a:p>
            <a:pPr marL="305435" indent="-305435"/>
            <a:r>
              <a:rPr lang="en-US" sz="2400" dirty="0">
                <a:solidFill>
                  <a:srgbClr val="0F0F0F"/>
                </a:solidFill>
                <a:latin typeface="Calibri" pitchFamily="34" charset="0"/>
                <a:ea typeface="+mn-lt"/>
                <a:cs typeface="Calibri" pitchFamily="34" charset="0"/>
              </a:rPr>
              <a:t>In conclusion, addressing the threat of keyloggers demands a comprehensive approach that includes both preventive measures, such as antivirus software and robust security policies, and proactive detection and response strategies. By harnessing behavior-based anomaly detection algorithms alongside real-time monitoring, organizations can efficiently identify and mitigate keylogger activity, thereby reducing the risk of data breaches and other cybersecurity incidents.</a:t>
            </a:r>
          </a:p>
          <a:p>
            <a:pPr marL="305435" indent="-305435"/>
            <a:endParaRPr lang="en-US" sz="2400" dirty="0">
              <a:solidFill>
                <a:srgbClr val="0F0F0F"/>
              </a:solidFill>
              <a:latin typeface="Calibri" pitchFamily="34" charset="0"/>
              <a:ea typeface="+mn-lt"/>
              <a:cs typeface="Calibri" pitchFamily="34" charset="0"/>
            </a:endParaRPr>
          </a:p>
          <a:p>
            <a:pPr marL="305435" indent="-305435"/>
            <a:r>
              <a:rPr lang="en-US" sz="2400" dirty="0">
                <a:solidFill>
                  <a:srgbClr val="0F0F0F"/>
                </a:solidFill>
                <a:latin typeface="Calibri" pitchFamily="34" charset="0"/>
                <a:ea typeface="+mn-lt"/>
                <a:cs typeface="Calibri" pitchFamily="34" charset="0"/>
              </a:rPr>
              <a:t>Moreover, continuous improvement facilitated by feedback analysis ensures the ongoing effectiveness of detection and mitigation strategies in the face of evolving threats. Overall, by adopting the described approach, individuals and organizations can fortify their cybersecurity posture and safeguard sensitive information from the pervasive threat posed by keyloggers.</a:t>
            </a:r>
            <a:endParaRPr lang="en-IN" sz="2400" dirty="0">
              <a:latin typeface="Calibri" pitchFamily="34" charset="0"/>
              <a:cs typeface="Calibri"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47842" y="1683026"/>
            <a:ext cx="11477458" cy="4673324"/>
          </a:xfrm>
        </p:spPr>
        <p:txBody>
          <a:bodyPr>
            <a:noAutofit/>
          </a:bodyPr>
          <a:lstStyle/>
          <a:p>
            <a:pPr marL="305435" indent="-305435">
              <a:buNone/>
            </a:pPr>
            <a:r>
              <a:rPr lang="en-US" sz="2400" dirty="0">
                <a:solidFill>
                  <a:schemeClr val="tx1"/>
                </a:solidFill>
                <a:latin typeface="Calibri" pitchFamily="34" charset="0"/>
                <a:cs typeface="Calibri" pitchFamily="34" charset="0"/>
              </a:rPr>
              <a:t>Looking ahead, the future scope for combating key loggers and bolstering cybersecurity resilience encompasses:</a:t>
            </a:r>
          </a:p>
          <a:p>
            <a:pPr marL="305435" indent="-305435">
              <a:buNone/>
            </a:pPr>
            <a:r>
              <a:rPr lang="en-US" sz="2400" dirty="0">
                <a:solidFill>
                  <a:schemeClr val="tx1"/>
                </a:solidFill>
                <a:latin typeface="Calibri" pitchFamily="34" charset="0"/>
                <a:cs typeface="Calibri" pitchFamily="34" charset="0"/>
              </a:rPr>
              <a:t>1. Progress in machine learning and artificial intelligence to refine detection methods.</a:t>
            </a:r>
          </a:p>
          <a:p>
            <a:pPr marL="305435" indent="-305435">
              <a:buNone/>
            </a:pPr>
            <a:r>
              <a:rPr lang="en-US" sz="2400" dirty="0">
                <a:solidFill>
                  <a:schemeClr val="tx1"/>
                </a:solidFill>
                <a:latin typeface="Calibri" pitchFamily="34" charset="0"/>
                <a:cs typeface="Calibri" pitchFamily="34" charset="0"/>
              </a:rPr>
              <a:t>2. Incorporation of behavioral biometrics to strengthen authentication processes.</a:t>
            </a:r>
          </a:p>
          <a:p>
            <a:pPr marL="305435" indent="-305435">
              <a:buNone/>
            </a:pPr>
            <a:r>
              <a:rPr lang="en-US" sz="2400" dirty="0">
                <a:solidFill>
                  <a:schemeClr val="tx1"/>
                </a:solidFill>
                <a:latin typeface="Calibri" pitchFamily="34" charset="0"/>
                <a:cs typeface="Calibri" pitchFamily="34" charset="0"/>
              </a:rPr>
              <a:t>3. Evolution of endpoint security solutions through innovative advancements.</a:t>
            </a:r>
          </a:p>
          <a:p>
            <a:pPr marL="305435" indent="-305435">
              <a:buNone/>
            </a:pPr>
            <a:r>
              <a:rPr lang="en-US" sz="2400" dirty="0">
                <a:solidFill>
                  <a:schemeClr val="tx1"/>
                </a:solidFill>
                <a:latin typeface="Calibri" pitchFamily="34" charset="0"/>
                <a:cs typeface="Calibri" pitchFamily="34" charset="0"/>
              </a:rPr>
              <a:t>4. Enhanced collaboration and information sharing for more effective threat intelligence.</a:t>
            </a:r>
          </a:p>
          <a:p>
            <a:pPr marL="305435" indent="-305435">
              <a:buNone/>
            </a:pPr>
            <a:r>
              <a:rPr lang="en-US" sz="2400" dirty="0">
                <a:solidFill>
                  <a:schemeClr val="tx1"/>
                </a:solidFill>
                <a:latin typeface="Calibri" pitchFamily="34" charset="0"/>
                <a:cs typeface="Calibri" pitchFamily="34" charset="0"/>
              </a:rPr>
              <a:t>5. Safeguarding Internet of Things (IoT) ecosystems from keylogger threats.</a:t>
            </a:r>
          </a:p>
          <a:p>
            <a:pPr marL="305435" indent="-305435">
              <a:buNone/>
            </a:pPr>
            <a:r>
              <a:rPr lang="en-US" sz="2400" dirty="0">
                <a:solidFill>
                  <a:schemeClr val="tx1"/>
                </a:solidFill>
                <a:latin typeface="Calibri" pitchFamily="34" charset="0"/>
                <a:cs typeface="Calibri" pitchFamily="34" charset="0"/>
              </a:rPr>
              <a:t>6. Implementation of user education and awareness campaigns to promote cybersecurity.</a:t>
            </a:r>
          </a:p>
          <a:p>
            <a:pPr marL="305435" indent="-305435">
              <a:buNone/>
            </a:pPr>
            <a:r>
              <a:rPr lang="en-US" sz="2400" dirty="0">
                <a:solidFill>
                  <a:schemeClr val="tx1"/>
                </a:solidFill>
                <a:latin typeface="Calibri" pitchFamily="34" charset="0"/>
                <a:cs typeface="Calibri" pitchFamily="34" charset="0"/>
              </a:rPr>
              <a:t>7. Establishment of regulatory frameworks and industry standards to uphold cybersecurity protocols.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rgbClr val="002060"/>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Calibri" pitchFamily="34" charset="0"/>
                <a:cs typeface="Calibri"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solidFill>
                  <a:schemeClr val="tx1"/>
                </a:solidFill>
                <a:latin typeface="Calibri" pitchFamily="34" charset="0"/>
                <a:ea typeface="+mn-lt"/>
                <a:cs typeface="Calibri" pitchFamily="34" charset="0"/>
              </a:rPr>
              <a:t>Problem Statement</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Proposed System/Solution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System Development Approach</a:t>
            </a:r>
            <a:endParaRPr lang="en-US" sz="2400"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Algorithm &amp; Deployment  </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Result</a:t>
            </a:r>
          </a:p>
          <a:p>
            <a:pPr marL="305435" indent="-305435"/>
            <a:r>
              <a:rPr lang="en-US" sz="2400" b="1" dirty="0">
                <a:solidFill>
                  <a:schemeClr val="tx1"/>
                </a:solidFill>
                <a:latin typeface="Calibri" pitchFamily="34" charset="0"/>
                <a:ea typeface="+mn-lt"/>
                <a:cs typeface="Calibri" pitchFamily="34" charset="0"/>
              </a:rPr>
              <a:t>Conclusion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Future Scope</a:t>
            </a:r>
          </a:p>
          <a:p>
            <a:pPr marL="305435" indent="-305435">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19292" y="968856"/>
            <a:ext cx="11029616" cy="530296"/>
          </a:xfrm>
        </p:spPr>
        <p:txBody>
          <a:bodyPr>
            <a:normAutofit fontScale="90000"/>
          </a:bodyPr>
          <a:lstStyle/>
          <a:p>
            <a:r>
              <a:rPr lang="en-US" sz="4400" b="1" dirty="0">
                <a:solidFill>
                  <a:srgbClr val="002060"/>
                </a:solidFill>
                <a:latin typeface="Arial" panose="020B0604020202020204" pitchFamily="34" charset="0"/>
                <a:cs typeface="Arial" panose="020B0604020202020204" pitchFamily="34" charset="0"/>
              </a:rPr>
              <a:t>Problem </a:t>
            </a:r>
            <a:r>
              <a:rPr lang="en-US" sz="4400" b="1" dirty="0">
                <a:solidFill>
                  <a:srgbClr val="002060"/>
                </a:solidFill>
                <a:latin typeface="Calibri" pitchFamily="34" charset="0"/>
                <a:cs typeface="Calibri" pitchFamily="34" charset="0"/>
              </a:rPr>
              <a:t>Statem</a:t>
            </a:r>
            <a:r>
              <a:rPr lang="en-US" sz="4400" b="1" dirty="0">
                <a:solidFill>
                  <a:srgbClr val="002060"/>
                </a:solidFill>
                <a:latin typeface="Arial" panose="020B0604020202020204" pitchFamily="34" charset="0"/>
                <a:cs typeface="Arial" panose="020B0604020202020204" pitchFamily="34" charset="0"/>
              </a:rPr>
              <a:t>ent</a:t>
            </a:r>
            <a:endParaRPr lang="en-US" sz="4400" dirty="0">
              <a:solidFill>
                <a:srgbClr val="002060"/>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nSpc>
                <a:spcPct val="150000"/>
              </a:lnSpc>
              <a:buNone/>
            </a:pPr>
            <a:r>
              <a:rPr lang="en-US" sz="2400" dirty="0">
                <a:latin typeface="Calibri" pitchFamily="34" charset="0"/>
                <a:cs typeface="Calibri" pitchFamily="34" charset="0"/>
              </a:rPr>
              <a:t>    </a:t>
            </a:r>
            <a:r>
              <a:rPr lang="en-US" sz="2400" dirty="0">
                <a:solidFill>
                  <a:schemeClr val="tx1"/>
                </a:solidFill>
                <a:latin typeface="Calibri" pitchFamily="34" charset="0"/>
                <a:cs typeface="Calibri" pitchFamily="34" charset="0"/>
              </a:rPr>
              <a:t>In today's digital age, where cybersecurity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2400" dirty="0">
                <a:solidFill>
                  <a:schemeClr val="tx1"/>
                </a:solidFill>
              </a:rPr>
              <a:t>.</a:t>
            </a:r>
            <a:endParaRPr lang="en-IN" sz="2400"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2060"/>
                </a:solidFill>
                <a:latin typeface="Calibri" pitchFamily="34" charset="0"/>
                <a:cs typeface="Calibri" pitchFamily="34" charset="0"/>
              </a:rPr>
              <a:t>Proposed SOLUTION</a:t>
            </a:r>
          </a:p>
        </p:txBody>
      </p:sp>
      <p:sp>
        <p:nvSpPr>
          <p:cNvPr id="3" name="TextBox 2"/>
          <p:cNvSpPr txBox="1"/>
          <p:nvPr/>
        </p:nvSpPr>
        <p:spPr>
          <a:xfrm>
            <a:off x="266700" y="1390650"/>
            <a:ext cx="10534650" cy="4893647"/>
          </a:xfrm>
          <a:prstGeom prst="rect">
            <a:avLst/>
          </a:prstGeom>
          <a:noFill/>
        </p:spPr>
        <p:txBody>
          <a:bodyPr wrap="square" rtlCol="0">
            <a:spAutoFit/>
          </a:bodyPr>
          <a:lstStyle/>
          <a:p>
            <a:pPr marL="305435" indent="-305435"/>
            <a:endParaRPr lang="en-IN" sz="2400" b="1" dirty="0">
              <a:latin typeface="Calibri" pitchFamily="34" charset="0"/>
              <a:cs typeface="Calibri" pitchFamily="34" charset="0"/>
            </a:endParaRPr>
          </a:p>
          <a:p>
            <a:r>
              <a:rPr lang="en-US" sz="2400" dirty="0">
                <a:latin typeface="Calibri" pitchFamily="34" charset="0"/>
                <a:cs typeface="Calibri" pitchFamily="34" charset="0"/>
              </a:rPr>
              <a:t>Individuals and organizations can take several steps to safeguard against keyloggers and mitigate associated risks:</a:t>
            </a:r>
          </a:p>
          <a:p>
            <a:endParaRPr lang="en-US" sz="2400" dirty="0">
              <a:latin typeface="Calibri" pitchFamily="34" charset="0"/>
              <a:cs typeface="Calibri" pitchFamily="34" charset="0"/>
            </a:endParaRPr>
          </a:p>
          <a:p>
            <a:pPr marL="457200" indent="-457200">
              <a:buAutoNum type="arabicPeriod"/>
            </a:pPr>
            <a:r>
              <a:rPr lang="en-US" sz="2400" b="1" dirty="0">
                <a:latin typeface="Calibri" pitchFamily="34" charset="0"/>
                <a:cs typeface="Calibri" pitchFamily="34" charset="0"/>
              </a:rPr>
              <a:t>Utilize Antivirus and Antimalware Software: </a:t>
            </a:r>
            <a:r>
              <a:rPr lang="en-US" sz="2400" dirty="0">
                <a:latin typeface="Calibri" pitchFamily="34" charset="0"/>
                <a:cs typeface="Calibri" pitchFamily="34" charset="0"/>
              </a:rPr>
              <a:t>Install and regularly update reputable antivirus and antimalware software. These tools are vital for detecting and removing keyloggers and other malicious software from your system.</a:t>
            </a:r>
          </a:p>
          <a:p>
            <a:pPr marL="457200" indent="-457200"/>
            <a:endParaRPr lang="en-US" sz="2400" dirty="0">
              <a:latin typeface="Calibri" pitchFamily="34" charset="0"/>
              <a:cs typeface="Calibri" pitchFamily="34" charset="0"/>
            </a:endParaRPr>
          </a:p>
          <a:p>
            <a:r>
              <a:rPr lang="en-US" sz="2400" b="1" dirty="0">
                <a:latin typeface="Calibri" pitchFamily="34" charset="0"/>
                <a:cs typeface="Calibri" pitchFamily="34" charset="0"/>
              </a:rPr>
              <a:t>2. Maintain Software Updates: </a:t>
            </a:r>
            <a:r>
              <a:rPr lang="en-US" sz="2400" dirty="0">
                <a:latin typeface="Calibri" pitchFamily="34" charset="0"/>
                <a:cs typeface="Calibri" pitchFamily="34" charset="0"/>
              </a:rPr>
              <a:t>Regularly update your operating system,            applications, and security software. Updates frequently include patches for known     vulnerabilities that keyloggers may exploit.</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2450" y="1041023"/>
            <a:ext cx="10610850" cy="5816977"/>
          </a:xfrm>
          <a:prstGeom prst="rect">
            <a:avLst/>
          </a:prstGeom>
          <a:noFill/>
        </p:spPr>
        <p:txBody>
          <a:bodyPr wrap="square" rtlCol="0">
            <a:spAutoFit/>
          </a:bodyPr>
          <a:lstStyle/>
          <a:p>
            <a:r>
              <a:rPr lang="en-US" sz="2400" b="1" dirty="0">
                <a:latin typeface="Calibri" pitchFamily="34" charset="0"/>
                <a:cs typeface="Calibri" pitchFamily="34" charset="0"/>
              </a:rPr>
              <a:t>3. Exercise Caution with Email Attachments and Links: </a:t>
            </a:r>
            <a:r>
              <a:rPr lang="en-US" sz="2400" dirty="0">
                <a:latin typeface="Calibri" pitchFamily="34" charset="0"/>
                <a:cs typeface="Calibri" pitchFamily="34" charset="0"/>
              </a:rPr>
              <a:t>Refrain from opening email attachments or clicking on links from unknown or suspicious sources. These could potentially harbor malware, including keyloggers.</a:t>
            </a:r>
          </a:p>
          <a:p>
            <a:endParaRPr lang="en-US" sz="2400" dirty="0">
              <a:latin typeface="Calibri" pitchFamily="34" charset="0"/>
              <a:cs typeface="Calibri" pitchFamily="34" charset="0"/>
            </a:endParaRPr>
          </a:p>
          <a:p>
            <a:r>
              <a:rPr lang="en-US" sz="2400" b="1" dirty="0">
                <a:latin typeface="Calibri" pitchFamily="34" charset="0"/>
                <a:cs typeface="Calibri" pitchFamily="34" charset="0"/>
              </a:rPr>
              <a:t>4. Enable Firewalls: </a:t>
            </a:r>
            <a:r>
              <a:rPr lang="en-US" sz="2400" dirty="0">
                <a:latin typeface="Calibri" pitchFamily="34" charset="0"/>
                <a:cs typeface="Calibri" pitchFamily="34" charset="0"/>
              </a:rPr>
              <a:t>Activate firewalls on your computer and network to oversee and regulate incoming and outgoing traffic. Firewalls serve as a barrier against unauthorized access and can impede keyloggers from transmitting captured data to remote servers.</a:t>
            </a:r>
          </a:p>
          <a:p>
            <a:endParaRPr lang="en-US" sz="2400" dirty="0">
              <a:latin typeface="Calibri" pitchFamily="34" charset="0"/>
              <a:cs typeface="Calibri" pitchFamily="34" charset="0"/>
            </a:endParaRPr>
          </a:p>
          <a:p>
            <a:r>
              <a:rPr lang="en-US" sz="2400" b="1" dirty="0">
                <a:latin typeface="Calibri" pitchFamily="34" charset="0"/>
                <a:cs typeface="Calibri" pitchFamily="34" charset="0"/>
              </a:rPr>
              <a:t>5. Adopt Safe Browsing Practices: </a:t>
            </a:r>
            <a:r>
              <a:rPr lang="en-US" sz="2400" dirty="0">
                <a:latin typeface="Calibri" pitchFamily="34" charset="0"/>
                <a:cs typeface="Calibri" pitchFamily="34" charset="0"/>
              </a:rPr>
              <a:t>Exercise prudence while browsing the internet, and limit visits to reputable websites. Avoid downloading software from unverified sources, as they may harbor keyloggers or other forms of malware.</a:t>
            </a:r>
          </a:p>
          <a:p>
            <a:endParaRPr lang="en-US" sz="2400" dirty="0"/>
          </a:p>
          <a:p>
            <a:br>
              <a:rPr lang="en-US" sz="2400" dirty="0"/>
            </a:b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8650" y="286226"/>
            <a:ext cx="10610850" cy="6370975"/>
          </a:xfrm>
          <a:prstGeom prst="rect">
            <a:avLst/>
          </a:prstGeom>
          <a:noFill/>
        </p:spPr>
        <p:txBody>
          <a:bodyPr wrap="square" rtlCol="0">
            <a:spAutoFit/>
          </a:bodyPr>
          <a:lstStyle/>
          <a:p>
            <a:r>
              <a:rPr lang="en-US" sz="2400" dirty="0"/>
              <a:t>.</a:t>
            </a:r>
          </a:p>
          <a:p>
            <a:endParaRPr lang="en-US" sz="2400" dirty="0"/>
          </a:p>
          <a:p>
            <a:r>
              <a:rPr lang="en-US" sz="2400" b="1" dirty="0">
                <a:latin typeface="Calibri" pitchFamily="34" charset="0"/>
                <a:cs typeface="Calibri" pitchFamily="34" charset="0"/>
              </a:rPr>
              <a:t>6. Utilize Virtual Keyboards: </a:t>
            </a:r>
            <a:r>
              <a:rPr lang="en-US" sz="2400" dirty="0">
                <a:latin typeface="Calibri" pitchFamily="34" charset="0"/>
                <a:cs typeface="Calibri" pitchFamily="34" charset="0"/>
              </a:rPr>
              <a:t>When inputting sensitive information like passwords or credit card details, consider utilizing a virtual keyboard instead of a physical one. Virtual keyboards offer an added layer of protection against keyloggers by allowing users to input characters via mouse clicks or touch screen taps.</a:t>
            </a:r>
          </a:p>
          <a:p>
            <a:endParaRPr lang="en-US" sz="2400" b="1" dirty="0">
              <a:latin typeface="Calibri" pitchFamily="34" charset="0"/>
              <a:cs typeface="Calibri" pitchFamily="34" charset="0"/>
            </a:endParaRPr>
          </a:p>
          <a:p>
            <a:r>
              <a:rPr lang="en-US" sz="2400" b="1" dirty="0">
                <a:latin typeface="Calibri" pitchFamily="34" charset="0"/>
                <a:cs typeface="Calibri" pitchFamily="34" charset="0"/>
              </a:rPr>
              <a:t>7. Implement Two-Factor Authentication (2FA): </a:t>
            </a:r>
            <a:r>
              <a:rPr lang="en-US" sz="2400" dirty="0">
                <a:latin typeface="Calibri" pitchFamily="34" charset="0"/>
                <a:cs typeface="Calibri" pitchFamily="34" charset="0"/>
              </a:rPr>
              <a:t>Enable two-factor authentication whenever possible, especially for accessing sensitive accounts or services. Even if a key logger captures your password, 2FA adds an extra layer of security by requiring a second form of verification.</a:t>
            </a:r>
          </a:p>
          <a:p>
            <a:endParaRPr lang="en-US" sz="2400" dirty="0">
              <a:latin typeface="Calibri" pitchFamily="34" charset="0"/>
              <a:cs typeface="Calibri" pitchFamily="34" charset="0"/>
            </a:endParaRPr>
          </a:p>
          <a:p>
            <a:r>
              <a:rPr lang="en-US" sz="2400" b="1" dirty="0">
                <a:latin typeface="Calibri" pitchFamily="34" charset="0"/>
                <a:cs typeface="Calibri" pitchFamily="34" charset="0"/>
              </a:rPr>
              <a:t>8. Regularly Monitor Accounts: </a:t>
            </a:r>
            <a:r>
              <a:rPr lang="en-US" sz="2400" dirty="0">
                <a:latin typeface="Calibri" pitchFamily="34" charset="0"/>
                <a:cs typeface="Calibri" pitchFamily="34" charset="0"/>
              </a:rPr>
              <a:t>Keep a close eye on your bank accounts, credit card statements, and other financial accounts for any unauthorized activity. If you suspect your information has been compromised, take immediate action to secure your accounts and report any suspicious activity to the appropriate authorities.</a:t>
            </a:r>
          </a:p>
          <a:p>
            <a:endParaRPr lang="en-US" sz="2400" b="1" dirty="0">
              <a:latin typeface="Calibri" pitchFamily="34" charset="0"/>
              <a:cs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750" y="1123950"/>
            <a:ext cx="10172700" cy="4524315"/>
          </a:xfrm>
          <a:prstGeom prst="rect">
            <a:avLst/>
          </a:prstGeom>
          <a:noFill/>
        </p:spPr>
        <p:txBody>
          <a:bodyPr wrap="square" rtlCol="0">
            <a:spAutoFit/>
          </a:bodyPr>
          <a:lstStyle/>
          <a:p>
            <a:r>
              <a:rPr lang="en-US" sz="2400" b="1" dirty="0">
                <a:latin typeface="Calibri" pitchFamily="34" charset="0"/>
                <a:cs typeface="Calibri" pitchFamily="34" charset="0"/>
              </a:rPr>
              <a:t>9. Educate Employees: </a:t>
            </a:r>
            <a:r>
              <a:rPr lang="en-US" sz="2400" dirty="0">
                <a:latin typeface="Calibri" pitchFamily="34" charset="0"/>
                <a:cs typeface="Calibri" pitchFamily="34" charset="0"/>
              </a:rPr>
              <a:t>Organizations should provide cybersecurity awareness training to employees to help them recognize the signs of phishing attempts, malicious software, and other cyber threats. Educated employees are better equipped to avoid falling victim to key loggers and other cyber attacks.</a:t>
            </a:r>
          </a:p>
          <a:p>
            <a:endParaRPr lang="en-US" sz="2400" b="1" dirty="0">
              <a:latin typeface="Calibri" pitchFamily="34" charset="0"/>
              <a:cs typeface="Calibri" pitchFamily="34" charset="0"/>
            </a:endParaRPr>
          </a:p>
          <a:p>
            <a:r>
              <a:rPr lang="en-US" sz="2400" b="1" dirty="0">
                <a:latin typeface="Calibri" pitchFamily="34" charset="0"/>
                <a:cs typeface="Calibri" pitchFamily="34" charset="0"/>
              </a:rPr>
              <a:t>10. Encrypt Sensitive Data: </a:t>
            </a:r>
            <a:r>
              <a:rPr lang="en-US" sz="2400" dirty="0">
                <a:latin typeface="Calibri" pitchFamily="34" charset="0"/>
                <a:cs typeface="Calibri" pitchFamily="34" charset="0"/>
              </a:rPr>
              <a:t>Use encryption tools to protect sensitive data stored on your computer or transmitted over the internet. Encryption makes it more difficult for key loggers to capture and decipher the information they intercept.</a:t>
            </a:r>
          </a:p>
          <a:p>
            <a:endParaRPr lang="en-US" sz="2400" dirty="0">
              <a:latin typeface="Calibri" pitchFamily="34" charset="0"/>
              <a:cs typeface="Calibri" pitchFamily="34" charset="0"/>
            </a:endParaRPr>
          </a:p>
          <a:p>
            <a:r>
              <a:rPr lang="en-US" sz="2400" dirty="0">
                <a:latin typeface="Calibri" pitchFamily="34" charset="0"/>
                <a:cs typeface="Calibri" pitchFamily="34" charset="0"/>
              </a:rPr>
              <a:t>By implementing these security measures, individuals and organizations can significantly reduce the risk posed by key loggers and better protect their sensitive information from unauthorized access and exploitation.</a:t>
            </a:r>
            <a:endParaRPr lang="en-IN" sz="2400" dirty="0">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rgbClr val="002060"/>
                </a:solidFill>
                <a:latin typeface="Arial"/>
                <a:ea typeface="+mj-lt"/>
                <a:cs typeface="Arial"/>
              </a:rPr>
              <a:t>System  Approach</a:t>
            </a:r>
            <a:endParaRPr lang="en-US" sz="4400" dirty="0">
              <a:solidFill>
                <a:srgbClr val="002060"/>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5942" y="1282976"/>
            <a:ext cx="11439358" cy="4673324"/>
          </a:xfrm>
        </p:spPr>
        <p:txBody>
          <a:bodyPr>
            <a:noAutofit/>
          </a:bodyPr>
          <a:lstStyle/>
          <a:p>
            <a:pPr marL="0" indent="0">
              <a:lnSpc>
                <a:spcPct val="100000"/>
              </a:lnSpc>
              <a:buNone/>
            </a:pPr>
            <a:r>
              <a:rPr lang="en-US" sz="2400" dirty="0">
                <a:solidFill>
                  <a:schemeClr val="tx1"/>
                </a:solidFill>
                <a:latin typeface="Calibri" pitchFamily="34" charset="0"/>
                <a:cs typeface="Calibri" pitchFamily="34" charset="0"/>
              </a:rPr>
              <a:t>Taking a systemic approach to combatting keyloggers entails:</a:t>
            </a:r>
          </a:p>
          <a:p>
            <a:pPr marL="0" indent="0">
              <a:lnSpc>
                <a:spcPct val="100000"/>
              </a:lnSpc>
              <a:buNone/>
            </a:pPr>
            <a:r>
              <a:rPr lang="en-US" sz="2400" dirty="0">
                <a:solidFill>
                  <a:schemeClr val="tx1"/>
                </a:solidFill>
                <a:latin typeface="Calibri" pitchFamily="34" charset="0"/>
                <a:cs typeface="Calibri" pitchFamily="34" charset="0"/>
              </a:rPr>
              <a:t>1. Comprehensive assessment of risks across all potential vectors.</a:t>
            </a:r>
          </a:p>
          <a:p>
            <a:pPr marL="0" indent="0">
              <a:lnSpc>
                <a:spcPct val="100000"/>
              </a:lnSpc>
              <a:buNone/>
            </a:pPr>
            <a:r>
              <a:rPr lang="en-US" sz="2400" dirty="0">
                <a:solidFill>
                  <a:schemeClr val="tx1"/>
                </a:solidFill>
                <a:latin typeface="Calibri" pitchFamily="34" charset="0"/>
                <a:cs typeface="Calibri" pitchFamily="34" charset="0"/>
              </a:rPr>
              <a:t>2. Creation of robust security policies and procedures to mitigate vulnerabilities.</a:t>
            </a:r>
          </a:p>
          <a:p>
            <a:pPr marL="0" indent="0">
              <a:lnSpc>
                <a:spcPct val="100000"/>
              </a:lnSpc>
              <a:buNone/>
            </a:pPr>
            <a:r>
              <a:rPr lang="en-US" sz="2400" dirty="0">
                <a:solidFill>
                  <a:schemeClr val="tx1"/>
                </a:solidFill>
                <a:latin typeface="Calibri" pitchFamily="34" charset="0"/>
                <a:cs typeface="Calibri" pitchFamily="34" charset="0"/>
              </a:rPr>
              <a:t>3. Deployment of cutting-edge cybersecurity technologies for enhanced protection.</a:t>
            </a:r>
          </a:p>
          <a:p>
            <a:pPr marL="0" indent="0">
              <a:lnSpc>
                <a:spcPct val="100000"/>
              </a:lnSpc>
              <a:buNone/>
            </a:pPr>
            <a:r>
              <a:rPr lang="en-US" sz="2400" dirty="0">
                <a:solidFill>
                  <a:schemeClr val="tx1"/>
                </a:solidFill>
                <a:latin typeface="Calibri" pitchFamily="34" charset="0"/>
                <a:cs typeface="Calibri" pitchFamily="34" charset="0"/>
              </a:rPr>
              <a:t>4. Implementation of continuous monitoring and detection mechanisms to swiftly identify threats.</a:t>
            </a:r>
          </a:p>
          <a:p>
            <a:pPr marL="0" indent="0">
              <a:lnSpc>
                <a:spcPct val="100000"/>
              </a:lnSpc>
              <a:buNone/>
            </a:pPr>
            <a:r>
              <a:rPr lang="en-US" sz="2400" dirty="0">
                <a:solidFill>
                  <a:schemeClr val="tx1"/>
                </a:solidFill>
                <a:latin typeface="Calibri" pitchFamily="34" charset="0"/>
                <a:cs typeface="Calibri" pitchFamily="34" charset="0"/>
              </a:rPr>
              <a:t>5. Development of an efficient incident response plan for rapid mitigation.</a:t>
            </a:r>
          </a:p>
        </p:txBody>
      </p:sp>
    </p:spTree>
    <p:extLst>
      <p:ext uri="{BB962C8B-B14F-4D97-AF65-F5344CB8AC3E}">
        <p14:creationId xmlns:p14="http://schemas.microsoft.com/office/powerpoint/2010/main"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250" y="1409700"/>
            <a:ext cx="11201400" cy="3046988"/>
          </a:xfrm>
          <a:prstGeom prst="rect">
            <a:avLst/>
          </a:prstGeom>
          <a:noFill/>
        </p:spPr>
        <p:txBody>
          <a:bodyPr wrap="square" rtlCol="0">
            <a:spAutoFit/>
          </a:bodyPr>
          <a:lstStyle/>
          <a:p>
            <a:r>
              <a:rPr lang="en-US" sz="2400" dirty="0">
                <a:solidFill>
                  <a:srgbClr val="0F0F0F"/>
                </a:solidFill>
                <a:latin typeface="Calibri" pitchFamily="34" charset="0"/>
                <a:cs typeface="Calibri" pitchFamily="34" charset="0"/>
              </a:rPr>
              <a:t>6. Provision of regular training and awareness programs to educate employees on keylogger risks.</a:t>
            </a:r>
          </a:p>
          <a:p>
            <a:r>
              <a:rPr lang="en-US" sz="2400" dirty="0">
                <a:solidFill>
                  <a:srgbClr val="0F0F0F"/>
                </a:solidFill>
                <a:latin typeface="Calibri" pitchFamily="34" charset="0"/>
                <a:cs typeface="Calibri" pitchFamily="34" charset="0"/>
              </a:rPr>
              <a:t>7. Ensuring security integrity throughout the vendor and supply chain processes.</a:t>
            </a:r>
          </a:p>
          <a:p>
            <a:r>
              <a:rPr lang="en-US" sz="2400" dirty="0">
                <a:solidFill>
                  <a:srgbClr val="0F0F0F"/>
                </a:solidFill>
                <a:latin typeface="Calibri" pitchFamily="34" charset="0"/>
                <a:cs typeface="Calibri" pitchFamily="34" charset="0"/>
              </a:rPr>
              <a:t>8. Adhering to relevant regulations and standards to maintain compliance.</a:t>
            </a:r>
          </a:p>
          <a:p>
            <a:r>
              <a:rPr lang="en-US" sz="2400" dirty="0">
                <a:solidFill>
                  <a:srgbClr val="0F0F0F"/>
                </a:solidFill>
                <a:latin typeface="Calibri" pitchFamily="34" charset="0"/>
                <a:cs typeface="Calibri" pitchFamily="34" charset="0"/>
              </a:rPr>
              <a:t>9. Promoting collaboration and information sharing within the cybersecurity community to stay ahead of emerging threats.</a:t>
            </a:r>
          </a:p>
          <a:p>
            <a:r>
              <a:rPr lang="en-US" sz="2400" dirty="0">
                <a:solidFill>
                  <a:srgbClr val="0F0F0F"/>
                </a:solidFill>
                <a:latin typeface="Calibri" pitchFamily="34" charset="0"/>
                <a:cs typeface="Calibri" pitchFamily="34" charset="0"/>
              </a:rPr>
              <a:t>10. Continual enhancement of cybersecurity posture through ongoing evaluations and audits.</a:t>
            </a:r>
            <a:endParaRPr lang="en-IN" sz="2400" dirty="0">
              <a:solidFill>
                <a:srgbClr val="0F0F0F"/>
              </a:solidFill>
              <a:latin typeface="Calibri" pitchFamily="34" charset="0"/>
              <a:cs typeface="Calibri" pitchFamily="34" charset="0"/>
            </a:endParaRPr>
          </a:p>
        </p:txBody>
      </p:sp>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115</TotalTime>
  <Words>1365</Words>
  <Application>Microsoft Office PowerPoint</Application>
  <PresentationFormat>Widescreen</PresentationFormat>
  <Paragraphs>102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Metropolitan</vt:lpstr>
      <vt:lpstr>KEY LOGGERS</vt:lpstr>
      <vt:lpstr>OUTLINE</vt:lpstr>
      <vt:lpstr>Problem Statement</vt:lpstr>
      <vt:lpstr>Proposed SOLUTION</vt:lpstr>
      <vt:lpstr>PowerPoint Presentation</vt:lpstr>
      <vt:lpstr>PowerPoint Presentation</vt:lpstr>
      <vt:lpstr>PowerPoint Presentation</vt:lpstr>
      <vt:lpstr>System  Approach</vt:lpstr>
      <vt:lpstr>PowerPoint Presentation</vt:lpstr>
      <vt:lpstr>Algorithm &amp; Deployment</vt:lpstr>
      <vt:lpstr>PowerPoint Presentation</vt:lpstr>
      <vt:lpstr>PowerPoint Presentation</vt:lpstr>
      <vt:lpstr>Result</vt:lpstr>
      <vt:lpstr>PowerPoint Presentation</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ELCOT</cp:lastModifiedBy>
  <cp:revision>36</cp:revision>
  <dcterms:created xsi:type="dcterms:W3CDTF">2021-05-26T16:50:10Z</dcterms:created>
  <dcterms:modified xsi:type="dcterms:W3CDTF">2024-04-04T08:03:01Z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