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8" r:id="rId6"/>
    <p:sldId id="259" r:id="rId7"/>
    <p:sldId id="269" r:id="rId8"/>
    <p:sldId id="260" r:id="rId9"/>
    <p:sldId id="261" r:id="rId10"/>
    <p:sldId id="262" r:id="rId11"/>
    <p:sldId id="263" r:id="rId12"/>
    <p:sldId id="264" r:id="rId13"/>
    <p:sldId id="265" r:id="rId14"/>
    <p:sldId id="266" r:id="rId15"/>
    <p:sldId id="267"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6" name="Group 1"/>
          <p:cNvGrpSpPr/>
          <p:nvPr/>
        </p:nvGrpSpPr>
        <p:grpSpPr>
          <a:xfrm>
            <a:off x="150840" y="0"/>
            <a:ext cx="2436120" cy="6857280"/>
            <a:chOff x="150840" y="0"/>
            <a:chExt cx="2436120" cy="6857280"/>
          </a:xfrm>
        </p:grpSpPr>
        <p:sp>
          <p:nvSpPr>
            <p:cNvPr id="17"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280" cy="267264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160" cy="427428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440" cy="416484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5960" cy="416952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3800" cy="427932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484280" y="685800"/>
            <a:ext cx="10018080" cy="1751760"/>
          </a:xfrm>
          <a:prstGeom prst="rect">
            <a:avLst/>
          </a:prstGeom>
        </p:spPr>
        <p:txBody>
          <a:bodyPr lIns="0" tIns="0" rIns="0" bIns="0" anchor="ctr"/>
          <a:lstStyle/>
          <a:p>
            <a:r>
              <a:rPr lang="en-US" sz="1800" b="0" strike="noStrike" spc="-1">
                <a:latin typeface="Arial"/>
              </a:rPr>
              <a:t>Click to edit the title text format</a:t>
            </a:r>
          </a:p>
        </p:txBody>
      </p:sp>
      <p:sp>
        <p:nvSpPr>
          <p:cNvPr id="15"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9" name="PlaceHolder 8"/>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60"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525040" y="813600"/>
            <a:ext cx="8977320" cy="261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US" sz="6000" b="0" strike="noStrike" spc="-1" dirty="0">
                <a:solidFill>
                  <a:srgbClr val="000000"/>
                </a:solidFill>
                <a:latin typeface="Corbel"/>
              </a:rPr>
              <a:t>Hiking trails &amp; Weather App</a:t>
            </a:r>
            <a:endParaRPr lang="en-US" sz="6000" b="0" strike="noStrike" spc="-1" dirty="0">
              <a:latin typeface="Arial"/>
            </a:endParaRPr>
          </a:p>
        </p:txBody>
      </p:sp>
      <p:sp>
        <p:nvSpPr>
          <p:cNvPr id="98" name="CustomShape 2"/>
          <p:cNvSpPr/>
          <p:nvPr/>
        </p:nvSpPr>
        <p:spPr>
          <a:xfrm>
            <a:off x="4515480" y="3429000"/>
            <a:ext cx="6986880" cy="13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Shweta Korulkar</a:t>
            </a:r>
            <a:endParaRPr lang="en-US" sz="2100" b="0" strike="noStrike" spc="-1" dirty="0">
              <a:latin typeface="Arial"/>
            </a:endParaRPr>
          </a:p>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Harsha Ramayanam</a:t>
            </a:r>
            <a:endParaRPr lang="en-US" sz="2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HIKE TRAIL API’s</a:t>
            </a:r>
            <a:endParaRPr lang="en-US" sz="4400" b="0" strike="noStrike" spc="-1" dirty="0">
              <a:latin typeface="+mj-lt"/>
            </a:endParaRPr>
          </a:p>
        </p:txBody>
      </p:sp>
      <p:sp>
        <p:nvSpPr>
          <p:cNvPr id="112"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TrailAPI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t>
            </a:r>
            <a:r>
              <a:rPr lang="en-US" sz="1600" b="0" i="0" dirty="0">
                <a:solidFill>
                  <a:srgbClr val="4E4E4E"/>
                </a:solidFill>
                <a:effectLst/>
                <a:latin typeface="Corbel" panose="020B0503020204020204" pitchFamily="34" charset="0"/>
              </a:rPr>
              <a:t>Information and photos for tens of thousands of outdoor recreation locations including hiking and mountain biking trails, campgrounds, ski resorts, ATV trails, and more.</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9.3/10,</a:t>
            </a:r>
            <a:r>
              <a:rPr lang="en-US" sz="1600" b="1" strike="noStrike" spc="-1" dirty="0">
                <a:solidFill>
                  <a:srgbClr val="000000"/>
                </a:solidFill>
                <a:latin typeface="Corbel"/>
              </a:rPr>
              <a:t> Latency</a:t>
            </a:r>
            <a:r>
              <a:rPr lang="en-US" sz="1600" b="0" strike="noStrike" spc="-1" dirty="0">
                <a:solidFill>
                  <a:srgbClr val="000000"/>
                </a:solidFill>
                <a:latin typeface="Corbel"/>
              </a:rPr>
              <a:t>: 840ms</a:t>
            </a:r>
            <a:r>
              <a:rPr lang="en-US" sz="1600" b="1" strike="noStrike" spc="-1" dirty="0">
                <a:solidFill>
                  <a:srgbClr val="000000"/>
                </a:solidFill>
                <a:latin typeface="Corbel"/>
              </a:rPr>
              <a:t> ,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C3B0-E429-49DF-B651-86EE26265412}"/>
              </a:ext>
            </a:extLst>
          </p:cNvPr>
          <p:cNvSpPr>
            <a:spLocks noGrp="1"/>
          </p:cNvSpPr>
          <p:nvPr>
            <p:ph type="title"/>
          </p:nvPr>
        </p:nvSpPr>
        <p:spPr>
          <a:xfrm>
            <a:off x="1006944" y="399000"/>
            <a:ext cx="10972440" cy="1144800"/>
          </a:xfrm>
        </p:spPr>
        <p:txBody>
          <a:bodyPr/>
          <a:lstStyle/>
          <a:p>
            <a:pPr algn="ctr"/>
            <a:r>
              <a:rPr lang="en-US" dirty="0"/>
              <a:t>HIKE TRAIL API’s</a:t>
            </a:r>
          </a:p>
        </p:txBody>
      </p:sp>
      <p:sp>
        <p:nvSpPr>
          <p:cNvPr id="3" name="Subtitle 2">
            <a:extLst>
              <a:ext uri="{FF2B5EF4-FFF2-40B4-BE49-F238E27FC236}">
                <a16:creationId xmlns:a16="http://schemas.microsoft.com/office/drawing/2014/main" id="{2C0F801E-7436-44E2-853F-225AC8E78CBC}"/>
              </a:ext>
            </a:extLst>
          </p:cNvPr>
          <p:cNvSpPr>
            <a:spLocks noGrp="1"/>
          </p:cNvSpPr>
          <p:nvPr>
            <p:ph type="subTitle"/>
          </p:nvPr>
        </p:nvSpPr>
        <p:spPr>
          <a:xfrm>
            <a:off x="1579299" y="15438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spc="-1" dirty="0">
                <a:solidFill>
                  <a:srgbClr val="000000"/>
                </a:solidFill>
                <a:latin typeface="Corbel"/>
              </a:rPr>
              <a:t>2</a:t>
            </a:r>
            <a:r>
              <a:rPr lang="en-US" sz="1800" b="0" strike="noStrike" spc="-1" dirty="0">
                <a:solidFill>
                  <a:srgbClr val="000000"/>
                </a:solidFill>
                <a:latin typeface="Corbel"/>
              </a:rPr>
              <a:t>)  Hiking Trails</a:t>
            </a:r>
            <a:r>
              <a:rPr lang="en-US" sz="1600" b="0" strike="noStrike" spc="-1" dirty="0">
                <a:solidFill>
                  <a:srgbClr val="000000"/>
                </a:solidFill>
                <a:latin typeface="Corbel"/>
              </a:rPr>
              <a:t> (from data.ny.gov)</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Access Data</a:t>
            </a:r>
            <a:r>
              <a:rPr lang="en-US" sz="1600" b="0" strike="noStrike" spc="-1" dirty="0">
                <a:solidFill>
                  <a:srgbClr val="000000"/>
                </a:solidFill>
                <a:latin typeface="Corbel"/>
              </a:rPr>
              <a:t>: https://gisservices.dec.ny.gov/gis/dil/</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access dataset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panose="020B0503020204020204" pitchFamily="34" charset="0"/>
              </a:rPr>
              <a:t>: </a:t>
            </a:r>
            <a:r>
              <a:rPr lang="en-US" sz="1600" b="0" i="0" dirty="0">
                <a:effectLst/>
                <a:latin typeface="Corbel" panose="020B0503020204020204" pitchFamily="34" charset="0"/>
              </a:rPr>
              <a:t>This data shows the location of transportation corridors on Department of Environmental Conservation state lands that are approved for foot travel.</a:t>
            </a:r>
            <a:endParaRPr lang="en-US" dirty="0"/>
          </a:p>
        </p:txBody>
      </p:sp>
    </p:spTree>
    <p:extLst>
      <p:ext uri="{BB962C8B-B14F-4D97-AF65-F5344CB8AC3E}">
        <p14:creationId xmlns:p14="http://schemas.microsoft.com/office/powerpoint/2010/main" val="120312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80D4-5263-46F9-9939-828C7C18E3D1}"/>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F56DE72D-898F-48FA-A767-69B1ECB6835E}"/>
              </a:ext>
            </a:extLst>
          </p:cNvPr>
          <p:cNvSpPr>
            <a:spLocks noGrp="1"/>
          </p:cNvSpPr>
          <p:nvPr>
            <p:ph type="subTitle"/>
          </p:nvPr>
        </p:nvSpPr>
        <p:spPr>
          <a:xfrm>
            <a:off x="1598252"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MapTiles</a:t>
            </a:r>
            <a:r>
              <a:rPr lang="en-US" sz="1800" b="0" strike="noStrike" spc="-1" dirty="0">
                <a:solidFill>
                  <a:srgbClr val="000000"/>
                </a:solidFill>
                <a:latin typeface="Corbel"/>
              </a:rPr>
              <a:t>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Use our Map Tiles with English, French or Spanish labels based on OpenStreetMap data for your online map or your app map or your desktop software application like QGIS et al</a:t>
            </a:r>
            <a:r>
              <a:rPr lang="en-US" sz="1400" b="0" i="0" dirty="0">
                <a:solidFill>
                  <a:srgbClr val="4E4E4E"/>
                </a:solidFill>
                <a:effectLst/>
                <a:latin typeface="Lato"/>
              </a:rPr>
              <a:t>. </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9.6/10,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171ms,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8088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D5A-E3EF-4138-94A4-5EA12952BE68}"/>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E4F0E45D-D617-4397-B366-A34FF5932003}"/>
              </a:ext>
            </a:extLst>
          </p:cNvPr>
          <p:cNvSpPr>
            <a:spLocks noGrp="1"/>
          </p:cNvSpPr>
          <p:nvPr>
            <p:ph type="subTitle"/>
          </p:nvPr>
        </p:nvSpPr>
        <p:spPr>
          <a:xfrm>
            <a:off x="1579777"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2) Google Maps Geocoding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Geocoding is the process of converting addresses (like "1600 Amphitheatre Parkway, Mountain     View, CA") into geographic coordinates (like latitude 37.423021 and longitude -122.083739), which you can use          to place markers on a map, or position the map</a:t>
            </a:r>
            <a:r>
              <a:rPr lang="en-US" sz="1400" b="0" i="0" dirty="0">
                <a:solidFill>
                  <a:srgbClr val="4E4E4E"/>
                </a:solidFill>
                <a:effectLst/>
                <a:latin typeface="Lato"/>
              </a:rPr>
              <a:t>.</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9.5/10,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132ms,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a:p>
            <a:endParaRPr lang="en-US" dirty="0"/>
          </a:p>
        </p:txBody>
      </p:sp>
    </p:spTree>
    <p:extLst>
      <p:ext uri="{BB962C8B-B14F-4D97-AF65-F5344CB8AC3E}">
        <p14:creationId xmlns:p14="http://schemas.microsoft.com/office/powerpoint/2010/main" val="252395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4CDC-F0B4-47FE-A325-0F52EF9D0632}"/>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6B265DA9-991A-46BE-8951-CA5E22F22561}"/>
              </a:ext>
            </a:extLst>
          </p:cNvPr>
          <p:cNvSpPr>
            <a:spLocks noGrp="1"/>
          </p:cNvSpPr>
          <p:nvPr>
            <p:ph type="subTitle"/>
          </p:nvPr>
        </p:nvSpPr>
        <p:spPr>
          <a:xfrm>
            <a:off x="1589015"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a:solidFill>
                  <a:srgbClr val="000000"/>
                </a:solidFill>
                <a:latin typeface="Corbel"/>
              </a:rPr>
              <a:t>3) </a:t>
            </a:r>
            <a:r>
              <a:rPr lang="en-US" sz="1800" b="0" strike="noStrike" spc="-1" dirty="0">
                <a:solidFill>
                  <a:srgbClr val="000000"/>
                </a:solidFill>
                <a:latin typeface="Corbel"/>
              </a:rPr>
              <a:t>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WeatherAPI.com is a powerful fully managed free weather and geolocation API provider that provides extensive APIs that range from the weather forecast, historical weather, IP lookup, and astronomy   through to sports, time zone, and geolocation</a:t>
            </a:r>
            <a:r>
              <a:rPr lang="en-US" sz="1600" b="0" strike="noStrike" spc="-1" dirty="0">
                <a:latin typeface="Corbel" panose="020B0503020204020204" pitchFamily="34" charset="0"/>
                <a:ea typeface="Noto Sans CJK SC"/>
              </a:rPr>
              <a:t>.</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106ms,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403972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Details</a:t>
            </a:r>
            <a:endParaRPr lang="en-US" sz="4000" b="0" strike="noStrike" spc="-1">
              <a:latin typeface="Arial"/>
            </a:endParaRPr>
          </a:p>
        </p:txBody>
      </p:sp>
      <p:sp>
        <p:nvSpPr>
          <p:cNvPr id="100" name="CustomShape 2"/>
          <p:cNvSpPr/>
          <p:nvPr/>
        </p:nvSpPr>
        <p:spPr>
          <a:xfrm>
            <a:off x="1484280" y="2666880"/>
            <a:ext cx="1001808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and hike trails web application</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Check weather, check for hikes. All information can be navigable.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 </a:t>
            </a:r>
            <a:r>
              <a:rPr lang="en-US" sz="2400" spc="-1" dirty="0">
                <a:solidFill>
                  <a:srgbClr val="000000"/>
                </a:solidFill>
                <a:latin typeface="Corbel"/>
              </a:rPr>
              <a:t>Find a map route to hike trail.</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Features</a:t>
            </a:r>
            <a:endParaRPr lang="en-US" sz="4000" b="0" strike="noStrike" spc="-1">
              <a:latin typeface="Arial"/>
            </a:endParaRPr>
          </a:p>
        </p:txBody>
      </p:sp>
      <p:sp>
        <p:nvSpPr>
          <p:cNvPr id="102"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Home page with links </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Link to weather page, link to hike trails page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Links to jump from one page to other page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Search box to search weather of particular place(s)</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Search box to search for hike trails</a:t>
            </a:r>
          </a:p>
          <a:p>
            <a:pPr marL="285840" indent="-285120">
              <a:lnSpc>
                <a:spcPct val="100000"/>
              </a:lnSpc>
              <a:spcBef>
                <a:spcPts val="479"/>
              </a:spcBef>
              <a:spcAft>
                <a:spcPts val="601"/>
              </a:spcAft>
              <a:buClr>
                <a:srgbClr val="1287C3"/>
              </a:buClr>
              <a:buSzPct val="145000"/>
              <a:buFont typeface="Arial"/>
              <a:buChar char="•"/>
            </a:pPr>
            <a:r>
              <a:rPr lang="en-US" sz="2400" spc="-1" dirty="0">
                <a:solidFill>
                  <a:srgbClr val="000000"/>
                </a:solidFill>
                <a:latin typeface="Corbel"/>
              </a:rPr>
              <a:t>Etc.</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B9A7-9C84-4EB6-899A-DFF03E2DADE7}"/>
              </a:ext>
            </a:extLst>
          </p:cNvPr>
          <p:cNvSpPr>
            <a:spLocks noGrp="1"/>
          </p:cNvSpPr>
          <p:nvPr>
            <p:ph type="title"/>
          </p:nvPr>
        </p:nvSpPr>
        <p:spPr/>
        <p:txBody>
          <a:bodyPr/>
          <a:lstStyle/>
          <a:p>
            <a:pPr algn="ctr"/>
            <a:r>
              <a:rPr lang="en-US" dirty="0"/>
              <a:t>Web Flow</a:t>
            </a:r>
          </a:p>
        </p:txBody>
      </p:sp>
      <p:pic>
        <p:nvPicPr>
          <p:cNvPr id="7" name="Picture 6">
            <a:extLst>
              <a:ext uri="{FF2B5EF4-FFF2-40B4-BE49-F238E27FC236}">
                <a16:creationId xmlns:a16="http://schemas.microsoft.com/office/drawing/2014/main" id="{40BD68B7-B5A6-43F5-A9A5-B6825248E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60" y="1418400"/>
            <a:ext cx="7866480" cy="5329111"/>
          </a:xfrm>
          <a:prstGeom prst="rect">
            <a:avLst/>
          </a:prstGeom>
        </p:spPr>
      </p:pic>
    </p:spTree>
    <p:extLst>
      <p:ext uri="{BB962C8B-B14F-4D97-AF65-F5344CB8AC3E}">
        <p14:creationId xmlns:p14="http://schemas.microsoft.com/office/powerpoint/2010/main" val="168212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Frameworks/Libraries</a:t>
            </a:r>
            <a:endParaRPr lang="en-US" sz="4000" b="0" strike="noStrike" spc="-1">
              <a:latin typeface="Arial"/>
            </a:endParaRPr>
          </a:p>
        </p:txBody>
      </p:sp>
      <p:sp>
        <p:nvSpPr>
          <p:cNvPr id="104"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React Framework</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FetchAPI library and possibly other API libraries,</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Stack: </a:t>
            </a:r>
          </a:p>
          <a:p>
            <a:pPr marL="800820" lvl="1" indent="-342900">
              <a:spcBef>
                <a:spcPts val="479"/>
              </a:spcBef>
              <a:spcAft>
                <a:spcPts val="601"/>
              </a:spcAft>
              <a:buClr>
                <a:srgbClr val="1287C3"/>
              </a:buClr>
              <a:buSzPct val="145000"/>
              <a:buFont typeface="Wingdings" panose="05000000000000000000" pitchFamily="2" charset="2"/>
              <a:buChar char="ü"/>
            </a:pPr>
            <a:r>
              <a:rPr lang="en-US" sz="2400" b="0" strike="noStrike" spc="-1" dirty="0">
                <a:solidFill>
                  <a:srgbClr val="000000"/>
                </a:solidFill>
                <a:latin typeface="Corbel"/>
              </a:rPr>
              <a:t>FRONT END </a:t>
            </a:r>
            <a:r>
              <a:rPr lang="en-US" sz="2400" b="0" strike="noStrike" spc="-1" dirty="0">
                <a:solidFill>
                  <a:srgbClr val="000000"/>
                </a:solidFill>
                <a:latin typeface="Corbel"/>
                <a:sym typeface="Wingdings" panose="05000000000000000000" pitchFamily="2" charset="2"/>
              </a:rPr>
              <a:t> </a:t>
            </a:r>
            <a:r>
              <a:rPr lang="en-US" sz="2400" b="0" strike="noStrike" spc="-1" dirty="0">
                <a:solidFill>
                  <a:srgbClr val="000000"/>
                </a:solidFill>
                <a:latin typeface="Corbel"/>
              </a:rPr>
              <a:t>HTML5, CSS3, JAVASCRIPT, React</a:t>
            </a:r>
          </a:p>
          <a:p>
            <a:pPr marL="800820" lvl="1" indent="-342900">
              <a:spcBef>
                <a:spcPts val="479"/>
              </a:spcBef>
              <a:spcAft>
                <a:spcPts val="601"/>
              </a:spcAft>
              <a:buClr>
                <a:srgbClr val="1287C3"/>
              </a:buClr>
              <a:buSzPct val="145000"/>
              <a:buFont typeface="Wingdings" panose="05000000000000000000" pitchFamily="2" charset="2"/>
              <a:buChar char="ü"/>
            </a:pPr>
            <a:r>
              <a:rPr lang="en-US" sz="2400" spc="-1" dirty="0">
                <a:solidFill>
                  <a:srgbClr val="000000"/>
                </a:solidFill>
                <a:latin typeface="Corbel"/>
              </a:rPr>
              <a:t>BACK END </a:t>
            </a:r>
            <a:r>
              <a:rPr lang="en-US" sz="2400" spc="-1" dirty="0">
                <a:solidFill>
                  <a:srgbClr val="000000"/>
                </a:solidFill>
                <a:latin typeface="Corbel"/>
                <a:sym typeface="Wingdings" panose="05000000000000000000" pitchFamily="2" charset="2"/>
              </a:rPr>
              <a:t> </a:t>
            </a:r>
            <a:r>
              <a:rPr lang="en-US" sz="2400" spc="-1">
                <a:solidFill>
                  <a:srgbClr val="000000"/>
                </a:solidFill>
                <a:latin typeface="Corbel"/>
                <a:sym typeface="Wingdings" panose="05000000000000000000" pitchFamily="2" charset="2"/>
              </a:rPr>
              <a:t>NodeJS, API’s</a:t>
            </a:r>
            <a:endParaRPr lang="en-US" sz="2400" b="0" strike="noStrike" spc="-1" dirty="0">
              <a:solidFill>
                <a:srgbClr val="000000"/>
              </a:solidFill>
              <a:latin typeface="Corbel"/>
            </a:endParaRPr>
          </a:p>
          <a:p>
            <a:pPr marL="800820" lvl="1" indent="-342900">
              <a:spcBef>
                <a:spcPts val="479"/>
              </a:spcBef>
              <a:spcAft>
                <a:spcPts val="601"/>
              </a:spcAft>
              <a:buClr>
                <a:srgbClr val="1287C3"/>
              </a:buClr>
              <a:buSzPct val="145000"/>
              <a:buFont typeface="Wingdings" panose="05000000000000000000" pitchFamily="2" charset="2"/>
              <a:buChar char="ü"/>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6A12-DE84-4EFD-9FD6-E12672261C9B}"/>
              </a:ext>
            </a:extLst>
          </p:cNvPr>
          <p:cNvSpPr>
            <a:spLocks noGrp="1"/>
          </p:cNvSpPr>
          <p:nvPr>
            <p:ph type="title"/>
          </p:nvPr>
        </p:nvSpPr>
        <p:spPr/>
        <p:txBody>
          <a:bodyPr/>
          <a:lstStyle/>
          <a:p>
            <a:pPr algn="ctr"/>
            <a:r>
              <a:rPr lang="en-US" dirty="0"/>
              <a:t>API’s</a:t>
            </a:r>
          </a:p>
        </p:txBody>
      </p:sp>
      <p:sp>
        <p:nvSpPr>
          <p:cNvPr id="3" name="Subtitle 2">
            <a:extLst>
              <a:ext uri="{FF2B5EF4-FFF2-40B4-BE49-F238E27FC236}">
                <a16:creationId xmlns:a16="http://schemas.microsoft.com/office/drawing/2014/main" id="{F306A230-B54E-4F28-BB31-EB9D7DD4FE9F}"/>
              </a:ext>
            </a:extLst>
          </p:cNvPr>
          <p:cNvSpPr>
            <a:spLocks noGrp="1"/>
          </p:cNvSpPr>
          <p:nvPr>
            <p:ph type="subTitle"/>
          </p:nvPr>
        </p:nvSpPr>
        <p:spPr>
          <a:xfrm>
            <a:off x="2086587" y="1412446"/>
            <a:ext cx="10972440" cy="3977280"/>
          </a:xfrm>
        </p:spPr>
        <p:txBody>
          <a:bodyPr>
            <a:normAutofit/>
          </a:bodyPr>
          <a:lstStyle/>
          <a:p>
            <a:r>
              <a:rPr lang="en-US" sz="2400" dirty="0">
                <a:latin typeface="Corbel" panose="020B0503020204020204" pitchFamily="34" charset="0"/>
              </a:rPr>
              <a:t>Our choices of API’s</a:t>
            </a:r>
          </a:p>
          <a:p>
            <a:pPr lvl="1">
              <a:buFont typeface="Wingdings" panose="05000000000000000000" pitchFamily="2" charset="2"/>
              <a:buChar char="ü"/>
            </a:pPr>
            <a:r>
              <a:rPr lang="en-US" sz="2000" dirty="0">
                <a:latin typeface="Corbel" panose="020B0503020204020204" pitchFamily="34" charset="0"/>
              </a:rPr>
              <a:t>Weather APIs</a:t>
            </a:r>
          </a:p>
          <a:p>
            <a:pPr lvl="1">
              <a:buFont typeface="Wingdings" panose="05000000000000000000" pitchFamily="2" charset="2"/>
              <a:buChar char="ü"/>
            </a:pPr>
            <a:r>
              <a:rPr lang="en-US" sz="2000" dirty="0">
                <a:latin typeface="Corbel" panose="020B0503020204020204" pitchFamily="34" charset="0"/>
              </a:rPr>
              <a:t>Hike Trail APIs</a:t>
            </a:r>
          </a:p>
          <a:p>
            <a:pPr lvl="1">
              <a:buFont typeface="Wingdings" panose="05000000000000000000" pitchFamily="2" charset="2"/>
              <a:buChar char="ü"/>
            </a:pPr>
            <a:r>
              <a:rPr lang="en-US" sz="2000" dirty="0">
                <a:latin typeface="Corbel" panose="020B0503020204020204" pitchFamily="34" charset="0"/>
              </a:rPr>
              <a:t>Map APIs</a:t>
            </a:r>
          </a:p>
        </p:txBody>
      </p:sp>
    </p:spTree>
    <p:extLst>
      <p:ext uri="{BB962C8B-B14F-4D97-AF65-F5344CB8AC3E}">
        <p14:creationId xmlns:p14="http://schemas.microsoft.com/office/powerpoint/2010/main" val="383125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12236" y="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000" b="0" strike="noStrike" spc="-1" dirty="0">
              <a:latin typeface="Arial"/>
            </a:endParaRPr>
          </a:p>
        </p:txBody>
      </p:sp>
      <p:sp>
        <p:nvSpPr>
          <p:cNvPr id="106" name="CustomShape 2"/>
          <p:cNvSpPr/>
          <p:nvPr/>
        </p:nvSpPr>
        <p:spPr>
          <a:xfrm>
            <a:off x="1371600" y="2103120"/>
            <a:ext cx="10018080" cy="40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Access to Search API, Sports API, Last 7 Days History, Hourly Weather, 3 Day Forecast, Realtime Weather, Astronomy </a:t>
            </a:r>
            <a:r>
              <a:rPr lang="en-US" sz="1600" b="0" strike="noStrike" spc="-1" dirty="0" err="1">
                <a:solidFill>
                  <a:srgbClr val="000000"/>
                </a:solidFill>
                <a:latin typeface="Corbel"/>
                <a:ea typeface="Noto Sans CJK SC"/>
              </a:rPr>
              <a:t>API,Time</a:t>
            </a:r>
            <a:r>
              <a:rPr lang="en-US" sz="1600" b="0" strike="noStrike" spc="-1" dirty="0">
                <a:solidFill>
                  <a:srgbClr val="000000"/>
                </a:solidFill>
                <a:latin typeface="Corbel"/>
                <a:ea typeface="Noto Sans CJK SC"/>
              </a:rPr>
              <a:t> Zone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400" b="0" strike="noStrike" spc="-1" dirty="0">
              <a:latin typeface="+mj-lt"/>
            </a:endParaRPr>
          </a:p>
        </p:txBody>
      </p:sp>
      <p:sp>
        <p:nvSpPr>
          <p:cNvPr id="108"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2) </a:t>
            </a:r>
            <a:r>
              <a:rPr lang="en-US" sz="1800" b="0" strike="noStrike" spc="-1" dirty="0" err="1">
                <a:solidFill>
                  <a:srgbClr val="000000"/>
                </a:solidFill>
                <a:latin typeface="Corbel"/>
              </a:rPr>
              <a:t>ClimaCell</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 / day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Short Term Forecast (Nowcast), Hourly Forecast and Realtime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9.6/10,</a:t>
            </a:r>
            <a:r>
              <a:rPr lang="en-US" sz="1600" b="1" strike="noStrike" spc="-1" dirty="0">
                <a:solidFill>
                  <a:srgbClr val="000000"/>
                </a:solidFill>
                <a:latin typeface="Corbel"/>
              </a:rPr>
              <a:t> Latency</a:t>
            </a:r>
            <a:r>
              <a:rPr lang="en-US" sz="1600" b="0" strike="noStrike" spc="-1" dirty="0">
                <a:solidFill>
                  <a:srgbClr val="000000"/>
                </a:solidFill>
                <a:latin typeface="Corbel"/>
              </a:rPr>
              <a:t>: 493ms,</a:t>
            </a:r>
            <a:r>
              <a:rPr lang="en-US" sz="1600" b="1" strike="noStrike" spc="-1" dirty="0">
                <a:solidFill>
                  <a:srgbClr val="000000"/>
                </a:solidFill>
                <a:latin typeface="Corbel"/>
              </a:rPr>
              <a:t>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WEATHER API’s</a:t>
            </a:r>
            <a:endParaRPr lang="en-US" sz="4400" b="0" strike="noStrike" spc="-1" dirty="0">
              <a:latin typeface="+mj-lt"/>
            </a:endParaRPr>
          </a:p>
        </p:txBody>
      </p:sp>
      <p:sp>
        <p:nvSpPr>
          <p:cNvPr id="110"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3) </a:t>
            </a:r>
            <a:r>
              <a:rPr lang="en-US" sz="1800" b="0" strike="noStrike" spc="-1" dirty="0" err="1">
                <a:solidFill>
                  <a:srgbClr val="000000"/>
                </a:solidFill>
                <a:latin typeface="Corbel"/>
              </a:rPr>
              <a:t>OpenWeatherMap</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500 / month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search Weather API, Historical Weather Data (5 Days), 5 days/3 hour forecast API, Current Weather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9.9/10,</a:t>
            </a:r>
            <a:r>
              <a:rPr lang="en-US" sz="1600" b="1" strike="noStrike" spc="-1" dirty="0">
                <a:solidFill>
                  <a:srgbClr val="000000"/>
                </a:solidFill>
                <a:latin typeface="Corbel"/>
              </a:rPr>
              <a:t> Latency</a:t>
            </a:r>
            <a:r>
              <a:rPr lang="en-US" sz="1600" b="0" strike="noStrike" spc="-1" dirty="0">
                <a:solidFill>
                  <a:srgbClr val="000000"/>
                </a:solidFill>
                <a:latin typeface="Corbel"/>
              </a:rPr>
              <a:t>: 100ms,</a:t>
            </a:r>
            <a:r>
              <a:rPr lang="en-US" sz="1600" b="1" strike="noStrike" spc="-1" dirty="0">
                <a:solidFill>
                  <a:srgbClr val="000000"/>
                </a:solidFill>
                <a:latin typeface="Corbel"/>
              </a:rPr>
              <a:t> Service Level</a:t>
            </a:r>
            <a:r>
              <a:rPr lang="en-US" sz="1600" b="0" strike="noStrike" spc="-1" dirty="0">
                <a:solidFill>
                  <a:srgbClr val="000000"/>
                </a:solidFill>
                <a:latin typeface="Corbel"/>
              </a:rPr>
              <a:t>: 98%</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293</TotalTime>
  <Words>710</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Corbel</vt:lpstr>
      <vt:lpstr>Lato</vt:lpstr>
      <vt:lpstr>Symbol</vt:lpstr>
      <vt:lpstr>Wingdings</vt:lpstr>
      <vt:lpstr>Office Theme</vt:lpstr>
      <vt:lpstr>Office Theme</vt:lpstr>
      <vt:lpstr>PowerPoint Presentation</vt:lpstr>
      <vt:lpstr>PowerPoint Presentation</vt:lpstr>
      <vt:lpstr>PowerPoint Presentation</vt:lpstr>
      <vt:lpstr>Web Flow</vt:lpstr>
      <vt:lpstr>PowerPoint Presentation</vt:lpstr>
      <vt:lpstr>API’s</vt:lpstr>
      <vt:lpstr>PowerPoint Presentation</vt:lpstr>
      <vt:lpstr>PowerPoint Presentation</vt:lpstr>
      <vt:lpstr>PowerPoint Presentation</vt:lpstr>
      <vt:lpstr>PowerPoint Presentation</vt:lpstr>
      <vt:lpstr>HIKE TRAIL API’s</vt:lpstr>
      <vt:lpstr>MAP API’s</vt:lpstr>
      <vt:lpstr>MAP API’s</vt:lpstr>
      <vt:lpstr>MAP API’s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Harsha Bharadwaz</dc:creator>
  <dc:description/>
  <cp:lastModifiedBy>Harsha Bharadwaz</cp:lastModifiedBy>
  <cp:revision>36</cp:revision>
  <dcterms:created xsi:type="dcterms:W3CDTF">2021-01-24T19:16:37Z</dcterms:created>
  <dcterms:modified xsi:type="dcterms:W3CDTF">2021-02-03T16:17:55Z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