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68" r:id="rId6"/>
    <p:sldId id="259" r:id="rId7"/>
    <p:sldId id="260" r:id="rId8"/>
    <p:sldId id="261" r:id="rId9"/>
    <p:sldId id="262" r:id="rId10"/>
    <p:sldId id="263" r:id="rId11"/>
    <p:sldId id="264" r:id="rId12"/>
    <p:sldId id="265" r:id="rId13"/>
    <p:sldId id="266" r:id="rId14"/>
    <p:sldId id="267" r:id="rId1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3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4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4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4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4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4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5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5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8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8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8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9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9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9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9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9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2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16" name="Group 1"/>
          <p:cNvGrpSpPr/>
          <p:nvPr/>
        </p:nvGrpSpPr>
        <p:grpSpPr>
          <a:xfrm>
            <a:off x="150840" y="0"/>
            <a:ext cx="2436120" cy="6857280"/>
            <a:chOff x="150840" y="0"/>
            <a:chExt cx="2436120" cy="6857280"/>
          </a:xfrm>
        </p:grpSpPr>
        <p:sp>
          <p:nvSpPr>
            <p:cNvPr id="17"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2"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grpSp>
        <p:nvGrpSpPr>
          <p:cNvPr id="7" name="Group 8"/>
          <p:cNvGrpSpPr/>
          <p:nvPr/>
        </p:nvGrpSpPr>
        <p:grpSpPr>
          <a:xfrm>
            <a:off x="546120" y="-4680"/>
            <a:ext cx="5014080" cy="6861960"/>
            <a:chOff x="546120" y="-4680"/>
            <a:chExt cx="5014080" cy="6861960"/>
          </a:xfrm>
        </p:grpSpPr>
        <p:sp>
          <p:nvSpPr>
            <p:cNvPr id="8" name="CustomShape 9"/>
            <p:cNvSpPr/>
            <p:nvPr/>
          </p:nvSpPr>
          <p:spPr>
            <a:xfrm>
              <a:off x="984240" y="-4680"/>
              <a:ext cx="1063080" cy="2782080"/>
            </a:xfrm>
            <a:custGeom>
              <a:avLst/>
              <a:gdLst/>
              <a:ahLst/>
              <a:cxnLst/>
              <a:rect l="l" t="t" r="r" b="b"/>
              <a:pathLst>
                <a:path w="670" h="1753">
                  <a:moveTo>
                    <a:pt x="0" y="1696"/>
                  </a:moveTo>
                  <a:lnTo>
                    <a:pt x="225" y="1753"/>
                  </a:lnTo>
                  <a:lnTo>
                    <a:pt x="670" y="0"/>
                  </a:lnTo>
                  <a:lnTo>
                    <a:pt x="430" y="0"/>
                  </a:lnTo>
                  <a:lnTo>
                    <a:pt x="0" y="1696"/>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546120" y="-4680"/>
              <a:ext cx="1034280" cy="2672640"/>
            </a:xfrm>
            <a:custGeom>
              <a:avLst/>
              <a:gdLst/>
              <a:ahLst/>
              <a:cxnLst/>
              <a:rect l="l" t="t"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10" name="CustomShape 11"/>
            <p:cNvSpPr/>
            <p:nvPr/>
          </p:nvSpPr>
          <p:spPr>
            <a:xfrm>
              <a:off x="546120" y="2583000"/>
              <a:ext cx="2693160" cy="4274280"/>
            </a:xfrm>
            <a:custGeom>
              <a:avLst/>
              <a:gdLst/>
              <a:ahLst/>
              <a:cxnLst/>
              <a:rect l="l" t="t" r="r" b="b"/>
              <a:pathLst>
                <a:path w="1697" h="2693">
                  <a:moveTo>
                    <a:pt x="0" y="0"/>
                  </a:moveTo>
                  <a:lnTo>
                    <a:pt x="1622" y="2693"/>
                  </a:lnTo>
                  <a:lnTo>
                    <a:pt x="1697" y="2693"/>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11" name="CustomShape 12"/>
            <p:cNvSpPr/>
            <p:nvPr/>
          </p:nvSpPr>
          <p:spPr>
            <a:xfrm>
              <a:off x="988920" y="2692440"/>
              <a:ext cx="3331440" cy="4164840"/>
            </a:xfrm>
            <a:custGeom>
              <a:avLst/>
              <a:gdLst/>
              <a:ahLst/>
              <a:cxnLst/>
              <a:rect l="l" t="t" r="r" b="b"/>
              <a:pathLst>
                <a:path w="2099" h="2624">
                  <a:moveTo>
                    <a:pt x="2099" y="2624"/>
                  </a:moveTo>
                  <a:lnTo>
                    <a:pt x="0" y="0"/>
                  </a:lnTo>
                  <a:lnTo>
                    <a:pt x="2021" y="2624"/>
                  </a:lnTo>
                  <a:lnTo>
                    <a:pt x="2099" y="2624"/>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12" name="CustomShape 13"/>
            <p:cNvSpPr/>
            <p:nvPr/>
          </p:nvSpPr>
          <p:spPr>
            <a:xfrm>
              <a:off x="984240" y="2687760"/>
              <a:ext cx="4575960" cy="4169520"/>
            </a:xfrm>
            <a:custGeom>
              <a:avLst/>
              <a:gdLst/>
              <a:ahLst/>
              <a:cxnLst/>
              <a:rect l="l" t="t"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13" name="CustomShape 14"/>
            <p:cNvSpPr/>
            <p:nvPr/>
          </p:nvSpPr>
          <p:spPr>
            <a:xfrm>
              <a:off x="546120" y="2577960"/>
              <a:ext cx="3583800" cy="4279320"/>
            </a:xfrm>
            <a:custGeom>
              <a:avLst/>
              <a:gdLst/>
              <a:ahLst/>
              <a:cxnLst/>
              <a:rect l="l" t="t"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484280" y="685800"/>
            <a:ext cx="10018080" cy="1751760"/>
          </a:xfrm>
          <a:prstGeom prst="rect">
            <a:avLst/>
          </a:prstGeom>
        </p:spPr>
        <p:txBody>
          <a:bodyPr lIns="0" tIns="0" rIns="0" bIns="0" anchor="ctr"/>
          <a:lstStyle/>
          <a:p>
            <a:r>
              <a:rPr lang="en-US" sz="1800" b="0" strike="noStrike" spc="-1">
                <a:latin typeface="Arial"/>
              </a:rPr>
              <a:t>Click to edit the title text format</a:t>
            </a:r>
          </a:p>
        </p:txBody>
      </p:sp>
      <p:sp>
        <p:nvSpPr>
          <p:cNvPr id="15" name="PlaceHolder 1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grpSp>
        <p:nvGrpSpPr>
          <p:cNvPr id="52" name="Group 1"/>
          <p:cNvGrpSpPr/>
          <p:nvPr/>
        </p:nvGrpSpPr>
        <p:grpSpPr>
          <a:xfrm>
            <a:off x="150840" y="0"/>
            <a:ext cx="2436120" cy="6857280"/>
            <a:chOff x="150840" y="0"/>
            <a:chExt cx="2436120" cy="6857280"/>
          </a:xfrm>
        </p:grpSpPr>
        <p:sp>
          <p:nvSpPr>
            <p:cNvPr id="53" name="CustomShape 2"/>
            <p:cNvSpPr/>
            <p:nvPr/>
          </p:nvSpPr>
          <p:spPr>
            <a:xfrm>
              <a:off x="457200" y="0"/>
              <a:ext cx="1121760" cy="5328360"/>
            </a:xfrm>
            <a:custGeom>
              <a:avLst/>
              <a:gdLst/>
              <a:ahLst/>
              <a:cxnLst/>
              <a:rect l="l" t="t" r="r" b="b"/>
              <a:pathLst>
                <a:path w="707" h="3357">
                  <a:moveTo>
                    <a:pt x="0" y="3330"/>
                  </a:moveTo>
                  <a:lnTo>
                    <a:pt x="156" y="3357"/>
                  </a:lnTo>
                  <a:lnTo>
                    <a:pt x="707" y="0"/>
                  </a:lnTo>
                  <a:lnTo>
                    <a:pt x="547" y="0"/>
                  </a:lnTo>
                  <a:lnTo>
                    <a:pt x="0" y="3330"/>
                  </a:lnTo>
                  <a:close/>
                </a:path>
              </a:pathLst>
            </a:custGeom>
            <a:solidFill>
              <a:schemeClr val="accent1"/>
            </a:solidFill>
            <a:ln>
              <a:noFill/>
            </a:ln>
          </p:spPr>
          <p:style>
            <a:lnRef idx="0">
              <a:scrgbClr r="0" g="0" b="0"/>
            </a:lnRef>
            <a:fillRef idx="0">
              <a:scrgbClr r="0" g="0" b="0"/>
            </a:fillRef>
            <a:effectRef idx="0">
              <a:scrgbClr r="0" g="0" b="0"/>
            </a:effectRef>
            <a:fontRef idx="minor"/>
          </p:style>
        </p:sp>
        <p:sp>
          <p:nvSpPr>
            <p:cNvPr id="54" name="CustomShape 3"/>
            <p:cNvSpPr/>
            <p:nvPr/>
          </p:nvSpPr>
          <p:spPr>
            <a:xfrm>
              <a:off x="150840" y="0"/>
              <a:ext cx="1116720" cy="5276160"/>
            </a:xfrm>
            <a:custGeom>
              <a:avLst/>
              <a:gdLst/>
              <a:ahLst/>
              <a:cxnLst/>
              <a:rect l="l" t="t"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tyle>
            <a:lnRef idx="0">
              <a:scrgbClr r="0" g="0" b="0"/>
            </a:lnRef>
            <a:fillRef idx="0">
              <a:scrgbClr r="0" g="0" b="0"/>
            </a:fillRef>
            <a:effectRef idx="0">
              <a:scrgbClr r="0" g="0" b="0"/>
            </a:effectRef>
            <a:fontRef idx="minor"/>
          </p:style>
        </p:sp>
        <p:sp>
          <p:nvSpPr>
            <p:cNvPr id="55" name="CustomShape 4"/>
            <p:cNvSpPr/>
            <p:nvPr/>
          </p:nvSpPr>
          <p:spPr>
            <a:xfrm>
              <a:off x="150840" y="5238720"/>
              <a:ext cx="1227960" cy="1618560"/>
            </a:xfrm>
            <a:custGeom>
              <a:avLst/>
              <a:gdLst/>
              <a:ahLst/>
              <a:cxnLst/>
              <a:rect l="l" t="t" r="r" b="b"/>
              <a:pathLst>
                <a:path w="774" h="1020">
                  <a:moveTo>
                    <a:pt x="0" y="0"/>
                  </a:moveTo>
                  <a:lnTo>
                    <a:pt x="740" y="1020"/>
                  </a:lnTo>
                  <a:lnTo>
                    <a:pt x="774" y="1020"/>
                  </a:lnTo>
                  <a:lnTo>
                    <a:pt x="0" y="0"/>
                  </a:lnTo>
                  <a:close/>
                </a:path>
              </a:pathLst>
            </a:custGeom>
            <a:solidFill>
              <a:schemeClr val="tx1">
                <a:lumMod val="85000"/>
                <a:lumOff val="15000"/>
              </a:schemeClr>
            </a:solidFill>
            <a:ln>
              <a:noFill/>
            </a:ln>
          </p:spPr>
          <p:style>
            <a:lnRef idx="0">
              <a:scrgbClr r="0" g="0" b="0"/>
            </a:lnRef>
            <a:fillRef idx="0">
              <a:scrgbClr r="0" g="0" b="0"/>
            </a:fillRef>
            <a:effectRef idx="0">
              <a:scrgbClr r="0" g="0" b="0"/>
            </a:effectRef>
            <a:fontRef idx="minor"/>
          </p:style>
        </p:sp>
        <p:sp>
          <p:nvSpPr>
            <p:cNvPr id="56" name="CustomShape 5"/>
            <p:cNvSpPr/>
            <p:nvPr/>
          </p:nvSpPr>
          <p:spPr>
            <a:xfrm>
              <a:off x="457200" y="5291280"/>
              <a:ext cx="1494720" cy="1566000"/>
            </a:xfrm>
            <a:custGeom>
              <a:avLst/>
              <a:gdLst/>
              <a:ahLst/>
              <a:cxnLst/>
              <a:rect l="l" t="t" r="r" b="b"/>
              <a:pathLst>
                <a:path w="942" h="987">
                  <a:moveTo>
                    <a:pt x="0" y="0"/>
                  </a:moveTo>
                  <a:lnTo>
                    <a:pt x="909" y="987"/>
                  </a:lnTo>
                  <a:lnTo>
                    <a:pt x="942" y="987"/>
                  </a:lnTo>
                  <a:lnTo>
                    <a:pt x="0" y="0"/>
                  </a:lnTo>
                  <a:close/>
                </a:path>
              </a:pathLst>
            </a:custGeom>
            <a:solidFill>
              <a:schemeClr val="accent1">
                <a:lumMod val="50000"/>
              </a:schemeClr>
            </a:solidFill>
            <a:ln>
              <a:noFill/>
            </a:ln>
          </p:spPr>
          <p:style>
            <a:lnRef idx="0">
              <a:scrgbClr r="0" g="0" b="0"/>
            </a:lnRef>
            <a:fillRef idx="0">
              <a:scrgbClr r="0" g="0" b="0"/>
            </a:fillRef>
            <a:effectRef idx="0">
              <a:scrgbClr r="0" g="0" b="0"/>
            </a:effectRef>
            <a:fontRef idx="minor"/>
          </p:style>
        </p:sp>
        <p:sp>
          <p:nvSpPr>
            <p:cNvPr id="57" name="CustomShape 6"/>
            <p:cNvSpPr/>
            <p:nvPr/>
          </p:nvSpPr>
          <p:spPr>
            <a:xfrm>
              <a:off x="457200" y="5286240"/>
              <a:ext cx="2129760" cy="1571040"/>
            </a:xfrm>
            <a:custGeom>
              <a:avLst/>
              <a:gdLst/>
              <a:ahLst/>
              <a:cxnLst/>
              <a:rect l="l" t="t"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tyle>
            <a:lnRef idx="0">
              <a:scrgbClr r="0" g="0" b="0"/>
            </a:lnRef>
            <a:fillRef idx="0">
              <a:scrgbClr r="0" g="0" b="0"/>
            </a:fillRef>
            <a:effectRef idx="0">
              <a:scrgbClr r="0" g="0" b="0"/>
            </a:effectRef>
            <a:fontRef idx="minor"/>
          </p:style>
        </p:sp>
        <p:sp>
          <p:nvSpPr>
            <p:cNvPr id="58" name="CustomShape 7"/>
            <p:cNvSpPr/>
            <p:nvPr/>
          </p:nvSpPr>
          <p:spPr>
            <a:xfrm>
              <a:off x="150840" y="5238720"/>
              <a:ext cx="1694880" cy="1618560"/>
            </a:xfrm>
            <a:custGeom>
              <a:avLst/>
              <a:gdLst/>
              <a:ahLst/>
              <a:cxnLst/>
              <a:rect l="l" t="t"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tyle>
            <a:lnRef idx="0">
              <a:scrgbClr r="0" g="0" b="0"/>
            </a:lnRef>
            <a:fillRef idx="0">
              <a:scrgbClr r="0" g="0" b="0"/>
            </a:fillRef>
            <a:effectRef idx="0">
              <a:scrgbClr r="0" g="0" b="0"/>
            </a:effectRef>
            <a:fontRef idx="minor"/>
          </p:style>
        </p:sp>
      </p:grpSp>
      <p:sp>
        <p:nvSpPr>
          <p:cNvPr id="59" name="PlaceHolder 8"/>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60"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2525040" y="813600"/>
            <a:ext cx="8977320" cy="261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US" sz="6000" b="0" strike="noStrike" spc="-1" dirty="0">
                <a:solidFill>
                  <a:srgbClr val="000000"/>
                </a:solidFill>
                <a:latin typeface="Corbel"/>
              </a:rPr>
              <a:t>Hiking trails &amp; Weather App</a:t>
            </a:r>
            <a:endParaRPr lang="en-US" sz="6000" b="0" strike="noStrike" spc="-1" dirty="0">
              <a:latin typeface="Arial"/>
            </a:endParaRPr>
          </a:p>
        </p:txBody>
      </p:sp>
      <p:sp>
        <p:nvSpPr>
          <p:cNvPr id="98" name="CustomShape 2"/>
          <p:cNvSpPr/>
          <p:nvPr/>
        </p:nvSpPr>
        <p:spPr>
          <a:xfrm>
            <a:off x="4515480" y="3429000"/>
            <a:ext cx="6986880" cy="13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Shweta Korulkar</a:t>
            </a:r>
            <a:endParaRPr lang="en-US" sz="2100" b="0" strike="noStrike" spc="-1" dirty="0">
              <a:latin typeface="Arial"/>
            </a:endParaRPr>
          </a:p>
          <a:p>
            <a:pPr marL="343080" indent="-342360" algn="r">
              <a:lnSpc>
                <a:spcPct val="100000"/>
              </a:lnSpc>
              <a:spcBef>
                <a:spcPts val="420"/>
              </a:spcBef>
              <a:spcAft>
                <a:spcPts val="601"/>
              </a:spcAft>
              <a:buClr>
                <a:srgbClr val="1287C3"/>
              </a:buClr>
              <a:buSzPct val="145000"/>
              <a:buFont typeface="Arial"/>
              <a:buChar char="-"/>
            </a:pPr>
            <a:r>
              <a:rPr lang="en-US" sz="2100" b="0" strike="noStrike" spc="-1" dirty="0">
                <a:solidFill>
                  <a:srgbClr val="000000"/>
                </a:solidFill>
                <a:latin typeface="Corbel"/>
              </a:rPr>
              <a:t>Harsha Ramayanam</a:t>
            </a:r>
            <a:endParaRPr lang="en-US" sz="2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C3B0-E429-49DF-B651-86EE26265412}"/>
              </a:ext>
            </a:extLst>
          </p:cNvPr>
          <p:cNvSpPr>
            <a:spLocks noGrp="1"/>
          </p:cNvSpPr>
          <p:nvPr>
            <p:ph type="title"/>
          </p:nvPr>
        </p:nvSpPr>
        <p:spPr>
          <a:xfrm>
            <a:off x="1006944" y="399000"/>
            <a:ext cx="10972440" cy="1144800"/>
          </a:xfrm>
        </p:spPr>
        <p:txBody>
          <a:bodyPr/>
          <a:lstStyle/>
          <a:p>
            <a:pPr algn="ctr"/>
            <a:r>
              <a:rPr lang="en-US" dirty="0"/>
              <a:t>HIKE TRAIL API’s</a:t>
            </a:r>
          </a:p>
        </p:txBody>
      </p:sp>
      <p:sp>
        <p:nvSpPr>
          <p:cNvPr id="3" name="Subtitle 2">
            <a:extLst>
              <a:ext uri="{FF2B5EF4-FFF2-40B4-BE49-F238E27FC236}">
                <a16:creationId xmlns:a16="http://schemas.microsoft.com/office/drawing/2014/main" id="{2C0F801E-7436-44E2-853F-225AC8E78CBC}"/>
              </a:ext>
            </a:extLst>
          </p:cNvPr>
          <p:cNvSpPr>
            <a:spLocks noGrp="1"/>
          </p:cNvSpPr>
          <p:nvPr>
            <p:ph type="subTitle"/>
          </p:nvPr>
        </p:nvSpPr>
        <p:spPr>
          <a:xfrm>
            <a:off x="1579299" y="15438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spc="-1" dirty="0">
                <a:solidFill>
                  <a:srgbClr val="000000"/>
                </a:solidFill>
                <a:latin typeface="Corbel"/>
              </a:rPr>
              <a:t>2</a:t>
            </a:r>
            <a:r>
              <a:rPr lang="en-US" sz="1800" b="0" strike="noStrike" spc="-1" dirty="0">
                <a:solidFill>
                  <a:srgbClr val="000000"/>
                </a:solidFill>
                <a:latin typeface="Corbel"/>
              </a:rPr>
              <a:t>)  Hiking Trails</a:t>
            </a:r>
            <a:r>
              <a:rPr lang="en-US" sz="1600" b="0" strike="noStrike" spc="-1" dirty="0">
                <a:solidFill>
                  <a:srgbClr val="000000"/>
                </a:solidFill>
                <a:latin typeface="Corbel"/>
              </a:rPr>
              <a:t> (from data.ny.gov)</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Access Data</a:t>
            </a:r>
            <a:r>
              <a:rPr lang="en-US" sz="1600" b="0" strike="noStrike" spc="-1" dirty="0">
                <a:solidFill>
                  <a:srgbClr val="000000"/>
                </a:solidFill>
                <a:latin typeface="Corbel"/>
              </a:rPr>
              <a:t>: https://gisservices.dec.ny.gov/gis/dil/</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access dataset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panose="020B0503020204020204" pitchFamily="34" charset="0"/>
              </a:rPr>
              <a:t>: </a:t>
            </a:r>
            <a:r>
              <a:rPr lang="en-US" sz="1600" b="0" i="0" dirty="0">
                <a:effectLst/>
                <a:latin typeface="Corbel" panose="020B0503020204020204" pitchFamily="34" charset="0"/>
              </a:rPr>
              <a:t>This data shows the location of transportation corridors on Department of Environmental Conservation state lands that are approved for foot travel.</a:t>
            </a:r>
            <a:endParaRPr lang="en-US" dirty="0"/>
          </a:p>
        </p:txBody>
      </p:sp>
    </p:spTree>
    <p:extLst>
      <p:ext uri="{BB962C8B-B14F-4D97-AF65-F5344CB8AC3E}">
        <p14:creationId xmlns:p14="http://schemas.microsoft.com/office/powerpoint/2010/main" val="120312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80D4-5263-46F9-9939-828C7C18E3D1}"/>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F56DE72D-898F-48FA-A767-69B1ECB6835E}"/>
              </a:ext>
            </a:extLst>
          </p:cNvPr>
          <p:cNvSpPr>
            <a:spLocks noGrp="1"/>
          </p:cNvSpPr>
          <p:nvPr>
            <p:ph type="subTitle"/>
          </p:nvPr>
        </p:nvSpPr>
        <p:spPr>
          <a:xfrm>
            <a:off x="1598252"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MapTiles</a:t>
            </a:r>
            <a:r>
              <a:rPr lang="en-US" sz="1800" b="0" strike="noStrike" spc="-1" dirty="0">
                <a:solidFill>
                  <a:srgbClr val="000000"/>
                </a:solidFill>
                <a:latin typeface="Corbel"/>
              </a:rPr>
              <a:t>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Use our Map Tiles with English, French or Spanish labels based on OpenStreetMap data for your online map or your app map or your desktop software application like QGIS et al</a:t>
            </a:r>
            <a:r>
              <a:rPr lang="en-US" sz="1400" b="0" i="0" dirty="0">
                <a:solidFill>
                  <a:srgbClr val="4E4E4E"/>
                </a:solidFill>
                <a:effectLst/>
                <a:latin typeface="Lato"/>
              </a:rPr>
              <a:t>. </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9.6/10,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171ms,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8088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D5A-E3EF-4138-94A4-5EA12952BE68}"/>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E4F0E45D-D617-4397-B366-A34FF5932003}"/>
              </a:ext>
            </a:extLst>
          </p:cNvPr>
          <p:cNvSpPr>
            <a:spLocks noGrp="1"/>
          </p:cNvSpPr>
          <p:nvPr>
            <p:ph type="subTitle"/>
          </p:nvPr>
        </p:nvSpPr>
        <p:spPr>
          <a:xfrm>
            <a:off x="1579777"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2) Google Maps Geocoding API</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Geocoding is the process of converting addresses (like "1600 Amphitheatre Parkway, Mountain     View, CA") into geographic coordinates (like latitude 37.423021 and longitude -122.083739), which you can use          to place markers on a map, or position the map</a:t>
            </a:r>
            <a:r>
              <a:rPr lang="en-US" sz="1400" b="0" i="0" dirty="0">
                <a:solidFill>
                  <a:srgbClr val="4E4E4E"/>
                </a:solidFill>
                <a:effectLst/>
                <a:latin typeface="Lato"/>
              </a:rPr>
              <a:t>.</a:t>
            </a: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9.5/10,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132ms,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a:p>
            <a:endParaRPr lang="en-US" dirty="0"/>
          </a:p>
        </p:txBody>
      </p:sp>
    </p:spTree>
    <p:extLst>
      <p:ext uri="{BB962C8B-B14F-4D97-AF65-F5344CB8AC3E}">
        <p14:creationId xmlns:p14="http://schemas.microsoft.com/office/powerpoint/2010/main" val="2523952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84CDC-F0B4-47FE-A325-0F52EF9D0632}"/>
              </a:ext>
            </a:extLst>
          </p:cNvPr>
          <p:cNvSpPr>
            <a:spLocks noGrp="1"/>
          </p:cNvSpPr>
          <p:nvPr>
            <p:ph type="title"/>
          </p:nvPr>
        </p:nvSpPr>
        <p:spPr/>
        <p:txBody>
          <a:bodyPr/>
          <a:lstStyle/>
          <a:p>
            <a:pPr algn="ctr"/>
            <a:r>
              <a:rPr lang="en-US" dirty="0"/>
              <a:t>MAP API’s</a:t>
            </a:r>
          </a:p>
        </p:txBody>
      </p:sp>
      <p:sp>
        <p:nvSpPr>
          <p:cNvPr id="3" name="Subtitle 2">
            <a:extLst>
              <a:ext uri="{FF2B5EF4-FFF2-40B4-BE49-F238E27FC236}">
                <a16:creationId xmlns:a16="http://schemas.microsoft.com/office/drawing/2014/main" id="{6B265DA9-991A-46BE-8951-CA5E22F22561}"/>
              </a:ext>
            </a:extLst>
          </p:cNvPr>
          <p:cNvSpPr>
            <a:spLocks noGrp="1"/>
          </p:cNvSpPr>
          <p:nvPr>
            <p:ph type="subTitle"/>
          </p:nvPr>
        </p:nvSpPr>
        <p:spPr>
          <a:xfrm>
            <a:off x="1589015" y="1418400"/>
            <a:ext cx="10972440" cy="3977280"/>
          </a:xfrm>
        </p:spPr>
        <p:txBody>
          <a:bodyP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Map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t>
            </a:r>
            <a:r>
              <a:rPr lang="en-US" sz="1600" b="0" i="0" dirty="0">
                <a:effectLst/>
                <a:latin typeface="Corbel" panose="020B0503020204020204" pitchFamily="34" charset="0"/>
              </a:rPr>
              <a:t>WeatherAPI.com is a powerful fully managed free weather and geolocation API provider that provides extensive APIs that range from the weather forecast, historical weather, IP lookup, and astronomy   through to sports, time zone, and geolocation</a:t>
            </a:r>
            <a:r>
              <a:rPr lang="en-US" sz="1600" b="0" strike="noStrike" spc="-1" dirty="0">
                <a:latin typeface="Corbel" panose="020B0503020204020204" pitchFamily="34" charset="0"/>
                <a:ea typeface="Noto Sans CJK SC"/>
              </a:rPr>
              <a:t>.</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106ms,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dirty="0"/>
          </a:p>
        </p:txBody>
      </p:sp>
    </p:spTree>
    <p:extLst>
      <p:ext uri="{BB962C8B-B14F-4D97-AF65-F5344CB8AC3E}">
        <p14:creationId xmlns:p14="http://schemas.microsoft.com/office/powerpoint/2010/main" val="40397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1484280" y="6858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Details</a:t>
            </a:r>
            <a:endParaRPr lang="en-US" sz="4000" b="0" strike="noStrike" spc="-1">
              <a:latin typeface="Arial"/>
            </a:endParaRPr>
          </a:p>
        </p:txBody>
      </p:sp>
      <p:sp>
        <p:nvSpPr>
          <p:cNvPr id="100" name="CustomShape 2"/>
          <p:cNvSpPr/>
          <p:nvPr/>
        </p:nvSpPr>
        <p:spPr>
          <a:xfrm>
            <a:off x="1484280" y="2666880"/>
            <a:ext cx="10018080" cy="3123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and hike tails web application</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Check weather and go for hike. All information can be navigable.</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 </a:t>
            </a:r>
            <a:r>
              <a:rPr lang="en-US" sz="2400" spc="-1" dirty="0">
                <a:solidFill>
                  <a:srgbClr val="000000"/>
                </a:solidFill>
                <a:latin typeface="Corbel"/>
              </a:rPr>
              <a:t>Find a map route to hike trail.</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App Features</a:t>
            </a:r>
            <a:endParaRPr lang="en-US" sz="4000" b="0" strike="noStrike" spc="-1">
              <a:latin typeface="Arial"/>
            </a:endParaRPr>
          </a:p>
        </p:txBody>
      </p:sp>
      <p:sp>
        <p:nvSpPr>
          <p:cNvPr id="102"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Home page with links </a:t>
            </a:r>
            <a:endParaRPr lang="en-US" sz="2400" b="0" strike="noStrike" spc="-1">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Link to weather page, link to hike trails page</a:t>
            </a:r>
            <a:endParaRPr lang="en-US" sz="2400" b="0" strike="noStrike" spc="-1">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Link to jump from one page to other page</a:t>
            </a:r>
            <a:endParaRPr lang="en-US" sz="2400" b="0" strike="noStrike" spc="-1">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Search box to search weather of particular place </a:t>
            </a:r>
            <a:endParaRPr lang="en-US" sz="2400" b="0" strike="noStrike" spc="-1">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a:solidFill>
                  <a:srgbClr val="000000"/>
                </a:solidFill>
                <a:latin typeface="Corbel"/>
              </a:rPr>
              <a:t>Search box to search hike trail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9A7-9C84-4EB6-899A-DFF03E2DADE7}"/>
              </a:ext>
            </a:extLst>
          </p:cNvPr>
          <p:cNvSpPr>
            <a:spLocks noGrp="1"/>
          </p:cNvSpPr>
          <p:nvPr>
            <p:ph type="title"/>
          </p:nvPr>
        </p:nvSpPr>
        <p:spPr/>
        <p:txBody>
          <a:bodyPr/>
          <a:lstStyle/>
          <a:p>
            <a:pPr algn="ctr"/>
            <a:r>
              <a:rPr lang="en-US" dirty="0"/>
              <a:t>Web Flow</a:t>
            </a:r>
          </a:p>
        </p:txBody>
      </p:sp>
      <p:pic>
        <p:nvPicPr>
          <p:cNvPr id="7" name="Picture 6">
            <a:extLst>
              <a:ext uri="{FF2B5EF4-FFF2-40B4-BE49-F238E27FC236}">
                <a16:creationId xmlns:a16="http://schemas.microsoft.com/office/drawing/2014/main" id="{40BD68B7-B5A6-43F5-A9A5-B6825248E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460" y="1418400"/>
            <a:ext cx="7866480" cy="5329111"/>
          </a:xfrm>
          <a:prstGeom prst="rect">
            <a:avLst/>
          </a:prstGeom>
        </p:spPr>
      </p:pic>
    </p:spTree>
    <p:extLst>
      <p:ext uri="{BB962C8B-B14F-4D97-AF65-F5344CB8AC3E}">
        <p14:creationId xmlns:p14="http://schemas.microsoft.com/office/powerpoint/2010/main" val="168212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484280" y="45720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000" b="0" strike="noStrike" spc="-1">
                <a:solidFill>
                  <a:srgbClr val="000000"/>
                </a:solidFill>
                <a:latin typeface="Corbel"/>
              </a:rPr>
              <a:t>Frameworks/Libraries</a:t>
            </a:r>
            <a:endParaRPr lang="en-US" sz="4000" b="0" strike="noStrike" spc="-1">
              <a:latin typeface="Arial"/>
            </a:endParaRPr>
          </a:p>
        </p:txBody>
      </p:sp>
      <p:sp>
        <p:nvSpPr>
          <p:cNvPr id="104" name="CustomShape 2"/>
          <p:cNvSpPr/>
          <p:nvPr/>
        </p:nvSpPr>
        <p:spPr>
          <a:xfrm>
            <a:off x="1594440" y="2377440"/>
            <a:ext cx="10018080" cy="3657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React Framework</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FetchAPI library and possibly other API libraries,</a:t>
            </a:r>
            <a:endParaRPr lang="en-US" sz="2400" b="0" strike="noStrike" spc="-1" dirty="0">
              <a:latin typeface="Arial"/>
            </a:endParaRPr>
          </a:p>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Stack: </a:t>
            </a:r>
          </a:p>
          <a:p>
            <a:pPr marL="800820" lvl="1" indent="-342900">
              <a:spcBef>
                <a:spcPts val="479"/>
              </a:spcBef>
              <a:spcAft>
                <a:spcPts val="601"/>
              </a:spcAft>
              <a:buClr>
                <a:srgbClr val="1287C3"/>
              </a:buClr>
              <a:buSzPct val="145000"/>
              <a:buFont typeface="Wingdings" panose="05000000000000000000" pitchFamily="2" charset="2"/>
              <a:buChar char="ü"/>
            </a:pPr>
            <a:r>
              <a:rPr lang="en-US" sz="2400" b="0" strike="noStrike" spc="-1" dirty="0">
                <a:solidFill>
                  <a:srgbClr val="000000"/>
                </a:solidFill>
                <a:latin typeface="Corbel"/>
              </a:rPr>
              <a:t>FRONT END </a:t>
            </a:r>
            <a:r>
              <a:rPr lang="en-US" sz="2400" b="0" strike="noStrike" spc="-1" dirty="0">
                <a:solidFill>
                  <a:srgbClr val="000000"/>
                </a:solidFill>
                <a:latin typeface="Corbel"/>
                <a:sym typeface="Wingdings" panose="05000000000000000000" pitchFamily="2" charset="2"/>
              </a:rPr>
              <a:t> </a:t>
            </a:r>
            <a:r>
              <a:rPr lang="en-US" sz="2400" b="0" strike="noStrike" spc="-1" dirty="0">
                <a:solidFill>
                  <a:srgbClr val="000000"/>
                </a:solidFill>
                <a:latin typeface="Corbel"/>
              </a:rPr>
              <a:t>HTML5, CSS3, JAVASCRIPT, React, Node</a:t>
            </a:r>
          </a:p>
          <a:p>
            <a:pPr marL="800820" lvl="1" indent="-342900">
              <a:spcBef>
                <a:spcPts val="479"/>
              </a:spcBef>
              <a:spcAft>
                <a:spcPts val="601"/>
              </a:spcAft>
              <a:buClr>
                <a:srgbClr val="1287C3"/>
              </a:buClr>
              <a:buSzPct val="145000"/>
              <a:buFont typeface="Wingdings" panose="05000000000000000000" pitchFamily="2" charset="2"/>
              <a:buChar char="ü"/>
            </a:pPr>
            <a:r>
              <a:rPr lang="en-US" sz="2400" spc="-1" dirty="0">
                <a:solidFill>
                  <a:srgbClr val="000000"/>
                </a:solidFill>
                <a:latin typeface="Corbel"/>
              </a:rPr>
              <a:t>BACK END </a:t>
            </a:r>
            <a:r>
              <a:rPr lang="en-US" sz="2400" spc="-1" dirty="0">
                <a:solidFill>
                  <a:srgbClr val="000000"/>
                </a:solidFill>
                <a:latin typeface="Corbel"/>
                <a:sym typeface="Wingdings" panose="05000000000000000000" pitchFamily="2" charset="2"/>
              </a:rPr>
              <a:t> API’s</a:t>
            </a:r>
            <a:endParaRPr lang="en-US" sz="2400" b="0" strike="noStrike" spc="-1" dirty="0">
              <a:solidFill>
                <a:srgbClr val="000000"/>
              </a:solidFill>
              <a:latin typeface="Corbel"/>
            </a:endParaRPr>
          </a:p>
          <a:p>
            <a:pPr marL="800820" lvl="1" indent="-342900">
              <a:spcBef>
                <a:spcPts val="479"/>
              </a:spcBef>
              <a:spcAft>
                <a:spcPts val="601"/>
              </a:spcAft>
              <a:buClr>
                <a:srgbClr val="1287C3"/>
              </a:buClr>
              <a:buSzPct val="145000"/>
              <a:buFont typeface="Wingdings" panose="05000000000000000000" pitchFamily="2" charset="2"/>
              <a:buChar char="ü"/>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1512236" y="0"/>
            <a:ext cx="10018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000" b="0" strike="noStrike" spc="-1" dirty="0">
              <a:latin typeface="Arial"/>
            </a:endParaRPr>
          </a:p>
        </p:txBody>
      </p:sp>
      <p:sp>
        <p:nvSpPr>
          <p:cNvPr id="106" name="CustomShape 2"/>
          <p:cNvSpPr/>
          <p:nvPr/>
        </p:nvSpPr>
        <p:spPr>
          <a:xfrm>
            <a:off x="1371600" y="2103120"/>
            <a:ext cx="10018080" cy="402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45000"/>
              <a:buFont typeface="Wingdings" charset="2"/>
              <a:buChar char=""/>
            </a:pPr>
            <a:r>
              <a:rPr lang="en-US" sz="1800" b="0" strike="noStrike" spc="-1" dirty="0">
                <a:solidFill>
                  <a:srgbClr val="000000"/>
                </a:solidFill>
                <a:latin typeface="Corbel"/>
              </a:rPr>
              <a:t>1) WeatherAPI.com</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1000000 / month </a:t>
            </a:r>
            <a:r>
              <a:rPr lang="en-US" sz="1600" b="0" strike="noStrike" spc="-1" dirty="0" err="1">
                <a:solidFill>
                  <a:srgbClr val="000000"/>
                </a:solidFill>
                <a:latin typeface="Corbel"/>
              </a:rPr>
              <a:t>quotaHard</a:t>
            </a:r>
            <a:r>
              <a:rPr lang="en-US" sz="1600" b="0" strike="noStrike" spc="-1" dirty="0">
                <a:solidFill>
                  <a:srgbClr val="000000"/>
                </a:solidFill>
                <a:latin typeface="Corbel"/>
              </a:rPr>
              <a:t>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Type</a:t>
            </a:r>
            <a:r>
              <a:rPr lang="en-US" sz="1600" b="0" strike="noStrike" spc="-1" dirty="0">
                <a:solidFill>
                  <a:srgbClr val="000000"/>
                </a:solidFill>
                <a:latin typeface="Corbel"/>
                <a:ea typeface="Noto Sans CJK SC"/>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Information </a:t>
            </a:r>
            <a:r>
              <a:rPr lang="en-US" sz="1600" b="0" strike="noStrike" spc="-1" dirty="0">
                <a:solidFill>
                  <a:srgbClr val="000000"/>
                </a:solidFill>
                <a:latin typeface="Corbel"/>
                <a:ea typeface="Noto Sans CJK SC"/>
              </a:rPr>
              <a:t>: Access to Search API, Sports API, Last 7 Days History, Hourly Weather, 3 Day Forecast, Realtime Weather, Astronomy </a:t>
            </a:r>
            <a:r>
              <a:rPr lang="en-US" sz="1600" b="0" strike="noStrike" spc="-1" dirty="0" err="1">
                <a:solidFill>
                  <a:srgbClr val="000000"/>
                </a:solidFill>
                <a:latin typeface="Corbel"/>
                <a:ea typeface="Noto Sans CJK SC"/>
              </a:rPr>
              <a:t>API,Time</a:t>
            </a:r>
            <a:r>
              <a:rPr lang="en-US" sz="1600" b="0" strike="noStrike" spc="-1" dirty="0">
                <a:solidFill>
                  <a:srgbClr val="000000"/>
                </a:solidFill>
                <a:latin typeface="Corbel"/>
                <a:ea typeface="Noto Sans CJK SC"/>
              </a:rPr>
              <a:t> Zone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ea typeface="Noto Sans CJK SC"/>
              </a:rPr>
              <a:t>Popularity</a:t>
            </a:r>
            <a:r>
              <a:rPr lang="en-US" sz="1600" b="0" strike="noStrike" spc="-1" dirty="0">
                <a:solidFill>
                  <a:srgbClr val="000000"/>
                </a:solidFill>
                <a:latin typeface="Corbel"/>
                <a:ea typeface="Noto Sans CJK SC"/>
              </a:rPr>
              <a:t>: 9.8/10,</a:t>
            </a:r>
            <a:r>
              <a:rPr lang="en-US" sz="1600" b="1" strike="noStrike" spc="-1" dirty="0">
                <a:solidFill>
                  <a:srgbClr val="000000"/>
                </a:solidFill>
                <a:latin typeface="Corbel"/>
                <a:ea typeface="Noto Sans CJK SC"/>
              </a:rPr>
              <a:t> Latency</a:t>
            </a:r>
            <a:r>
              <a:rPr lang="en-US" sz="1600" b="0" strike="noStrike" spc="-1" dirty="0">
                <a:solidFill>
                  <a:srgbClr val="000000"/>
                </a:solidFill>
                <a:latin typeface="Corbel"/>
                <a:ea typeface="Noto Sans CJK SC"/>
              </a:rPr>
              <a:t>: 101ms,</a:t>
            </a:r>
            <a:r>
              <a:rPr lang="en-US" sz="1600" b="1" strike="noStrike" spc="-1" dirty="0">
                <a:solidFill>
                  <a:srgbClr val="000000"/>
                </a:solidFill>
                <a:latin typeface="Corbel"/>
                <a:ea typeface="Noto Sans CJK SC"/>
              </a:rPr>
              <a:t> Service Level</a:t>
            </a:r>
            <a:r>
              <a:rPr lang="en-US" sz="1600" b="0" strike="noStrike" spc="-1" dirty="0">
                <a:solidFill>
                  <a:srgbClr val="000000"/>
                </a:solidFill>
                <a:latin typeface="Corbel"/>
                <a:ea typeface="Noto Sans CJK SC"/>
              </a:rPr>
              <a:t>: 100%</a:t>
            </a: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0" strike="noStrike" spc="-1" dirty="0">
                <a:solidFill>
                  <a:srgbClr val="000000"/>
                </a:solidFill>
                <a:latin typeface="+mj-lt"/>
              </a:rPr>
              <a:t>WEATHER API’s</a:t>
            </a:r>
            <a:endParaRPr lang="en-US" sz="4400" b="0" strike="noStrike" spc="-1" dirty="0">
              <a:latin typeface="+mj-lt"/>
            </a:endParaRPr>
          </a:p>
        </p:txBody>
      </p:sp>
      <p:sp>
        <p:nvSpPr>
          <p:cNvPr id="108"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2) </a:t>
            </a:r>
            <a:r>
              <a:rPr lang="en-US" sz="1800" b="0" strike="noStrike" spc="-1" dirty="0" err="1">
                <a:solidFill>
                  <a:srgbClr val="000000"/>
                </a:solidFill>
                <a:latin typeface="Corbel"/>
              </a:rPr>
              <a:t>ClimaCell</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100 / day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Short Term Forecast (Nowcast), Hourly Forecast and Realtime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9.6/10,</a:t>
            </a:r>
            <a:r>
              <a:rPr lang="en-US" sz="1600" b="1" strike="noStrike" spc="-1" dirty="0">
                <a:solidFill>
                  <a:srgbClr val="000000"/>
                </a:solidFill>
                <a:latin typeface="Corbel"/>
              </a:rPr>
              <a:t> Latency</a:t>
            </a:r>
            <a:r>
              <a:rPr lang="en-US" sz="1600" b="0" strike="noStrike" spc="-1" dirty="0">
                <a:solidFill>
                  <a:srgbClr val="000000"/>
                </a:solidFill>
                <a:latin typeface="Corbel"/>
              </a:rPr>
              <a:t>: 493ms,</a:t>
            </a:r>
            <a:r>
              <a:rPr lang="en-US" sz="1600" b="1" strike="noStrike" spc="-1" dirty="0">
                <a:solidFill>
                  <a:srgbClr val="000000"/>
                </a:solidFill>
                <a:latin typeface="Corbel"/>
              </a:rPr>
              <a:t>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WEATHER API’s</a:t>
            </a:r>
            <a:endParaRPr lang="en-US" sz="4400" b="0" strike="noStrike" spc="-1" dirty="0">
              <a:latin typeface="+mj-lt"/>
            </a:endParaRPr>
          </a:p>
        </p:txBody>
      </p:sp>
      <p:sp>
        <p:nvSpPr>
          <p:cNvPr id="110"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Weather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3) </a:t>
            </a:r>
            <a:r>
              <a:rPr lang="en-US" sz="1800" b="0" strike="noStrike" spc="-1" dirty="0" err="1">
                <a:solidFill>
                  <a:srgbClr val="000000"/>
                </a:solidFill>
                <a:latin typeface="Corbel"/>
              </a:rPr>
              <a:t>OpenWeatherMap</a:t>
            </a:r>
            <a:endParaRPr lang="en-US" sz="18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Limit</a:t>
            </a:r>
            <a:r>
              <a:rPr lang="en-US" sz="1600" b="0" strike="noStrike" spc="-1" dirty="0">
                <a:solidFill>
                  <a:srgbClr val="000000"/>
                </a:solidFill>
                <a:latin typeface="Corbel"/>
              </a:rPr>
              <a:t>: 500 / month quota Hard Limit</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Access to search Weather API, Historical Weather Data (5 Days), 5 days/3 hour forecast API, Current Weather API features.</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9.9/10,</a:t>
            </a:r>
            <a:r>
              <a:rPr lang="en-US" sz="1600" b="1" strike="noStrike" spc="-1" dirty="0">
                <a:solidFill>
                  <a:srgbClr val="000000"/>
                </a:solidFill>
                <a:latin typeface="Corbel"/>
              </a:rPr>
              <a:t> Latency</a:t>
            </a:r>
            <a:r>
              <a:rPr lang="en-US" sz="1600" b="0" strike="noStrike" spc="-1" dirty="0">
                <a:solidFill>
                  <a:srgbClr val="000000"/>
                </a:solidFill>
                <a:latin typeface="Corbel"/>
              </a:rPr>
              <a:t>: 100ms,</a:t>
            </a:r>
            <a:r>
              <a:rPr lang="en-US" sz="1600" b="1" strike="noStrike" spc="-1" dirty="0">
                <a:solidFill>
                  <a:srgbClr val="000000"/>
                </a:solidFill>
                <a:latin typeface="Corbel"/>
              </a:rPr>
              <a:t> Service Level</a:t>
            </a:r>
            <a:r>
              <a:rPr lang="en-US" sz="1600" b="0" strike="noStrike" spc="-1" dirty="0">
                <a:solidFill>
                  <a:srgbClr val="000000"/>
                </a:solidFill>
                <a:latin typeface="Corbel"/>
              </a:rPr>
              <a:t>: 98%</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503000" y="259560"/>
            <a:ext cx="10018080" cy="12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dirty="0">
                <a:latin typeface="+mj-lt"/>
              </a:rPr>
              <a:t>HIKE TRAIL API’s</a:t>
            </a:r>
            <a:endParaRPr lang="en-US" sz="4400" b="0" strike="noStrike" spc="-1" dirty="0">
              <a:latin typeface="+mj-lt"/>
            </a:endParaRPr>
          </a:p>
        </p:txBody>
      </p:sp>
      <p:sp>
        <p:nvSpPr>
          <p:cNvPr id="112" name="CustomShape 2"/>
          <p:cNvSpPr/>
          <p:nvPr/>
        </p:nvSpPr>
        <p:spPr>
          <a:xfrm>
            <a:off x="1503000" y="1554120"/>
            <a:ext cx="10018080" cy="457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285840" indent="-285120">
              <a:lnSpc>
                <a:spcPct val="100000"/>
              </a:lnSpc>
              <a:spcBef>
                <a:spcPts val="479"/>
              </a:spcBef>
              <a:spcAft>
                <a:spcPts val="601"/>
              </a:spcAft>
              <a:buClr>
                <a:srgbClr val="1287C3"/>
              </a:buClr>
              <a:buSzPct val="145000"/>
              <a:buFont typeface="Arial"/>
              <a:buChar char="•"/>
            </a:pPr>
            <a:r>
              <a:rPr lang="en-US" sz="2400" b="0" strike="noStrike" spc="-1" dirty="0">
                <a:solidFill>
                  <a:srgbClr val="000000"/>
                </a:solidFill>
                <a:latin typeface="Corbel"/>
              </a:rPr>
              <a:t>Hike trail API:</a:t>
            </a:r>
            <a:endParaRPr lang="en-US" sz="2400" b="0" strike="noStrike" spc="-1" dirty="0">
              <a:latin typeface="Arial"/>
            </a:endParaRPr>
          </a:p>
          <a:p>
            <a:pPr marL="864000" lvl="1" indent="-323640">
              <a:lnSpc>
                <a:spcPct val="100000"/>
              </a:lnSpc>
              <a:spcBef>
                <a:spcPts val="1134"/>
              </a:spcBef>
              <a:buClr>
                <a:srgbClr val="000000"/>
              </a:buClr>
              <a:buSzPct val="75000"/>
              <a:buFont typeface="Symbol"/>
              <a:buChar char=""/>
            </a:pPr>
            <a:r>
              <a:rPr lang="en-US" sz="1800" b="0" strike="noStrike" spc="-1" dirty="0">
                <a:solidFill>
                  <a:srgbClr val="000000"/>
                </a:solidFill>
                <a:latin typeface="Corbel"/>
              </a:rPr>
              <a:t>1)  </a:t>
            </a:r>
            <a:r>
              <a:rPr lang="en-US" sz="1800" b="0" strike="noStrike" spc="-1" dirty="0" err="1">
                <a:solidFill>
                  <a:srgbClr val="000000"/>
                </a:solidFill>
                <a:latin typeface="Corbel"/>
              </a:rPr>
              <a:t>TrailAPI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Data Format</a:t>
            </a:r>
            <a:r>
              <a:rPr lang="en-US" sz="1600" b="0" strike="noStrike" spc="-1" dirty="0">
                <a:solidFill>
                  <a:srgbClr val="000000"/>
                </a:solidFill>
                <a:latin typeface="Corbel"/>
              </a:rPr>
              <a:t>: FetchAPI</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Type</a:t>
            </a:r>
            <a:r>
              <a:rPr lang="en-US" sz="1600" b="0" strike="noStrike" spc="-1" dirty="0">
                <a:solidFill>
                  <a:srgbClr val="000000"/>
                </a:solidFill>
                <a:latin typeface="Corbel"/>
              </a:rPr>
              <a:t>: Free public API accessible via authentication key</a:t>
            </a:r>
            <a:endParaRPr lang="en-US" sz="1600" b="0" strike="noStrike" spc="-1" dirty="0">
              <a:latin typeface="Arial"/>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Information </a:t>
            </a:r>
            <a:r>
              <a:rPr lang="en-US" sz="1600" b="0" strike="noStrike" spc="-1" dirty="0">
                <a:solidFill>
                  <a:srgbClr val="000000"/>
                </a:solidFill>
                <a:latin typeface="Corbel"/>
              </a:rPr>
              <a:t>: </a:t>
            </a:r>
            <a:r>
              <a:rPr lang="en-US" sz="1600" b="0" i="0" dirty="0">
                <a:solidFill>
                  <a:srgbClr val="4E4E4E"/>
                </a:solidFill>
                <a:effectLst/>
                <a:latin typeface="Corbel" panose="020B0503020204020204" pitchFamily="34" charset="0"/>
              </a:rPr>
              <a:t>Information and photos for tens of thousands of outdoor recreation locations including hiking and mountain biking trails, campgrounds, ski resorts, ATV trails, and more.</a:t>
            </a:r>
            <a:endParaRPr lang="en-US" sz="1600" b="0" strike="noStrike" spc="-1" dirty="0">
              <a:latin typeface="Corbel" panose="020B0503020204020204" pitchFamily="34" charset="0"/>
            </a:endParaRPr>
          </a:p>
          <a:p>
            <a:pPr marL="1296000" lvl="2" indent="-287640">
              <a:lnSpc>
                <a:spcPct val="100000"/>
              </a:lnSpc>
              <a:spcBef>
                <a:spcPts val="850"/>
              </a:spcBef>
              <a:buClr>
                <a:srgbClr val="000000"/>
              </a:buClr>
              <a:buSzPct val="45000"/>
              <a:buFont typeface="Wingdings" charset="2"/>
              <a:buChar char=""/>
            </a:pPr>
            <a:r>
              <a:rPr lang="en-US" sz="1600" b="1" strike="noStrike" spc="-1" dirty="0">
                <a:solidFill>
                  <a:srgbClr val="000000"/>
                </a:solidFill>
                <a:latin typeface="Corbel"/>
              </a:rPr>
              <a:t>Popularity</a:t>
            </a:r>
            <a:r>
              <a:rPr lang="en-US" sz="1600" b="0" strike="noStrike" spc="-1" dirty="0">
                <a:solidFill>
                  <a:srgbClr val="000000"/>
                </a:solidFill>
                <a:latin typeface="Corbel"/>
              </a:rPr>
              <a:t>: 9.3/10,</a:t>
            </a:r>
            <a:r>
              <a:rPr lang="en-US" sz="1600" b="1" strike="noStrike" spc="-1" dirty="0">
                <a:solidFill>
                  <a:srgbClr val="000000"/>
                </a:solidFill>
                <a:latin typeface="Corbel"/>
              </a:rPr>
              <a:t> Latency</a:t>
            </a:r>
            <a:r>
              <a:rPr lang="en-US" sz="1600" b="0" strike="noStrike" spc="-1" dirty="0">
                <a:solidFill>
                  <a:srgbClr val="000000"/>
                </a:solidFill>
                <a:latin typeface="Corbel"/>
              </a:rPr>
              <a:t>: 840ms</a:t>
            </a:r>
            <a:r>
              <a:rPr lang="en-US" sz="1600" b="1" strike="noStrike" spc="-1" dirty="0">
                <a:solidFill>
                  <a:srgbClr val="000000"/>
                </a:solidFill>
                <a:latin typeface="Corbel"/>
              </a:rPr>
              <a:t> , Service Level</a:t>
            </a:r>
            <a:r>
              <a:rPr lang="en-US" sz="1600" b="0" strike="noStrike" spc="-1" dirty="0">
                <a:solidFill>
                  <a:srgbClr val="000000"/>
                </a:solidFill>
                <a:latin typeface="Corbel"/>
              </a:rPr>
              <a:t>: 100%</a:t>
            </a:r>
            <a:endParaRPr lang="en-US" sz="1600" b="0" strike="noStrike" spc="-1" dirty="0">
              <a:latin typeface="Arial"/>
            </a:endParaRPr>
          </a:p>
          <a:p>
            <a:pPr>
              <a:lnSpc>
                <a:spcPct val="100000"/>
              </a:lnSpc>
              <a:spcBef>
                <a:spcPts val="850"/>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126</TotalTime>
  <Words>692</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Corbel</vt:lpstr>
      <vt:lpstr>Lato</vt:lpstr>
      <vt:lpstr>Symbol</vt:lpstr>
      <vt:lpstr>Wingdings</vt:lpstr>
      <vt:lpstr>Office Theme</vt:lpstr>
      <vt:lpstr>Office Theme</vt:lpstr>
      <vt:lpstr>PowerPoint Presentation</vt:lpstr>
      <vt:lpstr>PowerPoint Presentation</vt:lpstr>
      <vt:lpstr>PowerPoint Presentation</vt:lpstr>
      <vt:lpstr>Web Flow</vt:lpstr>
      <vt:lpstr>PowerPoint Presentation</vt:lpstr>
      <vt:lpstr>PowerPoint Presentation</vt:lpstr>
      <vt:lpstr>PowerPoint Presentation</vt:lpstr>
      <vt:lpstr>PowerPoint Presentation</vt:lpstr>
      <vt:lpstr>PowerPoint Presentation</vt:lpstr>
      <vt:lpstr>HIKE TRAIL API’s</vt:lpstr>
      <vt:lpstr>MAP API’s</vt:lpstr>
      <vt:lpstr>MAP API’s</vt:lpstr>
      <vt:lpstr>MAP API’s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Harsha Bharadwaz</dc:creator>
  <dc:description/>
  <cp:lastModifiedBy>Harsha Bharadwaz</cp:lastModifiedBy>
  <cp:revision>26</cp:revision>
  <dcterms:created xsi:type="dcterms:W3CDTF">2021-01-24T19:16:37Z</dcterms:created>
  <dcterms:modified xsi:type="dcterms:W3CDTF">2021-01-30T19:12:01Z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