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68" r:id="rId6"/>
    <p:sldId id="259" r:id="rId7"/>
    <p:sldId id="269" r:id="rId8"/>
    <p:sldId id="260" r:id="rId9"/>
    <p:sldId id="261" r:id="rId10"/>
    <p:sldId id="262" r:id="rId11"/>
    <p:sldId id="263" r:id="rId12"/>
    <p:sldId id="264" r:id="rId13"/>
    <p:sldId id="265" r:id="rId14"/>
    <p:sldId id="266" r:id="rId15"/>
    <p:sldId id="267" r:id="rId16"/>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4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4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4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5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5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7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7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8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8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8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8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8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8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8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9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9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9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9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9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grpSp>
        <p:nvGrpSpPr>
          <p:cNvPr id="16" name="Group 1"/>
          <p:cNvGrpSpPr/>
          <p:nvPr/>
        </p:nvGrpSpPr>
        <p:grpSpPr>
          <a:xfrm>
            <a:off x="150840" y="0"/>
            <a:ext cx="2436120" cy="6857280"/>
            <a:chOff x="150840" y="0"/>
            <a:chExt cx="2436120" cy="6857280"/>
          </a:xfrm>
        </p:grpSpPr>
        <p:sp>
          <p:nvSpPr>
            <p:cNvPr id="17" name="CustomShape 2"/>
            <p:cNvSpPr/>
            <p:nvPr/>
          </p:nvSpPr>
          <p:spPr>
            <a:xfrm>
              <a:off x="457200" y="0"/>
              <a:ext cx="1121760" cy="5328360"/>
            </a:xfrm>
            <a:custGeom>
              <a:avLst/>
              <a:gdLst/>
              <a:ahLst/>
              <a:cxn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 name="CustomShape 3"/>
            <p:cNvSpPr/>
            <p:nvPr/>
          </p:nvSpPr>
          <p:spPr>
            <a:xfrm>
              <a:off x="150840" y="0"/>
              <a:ext cx="1116720" cy="5276160"/>
            </a:xfrm>
            <a:custGeom>
              <a:avLst/>
              <a:gdLst/>
              <a:ahLst/>
              <a:cxn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scrgbClr r="0" g="0" b="0"/>
            </a:lnRef>
            <a:fillRef idx="0">
              <a:scrgbClr r="0" g="0" b="0"/>
            </a:fillRef>
            <a:effectRef idx="0">
              <a:scrgbClr r="0" g="0" b="0"/>
            </a:effectRef>
            <a:fontRef idx="minor"/>
          </p:style>
        </p:sp>
        <p:sp>
          <p:nvSpPr>
            <p:cNvPr id="3" name="CustomShape 4"/>
            <p:cNvSpPr/>
            <p:nvPr/>
          </p:nvSpPr>
          <p:spPr>
            <a:xfrm>
              <a:off x="150840" y="5238720"/>
              <a:ext cx="1227960" cy="1618560"/>
            </a:xfrm>
            <a:custGeom>
              <a:avLst/>
              <a:gdLst/>
              <a:ahLst/>
              <a:cxn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scrgbClr r="0" g="0" b="0"/>
            </a:lnRef>
            <a:fillRef idx="0">
              <a:scrgbClr r="0" g="0" b="0"/>
            </a:fillRef>
            <a:effectRef idx="0">
              <a:scrgbClr r="0" g="0" b="0"/>
            </a:effectRef>
            <a:fontRef idx="minor"/>
          </p:style>
        </p:sp>
        <p:sp>
          <p:nvSpPr>
            <p:cNvPr id="4" name="CustomShape 5"/>
            <p:cNvSpPr/>
            <p:nvPr/>
          </p:nvSpPr>
          <p:spPr>
            <a:xfrm>
              <a:off x="457200" y="5291280"/>
              <a:ext cx="1494720" cy="1566000"/>
            </a:xfrm>
            <a:custGeom>
              <a:avLst/>
              <a:gdLst/>
              <a:ahLst/>
              <a:cxn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scrgbClr r="0" g="0" b="0"/>
            </a:lnRef>
            <a:fillRef idx="0">
              <a:scrgbClr r="0" g="0" b="0"/>
            </a:fillRef>
            <a:effectRef idx="0">
              <a:scrgbClr r="0" g="0" b="0"/>
            </a:effectRef>
            <a:fontRef idx="minor"/>
          </p:style>
        </p:sp>
        <p:sp>
          <p:nvSpPr>
            <p:cNvPr id="5" name="CustomShape 6"/>
            <p:cNvSpPr/>
            <p:nvPr/>
          </p:nvSpPr>
          <p:spPr>
            <a:xfrm>
              <a:off x="457200" y="5286240"/>
              <a:ext cx="2129760" cy="1571040"/>
            </a:xfrm>
            <a:custGeom>
              <a:avLst/>
              <a:gdLst/>
              <a:ahLst/>
              <a:cxn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6" name="CustomShape 7"/>
            <p:cNvSpPr/>
            <p:nvPr/>
          </p:nvSpPr>
          <p:spPr>
            <a:xfrm>
              <a:off x="150840" y="5238720"/>
              <a:ext cx="1694880" cy="1618560"/>
            </a:xfrm>
            <a:custGeom>
              <a:avLst/>
              <a:gdLst/>
              <a:ahLst/>
              <a:cxn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scrgbClr r="0" g="0" b="0"/>
            </a:lnRef>
            <a:fillRef idx="0">
              <a:scrgbClr r="0" g="0" b="0"/>
            </a:fillRef>
            <a:effectRef idx="0">
              <a:scrgbClr r="0" g="0" b="0"/>
            </a:effectRef>
            <a:fontRef idx="minor"/>
          </p:style>
        </p:sp>
      </p:grpSp>
      <p:grpSp>
        <p:nvGrpSpPr>
          <p:cNvPr id="7" name="Group 8"/>
          <p:cNvGrpSpPr/>
          <p:nvPr/>
        </p:nvGrpSpPr>
        <p:grpSpPr>
          <a:xfrm>
            <a:off x="546120" y="-4680"/>
            <a:ext cx="5014080" cy="6861960"/>
            <a:chOff x="546120" y="-4680"/>
            <a:chExt cx="5014080" cy="6861960"/>
          </a:xfrm>
        </p:grpSpPr>
        <p:sp>
          <p:nvSpPr>
            <p:cNvPr id="8" name="CustomShape 9"/>
            <p:cNvSpPr/>
            <p:nvPr/>
          </p:nvSpPr>
          <p:spPr>
            <a:xfrm>
              <a:off x="984240" y="-4680"/>
              <a:ext cx="1063080" cy="2782080"/>
            </a:xfrm>
            <a:custGeom>
              <a:avLst/>
              <a:gdLst/>
              <a:ahLst/>
              <a:cxnLst/>
              <a:rect l="l" t="t" r="r" b="b"/>
              <a:pathLst>
                <a:path w="670" h="1753">
                  <a:moveTo>
                    <a:pt x="0" y="1696"/>
                  </a:moveTo>
                  <a:lnTo>
                    <a:pt x="225" y="1753"/>
                  </a:lnTo>
                  <a:lnTo>
                    <a:pt x="670" y="0"/>
                  </a:lnTo>
                  <a:lnTo>
                    <a:pt x="430" y="0"/>
                  </a:lnTo>
                  <a:lnTo>
                    <a:pt x="0" y="169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9" name="CustomShape 10"/>
            <p:cNvSpPr/>
            <p:nvPr/>
          </p:nvSpPr>
          <p:spPr>
            <a:xfrm>
              <a:off x="546120" y="-4680"/>
              <a:ext cx="1034280" cy="2672640"/>
            </a:xfrm>
            <a:custGeom>
              <a:avLst/>
              <a:gdLst/>
              <a:ahLst/>
              <a:cxnLst/>
              <a:rect l="l" t="t"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tyle>
            <a:lnRef idx="0">
              <a:scrgbClr r="0" g="0" b="0"/>
            </a:lnRef>
            <a:fillRef idx="0">
              <a:scrgbClr r="0" g="0" b="0"/>
            </a:fillRef>
            <a:effectRef idx="0">
              <a:scrgbClr r="0" g="0" b="0"/>
            </a:effectRef>
            <a:fontRef idx="minor"/>
          </p:style>
        </p:sp>
        <p:sp>
          <p:nvSpPr>
            <p:cNvPr id="10" name="CustomShape 11"/>
            <p:cNvSpPr/>
            <p:nvPr/>
          </p:nvSpPr>
          <p:spPr>
            <a:xfrm>
              <a:off x="546120" y="2583000"/>
              <a:ext cx="2693160" cy="4274280"/>
            </a:xfrm>
            <a:custGeom>
              <a:avLst/>
              <a:gdLst/>
              <a:ahLst/>
              <a:cxnLst/>
              <a:rect l="l" t="t" r="r" b="b"/>
              <a:pathLst>
                <a:path w="1697" h="2693">
                  <a:moveTo>
                    <a:pt x="0" y="0"/>
                  </a:moveTo>
                  <a:lnTo>
                    <a:pt x="1622" y="2693"/>
                  </a:lnTo>
                  <a:lnTo>
                    <a:pt x="1697" y="2693"/>
                  </a:lnTo>
                  <a:lnTo>
                    <a:pt x="0" y="0"/>
                  </a:lnTo>
                  <a:close/>
                </a:path>
              </a:pathLst>
            </a:custGeom>
            <a:solidFill>
              <a:schemeClr val="tx1">
                <a:lumMod val="85000"/>
                <a:lumOff val="15000"/>
              </a:schemeClr>
            </a:solidFill>
            <a:ln>
              <a:noFill/>
            </a:ln>
          </p:spPr>
          <p:style>
            <a:lnRef idx="0">
              <a:scrgbClr r="0" g="0" b="0"/>
            </a:lnRef>
            <a:fillRef idx="0">
              <a:scrgbClr r="0" g="0" b="0"/>
            </a:fillRef>
            <a:effectRef idx="0">
              <a:scrgbClr r="0" g="0" b="0"/>
            </a:effectRef>
            <a:fontRef idx="minor"/>
          </p:style>
        </p:sp>
        <p:sp>
          <p:nvSpPr>
            <p:cNvPr id="11" name="CustomShape 12"/>
            <p:cNvSpPr/>
            <p:nvPr/>
          </p:nvSpPr>
          <p:spPr>
            <a:xfrm>
              <a:off x="988920" y="2692440"/>
              <a:ext cx="3331440" cy="4164840"/>
            </a:xfrm>
            <a:custGeom>
              <a:avLst/>
              <a:gdLst/>
              <a:ahLst/>
              <a:cxnLst/>
              <a:rect l="l" t="t" r="r" b="b"/>
              <a:pathLst>
                <a:path w="2099" h="2624">
                  <a:moveTo>
                    <a:pt x="2099" y="2624"/>
                  </a:moveTo>
                  <a:lnTo>
                    <a:pt x="0" y="0"/>
                  </a:lnTo>
                  <a:lnTo>
                    <a:pt x="2021" y="2624"/>
                  </a:lnTo>
                  <a:lnTo>
                    <a:pt x="2099" y="2624"/>
                  </a:lnTo>
                  <a:close/>
                </a:path>
              </a:pathLst>
            </a:custGeom>
            <a:solidFill>
              <a:schemeClr val="accent1">
                <a:lumMod val="50000"/>
              </a:schemeClr>
            </a:solidFill>
            <a:ln>
              <a:noFill/>
            </a:ln>
          </p:spPr>
          <p:style>
            <a:lnRef idx="0">
              <a:scrgbClr r="0" g="0" b="0"/>
            </a:lnRef>
            <a:fillRef idx="0">
              <a:scrgbClr r="0" g="0" b="0"/>
            </a:fillRef>
            <a:effectRef idx="0">
              <a:scrgbClr r="0" g="0" b="0"/>
            </a:effectRef>
            <a:fontRef idx="minor"/>
          </p:style>
        </p:sp>
        <p:sp>
          <p:nvSpPr>
            <p:cNvPr id="12" name="CustomShape 13"/>
            <p:cNvSpPr/>
            <p:nvPr/>
          </p:nvSpPr>
          <p:spPr>
            <a:xfrm>
              <a:off x="984240" y="2687760"/>
              <a:ext cx="4575960" cy="4169520"/>
            </a:xfrm>
            <a:custGeom>
              <a:avLst/>
              <a:gdLst/>
              <a:ahLst/>
              <a:cxnLst/>
              <a:rect l="l" t="t"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13" name="CustomShape 14"/>
            <p:cNvSpPr/>
            <p:nvPr/>
          </p:nvSpPr>
          <p:spPr>
            <a:xfrm>
              <a:off x="546120" y="2577960"/>
              <a:ext cx="3583800" cy="4279320"/>
            </a:xfrm>
            <a:custGeom>
              <a:avLst/>
              <a:gdLst/>
              <a:ahLst/>
              <a:cxnLst/>
              <a:rect l="l" t="t"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tyle>
            <a:lnRef idx="0">
              <a:scrgbClr r="0" g="0" b="0"/>
            </a:lnRef>
            <a:fillRef idx="0">
              <a:scrgbClr r="0" g="0" b="0"/>
            </a:fillRef>
            <a:effectRef idx="0">
              <a:scrgbClr r="0" g="0" b="0"/>
            </a:effectRef>
            <a:fontRef idx="minor"/>
          </p:style>
        </p:sp>
      </p:grpSp>
      <p:sp>
        <p:nvSpPr>
          <p:cNvPr id="14" name="PlaceHolder 15"/>
          <p:cNvSpPr>
            <a:spLocks noGrp="1"/>
          </p:cNvSpPr>
          <p:nvPr>
            <p:ph type="title"/>
          </p:nvPr>
        </p:nvSpPr>
        <p:spPr>
          <a:xfrm>
            <a:off x="1484280" y="685800"/>
            <a:ext cx="10018080" cy="1751760"/>
          </a:xfrm>
          <a:prstGeom prst="rect">
            <a:avLst/>
          </a:prstGeom>
        </p:spPr>
        <p:txBody>
          <a:bodyPr lIns="0" tIns="0" rIns="0" bIns="0" anchor="ctr"/>
          <a:lstStyle/>
          <a:p>
            <a:r>
              <a:rPr lang="en-US" sz="1800" b="0" strike="noStrike" spc="-1">
                <a:latin typeface="Arial"/>
              </a:rPr>
              <a:t>Click to edit the title text format</a:t>
            </a:r>
          </a:p>
        </p:txBody>
      </p:sp>
      <p:sp>
        <p:nvSpPr>
          <p:cNvPr id="15" name="PlaceHolder 1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grpSp>
        <p:nvGrpSpPr>
          <p:cNvPr id="52" name="Group 1"/>
          <p:cNvGrpSpPr/>
          <p:nvPr/>
        </p:nvGrpSpPr>
        <p:grpSpPr>
          <a:xfrm>
            <a:off x="150840" y="0"/>
            <a:ext cx="2436120" cy="6857280"/>
            <a:chOff x="150840" y="0"/>
            <a:chExt cx="2436120" cy="6857280"/>
          </a:xfrm>
        </p:grpSpPr>
        <p:sp>
          <p:nvSpPr>
            <p:cNvPr id="53" name="CustomShape 2"/>
            <p:cNvSpPr/>
            <p:nvPr/>
          </p:nvSpPr>
          <p:spPr>
            <a:xfrm>
              <a:off x="457200" y="0"/>
              <a:ext cx="1121760" cy="5328360"/>
            </a:xfrm>
            <a:custGeom>
              <a:avLst/>
              <a:gdLst/>
              <a:ahLst/>
              <a:cxn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4" name="CustomShape 3"/>
            <p:cNvSpPr/>
            <p:nvPr/>
          </p:nvSpPr>
          <p:spPr>
            <a:xfrm>
              <a:off x="150840" y="0"/>
              <a:ext cx="1116720" cy="5276160"/>
            </a:xfrm>
            <a:custGeom>
              <a:avLst/>
              <a:gdLst/>
              <a:ahLst/>
              <a:cxn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scrgbClr r="0" g="0" b="0"/>
            </a:lnRef>
            <a:fillRef idx="0">
              <a:scrgbClr r="0" g="0" b="0"/>
            </a:fillRef>
            <a:effectRef idx="0">
              <a:scrgbClr r="0" g="0" b="0"/>
            </a:effectRef>
            <a:fontRef idx="minor"/>
          </p:style>
        </p:sp>
        <p:sp>
          <p:nvSpPr>
            <p:cNvPr id="55" name="CustomShape 4"/>
            <p:cNvSpPr/>
            <p:nvPr/>
          </p:nvSpPr>
          <p:spPr>
            <a:xfrm>
              <a:off x="150840" y="5238720"/>
              <a:ext cx="1227960" cy="1618560"/>
            </a:xfrm>
            <a:custGeom>
              <a:avLst/>
              <a:gdLst/>
              <a:ahLst/>
              <a:cxn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scrgbClr r="0" g="0" b="0"/>
            </a:lnRef>
            <a:fillRef idx="0">
              <a:scrgbClr r="0" g="0" b="0"/>
            </a:fillRef>
            <a:effectRef idx="0">
              <a:scrgbClr r="0" g="0" b="0"/>
            </a:effectRef>
            <a:fontRef idx="minor"/>
          </p:style>
        </p:sp>
        <p:sp>
          <p:nvSpPr>
            <p:cNvPr id="56" name="CustomShape 5"/>
            <p:cNvSpPr/>
            <p:nvPr/>
          </p:nvSpPr>
          <p:spPr>
            <a:xfrm>
              <a:off x="457200" y="5291280"/>
              <a:ext cx="1494720" cy="1566000"/>
            </a:xfrm>
            <a:custGeom>
              <a:avLst/>
              <a:gdLst/>
              <a:ahLst/>
              <a:cxn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scrgbClr r="0" g="0" b="0"/>
            </a:lnRef>
            <a:fillRef idx="0">
              <a:scrgbClr r="0" g="0" b="0"/>
            </a:fillRef>
            <a:effectRef idx="0">
              <a:scrgbClr r="0" g="0" b="0"/>
            </a:effectRef>
            <a:fontRef idx="minor"/>
          </p:style>
        </p:sp>
        <p:sp>
          <p:nvSpPr>
            <p:cNvPr id="57" name="CustomShape 6"/>
            <p:cNvSpPr/>
            <p:nvPr/>
          </p:nvSpPr>
          <p:spPr>
            <a:xfrm>
              <a:off x="457200" y="5286240"/>
              <a:ext cx="2129760" cy="1571040"/>
            </a:xfrm>
            <a:custGeom>
              <a:avLst/>
              <a:gdLst/>
              <a:ahLst/>
              <a:cxn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58" name="CustomShape 7"/>
            <p:cNvSpPr/>
            <p:nvPr/>
          </p:nvSpPr>
          <p:spPr>
            <a:xfrm>
              <a:off x="150840" y="5238720"/>
              <a:ext cx="1694880" cy="1618560"/>
            </a:xfrm>
            <a:custGeom>
              <a:avLst/>
              <a:gdLst/>
              <a:ahLst/>
              <a:cxn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scrgbClr r="0" g="0" b="0"/>
            </a:lnRef>
            <a:fillRef idx="0">
              <a:scrgbClr r="0" g="0" b="0"/>
            </a:fillRef>
            <a:effectRef idx="0">
              <a:scrgbClr r="0" g="0" b="0"/>
            </a:effectRef>
            <a:fontRef idx="minor"/>
          </p:style>
        </p:sp>
      </p:grpSp>
      <p:sp>
        <p:nvSpPr>
          <p:cNvPr id="59" name="PlaceHolder 8"/>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60" name="PlaceHolder 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2525040" y="813600"/>
            <a:ext cx="8977320" cy="261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en-US" sz="6000" b="0" strike="noStrike" spc="-1" dirty="0">
                <a:solidFill>
                  <a:srgbClr val="000000"/>
                </a:solidFill>
                <a:latin typeface="Corbel"/>
              </a:rPr>
              <a:t>Hiking trails &amp; Weather App</a:t>
            </a:r>
            <a:endParaRPr lang="en-US" sz="6000" b="0" strike="noStrike" spc="-1" dirty="0">
              <a:latin typeface="Arial"/>
            </a:endParaRPr>
          </a:p>
        </p:txBody>
      </p:sp>
      <p:sp>
        <p:nvSpPr>
          <p:cNvPr id="98" name="CustomShape 2"/>
          <p:cNvSpPr/>
          <p:nvPr/>
        </p:nvSpPr>
        <p:spPr>
          <a:xfrm>
            <a:off x="4515480" y="3429000"/>
            <a:ext cx="6986880" cy="138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gn="r">
              <a:lnSpc>
                <a:spcPct val="100000"/>
              </a:lnSpc>
              <a:spcBef>
                <a:spcPts val="420"/>
              </a:spcBef>
              <a:spcAft>
                <a:spcPts val="601"/>
              </a:spcAft>
              <a:buClr>
                <a:srgbClr val="1287C3"/>
              </a:buClr>
              <a:buSzPct val="145000"/>
              <a:buFont typeface="Arial"/>
              <a:buChar char="-"/>
            </a:pPr>
            <a:r>
              <a:rPr lang="en-US" sz="2100" b="0" strike="noStrike" spc="-1" dirty="0">
                <a:solidFill>
                  <a:srgbClr val="000000"/>
                </a:solidFill>
                <a:latin typeface="Corbel"/>
              </a:rPr>
              <a:t>Shweta Korulkar</a:t>
            </a:r>
            <a:endParaRPr lang="en-US" sz="2100" b="0" strike="noStrike" spc="-1" dirty="0">
              <a:latin typeface="Arial"/>
            </a:endParaRPr>
          </a:p>
          <a:p>
            <a:pPr marL="343080" indent="-342360" algn="r">
              <a:lnSpc>
                <a:spcPct val="100000"/>
              </a:lnSpc>
              <a:spcBef>
                <a:spcPts val="420"/>
              </a:spcBef>
              <a:spcAft>
                <a:spcPts val="601"/>
              </a:spcAft>
              <a:buClr>
                <a:srgbClr val="1287C3"/>
              </a:buClr>
              <a:buSzPct val="145000"/>
              <a:buFont typeface="Arial"/>
              <a:buChar char="-"/>
            </a:pPr>
            <a:r>
              <a:rPr lang="en-US" sz="2100" b="0" strike="noStrike" spc="-1" dirty="0">
                <a:solidFill>
                  <a:srgbClr val="000000"/>
                </a:solidFill>
                <a:latin typeface="Corbel"/>
              </a:rPr>
              <a:t>Harsha Ramayanam</a:t>
            </a:r>
            <a:endParaRPr lang="en-US" sz="2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1503000" y="259560"/>
            <a:ext cx="10018080" cy="12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dirty="0">
                <a:latin typeface="+mj-lt"/>
              </a:rPr>
              <a:t>HIKE TRAIL API’s</a:t>
            </a:r>
            <a:endParaRPr lang="en-US" sz="4400" b="0" strike="noStrike" spc="-1" dirty="0">
              <a:latin typeface="+mj-lt"/>
            </a:endParaRPr>
          </a:p>
        </p:txBody>
      </p:sp>
      <p:sp>
        <p:nvSpPr>
          <p:cNvPr id="112" name="CustomShape 2"/>
          <p:cNvSpPr/>
          <p:nvPr/>
        </p:nvSpPr>
        <p:spPr>
          <a:xfrm>
            <a:off x="1503000" y="1554120"/>
            <a:ext cx="10018080" cy="457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Hike trail API:</a:t>
            </a:r>
            <a:endParaRPr lang="en-US" sz="2400" b="0" strike="noStrike" spc="-1" dirty="0">
              <a:latin typeface="Arial"/>
            </a:endParaRPr>
          </a:p>
          <a:p>
            <a:pPr marL="864000" lvl="1" indent="-323640">
              <a:lnSpc>
                <a:spcPct val="100000"/>
              </a:lnSpc>
              <a:spcBef>
                <a:spcPts val="1134"/>
              </a:spcBef>
              <a:buClr>
                <a:srgbClr val="000000"/>
              </a:buClr>
              <a:buSzPct val="75000"/>
              <a:buFont typeface="Symbol"/>
              <a:buChar char=""/>
            </a:pPr>
            <a:r>
              <a:rPr lang="en-US" sz="1800" b="0" strike="noStrike" spc="-1" dirty="0">
                <a:solidFill>
                  <a:srgbClr val="000000"/>
                </a:solidFill>
                <a:latin typeface="Corbel"/>
              </a:rPr>
              <a:t>1)  </a:t>
            </a:r>
            <a:r>
              <a:rPr lang="en-US" sz="1800" b="0" strike="noStrike" spc="-1" dirty="0" err="1">
                <a:solidFill>
                  <a:srgbClr val="000000"/>
                </a:solidFill>
                <a:latin typeface="Corbel"/>
              </a:rPr>
              <a:t>TrailAPI</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Data Format</a:t>
            </a:r>
            <a:r>
              <a:rPr lang="en-US" sz="1600" b="0" strike="noStrike" spc="-1" dirty="0">
                <a:solidFill>
                  <a:srgbClr val="000000"/>
                </a:solidFill>
                <a:latin typeface="Corbel"/>
              </a:rPr>
              <a:t>: FetchAPI</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Type</a:t>
            </a:r>
            <a:r>
              <a:rPr lang="en-US" sz="1600" b="0" strike="noStrike" spc="-1" dirty="0">
                <a:solidFill>
                  <a:srgbClr val="000000"/>
                </a:solidFill>
                <a:latin typeface="Corbel"/>
              </a:rPr>
              <a:t>: Free public API accessible via authentication key</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Information </a:t>
            </a:r>
            <a:r>
              <a:rPr lang="en-US" sz="1600" b="0" strike="noStrike" spc="-1" dirty="0">
                <a:solidFill>
                  <a:srgbClr val="000000"/>
                </a:solidFill>
                <a:latin typeface="Corbel"/>
              </a:rPr>
              <a:t>: </a:t>
            </a:r>
            <a:r>
              <a:rPr lang="en-US" sz="1600" b="0" i="0" dirty="0">
                <a:solidFill>
                  <a:srgbClr val="4E4E4E"/>
                </a:solidFill>
                <a:effectLst/>
                <a:latin typeface="Corbel" panose="020B0503020204020204" pitchFamily="34" charset="0"/>
              </a:rPr>
              <a:t>Information and photos for tens of thousands of outdoor recreation locations including hiking and mountain biking trails, campgrounds, ski resorts, ATV trails, and more.</a:t>
            </a:r>
            <a:endParaRPr lang="en-US" sz="1600" b="0" strike="noStrike" spc="-1" dirty="0">
              <a:latin typeface="Corbel" panose="020B0503020204020204" pitchFamily="34" charset="0"/>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Popularity</a:t>
            </a:r>
            <a:r>
              <a:rPr lang="en-US" sz="1600" b="0" strike="noStrike" spc="-1" dirty="0">
                <a:solidFill>
                  <a:srgbClr val="000000"/>
                </a:solidFill>
                <a:latin typeface="Corbel"/>
              </a:rPr>
              <a:t>: 9.3/10,</a:t>
            </a:r>
            <a:r>
              <a:rPr lang="en-US" sz="1600" b="1" strike="noStrike" spc="-1" dirty="0">
                <a:solidFill>
                  <a:srgbClr val="000000"/>
                </a:solidFill>
                <a:latin typeface="Corbel"/>
              </a:rPr>
              <a:t> Latency</a:t>
            </a:r>
            <a:r>
              <a:rPr lang="en-US" sz="1600" b="0" strike="noStrike" spc="-1" dirty="0">
                <a:solidFill>
                  <a:srgbClr val="000000"/>
                </a:solidFill>
                <a:latin typeface="Corbel"/>
              </a:rPr>
              <a:t>: 840ms</a:t>
            </a:r>
            <a:r>
              <a:rPr lang="en-US" sz="1600" b="1" strike="noStrike" spc="-1" dirty="0">
                <a:solidFill>
                  <a:srgbClr val="000000"/>
                </a:solidFill>
                <a:latin typeface="Corbel"/>
              </a:rPr>
              <a:t> , Service Level</a:t>
            </a:r>
            <a:r>
              <a:rPr lang="en-US" sz="1600" b="0" strike="noStrike" spc="-1" dirty="0">
                <a:solidFill>
                  <a:srgbClr val="000000"/>
                </a:solidFill>
                <a:latin typeface="Corbel"/>
              </a:rPr>
              <a:t>: 100%</a:t>
            </a:r>
            <a:endParaRPr lang="en-US" sz="1600" b="0" strike="noStrike" spc="-1" dirty="0">
              <a:latin typeface="Arial"/>
            </a:endParaRPr>
          </a:p>
          <a:p>
            <a:pPr>
              <a:lnSpc>
                <a:spcPct val="100000"/>
              </a:lnSpc>
              <a:spcBef>
                <a:spcPts val="850"/>
              </a:spcBef>
            </a:pP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2C3B0-E429-49DF-B651-86EE26265412}"/>
              </a:ext>
            </a:extLst>
          </p:cNvPr>
          <p:cNvSpPr>
            <a:spLocks noGrp="1"/>
          </p:cNvSpPr>
          <p:nvPr>
            <p:ph type="title"/>
          </p:nvPr>
        </p:nvSpPr>
        <p:spPr>
          <a:xfrm>
            <a:off x="1006944" y="399000"/>
            <a:ext cx="10972440" cy="1144800"/>
          </a:xfrm>
        </p:spPr>
        <p:txBody>
          <a:bodyPr/>
          <a:lstStyle/>
          <a:p>
            <a:pPr algn="ctr"/>
            <a:r>
              <a:rPr lang="en-US" dirty="0"/>
              <a:t>HIKE TRAIL API’s</a:t>
            </a:r>
          </a:p>
        </p:txBody>
      </p:sp>
      <p:sp>
        <p:nvSpPr>
          <p:cNvPr id="3" name="Subtitle 2">
            <a:extLst>
              <a:ext uri="{FF2B5EF4-FFF2-40B4-BE49-F238E27FC236}">
                <a16:creationId xmlns:a16="http://schemas.microsoft.com/office/drawing/2014/main" id="{2C0F801E-7436-44E2-853F-225AC8E78CBC}"/>
              </a:ext>
            </a:extLst>
          </p:cNvPr>
          <p:cNvSpPr>
            <a:spLocks noGrp="1"/>
          </p:cNvSpPr>
          <p:nvPr>
            <p:ph type="subTitle"/>
          </p:nvPr>
        </p:nvSpPr>
        <p:spPr>
          <a:xfrm>
            <a:off x="1579299" y="1543800"/>
            <a:ext cx="10972440" cy="3977280"/>
          </a:xfrm>
        </p:spPr>
        <p:txBody>
          <a:bodyPr/>
          <a:lstStyle/>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Hike trail API:</a:t>
            </a:r>
            <a:endParaRPr lang="en-US" sz="2400" b="0" strike="noStrike" spc="-1" dirty="0">
              <a:latin typeface="Arial"/>
            </a:endParaRPr>
          </a:p>
          <a:p>
            <a:pPr marL="864000" lvl="1" indent="-323640">
              <a:lnSpc>
                <a:spcPct val="100000"/>
              </a:lnSpc>
              <a:spcBef>
                <a:spcPts val="1134"/>
              </a:spcBef>
              <a:buClr>
                <a:srgbClr val="000000"/>
              </a:buClr>
              <a:buSzPct val="75000"/>
              <a:buFont typeface="Symbol"/>
              <a:buChar char=""/>
            </a:pPr>
            <a:r>
              <a:rPr lang="en-US" sz="1800" spc="-1" dirty="0">
                <a:solidFill>
                  <a:srgbClr val="000000"/>
                </a:solidFill>
                <a:latin typeface="Corbel"/>
              </a:rPr>
              <a:t>2</a:t>
            </a:r>
            <a:r>
              <a:rPr lang="en-US" sz="1800" b="0" strike="noStrike" spc="-1" dirty="0">
                <a:solidFill>
                  <a:srgbClr val="000000"/>
                </a:solidFill>
                <a:latin typeface="Corbel"/>
              </a:rPr>
              <a:t>)  Hiking Trails</a:t>
            </a:r>
            <a:r>
              <a:rPr lang="en-US" sz="1600" b="0" strike="noStrike" spc="-1" dirty="0">
                <a:solidFill>
                  <a:srgbClr val="000000"/>
                </a:solidFill>
                <a:latin typeface="Corbel"/>
              </a:rPr>
              <a:t> (from data.ny.gov)</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Access Data</a:t>
            </a:r>
            <a:r>
              <a:rPr lang="en-US" sz="1600" b="0" strike="noStrike" spc="-1" dirty="0">
                <a:solidFill>
                  <a:srgbClr val="000000"/>
                </a:solidFill>
                <a:latin typeface="Corbel"/>
              </a:rPr>
              <a:t>: https://gisservices.dec.ny.gov/gis/dil/</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Type</a:t>
            </a:r>
            <a:r>
              <a:rPr lang="en-US" sz="1600" b="0" strike="noStrike" spc="-1" dirty="0">
                <a:solidFill>
                  <a:srgbClr val="000000"/>
                </a:solidFill>
                <a:latin typeface="Corbel"/>
              </a:rPr>
              <a:t>: Free public access dataset</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Information </a:t>
            </a:r>
            <a:r>
              <a:rPr lang="en-US" sz="1600" b="0" strike="noStrike" spc="-1" dirty="0">
                <a:solidFill>
                  <a:srgbClr val="000000"/>
                </a:solidFill>
                <a:latin typeface="Corbel" panose="020B0503020204020204" pitchFamily="34" charset="0"/>
              </a:rPr>
              <a:t>: </a:t>
            </a:r>
            <a:r>
              <a:rPr lang="en-US" sz="1600" b="0" i="0" dirty="0">
                <a:effectLst/>
                <a:latin typeface="Corbel" panose="020B0503020204020204" pitchFamily="34" charset="0"/>
              </a:rPr>
              <a:t>This data shows the location of transportation corridors on Department of Environmental Conservation state lands that are approved for foot travel.</a:t>
            </a:r>
            <a:endParaRPr lang="en-US" dirty="0"/>
          </a:p>
        </p:txBody>
      </p:sp>
    </p:spTree>
    <p:extLst>
      <p:ext uri="{BB962C8B-B14F-4D97-AF65-F5344CB8AC3E}">
        <p14:creationId xmlns:p14="http://schemas.microsoft.com/office/powerpoint/2010/main" val="1203121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080D4-5263-46F9-9939-828C7C18E3D1}"/>
              </a:ext>
            </a:extLst>
          </p:cNvPr>
          <p:cNvSpPr>
            <a:spLocks noGrp="1"/>
          </p:cNvSpPr>
          <p:nvPr>
            <p:ph type="title"/>
          </p:nvPr>
        </p:nvSpPr>
        <p:spPr/>
        <p:txBody>
          <a:bodyPr/>
          <a:lstStyle/>
          <a:p>
            <a:pPr algn="ctr"/>
            <a:r>
              <a:rPr lang="en-US" dirty="0"/>
              <a:t>MAP API’s</a:t>
            </a:r>
          </a:p>
        </p:txBody>
      </p:sp>
      <p:sp>
        <p:nvSpPr>
          <p:cNvPr id="3" name="Subtitle 2">
            <a:extLst>
              <a:ext uri="{FF2B5EF4-FFF2-40B4-BE49-F238E27FC236}">
                <a16:creationId xmlns:a16="http://schemas.microsoft.com/office/drawing/2014/main" id="{F56DE72D-898F-48FA-A767-69B1ECB6835E}"/>
              </a:ext>
            </a:extLst>
          </p:cNvPr>
          <p:cNvSpPr>
            <a:spLocks noGrp="1"/>
          </p:cNvSpPr>
          <p:nvPr>
            <p:ph type="subTitle"/>
          </p:nvPr>
        </p:nvSpPr>
        <p:spPr>
          <a:xfrm>
            <a:off x="1598252" y="1418400"/>
            <a:ext cx="10972440" cy="3977280"/>
          </a:xfrm>
        </p:spPr>
        <p:txBody>
          <a:bodyPr/>
          <a:lstStyle/>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Map API:</a:t>
            </a:r>
            <a:endParaRPr lang="en-US" sz="2400" b="0" strike="noStrike" spc="-1" dirty="0">
              <a:latin typeface="Arial"/>
            </a:endParaRPr>
          </a:p>
          <a:p>
            <a:pPr marL="864000" lvl="1" indent="-323640">
              <a:lnSpc>
                <a:spcPct val="100000"/>
              </a:lnSpc>
              <a:spcBef>
                <a:spcPts val="1134"/>
              </a:spcBef>
              <a:buClr>
                <a:srgbClr val="000000"/>
              </a:buClr>
              <a:buSzPct val="45000"/>
              <a:buFont typeface="Wingdings" charset="2"/>
              <a:buChar char=""/>
            </a:pPr>
            <a:r>
              <a:rPr lang="en-US" sz="1800" b="0" strike="noStrike" spc="-1" dirty="0">
                <a:solidFill>
                  <a:srgbClr val="000000"/>
                </a:solidFill>
                <a:latin typeface="Corbel"/>
              </a:rPr>
              <a:t>1) </a:t>
            </a:r>
            <a:r>
              <a:rPr lang="en-US" sz="1800" b="0" strike="noStrike" spc="-1" dirty="0" err="1">
                <a:solidFill>
                  <a:srgbClr val="000000"/>
                </a:solidFill>
                <a:latin typeface="Corbel"/>
              </a:rPr>
              <a:t>MapTiles</a:t>
            </a:r>
            <a:r>
              <a:rPr lang="en-US" sz="1800" b="0" strike="noStrike" spc="-1" dirty="0">
                <a:solidFill>
                  <a:srgbClr val="000000"/>
                </a:solidFill>
                <a:latin typeface="Corbel"/>
              </a:rPr>
              <a:t> API</a:t>
            </a:r>
            <a:endParaRPr lang="en-US" sz="18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Data Format</a:t>
            </a:r>
            <a:r>
              <a:rPr lang="en-US" sz="1600" b="0" strike="noStrike" spc="-1" dirty="0">
                <a:solidFill>
                  <a:srgbClr val="000000"/>
                </a:solidFill>
                <a:latin typeface="Corbel"/>
              </a:rPr>
              <a:t>: FetchAPI</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Type</a:t>
            </a:r>
            <a:r>
              <a:rPr lang="en-US" sz="1600" b="0" strike="noStrike" spc="-1" dirty="0">
                <a:solidFill>
                  <a:srgbClr val="000000"/>
                </a:solidFill>
                <a:latin typeface="Corbel"/>
                <a:ea typeface="Noto Sans CJK SC"/>
              </a:rPr>
              <a:t>: Free public API accessible via authentication key</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Information </a:t>
            </a:r>
            <a:r>
              <a:rPr lang="en-US" sz="1600" b="0" strike="noStrike" spc="-1" dirty="0">
                <a:solidFill>
                  <a:srgbClr val="000000"/>
                </a:solidFill>
                <a:latin typeface="Corbel"/>
                <a:ea typeface="Noto Sans CJK SC"/>
              </a:rPr>
              <a:t>: </a:t>
            </a:r>
            <a:r>
              <a:rPr lang="en-US" sz="1600" b="0" i="0" dirty="0">
                <a:effectLst/>
                <a:latin typeface="Corbel" panose="020B0503020204020204" pitchFamily="34" charset="0"/>
              </a:rPr>
              <a:t>Use our Map Tiles with English, French or Spanish labels based on OpenStreetMap data for your online map or your app map or your desktop software application like QGIS et al</a:t>
            </a:r>
            <a:r>
              <a:rPr lang="en-US" sz="1400" b="0" i="0" dirty="0">
                <a:solidFill>
                  <a:srgbClr val="4E4E4E"/>
                </a:solidFill>
                <a:effectLst/>
                <a:latin typeface="Lato"/>
              </a:rPr>
              <a:t>. </a:t>
            </a: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Popularity</a:t>
            </a:r>
            <a:r>
              <a:rPr lang="en-US" sz="1600" b="0" strike="noStrike" spc="-1" dirty="0">
                <a:solidFill>
                  <a:srgbClr val="000000"/>
                </a:solidFill>
                <a:latin typeface="Corbel"/>
                <a:ea typeface="Noto Sans CJK SC"/>
              </a:rPr>
              <a:t>: 9.6/10,</a:t>
            </a:r>
            <a:r>
              <a:rPr lang="en-US" sz="1600" b="1" strike="noStrike" spc="-1" dirty="0">
                <a:solidFill>
                  <a:srgbClr val="000000"/>
                </a:solidFill>
                <a:latin typeface="Corbel"/>
                <a:ea typeface="Noto Sans CJK SC"/>
              </a:rPr>
              <a:t> Latency</a:t>
            </a:r>
            <a:r>
              <a:rPr lang="en-US" sz="1600" b="0" strike="noStrike" spc="-1" dirty="0">
                <a:solidFill>
                  <a:srgbClr val="000000"/>
                </a:solidFill>
                <a:latin typeface="Corbel"/>
                <a:ea typeface="Noto Sans CJK SC"/>
              </a:rPr>
              <a:t>: 171ms,</a:t>
            </a:r>
            <a:r>
              <a:rPr lang="en-US" sz="1600" b="1" strike="noStrike" spc="-1" dirty="0">
                <a:solidFill>
                  <a:srgbClr val="000000"/>
                </a:solidFill>
                <a:latin typeface="Corbel"/>
                <a:ea typeface="Noto Sans CJK SC"/>
              </a:rPr>
              <a:t> Service Level</a:t>
            </a:r>
            <a:r>
              <a:rPr lang="en-US" sz="1600" b="0" strike="noStrike" spc="-1" dirty="0">
                <a:solidFill>
                  <a:srgbClr val="000000"/>
                </a:solidFill>
                <a:latin typeface="Corbel"/>
                <a:ea typeface="Noto Sans CJK SC"/>
              </a:rPr>
              <a:t>: 100%</a:t>
            </a:r>
            <a:endParaRPr lang="en-US" dirty="0"/>
          </a:p>
        </p:txBody>
      </p:sp>
    </p:spTree>
    <p:extLst>
      <p:ext uri="{BB962C8B-B14F-4D97-AF65-F5344CB8AC3E}">
        <p14:creationId xmlns:p14="http://schemas.microsoft.com/office/powerpoint/2010/main" val="80881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83D5A-E3EF-4138-94A4-5EA12952BE68}"/>
              </a:ext>
            </a:extLst>
          </p:cNvPr>
          <p:cNvSpPr>
            <a:spLocks noGrp="1"/>
          </p:cNvSpPr>
          <p:nvPr>
            <p:ph type="title"/>
          </p:nvPr>
        </p:nvSpPr>
        <p:spPr/>
        <p:txBody>
          <a:bodyPr/>
          <a:lstStyle/>
          <a:p>
            <a:pPr algn="ctr"/>
            <a:r>
              <a:rPr lang="en-US" dirty="0"/>
              <a:t>MAP API’s</a:t>
            </a:r>
          </a:p>
        </p:txBody>
      </p:sp>
      <p:sp>
        <p:nvSpPr>
          <p:cNvPr id="3" name="Subtitle 2">
            <a:extLst>
              <a:ext uri="{FF2B5EF4-FFF2-40B4-BE49-F238E27FC236}">
                <a16:creationId xmlns:a16="http://schemas.microsoft.com/office/drawing/2014/main" id="{E4F0E45D-D617-4397-B366-A34FF5932003}"/>
              </a:ext>
            </a:extLst>
          </p:cNvPr>
          <p:cNvSpPr>
            <a:spLocks noGrp="1"/>
          </p:cNvSpPr>
          <p:nvPr>
            <p:ph type="subTitle"/>
          </p:nvPr>
        </p:nvSpPr>
        <p:spPr>
          <a:xfrm>
            <a:off x="1579777" y="1418400"/>
            <a:ext cx="10972440" cy="3977280"/>
          </a:xfrm>
        </p:spPr>
        <p:txBody>
          <a:bodyPr/>
          <a:lstStyle/>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Map API:</a:t>
            </a:r>
            <a:endParaRPr lang="en-US" sz="2400" b="0" strike="noStrike" spc="-1" dirty="0">
              <a:latin typeface="Arial"/>
            </a:endParaRPr>
          </a:p>
          <a:p>
            <a:pPr marL="864000" lvl="1" indent="-323640">
              <a:lnSpc>
                <a:spcPct val="100000"/>
              </a:lnSpc>
              <a:spcBef>
                <a:spcPts val="1134"/>
              </a:spcBef>
              <a:buClr>
                <a:srgbClr val="000000"/>
              </a:buClr>
              <a:buSzPct val="45000"/>
              <a:buFont typeface="Wingdings" charset="2"/>
              <a:buChar char=""/>
            </a:pPr>
            <a:r>
              <a:rPr lang="en-US" sz="1800" b="0" strike="noStrike" spc="-1" dirty="0">
                <a:solidFill>
                  <a:srgbClr val="000000"/>
                </a:solidFill>
                <a:latin typeface="Corbel"/>
              </a:rPr>
              <a:t>2) Google Maps Geocoding API</a:t>
            </a:r>
            <a:endParaRPr lang="en-US" sz="18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Data Format</a:t>
            </a:r>
            <a:r>
              <a:rPr lang="en-US" sz="1600" b="0" strike="noStrike" spc="-1" dirty="0">
                <a:solidFill>
                  <a:srgbClr val="000000"/>
                </a:solidFill>
                <a:latin typeface="Corbel"/>
              </a:rPr>
              <a:t>: FetchAPI</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Type</a:t>
            </a:r>
            <a:r>
              <a:rPr lang="en-US" sz="1600" b="0" strike="noStrike" spc="-1" dirty="0">
                <a:solidFill>
                  <a:srgbClr val="000000"/>
                </a:solidFill>
                <a:latin typeface="Corbel"/>
                <a:ea typeface="Noto Sans CJK SC"/>
              </a:rPr>
              <a:t>: Free public API accessible via authentication key</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Information </a:t>
            </a:r>
            <a:r>
              <a:rPr lang="en-US" sz="1600" b="0" strike="noStrike" spc="-1" dirty="0">
                <a:solidFill>
                  <a:srgbClr val="000000"/>
                </a:solidFill>
                <a:latin typeface="Corbel"/>
                <a:ea typeface="Noto Sans CJK SC"/>
              </a:rPr>
              <a:t>: </a:t>
            </a:r>
            <a:r>
              <a:rPr lang="en-US" sz="1600" b="0" i="0" dirty="0">
                <a:effectLst/>
                <a:latin typeface="Corbel" panose="020B0503020204020204" pitchFamily="34" charset="0"/>
              </a:rPr>
              <a:t>Geocoding is the process of converting addresses (like "1600 Amphitheatre Parkway, Mountain     View, CA") into geographic coordinates (like latitude 37.423021 and longitude -122.083739), which you can use          to place markers on a map, or position the map</a:t>
            </a:r>
            <a:r>
              <a:rPr lang="en-US" sz="1400" b="0" i="0" dirty="0">
                <a:solidFill>
                  <a:srgbClr val="4E4E4E"/>
                </a:solidFill>
                <a:effectLst/>
                <a:latin typeface="Lato"/>
              </a:rPr>
              <a:t>.</a:t>
            </a: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Popularity</a:t>
            </a:r>
            <a:r>
              <a:rPr lang="en-US" sz="1600" b="0" strike="noStrike" spc="-1" dirty="0">
                <a:solidFill>
                  <a:srgbClr val="000000"/>
                </a:solidFill>
                <a:latin typeface="Corbel"/>
                <a:ea typeface="Noto Sans CJK SC"/>
              </a:rPr>
              <a:t>: 9.5/10,</a:t>
            </a:r>
            <a:r>
              <a:rPr lang="en-US" sz="1600" b="1" strike="noStrike" spc="-1" dirty="0">
                <a:solidFill>
                  <a:srgbClr val="000000"/>
                </a:solidFill>
                <a:latin typeface="Corbel"/>
                <a:ea typeface="Noto Sans CJK SC"/>
              </a:rPr>
              <a:t> Latency</a:t>
            </a:r>
            <a:r>
              <a:rPr lang="en-US" sz="1600" b="0" strike="noStrike" spc="-1" dirty="0">
                <a:solidFill>
                  <a:srgbClr val="000000"/>
                </a:solidFill>
                <a:latin typeface="Corbel"/>
                <a:ea typeface="Noto Sans CJK SC"/>
              </a:rPr>
              <a:t>: 132ms,</a:t>
            </a:r>
            <a:r>
              <a:rPr lang="en-US" sz="1600" b="1" strike="noStrike" spc="-1" dirty="0">
                <a:solidFill>
                  <a:srgbClr val="000000"/>
                </a:solidFill>
                <a:latin typeface="Corbel"/>
                <a:ea typeface="Noto Sans CJK SC"/>
              </a:rPr>
              <a:t> Service Level</a:t>
            </a:r>
            <a:r>
              <a:rPr lang="en-US" sz="1600" b="0" strike="noStrike" spc="-1" dirty="0">
                <a:solidFill>
                  <a:srgbClr val="000000"/>
                </a:solidFill>
                <a:latin typeface="Corbel"/>
                <a:ea typeface="Noto Sans CJK SC"/>
              </a:rPr>
              <a:t>: 100%</a:t>
            </a:r>
            <a:endParaRPr lang="en-US" dirty="0"/>
          </a:p>
          <a:p>
            <a:endParaRPr lang="en-US" dirty="0"/>
          </a:p>
        </p:txBody>
      </p:sp>
    </p:spTree>
    <p:extLst>
      <p:ext uri="{BB962C8B-B14F-4D97-AF65-F5344CB8AC3E}">
        <p14:creationId xmlns:p14="http://schemas.microsoft.com/office/powerpoint/2010/main" val="2523952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4CDC-F0B4-47FE-A325-0F52EF9D0632}"/>
              </a:ext>
            </a:extLst>
          </p:cNvPr>
          <p:cNvSpPr>
            <a:spLocks noGrp="1"/>
          </p:cNvSpPr>
          <p:nvPr>
            <p:ph type="title"/>
          </p:nvPr>
        </p:nvSpPr>
        <p:spPr/>
        <p:txBody>
          <a:bodyPr/>
          <a:lstStyle/>
          <a:p>
            <a:pPr algn="ctr"/>
            <a:r>
              <a:rPr lang="en-US" dirty="0"/>
              <a:t>MAP API’s</a:t>
            </a:r>
          </a:p>
        </p:txBody>
      </p:sp>
      <p:sp>
        <p:nvSpPr>
          <p:cNvPr id="3" name="Subtitle 2">
            <a:extLst>
              <a:ext uri="{FF2B5EF4-FFF2-40B4-BE49-F238E27FC236}">
                <a16:creationId xmlns:a16="http://schemas.microsoft.com/office/drawing/2014/main" id="{6B265DA9-991A-46BE-8951-CA5E22F22561}"/>
              </a:ext>
            </a:extLst>
          </p:cNvPr>
          <p:cNvSpPr>
            <a:spLocks noGrp="1"/>
          </p:cNvSpPr>
          <p:nvPr>
            <p:ph type="subTitle"/>
          </p:nvPr>
        </p:nvSpPr>
        <p:spPr>
          <a:xfrm>
            <a:off x="1589015" y="1418400"/>
            <a:ext cx="10972440" cy="3977280"/>
          </a:xfrm>
        </p:spPr>
        <p:txBody>
          <a:bodyPr/>
          <a:lstStyle/>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Map API:</a:t>
            </a:r>
            <a:endParaRPr lang="en-US" sz="2400" b="0" strike="noStrike" spc="-1" dirty="0">
              <a:latin typeface="Arial"/>
            </a:endParaRPr>
          </a:p>
          <a:p>
            <a:pPr marL="864000" lvl="1" indent="-323640">
              <a:lnSpc>
                <a:spcPct val="100000"/>
              </a:lnSpc>
              <a:spcBef>
                <a:spcPts val="1134"/>
              </a:spcBef>
              <a:buClr>
                <a:srgbClr val="000000"/>
              </a:buClr>
              <a:buSzPct val="45000"/>
              <a:buFont typeface="Wingdings" charset="2"/>
              <a:buChar char=""/>
            </a:pPr>
            <a:r>
              <a:rPr lang="en-US" sz="1800" b="0" strike="noStrike" spc="-1">
                <a:solidFill>
                  <a:srgbClr val="000000"/>
                </a:solidFill>
                <a:latin typeface="Corbel"/>
              </a:rPr>
              <a:t>3) </a:t>
            </a:r>
            <a:r>
              <a:rPr lang="en-US" sz="1800" b="0" strike="noStrike" spc="-1" dirty="0">
                <a:solidFill>
                  <a:srgbClr val="000000"/>
                </a:solidFill>
                <a:latin typeface="Corbel"/>
              </a:rPr>
              <a:t>WeatherAPI.com</a:t>
            </a:r>
            <a:endParaRPr lang="en-US" sz="18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Limit</a:t>
            </a:r>
            <a:r>
              <a:rPr lang="en-US" sz="1600" b="0" strike="noStrike" spc="-1" dirty="0">
                <a:solidFill>
                  <a:srgbClr val="000000"/>
                </a:solidFill>
                <a:latin typeface="Corbel"/>
              </a:rPr>
              <a:t>:  1000000 / month </a:t>
            </a:r>
            <a:r>
              <a:rPr lang="en-US" sz="1600" b="0" strike="noStrike" spc="-1" dirty="0" err="1">
                <a:solidFill>
                  <a:srgbClr val="000000"/>
                </a:solidFill>
                <a:latin typeface="Corbel"/>
              </a:rPr>
              <a:t>quotaHard</a:t>
            </a:r>
            <a:r>
              <a:rPr lang="en-US" sz="1600" b="0" strike="noStrike" spc="-1" dirty="0">
                <a:solidFill>
                  <a:srgbClr val="000000"/>
                </a:solidFill>
                <a:latin typeface="Corbel"/>
              </a:rPr>
              <a:t> Limit</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Data Format</a:t>
            </a:r>
            <a:r>
              <a:rPr lang="en-US" sz="1600" b="0" strike="noStrike" spc="-1" dirty="0">
                <a:solidFill>
                  <a:srgbClr val="000000"/>
                </a:solidFill>
                <a:latin typeface="Corbel"/>
              </a:rPr>
              <a:t>: FetchAPI</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Type</a:t>
            </a:r>
            <a:r>
              <a:rPr lang="en-US" sz="1600" b="0" strike="noStrike" spc="-1" dirty="0">
                <a:solidFill>
                  <a:srgbClr val="000000"/>
                </a:solidFill>
                <a:latin typeface="Corbel"/>
                <a:ea typeface="Noto Sans CJK SC"/>
              </a:rPr>
              <a:t>: Free public API accessible via authentication key</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Information </a:t>
            </a:r>
            <a:r>
              <a:rPr lang="en-US" sz="1600" b="0" strike="noStrike" spc="-1" dirty="0">
                <a:solidFill>
                  <a:srgbClr val="000000"/>
                </a:solidFill>
                <a:latin typeface="Corbel"/>
                <a:ea typeface="Noto Sans CJK SC"/>
              </a:rPr>
              <a:t>: </a:t>
            </a:r>
            <a:r>
              <a:rPr lang="en-US" sz="1600" b="0" i="0" dirty="0">
                <a:effectLst/>
                <a:latin typeface="Corbel" panose="020B0503020204020204" pitchFamily="34" charset="0"/>
              </a:rPr>
              <a:t>WeatherAPI.com is a powerful fully managed free weather and geolocation API provider that provides extensive APIs that range from the weather forecast, historical weather, IP lookup, and astronomy   through to sports, time zone, and geolocation</a:t>
            </a:r>
            <a:r>
              <a:rPr lang="en-US" sz="1600" b="0" strike="noStrike" spc="-1" dirty="0">
                <a:latin typeface="Corbel" panose="020B0503020204020204" pitchFamily="34" charset="0"/>
                <a:ea typeface="Noto Sans CJK SC"/>
              </a:rPr>
              <a:t>.</a:t>
            </a:r>
            <a:endParaRPr lang="en-US" sz="1600" b="0" strike="noStrike" spc="-1" dirty="0">
              <a:latin typeface="Corbel" panose="020B0503020204020204" pitchFamily="34" charset="0"/>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Popularity</a:t>
            </a:r>
            <a:r>
              <a:rPr lang="en-US" sz="1600" b="0" strike="noStrike" spc="-1" dirty="0">
                <a:solidFill>
                  <a:srgbClr val="000000"/>
                </a:solidFill>
                <a:latin typeface="Corbel"/>
                <a:ea typeface="Noto Sans CJK SC"/>
              </a:rPr>
              <a:t>: 9.8/10,</a:t>
            </a:r>
            <a:r>
              <a:rPr lang="en-US" sz="1600" b="1" strike="noStrike" spc="-1" dirty="0">
                <a:solidFill>
                  <a:srgbClr val="000000"/>
                </a:solidFill>
                <a:latin typeface="Corbel"/>
                <a:ea typeface="Noto Sans CJK SC"/>
              </a:rPr>
              <a:t> Latency</a:t>
            </a:r>
            <a:r>
              <a:rPr lang="en-US" sz="1600" b="0" strike="noStrike" spc="-1" dirty="0">
                <a:solidFill>
                  <a:srgbClr val="000000"/>
                </a:solidFill>
                <a:latin typeface="Corbel"/>
                <a:ea typeface="Noto Sans CJK SC"/>
              </a:rPr>
              <a:t>: 106ms,</a:t>
            </a:r>
            <a:r>
              <a:rPr lang="en-US" sz="1600" b="1" strike="noStrike" spc="-1" dirty="0">
                <a:solidFill>
                  <a:srgbClr val="000000"/>
                </a:solidFill>
                <a:latin typeface="Corbel"/>
                <a:ea typeface="Noto Sans CJK SC"/>
              </a:rPr>
              <a:t> Service Level</a:t>
            </a:r>
            <a:r>
              <a:rPr lang="en-US" sz="1600" b="0" strike="noStrike" spc="-1" dirty="0">
                <a:solidFill>
                  <a:srgbClr val="000000"/>
                </a:solidFill>
                <a:latin typeface="Corbel"/>
                <a:ea typeface="Noto Sans CJK SC"/>
              </a:rPr>
              <a:t>: 100%</a:t>
            </a:r>
            <a:endParaRPr lang="en-US" dirty="0"/>
          </a:p>
        </p:txBody>
      </p:sp>
    </p:spTree>
    <p:extLst>
      <p:ext uri="{BB962C8B-B14F-4D97-AF65-F5344CB8AC3E}">
        <p14:creationId xmlns:p14="http://schemas.microsoft.com/office/powerpoint/2010/main" val="4039726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1484280" y="685800"/>
            <a:ext cx="10018080" cy="175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000" b="0" strike="noStrike" spc="-1">
                <a:solidFill>
                  <a:srgbClr val="000000"/>
                </a:solidFill>
                <a:latin typeface="Corbel"/>
              </a:rPr>
              <a:t>App Details</a:t>
            </a:r>
            <a:endParaRPr lang="en-US" sz="4000" b="0" strike="noStrike" spc="-1">
              <a:latin typeface="Arial"/>
            </a:endParaRPr>
          </a:p>
        </p:txBody>
      </p:sp>
      <p:sp>
        <p:nvSpPr>
          <p:cNvPr id="100" name="CustomShape 2"/>
          <p:cNvSpPr/>
          <p:nvPr/>
        </p:nvSpPr>
        <p:spPr>
          <a:xfrm>
            <a:off x="1484280" y="2666880"/>
            <a:ext cx="10018080" cy="312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Weather and hike trails web application</a:t>
            </a:r>
            <a:endParaRPr lang="en-US" sz="2400" b="0" strike="noStrike" spc="-1" dirty="0">
              <a:latin typeface="Arial"/>
            </a:endParaRPr>
          </a:p>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Check weather, check for hikes. All information can be navigable.</a:t>
            </a:r>
            <a:endParaRPr lang="en-US" sz="2400" b="0" strike="noStrike" spc="-1" dirty="0">
              <a:latin typeface="Arial"/>
            </a:endParaRPr>
          </a:p>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 </a:t>
            </a:r>
            <a:r>
              <a:rPr lang="en-US" sz="2400" spc="-1" dirty="0">
                <a:solidFill>
                  <a:srgbClr val="000000"/>
                </a:solidFill>
                <a:latin typeface="Corbel"/>
              </a:rPr>
              <a:t>Find a map route to hike trail.</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1484280" y="457200"/>
            <a:ext cx="10018080" cy="175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000" b="0" strike="noStrike" spc="-1">
                <a:solidFill>
                  <a:srgbClr val="000000"/>
                </a:solidFill>
                <a:latin typeface="Corbel"/>
              </a:rPr>
              <a:t>App Features</a:t>
            </a:r>
            <a:endParaRPr lang="en-US" sz="4000" b="0" strike="noStrike" spc="-1">
              <a:latin typeface="Arial"/>
            </a:endParaRPr>
          </a:p>
        </p:txBody>
      </p:sp>
      <p:sp>
        <p:nvSpPr>
          <p:cNvPr id="102" name="CustomShape 2"/>
          <p:cNvSpPr/>
          <p:nvPr/>
        </p:nvSpPr>
        <p:spPr>
          <a:xfrm>
            <a:off x="1594440" y="2377440"/>
            <a:ext cx="10018080" cy="365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Home page with links </a:t>
            </a:r>
            <a:endParaRPr lang="en-US" sz="2400" b="0" strike="noStrike" spc="-1" dirty="0">
              <a:latin typeface="Arial"/>
            </a:endParaRPr>
          </a:p>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Link to weather page, link to hike trails page</a:t>
            </a:r>
            <a:endParaRPr lang="en-US" sz="2400" b="0" strike="noStrike" spc="-1" dirty="0">
              <a:latin typeface="Arial"/>
            </a:endParaRPr>
          </a:p>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Links to jump from one page to other page</a:t>
            </a:r>
            <a:endParaRPr lang="en-US" sz="2400" b="0" strike="noStrike" spc="-1" dirty="0">
              <a:latin typeface="Arial"/>
            </a:endParaRPr>
          </a:p>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Search box to search weather of particular place(s)</a:t>
            </a:r>
            <a:endParaRPr lang="en-US" sz="2400" b="0" strike="noStrike" spc="-1" dirty="0">
              <a:latin typeface="Arial"/>
            </a:endParaRPr>
          </a:p>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Search box to search for hike trails</a:t>
            </a:r>
          </a:p>
          <a:p>
            <a:pPr marL="285840" indent="-285120">
              <a:lnSpc>
                <a:spcPct val="100000"/>
              </a:lnSpc>
              <a:spcBef>
                <a:spcPts val="479"/>
              </a:spcBef>
              <a:spcAft>
                <a:spcPts val="601"/>
              </a:spcAft>
              <a:buClr>
                <a:srgbClr val="1287C3"/>
              </a:buClr>
              <a:buSzPct val="145000"/>
              <a:buFont typeface="Arial"/>
              <a:buChar char="•"/>
            </a:pPr>
            <a:r>
              <a:rPr lang="en-US" sz="2400" spc="-1" dirty="0">
                <a:solidFill>
                  <a:srgbClr val="000000"/>
                </a:solidFill>
                <a:latin typeface="Corbel"/>
              </a:rPr>
              <a:t>Etc.</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3B9A7-9C84-4EB6-899A-DFF03E2DADE7}"/>
              </a:ext>
            </a:extLst>
          </p:cNvPr>
          <p:cNvSpPr>
            <a:spLocks noGrp="1"/>
          </p:cNvSpPr>
          <p:nvPr>
            <p:ph type="title"/>
          </p:nvPr>
        </p:nvSpPr>
        <p:spPr/>
        <p:txBody>
          <a:bodyPr/>
          <a:lstStyle/>
          <a:p>
            <a:pPr algn="ctr"/>
            <a:r>
              <a:rPr lang="en-US" dirty="0"/>
              <a:t>Web Flow</a:t>
            </a:r>
          </a:p>
        </p:txBody>
      </p:sp>
      <p:pic>
        <p:nvPicPr>
          <p:cNvPr id="7" name="Picture 6">
            <a:extLst>
              <a:ext uri="{FF2B5EF4-FFF2-40B4-BE49-F238E27FC236}">
                <a16:creationId xmlns:a16="http://schemas.microsoft.com/office/drawing/2014/main" id="{40BD68B7-B5A6-43F5-A9A5-B6825248E6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460" y="1418400"/>
            <a:ext cx="7866480" cy="5329111"/>
          </a:xfrm>
          <a:prstGeom prst="rect">
            <a:avLst/>
          </a:prstGeom>
        </p:spPr>
      </p:pic>
    </p:spTree>
    <p:extLst>
      <p:ext uri="{BB962C8B-B14F-4D97-AF65-F5344CB8AC3E}">
        <p14:creationId xmlns:p14="http://schemas.microsoft.com/office/powerpoint/2010/main" val="1682127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1484280" y="457200"/>
            <a:ext cx="10018080" cy="175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000" b="0" strike="noStrike" spc="-1">
                <a:solidFill>
                  <a:srgbClr val="000000"/>
                </a:solidFill>
                <a:latin typeface="Corbel"/>
              </a:rPr>
              <a:t>Frameworks/Libraries</a:t>
            </a:r>
            <a:endParaRPr lang="en-US" sz="4000" b="0" strike="noStrike" spc="-1">
              <a:latin typeface="Arial"/>
            </a:endParaRPr>
          </a:p>
        </p:txBody>
      </p:sp>
      <p:sp>
        <p:nvSpPr>
          <p:cNvPr id="104" name="CustomShape 2"/>
          <p:cNvSpPr/>
          <p:nvPr/>
        </p:nvSpPr>
        <p:spPr>
          <a:xfrm>
            <a:off x="1594440" y="2377440"/>
            <a:ext cx="10018080" cy="365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React Framework</a:t>
            </a:r>
            <a:endParaRPr lang="en-US" sz="2400" b="0" strike="noStrike" spc="-1" dirty="0">
              <a:latin typeface="Arial"/>
            </a:endParaRPr>
          </a:p>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FetchAPI library and possibly other API libraries,</a:t>
            </a:r>
            <a:endParaRPr lang="en-US" sz="2400" b="0" strike="noStrike" spc="-1" dirty="0">
              <a:latin typeface="Arial"/>
            </a:endParaRPr>
          </a:p>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Stack: </a:t>
            </a:r>
          </a:p>
          <a:p>
            <a:pPr marL="800820" lvl="1" indent="-342900">
              <a:spcBef>
                <a:spcPts val="479"/>
              </a:spcBef>
              <a:spcAft>
                <a:spcPts val="601"/>
              </a:spcAft>
              <a:buClr>
                <a:srgbClr val="1287C3"/>
              </a:buClr>
              <a:buSzPct val="145000"/>
              <a:buFont typeface="Wingdings" panose="05000000000000000000" pitchFamily="2" charset="2"/>
              <a:buChar char="ü"/>
            </a:pPr>
            <a:r>
              <a:rPr lang="en-US" sz="2400" b="0" strike="noStrike" spc="-1" dirty="0">
                <a:solidFill>
                  <a:srgbClr val="000000"/>
                </a:solidFill>
                <a:latin typeface="Corbel"/>
              </a:rPr>
              <a:t>FRONT END </a:t>
            </a:r>
            <a:r>
              <a:rPr lang="en-US" sz="2400" b="0" strike="noStrike" spc="-1" dirty="0">
                <a:solidFill>
                  <a:srgbClr val="000000"/>
                </a:solidFill>
                <a:latin typeface="Corbel"/>
                <a:sym typeface="Wingdings" panose="05000000000000000000" pitchFamily="2" charset="2"/>
              </a:rPr>
              <a:t> </a:t>
            </a:r>
            <a:r>
              <a:rPr lang="en-US" sz="2400" b="0" strike="noStrike" spc="-1" dirty="0">
                <a:solidFill>
                  <a:srgbClr val="000000"/>
                </a:solidFill>
                <a:latin typeface="Corbel"/>
              </a:rPr>
              <a:t>HTML5, CSS3, JAVASCRIPT, </a:t>
            </a:r>
            <a:r>
              <a:rPr lang="en-US" sz="2400" spc="-1" dirty="0">
                <a:solidFill>
                  <a:srgbClr val="000000"/>
                </a:solidFill>
                <a:latin typeface="Corbel"/>
                <a:sym typeface="Wingdings" panose="05000000000000000000" pitchFamily="2" charset="2"/>
              </a:rPr>
              <a:t>ReactJS</a:t>
            </a:r>
            <a:endParaRPr lang="en-US" sz="2400" spc="-1" dirty="0">
              <a:solidFill>
                <a:srgbClr val="000000"/>
              </a:solidFill>
              <a:latin typeface="Corbel"/>
            </a:endParaRPr>
          </a:p>
          <a:p>
            <a:pPr marL="800820" lvl="1" indent="-342900">
              <a:spcBef>
                <a:spcPts val="479"/>
              </a:spcBef>
              <a:spcAft>
                <a:spcPts val="601"/>
              </a:spcAft>
              <a:buClr>
                <a:srgbClr val="1287C3"/>
              </a:buClr>
              <a:buSzPct val="145000"/>
              <a:buFont typeface="Wingdings" panose="05000000000000000000" pitchFamily="2" charset="2"/>
              <a:buChar char="ü"/>
            </a:pPr>
            <a:r>
              <a:rPr lang="en-US" sz="2400" spc="-1" dirty="0">
                <a:solidFill>
                  <a:srgbClr val="000000"/>
                </a:solidFill>
                <a:latin typeface="Corbel"/>
              </a:rPr>
              <a:t>BACK END </a:t>
            </a:r>
            <a:r>
              <a:rPr lang="en-US" sz="2400" spc="-1" dirty="0">
                <a:solidFill>
                  <a:srgbClr val="000000"/>
                </a:solidFill>
                <a:latin typeface="Corbel"/>
                <a:sym typeface="Wingdings" panose="05000000000000000000" pitchFamily="2" charset="2"/>
              </a:rPr>
              <a:t> </a:t>
            </a:r>
            <a:r>
              <a:rPr lang="en-US" sz="2400" spc="-1" dirty="0" err="1">
                <a:solidFill>
                  <a:srgbClr val="000000"/>
                </a:solidFill>
                <a:latin typeface="Corbel"/>
                <a:sym typeface="Wingdings" panose="05000000000000000000" pitchFamily="2" charset="2"/>
              </a:rPr>
              <a:t>ExpressJS</a:t>
            </a:r>
            <a:r>
              <a:rPr lang="en-US" sz="2400" spc="-1">
                <a:solidFill>
                  <a:srgbClr val="000000"/>
                </a:solidFill>
                <a:latin typeface="Corbel"/>
                <a:sym typeface="Wingdings" panose="05000000000000000000" pitchFamily="2" charset="2"/>
              </a:rPr>
              <a:t>, Node</a:t>
            </a:r>
            <a:r>
              <a:rPr lang="en-US" sz="2400" spc="-1" dirty="0">
                <a:solidFill>
                  <a:srgbClr val="000000"/>
                </a:solidFill>
                <a:latin typeface="Corbel"/>
                <a:sym typeface="Wingdings" panose="05000000000000000000" pitchFamily="2" charset="2"/>
              </a:rPr>
              <a:t>.js, REST API’s</a:t>
            </a:r>
            <a:endParaRPr lang="en-US" sz="2400" b="0" strike="noStrike" spc="-1" dirty="0">
              <a:solidFill>
                <a:srgbClr val="000000"/>
              </a:solidFill>
              <a:latin typeface="Corbel"/>
            </a:endParaRPr>
          </a:p>
          <a:p>
            <a:pPr marL="800820" lvl="1" indent="-342900">
              <a:spcBef>
                <a:spcPts val="479"/>
              </a:spcBef>
              <a:spcAft>
                <a:spcPts val="601"/>
              </a:spcAft>
              <a:buClr>
                <a:srgbClr val="1287C3"/>
              </a:buClr>
              <a:buSzPct val="145000"/>
              <a:buFont typeface="Wingdings" panose="05000000000000000000" pitchFamily="2" charset="2"/>
              <a:buChar char="ü"/>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16A12-DE84-4EFD-9FD6-E12672261C9B}"/>
              </a:ext>
            </a:extLst>
          </p:cNvPr>
          <p:cNvSpPr>
            <a:spLocks noGrp="1"/>
          </p:cNvSpPr>
          <p:nvPr>
            <p:ph type="title"/>
          </p:nvPr>
        </p:nvSpPr>
        <p:spPr/>
        <p:txBody>
          <a:bodyPr/>
          <a:lstStyle/>
          <a:p>
            <a:pPr algn="ctr"/>
            <a:r>
              <a:rPr lang="en-US" dirty="0"/>
              <a:t>API’s</a:t>
            </a:r>
          </a:p>
        </p:txBody>
      </p:sp>
      <p:sp>
        <p:nvSpPr>
          <p:cNvPr id="3" name="Subtitle 2">
            <a:extLst>
              <a:ext uri="{FF2B5EF4-FFF2-40B4-BE49-F238E27FC236}">
                <a16:creationId xmlns:a16="http://schemas.microsoft.com/office/drawing/2014/main" id="{F306A230-B54E-4F28-BB31-EB9D7DD4FE9F}"/>
              </a:ext>
            </a:extLst>
          </p:cNvPr>
          <p:cNvSpPr>
            <a:spLocks noGrp="1"/>
          </p:cNvSpPr>
          <p:nvPr>
            <p:ph type="subTitle"/>
          </p:nvPr>
        </p:nvSpPr>
        <p:spPr>
          <a:xfrm>
            <a:off x="2086587" y="1412446"/>
            <a:ext cx="10972440" cy="3977280"/>
          </a:xfrm>
        </p:spPr>
        <p:txBody>
          <a:bodyPr>
            <a:normAutofit/>
          </a:bodyPr>
          <a:lstStyle/>
          <a:p>
            <a:r>
              <a:rPr lang="en-US" sz="2400" dirty="0">
                <a:latin typeface="Corbel" panose="020B0503020204020204" pitchFamily="34" charset="0"/>
              </a:rPr>
              <a:t>Our choices of API’s</a:t>
            </a:r>
          </a:p>
          <a:p>
            <a:pPr lvl="1">
              <a:buFont typeface="Wingdings" panose="05000000000000000000" pitchFamily="2" charset="2"/>
              <a:buChar char="ü"/>
            </a:pPr>
            <a:r>
              <a:rPr lang="en-US" sz="2000" dirty="0">
                <a:latin typeface="Corbel" panose="020B0503020204020204" pitchFamily="34" charset="0"/>
              </a:rPr>
              <a:t>Weather APIs</a:t>
            </a:r>
          </a:p>
          <a:p>
            <a:pPr lvl="1">
              <a:buFont typeface="Wingdings" panose="05000000000000000000" pitchFamily="2" charset="2"/>
              <a:buChar char="ü"/>
            </a:pPr>
            <a:r>
              <a:rPr lang="en-US" sz="2000" dirty="0">
                <a:latin typeface="Corbel" panose="020B0503020204020204" pitchFamily="34" charset="0"/>
              </a:rPr>
              <a:t>Hike Trail APIs</a:t>
            </a:r>
          </a:p>
          <a:p>
            <a:pPr lvl="1">
              <a:buFont typeface="Wingdings" panose="05000000000000000000" pitchFamily="2" charset="2"/>
              <a:buChar char="ü"/>
            </a:pPr>
            <a:r>
              <a:rPr lang="en-US" sz="2000" dirty="0">
                <a:latin typeface="Corbel" panose="020B0503020204020204" pitchFamily="34" charset="0"/>
              </a:rPr>
              <a:t>Map APIs</a:t>
            </a:r>
          </a:p>
        </p:txBody>
      </p:sp>
    </p:spTree>
    <p:extLst>
      <p:ext uri="{BB962C8B-B14F-4D97-AF65-F5344CB8AC3E}">
        <p14:creationId xmlns:p14="http://schemas.microsoft.com/office/powerpoint/2010/main" val="3831254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1512236" y="0"/>
            <a:ext cx="10018080" cy="175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000000"/>
                </a:solidFill>
                <a:latin typeface="+mj-lt"/>
              </a:rPr>
              <a:t>WEATHER API’s</a:t>
            </a:r>
            <a:endParaRPr lang="en-US" sz="4000" b="0" strike="noStrike" spc="-1" dirty="0">
              <a:latin typeface="Arial"/>
            </a:endParaRPr>
          </a:p>
        </p:txBody>
      </p:sp>
      <p:sp>
        <p:nvSpPr>
          <p:cNvPr id="106" name="CustomShape 2"/>
          <p:cNvSpPr/>
          <p:nvPr/>
        </p:nvSpPr>
        <p:spPr>
          <a:xfrm>
            <a:off x="1371600" y="2103120"/>
            <a:ext cx="10018080" cy="402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Weather API:</a:t>
            </a:r>
            <a:endParaRPr lang="en-US" sz="2400" b="0" strike="noStrike" spc="-1" dirty="0">
              <a:latin typeface="Arial"/>
            </a:endParaRPr>
          </a:p>
          <a:p>
            <a:pPr marL="864000" lvl="1" indent="-323640">
              <a:lnSpc>
                <a:spcPct val="100000"/>
              </a:lnSpc>
              <a:spcBef>
                <a:spcPts val="1134"/>
              </a:spcBef>
              <a:buClr>
                <a:srgbClr val="000000"/>
              </a:buClr>
              <a:buSzPct val="45000"/>
              <a:buFont typeface="Wingdings" charset="2"/>
              <a:buChar char=""/>
            </a:pPr>
            <a:r>
              <a:rPr lang="en-US" sz="1800" b="0" strike="noStrike" spc="-1" dirty="0">
                <a:solidFill>
                  <a:srgbClr val="000000"/>
                </a:solidFill>
                <a:latin typeface="Corbel"/>
              </a:rPr>
              <a:t>1) WeatherAPI.com</a:t>
            </a:r>
            <a:endParaRPr lang="en-US" sz="18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Limit</a:t>
            </a:r>
            <a:r>
              <a:rPr lang="en-US" sz="1600" b="0" strike="noStrike" spc="-1" dirty="0">
                <a:solidFill>
                  <a:srgbClr val="000000"/>
                </a:solidFill>
                <a:latin typeface="Corbel"/>
              </a:rPr>
              <a:t>:  1000000 / month </a:t>
            </a:r>
            <a:r>
              <a:rPr lang="en-US" sz="1600" b="0" strike="noStrike" spc="-1" dirty="0" err="1">
                <a:solidFill>
                  <a:srgbClr val="000000"/>
                </a:solidFill>
                <a:latin typeface="Corbel"/>
              </a:rPr>
              <a:t>quotaHard</a:t>
            </a:r>
            <a:r>
              <a:rPr lang="en-US" sz="1600" b="0" strike="noStrike" spc="-1" dirty="0">
                <a:solidFill>
                  <a:srgbClr val="000000"/>
                </a:solidFill>
                <a:latin typeface="Corbel"/>
              </a:rPr>
              <a:t> Limit</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Data Format</a:t>
            </a:r>
            <a:r>
              <a:rPr lang="en-US" sz="1600" b="0" strike="noStrike" spc="-1" dirty="0">
                <a:solidFill>
                  <a:srgbClr val="000000"/>
                </a:solidFill>
                <a:latin typeface="Corbel"/>
              </a:rPr>
              <a:t>: FetchAPI</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Type</a:t>
            </a:r>
            <a:r>
              <a:rPr lang="en-US" sz="1600" b="0" strike="noStrike" spc="-1" dirty="0">
                <a:solidFill>
                  <a:srgbClr val="000000"/>
                </a:solidFill>
                <a:latin typeface="Corbel"/>
                <a:ea typeface="Noto Sans CJK SC"/>
              </a:rPr>
              <a:t>: Free public API accessible via authentication key</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Information </a:t>
            </a:r>
            <a:r>
              <a:rPr lang="en-US" sz="1600" b="0" strike="noStrike" spc="-1" dirty="0">
                <a:solidFill>
                  <a:srgbClr val="000000"/>
                </a:solidFill>
                <a:latin typeface="Corbel"/>
                <a:ea typeface="Noto Sans CJK SC"/>
              </a:rPr>
              <a:t>: Access to Search API, Sports API, Last 7 Days History, Hourly Weather, 3 Day Forecast, Realtime Weather, Astronomy </a:t>
            </a:r>
            <a:r>
              <a:rPr lang="en-US" sz="1600" b="0" strike="noStrike" spc="-1" dirty="0" err="1">
                <a:solidFill>
                  <a:srgbClr val="000000"/>
                </a:solidFill>
                <a:latin typeface="Corbel"/>
                <a:ea typeface="Noto Sans CJK SC"/>
              </a:rPr>
              <a:t>API,Time</a:t>
            </a:r>
            <a:r>
              <a:rPr lang="en-US" sz="1600" b="0" strike="noStrike" spc="-1" dirty="0">
                <a:solidFill>
                  <a:srgbClr val="000000"/>
                </a:solidFill>
                <a:latin typeface="Corbel"/>
                <a:ea typeface="Noto Sans CJK SC"/>
              </a:rPr>
              <a:t> Zone API features.</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Popularity</a:t>
            </a:r>
            <a:r>
              <a:rPr lang="en-US" sz="1600" b="0" strike="noStrike" spc="-1" dirty="0">
                <a:solidFill>
                  <a:srgbClr val="000000"/>
                </a:solidFill>
                <a:latin typeface="Corbel"/>
                <a:ea typeface="Noto Sans CJK SC"/>
              </a:rPr>
              <a:t>: 9.8/10,</a:t>
            </a:r>
            <a:r>
              <a:rPr lang="en-US" sz="1600" b="1" strike="noStrike" spc="-1" dirty="0">
                <a:solidFill>
                  <a:srgbClr val="000000"/>
                </a:solidFill>
                <a:latin typeface="Corbel"/>
                <a:ea typeface="Noto Sans CJK SC"/>
              </a:rPr>
              <a:t> Latency</a:t>
            </a:r>
            <a:r>
              <a:rPr lang="en-US" sz="1600" b="0" strike="noStrike" spc="-1" dirty="0">
                <a:solidFill>
                  <a:srgbClr val="000000"/>
                </a:solidFill>
                <a:latin typeface="Corbel"/>
                <a:ea typeface="Noto Sans CJK SC"/>
              </a:rPr>
              <a:t>: 101ms,</a:t>
            </a:r>
            <a:r>
              <a:rPr lang="en-US" sz="1600" b="1" strike="noStrike" spc="-1" dirty="0">
                <a:solidFill>
                  <a:srgbClr val="000000"/>
                </a:solidFill>
                <a:latin typeface="Corbel"/>
                <a:ea typeface="Noto Sans CJK SC"/>
              </a:rPr>
              <a:t> Service Level</a:t>
            </a:r>
            <a:r>
              <a:rPr lang="en-US" sz="1600" b="0" strike="noStrike" spc="-1" dirty="0">
                <a:solidFill>
                  <a:srgbClr val="000000"/>
                </a:solidFill>
                <a:latin typeface="Corbel"/>
                <a:ea typeface="Noto Sans CJK SC"/>
              </a:rPr>
              <a:t>: 100%</a:t>
            </a: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1503000" y="259560"/>
            <a:ext cx="10018080" cy="12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000000"/>
                </a:solidFill>
                <a:latin typeface="+mj-lt"/>
              </a:rPr>
              <a:t>WEATHER API’s</a:t>
            </a:r>
            <a:endParaRPr lang="en-US" sz="4400" b="0" strike="noStrike" spc="-1" dirty="0">
              <a:latin typeface="+mj-lt"/>
            </a:endParaRPr>
          </a:p>
        </p:txBody>
      </p:sp>
      <p:sp>
        <p:nvSpPr>
          <p:cNvPr id="108" name="CustomShape 2"/>
          <p:cNvSpPr/>
          <p:nvPr/>
        </p:nvSpPr>
        <p:spPr>
          <a:xfrm>
            <a:off x="1503000" y="1554120"/>
            <a:ext cx="10018080" cy="457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Weather API:</a:t>
            </a:r>
            <a:endParaRPr lang="en-US" sz="2400" b="0" strike="noStrike" spc="-1" dirty="0">
              <a:latin typeface="Arial"/>
            </a:endParaRPr>
          </a:p>
          <a:p>
            <a:pPr marL="864000" lvl="1" indent="-323640">
              <a:lnSpc>
                <a:spcPct val="100000"/>
              </a:lnSpc>
              <a:spcBef>
                <a:spcPts val="1134"/>
              </a:spcBef>
              <a:buClr>
                <a:srgbClr val="000000"/>
              </a:buClr>
              <a:buSzPct val="75000"/>
              <a:buFont typeface="Symbol"/>
              <a:buChar char=""/>
            </a:pPr>
            <a:r>
              <a:rPr lang="en-US" sz="1800" b="0" strike="noStrike" spc="-1" dirty="0">
                <a:solidFill>
                  <a:srgbClr val="000000"/>
                </a:solidFill>
                <a:latin typeface="Corbel"/>
              </a:rPr>
              <a:t>2) </a:t>
            </a:r>
            <a:r>
              <a:rPr lang="en-US" sz="1800" b="0" strike="noStrike" spc="-1" dirty="0" err="1">
                <a:solidFill>
                  <a:srgbClr val="000000"/>
                </a:solidFill>
                <a:latin typeface="Corbel"/>
              </a:rPr>
              <a:t>ClimaCell</a:t>
            </a:r>
            <a:endParaRPr lang="en-US" sz="18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Limit</a:t>
            </a:r>
            <a:r>
              <a:rPr lang="en-US" sz="1600" b="0" strike="noStrike" spc="-1" dirty="0">
                <a:solidFill>
                  <a:srgbClr val="000000"/>
                </a:solidFill>
                <a:latin typeface="Corbel"/>
              </a:rPr>
              <a:t>:  100 / day quota Hard Limit</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Data Format</a:t>
            </a:r>
            <a:r>
              <a:rPr lang="en-US" sz="1600" b="0" strike="noStrike" spc="-1" dirty="0">
                <a:solidFill>
                  <a:srgbClr val="000000"/>
                </a:solidFill>
                <a:latin typeface="Corbel"/>
              </a:rPr>
              <a:t>: FetchAPI</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Type</a:t>
            </a:r>
            <a:r>
              <a:rPr lang="en-US" sz="1600" b="0" strike="noStrike" spc="-1" dirty="0">
                <a:solidFill>
                  <a:srgbClr val="000000"/>
                </a:solidFill>
                <a:latin typeface="Corbel"/>
              </a:rPr>
              <a:t>: Free public API accessible via authentication key</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Information </a:t>
            </a:r>
            <a:r>
              <a:rPr lang="en-US" sz="1600" b="0" strike="noStrike" spc="-1" dirty="0">
                <a:solidFill>
                  <a:srgbClr val="000000"/>
                </a:solidFill>
                <a:latin typeface="Corbel"/>
              </a:rPr>
              <a:t>: Access to  Short Term Forecast (Nowcast), Hourly Forecast and Realtime features.</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Popularity</a:t>
            </a:r>
            <a:r>
              <a:rPr lang="en-US" sz="1600" b="0" strike="noStrike" spc="-1" dirty="0">
                <a:solidFill>
                  <a:srgbClr val="000000"/>
                </a:solidFill>
                <a:latin typeface="Corbel"/>
              </a:rPr>
              <a:t>: 9.6/10,</a:t>
            </a:r>
            <a:r>
              <a:rPr lang="en-US" sz="1600" b="1" strike="noStrike" spc="-1" dirty="0">
                <a:solidFill>
                  <a:srgbClr val="000000"/>
                </a:solidFill>
                <a:latin typeface="Corbel"/>
              </a:rPr>
              <a:t> Latency</a:t>
            </a:r>
            <a:r>
              <a:rPr lang="en-US" sz="1600" b="0" strike="noStrike" spc="-1" dirty="0">
                <a:solidFill>
                  <a:srgbClr val="000000"/>
                </a:solidFill>
                <a:latin typeface="Corbel"/>
              </a:rPr>
              <a:t>: 493ms,</a:t>
            </a:r>
            <a:r>
              <a:rPr lang="en-US" sz="1600" b="1" strike="noStrike" spc="-1" dirty="0">
                <a:solidFill>
                  <a:srgbClr val="000000"/>
                </a:solidFill>
                <a:latin typeface="Corbel"/>
              </a:rPr>
              <a:t> Service Level</a:t>
            </a:r>
            <a:r>
              <a:rPr lang="en-US" sz="1600" b="0" strike="noStrike" spc="-1" dirty="0">
                <a:solidFill>
                  <a:srgbClr val="000000"/>
                </a:solidFill>
                <a:latin typeface="Corbel"/>
              </a:rPr>
              <a:t>: 100%</a:t>
            </a:r>
            <a:endParaRPr lang="en-US" sz="1600" b="0" strike="noStrike" spc="-1" dirty="0">
              <a:latin typeface="Arial"/>
            </a:endParaRPr>
          </a:p>
          <a:p>
            <a:pPr>
              <a:lnSpc>
                <a:spcPct val="100000"/>
              </a:lnSpc>
              <a:spcBef>
                <a:spcPts val="850"/>
              </a:spcBef>
            </a:pP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503000" y="259560"/>
            <a:ext cx="10018080" cy="12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dirty="0">
                <a:latin typeface="+mj-lt"/>
              </a:rPr>
              <a:t>WEATHER API’s</a:t>
            </a:r>
            <a:endParaRPr lang="en-US" sz="4400" b="0" strike="noStrike" spc="-1" dirty="0">
              <a:latin typeface="+mj-lt"/>
            </a:endParaRPr>
          </a:p>
        </p:txBody>
      </p:sp>
      <p:sp>
        <p:nvSpPr>
          <p:cNvPr id="110" name="CustomShape 2"/>
          <p:cNvSpPr/>
          <p:nvPr/>
        </p:nvSpPr>
        <p:spPr>
          <a:xfrm>
            <a:off x="1503000" y="1554120"/>
            <a:ext cx="10018080" cy="457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Weather API:</a:t>
            </a:r>
            <a:endParaRPr lang="en-US" sz="2400" b="0" strike="noStrike" spc="-1" dirty="0">
              <a:latin typeface="Arial"/>
            </a:endParaRPr>
          </a:p>
          <a:p>
            <a:pPr marL="864000" lvl="1" indent="-323640">
              <a:lnSpc>
                <a:spcPct val="100000"/>
              </a:lnSpc>
              <a:spcBef>
                <a:spcPts val="1134"/>
              </a:spcBef>
              <a:buClr>
                <a:srgbClr val="000000"/>
              </a:buClr>
              <a:buSzPct val="75000"/>
              <a:buFont typeface="Symbol"/>
              <a:buChar char=""/>
            </a:pPr>
            <a:r>
              <a:rPr lang="en-US" sz="1800" b="0" strike="noStrike" spc="-1" dirty="0">
                <a:solidFill>
                  <a:srgbClr val="000000"/>
                </a:solidFill>
                <a:latin typeface="Corbel"/>
              </a:rPr>
              <a:t>3) </a:t>
            </a:r>
            <a:r>
              <a:rPr lang="en-US" sz="1800" b="0" strike="noStrike" spc="-1" dirty="0" err="1">
                <a:solidFill>
                  <a:srgbClr val="000000"/>
                </a:solidFill>
                <a:latin typeface="Corbel"/>
              </a:rPr>
              <a:t>OpenWeatherMap</a:t>
            </a:r>
            <a:endParaRPr lang="en-US" sz="18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Limit</a:t>
            </a:r>
            <a:r>
              <a:rPr lang="en-US" sz="1600" b="0" strike="noStrike" spc="-1" dirty="0">
                <a:solidFill>
                  <a:srgbClr val="000000"/>
                </a:solidFill>
                <a:latin typeface="Corbel"/>
              </a:rPr>
              <a:t>: 500 / month quota Hard Limit</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Data Format</a:t>
            </a:r>
            <a:r>
              <a:rPr lang="en-US" sz="1600" b="0" strike="noStrike" spc="-1" dirty="0">
                <a:solidFill>
                  <a:srgbClr val="000000"/>
                </a:solidFill>
                <a:latin typeface="Corbel"/>
              </a:rPr>
              <a:t>: FetchAPI</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Type</a:t>
            </a:r>
            <a:r>
              <a:rPr lang="en-US" sz="1600" b="0" strike="noStrike" spc="-1" dirty="0">
                <a:solidFill>
                  <a:srgbClr val="000000"/>
                </a:solidFill>
                <a:latin typeface="Corbel"/>
              </a:rPr>
              <a:t>: Free public API accessible via authentication key</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Information </a:t>
            </a:r>
            <a:r>
              <a:rPr lang="en-US" sz="1600" b="0" strike="noStrike" spc="-1" dirty="0">
                <a:solidFill>
                  <a:srgbClr val="000000"/>
                </a:solidFill>
                <a:latin typeface="Corbel"/>
              </a:rPr>
              <a:t>: Access to search Weather API, Historical Weather Data (5 Days), 5 days/3 hour forecast API, Current Weather API features.</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Popularity</a:t>
            </a:r>
            <a:r>
              <a:rPr lang="en-US" sz="1600" b="0" strike="noStrike" spc="-1" dirty="0">
                <a:solidFill>
                  <a:srgbClr val="000000"/>
                </a:solidFill>
                <a:latin typeface="Corbel"/>
              </a:rPr>
              <a:t>: 9.9/10,</a:t>
            </a:r>
            <a:r>
              <a:rPr lang="en-US" sz="1600" b="1" strike="noStrike" spc="-1" dirty="0">
                <a:solidFill>
                  <a:srgbClr val="000000"/>
                </a:solidFill>
                <a:latin typeface="Corbel"/>
              </a:rPr>
              <a:t> Latency</a:t>
            </a:r>
            <a:r>
              <a:rPr lang="en-US" sz="1600" b="0" strike="noStrike" spc="-1" dirty="0">
                <a:solidFill>
                  <a:srgbClr val="000000"/>
                </a:solidFill>
                <a:latin typeface="Corbel"/>
              </a:rPr>
              <a:t>: 100ms,</a:t>
            </a:r>
            <a:r>
              <a:rPr lang="en-US" sz="1600" b="1" strike="noStrike" spc="-1" dirty="0">
                <a:solidFill>
                  <a:srgbClr val="000000"/>
                </a:solidFill>
                <a:latin typeface="Corbel"/>
              </a:rPr>
              <a:t> Service Level</a:t>
            </a:r>
            <a:r>
              <a:rPr lang="en-US" sz="1600" b="0" strike="noStrike" spc="-1" dirty="0">
                <a:solidFill>
                  <a:srgbClr val="000000"/>
                </a:solidFill>
                <a:latin typeface="Corbel"/>
              </a:rPr>
              <a:t>: 98%</a:t>
            </a:r>
            <a:endParaRPr lang="en-US" sz="1600" b="0" strike="noStrike" spc="-1" dirty="0">
              <a:latin typeface="Arial"/>
            </a:endParaRPr>
          </a:p>
          <a:p>
            <a:pPr>
              <a:lnSpc>
                <a:spcPct val="100000"/>
              </a:lnSpc>
              <a:spcBef>
                <a:spcPts val="850"/>
              </a:spcBef>
            </a:pP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298</TotalTime>
  <Words>715</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Corbel</vt:lpstr>
      <vt:lpstr>Lato</vt:lpstr>
      <vt:lpstr>Symbol</vt:lpstr>
      <vt:lpstr>Wingdings</vt:lpstr>
      <vt:lpstr>Office Theme</vt:lpstr>
      <vt:lpstr>Office Theme</vt:lpstr>
      <vt:lpstr>PowerPoint Presentation</vt:lpstr>
      <vt:lpstr>PowerPoint Presentation</vt:lpstr>
      <vt:lpstr>PowerPoint Presentation</vt:lpstr>
      <vt:lpstr>Web Flow</vt:lpstr>
      <vt:lpstr>PowerPoint Presentation</vt:lpstr>
      <vt:lpstr>API’s</vt:lpstr>
      <vt:lpstr>PowerPoint Presentation</vt:lpstr>
      <vt:lpstr>PowerPoint Presentation</vt:lpstr>
      <vt:lpstr>PowerPoint Presentation</vt:lpstr>
      <vt:lpstr>PowerPoint Presentation</vt:lpstr>
      <vt:lpstr>HIKE TRAIL API’s</vt:lpstr>
      <vt:lpstr>MAP API’s</vt:lpstr>
      <vt:lpstr>MAP API’s</vt:lpstr>
      <vt:lpstr>MAP API’s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Harsha Bharadwaz</dc:creator>
  <dc:description/>
  <cp:lastModifiedBy>Harsha Bharadwaz</cp:lastModifiedBy>
  <cp:revision>40</cp:revision>
  <dcterms:created xsi:type="dcterms:W3CDTF">2021-01-24T19:16:37Z</dcterms:created>
  <dcterms:modified xsi:type="dcterms:W3CDTF">2021-02-10T18:45:26Z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