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61" r:id="rId10"/>
    <p:sldId id="262" r:id="rId11"/>
    <p:sldId id="273" r:id="rId12"/>
    <p:sldId id="265" r:id="rId13"/>
    <p:sldId id="266" r:id="rId14"/>
    <p:sldId id="267" r:id="rId15"/>
    <p:sldId id="268" r:id="rId16"/>
    <p:sldId id="269" r:id="rId17"/>
    <p:sldId id="277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7"/>
  </p:normalViewPr>
  <p:slideViewPr>
    <p:cSldViewPr snapToGrid="0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4883F-0154-4484-BD5F-489FBE708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7DF65D-98A2-40BD-9FAA-8F4C16FDE238}">
      <dgm:prSet/>
      <dgm:spPr/>
      <dgm:t>
        <a:bodyPr/>
        <a:lstStyle/>
        <a:p>
          <a:pPr>
            <a:defRPr cap="all"/>
          </a:pPr>
          <a:r>
            <a:rPr lang="en-US"/>
            <a:t>• </a:t>
          </a:r>
          <a:r>
            <a:rPr lang="en-US" b="1"/>
            <a:t>Dataset</a:t>
          </a:r>
          <a:r>
            <a:rPr lang="en-US"/>
            <a:t>: </a:t>
          </a:r>
        </a:p>
      </dgm:t>
    </dgm:pt>
    <dgm:pt modelId="{3F4DE5CB-6E47-4A19-8708-240D52EEA358}" type="parTrans" cxnId="{06D96654-BB95-414D-96C6-850D5BBAF4F0}">
      <dgm:prSet/>
      <dgm:spPr/>
      <dgm:t>
        <a:bodyPr/>
        <a:lstStyle/>
        <a:p>
          <a:endParaRPr lang="en-US"/>
        </a:p>
      </dgm:t>
    </dgm:pt>
    <dgm:pt modelId="{5F7DF209-3C50-4336-B698-15219842A835}" type="sibTrans" cxnId="{06D96654-BB95-414D-96C6-850D5BBAF4F0}">
      <dgm:prSet/>
      <dgm:spPr/>
      <dgm:t>
        <a:bodyPr/>
        <a:lstStyle/>
        <a:p>
          <a:endParaRPr lang="en-US"/>
        </a:p>
      </dgm:t>
    </dgm:pt>
    <dgm:pt modelId="{41BBC000-6D2B-4AD5-A7A5-6263AB2F63B4}">
      <dgm:prSet/>
      <dgm:spPr/>
      <dgm:t>
        <a:bodyPr/>
        <a:lstStyle/>
        <a:p>
          <a:pPr>
            <a:defRPr cap="all"/>
          </a:pPr>
          <a:r>
            <a:rPr lang="en-US" dirty="0"/>
            <a:t> Contains customer demographics, account information, service usage, and the churn label (Churn column: Yes/No). </a:t>
          </a:r>
        </a:p>
      </dgm:t>
    </dgm:pt>
    <dgm:pt modelId="{598E88CC-27BD-4C07-BFDB-B9F94706985C}" type="parTrans" cxnId="{4F71A06B-6916-4582-BC35-AE607C419C6B}">
      <dgm:prSet/>
      <dgm:spPr/>
      <dgm:t>
        <a:bodyPr/>
        <a:lstStyle/>
        <a:p>
          <a:endParaRPr lang="en-US"/>
        </a:p>
      </dgm:t>
    </dgm:pt>
    <dgm:pt modelId="{6D896B9B-7892-44A4-8A13-6387D33CB3A9}" type="sibTrans" cxnId="{4F71A06B-6916-4582-BC35-AE607C419C6B}">
      <dgm:prSet/>
      <dgm:spPr/>
      <dgm:t>
        <a:bodyPr/>
        <a:lstStyle/>
        <a:p>
          <a:endParaRPr lang="en-US"/>
        </a:p>
      </dgm:t>
    </dgm:pt>
    <dgm:pt modelId="{BC359AE1-F5EA-47B5-98DE-137B2FB18A9C}">
      <dgm:prSet/>
      <dgm:spPr/>
      <dgm:t>
        <a:bodyPr/>
        <a:lstStyle/>
        <a:p>
          <a:pPr>
            <a:defRPr cap="all"/>
          </a:pPr>
          <a:r>
            <a:rPr lang="en-US" dirty="0"/>
            <a:t>Key features include tenure, </a:t>
          </a:r>
          <a:r>
            <a:rPr lang="en-US" dirty="0" err="1"/>
            <a:t>MonthlyCharges</a:t>
          </a:r>
          <a:r>
            <a:rPr lang="en-US" dirty="0"/>
            <a:t>, </a:t>
          </a:r>
          <a:r>
            <a:rPr lang="en-US" dirty="0" err="1"/>
            <a:t>TotalCharges</a:t>
          </a:r>
          <a:r>
            <a:rPr lang="en-US" dirty="0"/>
            <a:t>, Contract, and </a:t>
          </a:r>
          <a:r>
            <a:rPr lang="en-US" dirty="0" err="1"/>
            <a:t>InternetService</a:t>
          </a:r>
          <a:r>
            <a:rPr lang="en-US" dirty="0"/>
            <a:t>. </a:t>
          </a:r>
        </a:p>
      </dgm:t>
    </dgm:pt>
    <dgm:pt modelId="{3A68A0EB-0C3D-49A1-A0C7-9689368D8D7E}" type="parTrans" cxnId="{00AEF4CF-B640-4B0A-BB85-A024AB53A88C}">
      <dgm:prSet/>
      <dgm:spPr/>
      <dgm:t>
        <a:bodyPr/>
        <a:lstStyle/>
        <a:p>
          <a:endParaRPr lang="en-US"/>
        </a:p>
      </dgm:t>
    </dgm:pt>
    <dgm:pt modelId="{9B4DFFFA-0771-4916-8352-93C6BA6D8FC4}" type="sibTrans" cxnId="{00AEF4CF-B640-4B0A-BB85-A024AB53A88C}">
      <dgm:prSet/>
      <dgm:spPr/>
      <dgm:t>
        <a:bodyPr/>
        <a:lstStyle/>
        <a:p>
          <a:endParaRPr lang="en-US"/>
        </a:p>
      </dgm:t>
    </dgm:pt>
    <dgm:pt modelId="{95E4286B-744A-4421-A748-406195AC6B69}" type="pres">
      <dgm:prSet presAssocID="{6DB4883F-0154-4484-BD5F-489FBE708986}" presName="root" presStyleCnt="0">
        <dgm:presLayoutVars>
          <dgm:dir/>
          <dgm:resizeHandles val="exact"/>
        </dgm:presLayoutVars>
      </dgm:prSet>
      <dgm:spPr/>
    </dgm:pt>
    <dgm:pt modelId="{3E580A94-A64B-498C-86A7-5EF95B8C1D4A}" type="pres">
      <dgm:prSet presAssocID="{0A7DF65D-98A2-40BD-9FAA-8F4C16FDE238}" presName="compNode" presStyleCnt="0"/>
      <dgm:spPr/>
    </dgm:pt>
    <dgm:pt modelId="{08FE0B9B-92C7-4CEA-A984-2F76D7CBC0C0}" type="pres">
      <dgm:prSet presAssocID="{0A7DF65D-98A2-40BD-9FAA-8F4C16FDE238}" presName="iconBgRect" presStyleLbl="bgShp" presStyleIdx="0" presStyleCnt="3"/>
      <dgm:spPr/>
    </dgm:pt>
    <dgm:pt modelId="{BF010DA1-80C4-40A4-991B-AD4215244108}" type="pres">
      <dgm:prSet presAssocID="{0A7DF65D-98A2-40BD-9FAA-8F4C16FDE2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5E04C1-75FB-458D-B8DD-640BEEF2DBFF}" type="pres">
      <dgm:prSet presAssocID="{0A7DF65D-98A2-40BD-9FAA-8F4C16FDE238}" presName="spaceRect" presStyleCnt="0"/>
      <dgm:spPr/>
    </dgm:pt>
    <dgm:pt modelId="{1B78AEB1-A8B4-4107-9951-7FAC28442670}" type="pres">
      <dgm:prSet presAssocID="{0A7DF65D-98A2-40BD-9FAA-8F4C16FDE238}" presName="textRect" presStyleLbl="revTx" presStyleIdx="0" presStyleCnt="3">
        <dgm:presLayoutVars>
          <dgm:chMax val="1"/>
          <dgm:chPref val="1"/>
        </dgm:presLayoutVars>
      </dgm:prSet>
      <dgm:spPr/>
    </dgm:pt>
    <dgm:pt modelId="{B98D094B-728A-4865-BD1D-460B97DCA492}" type="pres">
      <dgm:prSet presAssocID="{5F7DF209-3C50-4336-B698-15219842A835}" presName="sibTrans" presStyleCnt="0"/>
      <dgm:spPr/>
    </dgm:pt>
    <dgm:pt modelId="{6D708A4C-31CC-463A-8EB2-793705CFA4DF}" type="pres">
      <dgm:prSet presAssocID="{41BBC000-6D2B-4AD5-A7A5-6263AB2F63B4}" presName="compNode" presStyleCnt="0"/>
      <dgm:spPr/>
    </dgm:pt>
    <dgm:pt modelId="{BCEB4C42-EE24-4DE5-A568-C04AFD8D9C07}" type="pres">
      <dgm:prSet presAssocID="{41BBC000-6D2B-4AD5-A7A5-6263AB2F63B4}" presName="iconBgRect" presStyleLbl="bgShp" presStyleIdx="1" presStyleCnt="3"/>
      <dgm:spPr/>
    </dgm:pt>
    <dgm:pt modelId="{E5A5564F-5E7E-4C69-BA59-BA5DA413A6D8}" type="pres">
      <dgm:prSet presAssocID="{41BBC000-6D2B-4AD5-A7A5-6263AB2F63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8CC0679-816E-48C1-A0DC-28A4D66431BE}" type="pres">
      <dgm:prSet presAssocID="{41BBC000-6D2B-4AD5-A7A5-6263AB2F63B4}" presName="spaceRect" presStyleCnt="0"/>
      <dgm:spPr/>
    </dgm:pt>
    <dgm:pt modelId="{413745DE-90DA-45FD-B5B1-A4BE85CCC325}" type="pres">
      <dgm:prSet presAssocID="{41BBC000-6D2B-4AD5-A7A5-6263AB2F63B4}" presName="textRect" presStyleLbl="revTx" presStyleIdx="1" presStyleCnt="3">
        <dgm:presLayoutVars>
          <dgm:chMax val="1"/>
          <dgm:chPref val="1"/>
        </dgm:presLayoutVars>
      </dgm:prSet>
      <dgm:spPr/>
    </dgm:pt>
    <dgm:pt modelId="{40E7DE28-D25C-4ABE-8308-3F066142CCB1}" type="pres">
      <dgm:prSet presAssocID="{6D896B9B-7892-44A4-8A13-6387D33CB3A9}" presName="sibTrans" presStyleCnt="0"/>
      <dgm:spPr/>
    </dgm:pt>
    <dgm:pt modelId="{7CF16C00-036F-48D5-B752-2F689B60FE1D}" type="pres">
      <dgm:prSet presAssocID="{BC359AE1-F5EA-47B5-98DE-137B2FB18A9C}" presName="compNode" presStyleCnt="0"/>
      <dgm:spPr/>
    </dgm:pt>
    <dgm:pt modelId="{8417CA09-51A1-473D-B0A3-4CC51E3FD524}" type="pres">
      <dgm:prSet presAssocID="{BC359AE1-F5EA-47B5-98DE-137B2FB18A9C}" presName="iconBgRect" presStyleLbl="bgShp" presStyleIdx="2" presStyleCnt="3"/>
      <dgm:spPr/>
    </dgm:pt>
    <dgm:pt modelId="{B66B3138-7BEF-4591-9EF7-BD854809AB49}" type="pres">
      <dgm:prSet presAssocID="{BC359AE1-F5EA-47B5-98DE-137B2FB18A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BC15C3E0-FAE8-48E7-8998-A31296DDA46A}" type="pres">
      <dgm:prSet presAssocID="{BC359AE1-F5EA-47B5-98DE-137B2FB18A9C}" presName="spaceRect" presStyleCnt="0"/>
      <dgm:spPr/>
    </dgm:pt>
    <dgm:pt modelId="{DF59ED12-1E09-438E-B553-9AFD91200A4F}" type="pres">
      <dgm:prSet presAssocID="{BC359AE1-F5EA-47B5-98DE-137B2FB18A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D96654-BB95-414D-96C6-850D5BBAF4F0}" srcId="{6DB4883F-0154-4484-BD5F-489FBE708986}" destId="{0A7DF65D-98A2-40BD-9FAA-8F4C16FDE238}" srcOrd="0" destOrd="0" parTransId="{3F4DE5CB-6E47-4A19-8708-240D52EEA358}" sibTransId="{5F7DF209-3C50-4336-B698-15219842A835}"/>
    <dgm:cxn modelId="{4F71A06B-6916-4582-BC35-AE607C419C6B}" srcId="{6DB4883F-0154-4484-BD5F-489FBE708986}" destId="{41BBC000-6D2B-4AD5-A7A5-6263AB2F63B4}" srcOrd="1" destOrd="0" parTransId="{598E88CC-27BD-4C07-BFDB-B9F94706985C}" sibTransId="{6D896B9B-7892-44A4-8A13-6387D33CB3A9}"/>
    <dgm:cxn modelId="{A18D758F-D6A1-49BE-BC98-1E645EBEFF10}" type="presOf" srcId="{6DB4883F-0154-4484-BD5F-489FBE708986}" destId="{95E4286B-744A-4421-A748-406195AC6B69}" srcOrd="0" destOrd="0" presId="urn:microsoft.com/office/officeart/2018/5/layout/IconCircleLabelList"/>
    <dgm:cxn modelId="{BA650A9D-423D-4B74-874B-24FCB979B19B}" type="presOf" srcId="{0A7DF65D-98A2-40BD-9FAA-8F4C16FDE238}" destId="{1B78AEB1-A8B4-4107-9951-7FAC28442670}" srcOrd="0" destOrd="0" presId="urn:microsoft.com/office/officeart/2018/5/layout/IconCircleLabelList"/>
    <dgm:cxn modelId="{00AEF4CF-B640-4B0A-BB85-A024AB53A88C}" srcId="{6DB4883F-0154-4484-BD5F-489FBE708986}" destId="{BC359AE1-F5EA-47B5-98DE-137B2FB18A9C}" srcOrd="2" destOrd="0" parTransId="{3A68A0EB-0C3D-49A1-A0C7-9689368D8D7E}" sibTransId="{9B4DFFFA-0771-4916-8352-93C6BA6D8FC4}"/>
    <dgm:cxn modelId="{9714E8E1-5C3B-4881-87E0-DB75A13B9FC0}" type="presOf" srcId="{BC359AE1-F5EA-47B5-98DE-137B2FB18A9C}" destId="{DF59ED12-1E09-438E-B553-9AFD91200A4F}" srcOrd="0" destOrd="0" presId="urn:microsoft.com/office/officeart/2018/5/layout/IconCircleLabelList"/>
    <dgm:cxn modelId="{E96272FA-0EE4-4F80-92C2-F43EE69D5D72}" type="presOf" srcId="{41BBC000-6D2B-4AD5-A7A5-6263AB2F63B4}" destId="{413745DE-90DA-45FD-B5B1-A4BE85CCC325}" srcOrd="0" destOrd="0" presId="urn:microsoft.com/office/officeart/2018/5/layout/IconCircleLabelList"/>
    <dgm:cxn modelId="{839D8B5F-CC74-4963-92DC-09C0E7B012FB}" type="presParOf" srcId="{95E4286B-744A-4421-A748-406195AC6B69}" destId="{3E580A94-A64B-498C-86A7-5EF95B8C1D4A}" srcOrd="0" destOrd="0" presId="urn:microsoft.com/office/officeart/2018/5/layout/IconCircleLabelList"/>
    <dgm:cxn modelId="{B61F8E2F-0916-4D96-88AE-FBBCF690482C}" type="presParOf" srcId="{3E580A94-A64B-498C-86A7-5EF95B8C1D4A}" destId="{08FE0B9B-92C7-4CEA-A984-2F76D7CBC0C0}" srcOrd="0" destOrd="0" presId="urn:microsoft.com/office/officeart/2018/5/layout/IconCircleLabelList"/>
    <dgm:cxn modelId="{E2EB80FA-816C-4C5C-BF44-E31E97F6C9AE}" type="presParOf" srcId="{3E580A94-A64B-498C-86A7-5EF95B8C1D4A}" destId="{BF010DA1-80C4-40A4-991B-AD4215244108}" srcOrd="1" destOrd="0" presId="urn:microsoft.com/office/officeart/2018/5/layout/IconCircleLabelList"/>
    <dgm:cxn modelId="{98D1CE56-D5DA-455F-8B1B-7A00B5FA856C}" type="presParOf" srcId="{3E580A94-A64B-498C-86A7-5EF95B8C1D4A}" destId="{155E04C1-75FB-458D-B8DD-640BEEF2DBFF}" srcOrd="2" destOrd="0" presId="urn:microsoft.com/office/officeart/2018/5/layout/IconCircleLabelList"/>
    <dgm:cxn modelId="{5D9FFE5C-ECCD-47CB-B489-8C99C3CE633D}" type="presParOf" srcId="{3E580A94-A64B-498C-86A7-5EF95B8C1D4A}" destId="{1B78AEB1-A8B4-4107-9951-7FAC28442670}" srcOrd="3" destOrd="0" presId="urn:microsoft.com/office/officeart/2018/5/layout/IconCircleLabelList"/>
    <dgm:cxn modelId="{C320DC03-DC74-418A-96A5-CDA3D66486F8}" type="presParOf" srcId="{95E4286B-744A-4421-A748-406195AC6B69}" destId="{B98D094B-728A-4865-BD1D-460B97DCA492}" srcOrd="1" destOrd="0" presId="urn:microsoft.com/office/officeart/2018/5/layout/IconCircleLabelList"/>
    <dgm:cxn modelId="{A601624A-5701-41D5-AD46-5F65C4BA2F1F}" type="presParOf" srcId="{95E4286B-744A-4421-A748-406195AC6B69}" destId="{6D708A4C-31CC-463A-8EB2-793705CFA4DF}" srcOrd="2" destOrd="0" presId="urn:microsoft.com/office/officeart/2018/5/layout/IconCircleLabelList"/>
    <dgm:cxn modelId="{52240F77-CE26-4AD3-8AE2-2A2454C413DE}" type="presParOf" srcId="{6D708A4C-31CC-463A-8EB2-793705CFA4DF}" destId="{BCEB4C42-EE24-4DE5-A568-C04AFD8D9C07}" srcOrd="0" destOrd="0" presId="urn:microsoft.com/office/officeart/2018/5/layout/IconCircleLabelList"/>
    <dgm:cxn modelId="{CA9460C4-C000-4FF4-8E18-F1C4701ABF95}" type="presParOf" srcId="{6D708A4C-31CC-463A-8EB2-793705CFA4DF}" destId="{E5A5564F-5E7E-4C69-BA59-BA5DA413A6D8}" srcOrd="1" destOrd="0" presId="urn:microsoft.com/office/officeart/2018/5/layout/IconCircleLabelList"/>
    <dgm:cxn modelId="{57F7B771-8F82-4536-A1AF-82AB1AD467A1}" type="presParOf" srcId="{6D708A4C-31CC-463A-8EB2-793705CFA4DF}" destId="{88CC0679-816E-48C1-A0DC-28A4D66431BE}" srcOrd="2" destOrd="0" presId="urn:microsoft.com/office/officeart/2018/5/layout/IconCircleLabelList"/>
    <dgm:cxn modelId="{371F824F-B9AD-4D52-B4A5-E665D7E7C9EA}" type="presParOf" srcId="{6D708A4C-31CC-463A-8EB2-793705CFA4DF}" destId="{413745DE-90DA-45FD-B5B1-A4BE85CCC325}" srcOrd="3" destOrd="0" presId="urn:microsoft.com/office/officeart/2018/5/layout/IconCircleLabelList"/>
    <dgm:cxn modelId="{9A2F6275-5ECC-41FE-B8B6-CAEEA014491A}" type="presParOf" srcId="{95E4286B-744A-4421-A748-406195AC6B69}" destId="{40E7DE28-D25C-4ABE-8308-3F066142CCB1}" srcOrd="3" destOrd="0" presId="urn:microsoft.com/office/officeart/2018/5/layout/IconCircleLabelList"/>
    <dgm:cxn modelId="{F10D34B0-C4A8-4A26-81C8-4CFE3F994044}" type="presParOf" srcId="{95E4286B-744A-4421-A748-406195AC6B69}" destId="{7CF16C00-036F-48D5-B752-2F689B60FE1D}" srcOrd="4" destOrd="0" presId="urn:microsoft.com/office/officeart/2018/5/layout/IconCircleLabelList"/>
    <dgm:cxn modelId="{8A340F9E-8C2B-4ECA-A36A-665340D5B06F}" type="presParOf" srcId="{7CF16C00-036F-48D5-B752-2F689B60FE1D}" destId="{8417CA09-51A1-473D-B0A3-4CC51E3FD524}" srcOrd="0" destOrd="0" presId="urn:microsoft.com/office/officeart/2018/5/layout/IconCircleLabelList"/>
    <dgm:cxn modelId="{3A5389B3-73DD-4A4B-B18F-ADAC35AC1E73}" type="presParOf" srcId="{7CF16C00-036F-48D5-B752-2F689B60FE1D}" destId="{B66B3138-7BEF-4591-9EF7-BD854809AB49}" srcOrd="1" destOrd="0" presId="urn:microsoft.com/office/officeart/2018/5/layout/IconCircleLabelList"/>
    <dgm:cxn modelId="{3B177EC3-164F-44EB-B502-52EE8102485E}" type="presParOf" srcId="{7CF16C00-036F-48D5-B752-2F689B60FE1D}" destId="{BC15C3E0-FAE8-48E7-8998-A31296DDA46A}" srcOrd="2" destOrd="0" presId="urn:microsoft.com/office/officeart/2018/5/layout/IconCircleLabelList"/>
    <dgm:cxn modelId="{F2CD933D-562E-41EF-BB23-87B21B008779}" type="presParOf" srcId="{7CF16C00-036F-48D5-B752-2F689B60FE1D}" destId="{DF59ED12-1E09-438E-B553-9AFD91200A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E0B9B-92C7-4CEA-A984-2F76D7CBC0C0}">
      <dsp:nvSpPr>
        <dsp:cNvPr id="0" name=""/>
        <dsp:cNvSpPr/>
      </dsp:nvSpPr>
      <dsp:spPr>
        <a:xfrm>
          <a:off x="971475" y="6462"/>
          <a:ext cx="1715625" cy="1715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10DA1-80C4-40A4-991B-AD4215244108}">
      <dsp:nvSpPr>
        <dsp:cNvPr id="0" name=""/>
        <dsp:cNvSpPr/>
      </dsp:nvSpPr>
      <dsp:spPr>
        <a:xfrm>
          <a:off x="1337100" y="372087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8AEB1-A8B4-4107-9951-7FAC28442670}">
      <dsp:nvSpPr>
        <dsp:cNvPr id="0" name=""/>
        <dsp:cNvSpPr/>
      </dsp:nvSpPr>
      <dsp:spPr>
        <a:xfrm>
          <a:off x="423037" y="225646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</a:t>
          </a:r>
          <a:r>
            <a:rPr lang="en-US" sz="1200" b="1" kern="1200"/>
            <a:t>Dataset</a:t>
          </a:r>
          <a:r>
            <a:rPr lang="en-US" sz="1200" kern="1200"/>
            <a:t>: </a:t>
          </a:r>
        </a:p>
      </dsp:txBody>
      <dsp:txXfrm>
        <a:off x="423037" y="2256462"/>
        <a:ext cx="2812500" cy="720000"/>
      </dsp:txXfrm>
    </dsp:sp>
    <dsp:sp modelId="{BCEB4C42-EE24-4DE5-A568-C04AFD8D9C07}">
      <dsp:nvSpPr>
        <dsp:cNvPr id="0" name=""/>
        <dsp:cNvSpPr/>
      </dsp:nvSpPr>
      <dsp:spPr>
        <a:xfrm>
          <a:off x="4276162" y="6462"/>
          <a:ext cx="1715625" cy="1715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5564F-5E7E-4C69-BA59-BA5DA413A6D8}">
      <dsp:nvSpPr>
        <dsp:cNvPr id="0" name=""/>
        <dsp:cNvSpPr/>
      </dsp:nvSpPr>
      <dsp:spPr>
        <a:xfrm>
          <a:off x="4641787" y="372087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745DE-90DA-45FD-B5B1-A4BE85CCC325}">
      <dsp:nvSpPr>
        <dsp:cNvPr id="0" name=""/>
        <dsp:cNvSpPr/>
      </dsp:nvSpPr>
      <dsp:spPr>
        <a:xfrm>
          <a:off x="3727725" y="225646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Contains customer demographics, account information, service usage, and the churn label (Churn column: Yes/No). </a:t>
          </a:r>
        </a:p>
      </dsp:txBody>
      <dsp:txXfrm>
        <a:off x="3727725" y="2256462"/>
        <a:ext cx="2812500" cy="720000"/>
      </dsp:txXfrm>
    </dsp:sp>
    <dsp:sp modelId="{8417CA09-51A1-473D-B0A3-4CC51E3FD524}">
      <dsp:nvSpPr>
        <dsp:cNvPr id="0" name=""/>
        <dsp:cNvSpPr/>
      </dsp:nvSpPr>
      <dsp:spPr>
        <a:xfrm>
          <a:off x="7580850" y="6462"/>
          <a:ext cx="1715625" cy="1715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B3138-7BEF-4591-9EF7-BD854809AB49}">
      <dsp:nvSpPr>
        <dsp:cNvPr id="0" name=""/>
        <dsp:cNvSpPr/>
      </dsp:nvSpPr>
      <dsp:spPr>
        <a:xfrm>
          <a:off x="7946475" y="372087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9ED12-1E09-438E-B553-9AFD91200A4F}">
      <dsp:nvSpPr>
        <dsp:cNvPr id="0" name=""/>
        <dsp:cNvSpPr/>
      </dsp:nvSpPr>
      <dsp:spPr>
        <a:xfrm>
          <a:off x="7032412" y="2256462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Key features include tenure, </a:t>
          </a:r>
          <a:r>
            <a:rPr lang="en-US" sz="1200" kern="1200" dirty="0" err="1"/>
            <a:t>MonthlyCharges</a:t>
          </a:r>
          <a:r>
            <a:rPr lang="en-US" sz="1200" kern="1200" dirty="0"/>
            <a:t>, </a:t>
          </a:r>
          <a:r>
            <a:rPr lang="en-US" sz="1200" kern="1200" dirty="0" err="1"/>
            <a:t>TotalCharges</a:t>
          </a:r>
          <a:r>
            <a:rPr lang="en-US" sz="1200" kern="1200" dirty="0"/>
            <a:t>, Contract, and </a:t>
          </a:r>
          <a:r>
            <a:rPr lang="en-US" sz="1200" kern="1200" dirty="0" err="1"/>
            <a:t>InternetService</a:t>
          </a:r>
          <a:r>
            <a:rPr lang="en-US" sz="1200" kern="1200" dirty="0"/>
            <a:t>. </a:t>
          </a:r>
        </a:p>
      </dsp:txBody>
      <dsp:txXfrm>
        <a:off x="7032412" y="2256462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4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6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0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6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11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9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034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1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12/14/24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0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Close-up of a server network panel with lights and cables">
            <a:extLst>
              <a:ext uri="{FF2B5EF4-FFF2-40B4-BE49-F238E27FC236}">
                <a16:creationId xmlns:a16="http://schemas.microsoft.com/office/drawing/2014/main" id="{7E239E33-7490-2642-A9C0-F612C1DA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13" r="-1" b="1319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64432"/>
            <a:ext cx="6096000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1280B-F19A-7DEC-2940-EE54DFB0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023" y="990599"/>
            <a:ext cx="4857751" cy="1563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b="1" kern="1200" cap="all" spc="120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Telecom Customer Churn Prediction </a:t>
            </a:r>
            <a:br>
              <a:rPr lang="en-US" sz="31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100" kern="1200" cap="all" spc="12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D795-EBA0-4245-89F8-B45948168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2727295"/>
            <a:ext cx="6096000" cy="345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76776-A329-399D-260F-E3F430944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024" y="3071909"/>
            <a:ext cx="4924426" cy="279549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1000"/>
              </a:lnSpc>
            </a:pPr>
            <a:r>
              <a:rPr lang="en-US" sz="2000" b="1" dirty="0">
                <a:solidFill>
                  <a:schemeClr val="tx1"/>
                </a:solidFill>
                <a:effectLst/>
              </a:rPr>
              <a:t>Group: </a:t>
            </a:r>
          </a:p>
          <a:p>
            <a:pPr algn="l">
              <a:lnSpc>
                <a:spcPct val="91000"/>
              </a:lnSpc>
            </a:pPr>
            <a:r>
              <a:rPr lang="en-US" sz="2000" b="1" dirty="0">
                <a:solidFill>
                  <a:schemeClr val="tx1"/>
                </a:solidFill>
                <a:effectLst/>
              </a:rPr>
              <a:t>Mahesh Kumar 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Pabbati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, </a:t>
            </a:r>
          </a:p>
          <a:p>
            <a:pPr algn="l">
              <a:lnSpc>
                <a:spcPct val="91000"/>
              </a:lnSpc>
            </a:pPr>
            <a:r>
              <a:rPr lang="en-US" sz="2000" b="1" dirty="0" err="1">
                <a:solidFill>
                  <a:schemeClr val="tx1"/>
                </a:solidFill>
                <a:effectLst/>
              </a:rPr>
              <a:t>Rangareddy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gari 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harshavardhan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reddy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</a:t>
            </a:r>
          </a:p>
          <a:p>
            <a:pPr algn="l">
              <a:lnSpc>
                <a:spcPct val="91000"/>
              </a:lnSpc>
            </a:pPr>
            <a:r>
              <a:rPr lang="en-US" sz="2000" b="1" dirty="0">
                <a:solidFill>
                  <a:schemeClr val="tx1"/>
                </a:solidFill>
                <a:effectLst/>
              </a:rPr>
              <a:t>Sai Abhishek 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Vallepu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</a:t>
            </a:r>
          </a:p>
          <a:p>
            <a:pPr algn="l">
              <a:lnSpc>
                <a:spcPct val="91000"/>
              </a:lnSpc>
            </a:pPr>
            <a:r>
              <a:rPr lang="en-US" sz="2000" b="1" dirty="0">
                <a:solidFill>
                  <a:schemeClr val="tx1"/>
                </a:solidFill>
                <a:effectLst/>
              </a:rPr>
              <a:t>Manoj Naga 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sai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deepak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effectLst/>
              </a:rPr>
              <a:t>Yejju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91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6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FC5D1-3721-242C-D838-D795E892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200" dirty="0"/>
              <a:t>Correlation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6E4267C-5CC3-FD9E-726E-B231B24A5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2867" y="152929"/>
            <a:ext cx="7422086" cy="4521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F6D14-4F27-20B2-D44C-BCED9E5FCCF0}"/>
              </a:ext>
            </a:extLst>
          </p:cNvPr>
          <p:cNvSpPr txBox="1"/>
          <p:nvPr/>
        </p:nvSpPr>
        <p:spPr>
          <a:xfrm>
            <a:off x="4914900" y="4929188"/>
            <a:ext cx="70335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InternetService_Fiber</a:t>
            </a:r>
            <a:r>
              <a:rPr lang="en-US" dirty="0"/>
              <a:t> optic” and “</a:t>
            </a:r>
            <a:r>
              <a:rPr lang="en-US" dirty="0" err="1"/>
              <a:t>PaymentMethod_Electronic</a:t>
            </a:r>
            <a:r>
              <a:rPr lang="en-US" dirty="0"/>
              <a:t> check”</a:t>
            </a:r>
          </a:p>
          <a:p>
            <a:r>
              <a:rPr lang="en-US" dirty="0"/>
              <a:t>have highest positive correlation with Target variable “Churn”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Contract_Two</a:t>
            </a:r>
            <a:r>
              <a:rPr lang="en-US" dirty="0"/>
              <a:t> year” and “tenure” </a:t>
            </a:r>
          </a:p>
          <a:p>
            <a:r>
              <a:rPr lang="en-US" dirty="0"/>
              <a:t>have highest negative correlation with Target variable “Churn”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1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40C7-B525-9F1F-2C9F-6C0289E6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E81560B-C044-FC1E-8161-DC997773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45" y="2601912"/>
            <a:ext cx="8694860" cy="3594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9EAC29-BAAB-2A55-21FE-D3086F35B4BF}"/>
              </a:ext>
            </a:extLst>
          </p:cNvPr>
          <p:cNvSpPr txBox="1"/>
          <p:nvPr/>
        </p:nvSpPr>
        <p:spPr>
          <a:xfrm>
            <a:off x="9358313" y="3300413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28550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87B-11A5-9F3F-A474-7C66B97A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 descr="A screenshot of a graph&#10;&#10;Description automatically generated">
            <a:extLst>
              <a:ext uri="{FF2B5EF4-FFF2-40B4-BE49-F238E27FC236}">
                <a16:creationId xmlns:a16="http://schemas.microsoft.com/office/drawing/2014/main" id="{A08E987D-03A7-BD0F-92E5-AC33FF601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" y="2892425"/>
            <a:ext cx="6502400" cy="2679700"/>
          </a:xfrm>
        </p:spPr>
      </p:pic>
      <p:pic>
        <p:nvPicPr>
          <p:cNvPr id="13" name="Picture 12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A2363074-6222-DE99-337D-75FD990E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34" y="2905125"/>
            <a:ext cx="624416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0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34A5-F6CA-4B88-C352-B951AD33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models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203E58EC-A56C-CD9A-FB8F-068E9AF59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50092"/>
            <a:ext cx="6642100" cy="2628900"/>
          </a:xfrm>
        </p:spPr>
      </p:pic>
      <p:pic>
        <p:nvPicPr>
          <p:cNvPr id="7" name="Picture 6" descr="A screenshot of a paper&#10;&#10;Description automatically generated">
            <a:extLst>
              <a:ext uri="{FF2B5EF4-FFF2-40B4-BE49-F238E27FC236}">
                <a16:creationId xmlns:a16="http://schemas.microsoft.com/office/drawing/2014/main" id="{AC2F7653-8B37-7D55-A9B2-EEC4739E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16" y="2850092"/>
            <a:ext cx="5928784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31DF-E447-8622-32A2-9D234F77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</a:t>
            </a:r>
          </a:p>
        </p:txBody>
      </p:sp>
      <p:pic>
        <p:nvPicPr>
          <p:cNvPr id="5" name="Content Placeholder 4" descr="A graph with numbers and text&#10;&#10;Description automatically generated">
            <a:extLst>
              <a:ext uri="{FF2B5EF4-FFF2-40B4-BE49-F238E27FC236}">
                <a16:creationId xmlns:a16="http://schemas.microsoft.com/office/drawing/2014/main" id="{50185341-21D0-0D62-FE5B-3C54C0C24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51" y="2418465"/>
            <a:ext cx="7008555" cy="42703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71260F-6B74-177F-A74D-3173977FC482}"/>
              </a:ext>
            </a:extLst>
          </p:cNvPr>
          <p:cNvSpPr txBox="1"/>
          <p:nvPr/>
        </p:nvSpPr>
        <p:spPr>
          <a:xfrm>
            <a:off x="7073706" y="3353323"/>
            <a:ext cx="4604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bar graph, we can say that </a:t>
            </a:r>
          </a:p>
          <a:p>
            <a:r>
              <a:rPr lang="en-US" dirty="0"/>
              <a:t>Logistic Regression has the highest accuracy</a:t>
            </a:r>
          </a:p>
          <a:p>
            <a:r>
              <a:rPr lang="en-US" dirty="0"/>
              <a:t>and hence chosen as the best model for </a:t>
            </a:r>
          </a:p>
          <a:p>
            <a:r>
              <a:rPr lang="en-US" dirty="0"/>
              <a:t>Prediction.</a:t>
            </a:r>
          </a:p>
        </p:txBody>
      </p:sp>
    </p:spTree>
    <p:extLst>
      <p:ext uri="{BB962C8B-B14F-4D97-AF65-F5344CB8AC3E}">
        <p14:creationId xmlns:p14="http://schemas.microsoft.com/office/powerpoint/2010/main" val="402366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AAD1-8B21-9012-D8F8-29AC31AD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25804E-FC54-9F7B-29AD-261285FB0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123" y="2463638"/>
            <a:ext cx="9126705" cy="4270375"/>
          </a:xfrm>
        </p:spPr>
      </p:pic>
    </p:spTree>
    <p:extLst>
      <p:ext uri="{BB962C8B-B14F-4D97-AF65-F5344CB8AC3E}">
        <p14:creationId xmlns:p14="http://schemas.microsoft.com/office/powerpoint/2010/main" val="22651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E2DE-7FBB-17C4-5516-ABA64566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610D62-997D-01DA-8139-9BF24F2BE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779" y="2269811"/>
            <a:ext cx="9203394" cy="4270375"/>
          </a:xfrm>
        </p:spPr>
      </p:pic>
    </p:spTree>
    <p:extLst>
      <p:ext uri="{BB962C8B-B14F-4D97-AF65-F5344CB8AC3E}">
        <p14:creationId xmlns:p14="http://schemas.microsoft.com/office/powerpoint/2010/main" val="375729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C4E6-CA49-CBC4-43D3-0E7D9475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DE9B-9E28-34BB-F751-D6A7BFAF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Customers with Fiber optic service and Electronic check payment method are more likely to churn. A Month-to-month contract offers flexibility to leave anytime, and a short tenure (1 month) indicates a lack of loyalty or dissatisfaction with the service.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Customers with DSL service and Bank transfer payment method are less likely to churn, reflecting stability and trust in the service. A One-year contract indicates commitment, and a long tenure (36 months) reflects satisfaction and loyalty.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9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0CF2-5214-A043-E67E-DE083E05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8B68-7F7A-6E99-C8F0-8699EAE1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telecom company should focus 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Improving the Fiber optic experience through better service and pricing.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Promoting automated payment methods like Bank transfer or Credit card.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Encouraging long-term contracts with attractive incentives.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Engaging new customers effectively to reduce early churn.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Leveraging predictive analytics to identify and address high-risk customers proactively.</a:t>
            </a:r>
          </a:p>
          <a:p>
            <a:r>
              <a:rPr lang="en-US" dirty="0"/>
              <a:t>By addressing these key areas, the company can improve customer retention and reduce churn.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553B-20C1-397F-1C6A-C049B558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40CAB-DF6E-0360-0795-58ADF8AD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blastchar</a:t>
            </a:r>
            <a:r>
              <a:rPr lang="en-US" dirty="0"/>
              <a:t>/telco-customer-churn/data</a:t>
            </a:r>
          </a:p>
        </p:txBody>
      </p:sp>
    </p:spTree>
    <p:extLst>
      <p:ext uri="{BB962C8B-B14F-4D97-AF65-F5344CB8AC3E}">
        <p14:creationId xmlns:p14="http://schemas.microsoft.com/office/powerpoint/2010/main" val="89007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267FC-BC14-C6BA-F951-E3A86AF9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Aptos" panose="020B0004020202020204" pitchFamily="34" charset="0"/>
              </a:rPr>
              <a:t>Problem Statement 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07B2-58FF-BC82-6283-BBA06093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</a:pPr>
            <a:r>
              <a:rPr lang="en-US" sz="2000" b="1" dirty="0">
                <a:effectLst/>
                <a:latin typeface="Aptos" panose="020B0004020202020204" pitchFamily="34" charset="0"/>
              </a:rPr>
              <a:t>Problem</a:t>
            </a:r>
            <a:r>
              <a:rPr lang="en-US" sz="2000" dirty="0">
                <a:effectLst/>
                <a:latin typeface="Aptos" panose="020B0004020202020204" pitchFamily="34" charset="0"/>
              </a:rPr>
              <a:t>: Customer churn is a critical issue for the telecom industry, leading to revenue losses and increased customer acquisition costs. Understanding which customers are likely to churn allows the company to take proactive retention measures. </a:t>
            </a:r>
            <a:endParaRPr lang="en-US" sz="2000" dirty="0">
              <a:effectLst/>
              <a:latin typeface="SymbolMT"/>
            </a:endParaRPr>
          </a:p>
          <a:p>
            <a:pPr>
              <a:lnSpc>
                <a:spcPct val="91000"/>
              </a:lnSpc>
            </a:pPr>
            <a:r>
              <a:rPr lang="en-US" sz="2000" b="1" dirty="0">
                <a:effectLst/>
                <a:latin typeface="Aptos" panose="020B0004020202020204" pitchFamily="34" charset="0"/>
              </a:rPr>
              <a:t>Goal</a:t>
            </a:r>
            <a:r>
              <a:rPr lang="en-US" sz="2000" dirty="0">
                <a:effectLst/>
                <a:latin typeface="Aptos" panose="020B0004020202020204" pitchFamily="34" charset="0"/>
              </a:rPr>
              <a:t>: </a:t>
            </a:r>
            <a:endParaRPr lang="en-US" sz="2000" dirty="0">
              <a:effectLst/>
              <a:latin typeface="SymbolMT"/>
            </a:endParaRPr>
          </a:p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</a:rPr>
              <a:t>Predict which customers are likely to churn based on historical data.</a:t>
            </a:r>
            <a:endParaRPr lang="en-US" sz="2000" dirty="0">
              <a:effectLst/>
              <a:latin typeface="CourierNewPSMT" panose="02070309020205020404" pitchFamily="49" charset="0"/>
            </a:endParaRPr>
          </a:p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</a:rPr>
              <a:t>Identify key drivers of churn to support targeted retention strategies. </a:t>
            </a:r>
            <a:endParaRPr lang="en-US" sz="2000" dirty="0"/>
          </a:p>
          <a:p>
            <a:pPr>
              <a:lnSpc>
                <a:spcPct val="91000"/>
              </a:lnSpc>
            </a:pPr>
            <a:r>
              <a:rPr lang="en-US" sz="2000" b="1" dirty="0">
                <a:effectLst/>
                <a:latin typeface="Aptos" panose="020B0004020202020204" pitchFamily="34" charset="0"/>
              </a:rPr>
              <a:t>Business Impact</a:t>
            </a:r>
            <a:r>
              <a:rPr lang="en-US" sz="2000" dirty="0">
                <a:effectLst/>
                <a:latin typeface="Aptos" panose="020B0004020202020204" pitchFamily="34" charset="0"/>
              </a:rPr>
              <a:t>: Retaining at-risk customers through offers, discounts, or improved customer service. </a:t>
            </a:r>
            <a:endParaRPr lang="en-US" sz="2000" dirty="0"/>
          </a:p>
          <a:p>
            <a:pPr>
              <a:lnSpc>
                <a:spcPct val="91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49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C5A79-0DD4-3E02-F8A0-E2ACA2E9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506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81F74-935C-71B3-F4A7-B86243DC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Aptos" panose="020B0004020202020204" pitchFamily="34" charset="0"/>
              </a:rPr>
              <a:t>Data Availability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E8502-534B-0FD0-3A87-4DC250D8D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33776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6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799D-EBE4-5759-3FED-8BF0C92E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100" dirty="0"/>
              <a:t>Data Preprocessing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6925184-0A3E-B77F-1F16-CD4D83D92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457" y="523067"/>
            <a:ext cx="4322269" cy="58118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8E45AE-85F7-E7BA-9E2A-F1BDA682EEC1}"/>
              </a:ext>
            </a:extLst>
          </p:cNvPr>
          <p:cNvSpPr txBox="1"/>
          <p:nvPr/>
        </p:nvSpPr>
        <p:spPr>
          <a:xfrm>
            <a:off x="9729788" y="1657350"/>
            <a:ext cx="2384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variables </a:t>
            </a:r>
          </a:p>
          <a:p>
            <a:r>
              <a:rPr lang="en-US" dirty="0"/>
              <a:t>are Categorical except</a:t>
            </a:r>
          </a:p>
          <a:p>
            <a:r>
              <a:rPr lang="en-US" dirty="0"/>
              <a:t>SeniorCitizen</a:t>
            </a:r>
          </a:p>
          <a:p>
            <a:r>
              <a:rPr lang="en-US" dirty="0"/>
              <a:t>Tenure</a:t>
            </a:r>
          </a:p>
          <a:p>
            <a:r>
              <a:rPr lang="en-US" dirty="0"/>
              <a:t>Monthly Charges</a:t>
            </a:r>
          </a:p>
        </p:txBody>
      </p:sp>
    </p:spTree>
    <p:extLst>
      <p:ext uri="{BB962C8B-B14F-4D97-AF65-F5344CB8AC3E}">
        <p14:creationId xmlns:p14="http://schemas.microsoft.com/office/powerpoint/2010/main" val="117459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4D7CB-32ED-91BE-BBA2-CF21E543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100" dirty="0"/>
              <a:t>Data Preprocessing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783EE53E-C3E8-F99F-F26A-3477B5450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2112" y="634470"/>
            <a:ext cx="4035368" cy="5572125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5AFEDFD-4E3A-AC30-4C37-2D6DA92B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80" y="1782233"/>
            <a:ext cx="2286000" cy="163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49680-561B-4AC9-3876-1A0C470EEFB0}"/>
              </a:ext>
            </a:extLst>
          </p:cNvPr>
          <p:cNvSpPr txBox="1"/>
          <p:nvPr/>
        </p:nvSpPr>
        <p:spPr>
          <a:xfrm>
            <a:off x="9047480" y="4215936"/>
            <a:ext cx="2717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During the preprocessing </a:t>
            </a:r>
          </a:p>
          <a:p>
            <a:r>
              <a:rPr lang="en-US" dirty="0"/>
              <a:t>no missing values were </a:t>
            </a:r>
          </a:p>
          <a:p>
            <a:r>
              <a:rPr lang="en-US" dirty="0"/>
              <a:t>found.</a:t>
            </a:r>
          </a:p>
        </p:txBody>
      </p:sp>
    </p:spTree>
    <p:extLst>
      <p:ext uri="{BB962C8B-B14F-4D97-AF65-F5344CB8AC3E}">
        <p14:creationId xmlns:p14="http://schemas.microsoft.com/office/powerpoint/2010/main" val="64651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distribution of internet service&#10;&#10;Description automatically generated">
            <a:extLst>
              <a:ext uri="{FF2B5EF4-FFF2-40B4-BE49-F238E27FC236}">
                <a16:creationId xmlns:a16="http://schemas.microsoft.com/office/drawing/2014/main" id="{27A8A60E-DBBE-4D0B-D180-EF36A20FA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" y="2377440"/>
            <a:ext cx="7332752" cy="4270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323A46-DAC0-DCAC-79BA-28630ED10B5D}"/>
              </a:ext>
            </a:extLst>
          </p:cNvPr>
          <p:cNvSpPr txBox="1"/>
          <p:nvPr/>
        </p:nvSpPr>
        <p:spPr>
          <a:xfrm>
            <a:off x="7680183" y="3866296"/>
            <a:ext cx="421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customers (around 3000) </a:t>
            </a:r>
          </a:p>
          <a:p>
            <a:r>
              <a:rPr lang="en-US" dirty="0"/>
              <a:t>have Fiber optic as their Internet Service.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55E8CF-1DA8-3209-9F7B-A1ED8F905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676656"/>
            <a:ext cx="10268712" cy="170078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Visualization of some important variables among all the customers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971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a distribution of payment method&#10;&#10;Description automatically generated">
            <a:extLst>
              <a:ext uri="{FF2B5EF4-FFF2-40B4-BE49-F238E27FC236}">
                <a16:creationId xmlns:a16="http://schemas.microsoft.com/office/drawing/2014/main" id="{E19EB1E2-7A0D-B402-D81A-38F77CADC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19226"/>
            <a:ext cx="5706533" cy="422419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62CC7E-6B06-640E-223F-A71981A5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46401"/>
            <a:ext cx="10268712" cy="170078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Visualization of some important variables among all the customers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C9470-2C82-2B65-352A-D03CDB224176}"/>
              </a:ext>
            </a:extLst>
          </p:cNvPr>
          <p:cNvSpPr txBox="1"/>
          <p:nvPr/>
        </p:nvSpPr>
        <p:spPr>
          <a:xfrm>
            <a:off x="6383867" y="3285067"/>
            <a:ext cx="4926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customers (around 2500) </a:t>
            </a:r>
          </a:p>
          <a:p>
            <a:r>
              <a:rPr lang="en-US" dirty="0"/>
              <a:t>have Electronic check as their Payment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6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blue squares&#10;&#10;Description automatically generated">
            <a:extLst>
              <a:ext uri="{FF2B5EF4-FFF2-40B4-BE49-F238E27FC236}">
                <a16:creationId xmlns:a16="http://schemas.microsoft.com/office/drawing/2014/main" id="{9F189F59-F04E-B873-3745-1DCC903AE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33" y="2500313"/>
            <a:ext cx="6461142" cy="397192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7A3226-CF48-78FE-F1FE-0710F212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6656"/>
            <a:ext cx="10268712" cy="1700784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Visualization of some important variables among all the customers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83DCB-CDF7-C3BB-F061-5C1F25A36D10}"/>
              </a:ext>
            </a:extLst>
          </p:cNvPr>
          <p:cNvSpPr txBox="1"/>
          <p:nvPr/>
        </p:nvSpPr>
        <p:spPr>
          <a:xfrm>
            <a:off x="7100888" y="3629025"/>
            <a:ext cx="3934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customers (around 3800) </a:t>
            </a:r>
          </a:p>
          <a:p>
            <a:r>
              <a:rPr lang="en-US" dirty="0"/>
              <a:t>have Month-to-Month Contract.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3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265DB-8BD8-40D7-7E7C-326F5D76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6600" dirty="0"/>
              <a:t>Data Preprocessing</a:t>
            </a:r>
            <a:endParaRPr lang="en-US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851BBD5-6FCD-7095-97D8-A07C1E51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7107" y="380393"/>
            <a:ext cx="7142663" cy="234587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173289-1C02-F898-870E-E71D395650D8}"/>
              </a:ext>
            </a:extLst>
          </p:cNvPr>
          <p:cNvSpPr txBox="1"/>
          <p:nvPr/>
        </p:nvSpPr>
        <p:spPr>
          <a:xfrm>
            <a:off x="5435600" y="3843867"/>
            <a:ext cx="673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Categorical variables are converted into Numeric variables thereby</a:t>
            </a:r>
          </a:p>
          <a:p>
            <a:r>
              <a:rPr lang="en-US" dirty="0"/>
              <a:t>making the data suitable for Analysis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249884628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1B2430"/>
      </a:dk2>
      <a:lt2>
        <a:srgbClr val="F0F1F3"/>
      </a:lt2>
      <a:accent1>
        <a:srgbClr val="B89734"/>
      </a:accent1>
      <a:accent2>
        <a:srgbClr val="CA7346"/>
      </a:accent2>
      <a:accent3>
        <a:srgbClr val="97AA3B"/>
      </a:accent3>
      <a:accent4>
        <a:srgbClr val="3495B8"/>
      </a:accent4>
      <a:accent5>
        <a:srgbClr val="4670CA"/>
      </a:accent5>
      <a:accent6>
        <a:srgbClr val="4A3EBB"/>
      </a:accent6>
      <a:hlink>
        <a:srgbClr val="3F5F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523</Words>
  <Application>Microsoft Macintosh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Arial</vt:lpstr>
      <vt:lpstr>CourierNewPSMT</vt:lpstr>
      <vt:lpstr>Franklin Gothic Demi Cond</vt:lpstr>
      <vt:lpstr>Franklin Gothic Medium</vt:lpstr>
      <vt:lpstr>SymbolMT</vt:lpstr>
      <vt:lpstr>Wingdings</vt:lpstr>
      <vt:lpstr>JuxtaposeVTI</vt:lpstr>
      <vt:lpstr>Telecom Customer Churn Prediction  </vt:lpstr>
      <vt:lpstr>Problem Statement </vt:lpstr>
      <vt:lpstr>Data Availability</vt:lpstr>
      <vt:lpstr>Data Preprocessing</vt:lpstr>
      <vt:lpstr>Data Preprocessing</vt:lpstr>
      <vt:lpstr>Visualization of some important variables among all the customers </vt:lpstr>
      <vt:lpstr>Visualization of some important variables among all the customers </vt:lpstr>
      <vt:lpstr>Visualization of some important variables among all the customers </vt:lpstr>
      <vt:lpstr>Data Preprocessing</vt:lpstr>
      <vt:lpstr>Correlation</vt:lpstr>
      <vt:lpstr>models </vt:lpstr>
      <vt:lpstr>models </vt:lpstr>
      <vt:lpstr>models </vt:lpstr>
      <vt:lpstr>Model comparison</vt:lpstr>
      <vt:lpstr>prediction</vt:lpstr>
      <vt:lpstr>prediction</vt:lpstr>
      <vt:lpstr>analysis</vt:lpstr>
      <vt:lpstr>Conclusion</vt:lpstr>
      <vt:lpstr>Dataset 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Pabbati, Mr. Mahesh kumar</dc:creator>
  <cp:lastModifiedBy>Pabbati, Mr. Mahesh kumar</cp:lastModifiedBy>
  <cp:revision>18</cp:revision>
  <dcterms:created xsi:type="dcterms:W3CDTF">2024-12-13T20:22:44Z</dcterms:created>
  <dcterms:modified xsi:type="dcterms:W3CDTF">2024-12-15T03:18:50Z</dcterms:modified>
</cp:coreProperties>
</file>